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9" r:id="rId4"/>
    <p:sldId id="263" r:id="rId5"/>
    <p:sldId id="264" r:id="rId6"/>
    <p:sldId id="265" r:id="rId7"/>
    <p:sldId id="266" r:id="rId8"/>
    <p:sldId id="267" r:id="rId9"/>
    <p:sldId id="269" r:id="rId10"/>
    <p:sldId id="272" r:id="rId11"/>
    <p:sldId id="271" r:id="rId12"/>
    <p:sldId id="270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6" r:id="rId26"/>
    <p:sldId id="285" r:id="rId27"/>
    <p:sldId id="288" r:id="rId28"/>
    <p:sldId id="287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8896C-9C61-4782-8DA8-531D7B03F3D0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E281F2-EC6F-49B1-9BB1-B3A7C4C6D2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8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E281F2-EC6F-49B1-9BB1-B3A7C4C6D25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449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D8EB2-920B-A1A8-2BA3-C0928BED0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8CBCF4C-70E9-33BA-1D67-C73BE00C7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C03F9-B075-9C24-8CCC-DAB8A268A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83C12-735B-198A-78AF-7E0BD9218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3E917-1C49-D25B-6D36-6CA537DF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5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CB9C1-4D97-F299-B71D-B91FA8A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0918CC-1F8D-F2F9-E5FD-080B21E5C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F40563-86A6-FFAC-7827-43AD66DE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9CFCF-EFBD-1450-84D1-9D1B515C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006B04-615B-AC43-8010-239ACC07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03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DF5C9D-D499-02A6-B98D-555D035AA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5304AD-7AC9-022B-AC1D-FC325F550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4009CF-07FE-452A-4C6A-37A3C5D6E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9FDB8B-035C-ABB5-0FE0-15CD2C63B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AFE94C-4E69-4891-C82B-32840402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693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C13CD-5A4F-FD34-46EB-7B245BA3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9AAF39-7EB7-1223-FC8E-1BE19C74E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B1A5B-DF5C-11A9-D98D-8B29D595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8B39CA-D491-FEF7-E035-FF461115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3E0697-CDAD-FF12-0DE7-AF1AB425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33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950AE-4AA7-B5E9-8849-162CC57F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8B18D3-57AD-8A38-4BF9-7C6851E7B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E22B6-8B48-7B87-96B2-FA85F7B9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E857BD-6EBF-4071-C9AB-550B5234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579E2-0989-C30E-5AEF-4A2193AB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884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696BC-0471-4002-F6F4-592A1041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F9B69-9B3D-23AA-D620-BB28BB9976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3F702B-825E-2ADA-95D6-98C84EBBA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EDF58F-E2A3-9289-B975-FD491DD6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CF7CB8-E213-EDBF-E527-61287183D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DE8D49-9608-E018-90DF-9C4B38E26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27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18417-4535-4199-CF22-01EBBC95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231C6-6C4D-7C4A-BB75-63B79D1F0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7E5B97-63D7-9D0D-ED83-F98DD3C28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D98B0-D7F8-80EE-13E6-115E4ABC5A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AF15EE-D9DB-8546-236D-3A5F7132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C057B-B53C-96B0-4B11-558D2F5C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EB51985-8701-2FDF-BB65-97845110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7F41AD8-83D3-D2F8-EBCB-F77F237F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31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E1A365-02AE-7270-DDAC-6F2B4795A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CD33C0-DAB5-36F3-7087-386F7CDD9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B06AC4-682F-B965-9BBF-B9AD6174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A2835-DFC2-02D9-AFA7-7BA98078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2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26F5EA-F73A-E2A4-86BB-975A950E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C6DE1C-5158-42C5-FD93-1C66A5F7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98DB48-FCBD-F644-EAF5-5E1818A1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10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39B49-AC89-5FCA-CCDE-3CF200309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14F10A-8346-2606-77DC-906A4B9F0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782D4F-C522-9679-94A2-A7EE27FE7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31925B-ABBA-1720-5C82-2A3D2CE97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99E919-A435-E155-37E1-90C576C51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79C82-3874-BC2C-9915-613D2163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4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3A93A-63C0-7BD7-08D3-5303595F4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E196FE-52F1-B7DE-CEDA-B5F74D1222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4DF469-E390-9A2B-0DB0-8169A12A5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C2194-00EA-5A05-377C-BB00266C6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896CF0-653B-1EA2-DCF7-BE9F58EC2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60E520-8E40-CB25-81F6-C20CFD884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15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20CDFA-00AA-6566-7C0D-E99F67B54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25731A-8007-B469-7395-5AE07A53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6FC02-0FCA-8D4D-9048-23A5B06C9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66FB6-9DE9-4A96-8972-57062E86D24A}" type="datetimeFigureOut">
              <a:rPr lang="ko-KR" altLang="en-US" smtClean="0"/>
              <a:t>2024-12-14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CFBAEF-AAE4-0103-0F01-07E82AD54A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0108C-E3B5-D8CC-3E18-C86005F55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827A39-3B2E-438D-833A-00D0EFB2C9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4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D9B38D-77CE-B3AE-0C7C-F58F77307247}"/>
              </a:ext>
            </a:extLst>
          </p:cNvPr>
          <p:cNvSpPr txBox="1"/>
          <p:nvPr/>
        </p:nvSpPr>
        <p:spPr>
          <a:xfrm>
            <a:off x="4215132" y="2598003"/>
            <a:ext cx="3761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800" dirty="0"/>
              <a:t>Terminal-vim</a:t>
            </a:r>
            <a:endParaRPr lang="ko-KR" altLang="en-US" sz="4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4D4DDC-DB40-4733-5C47-9D5E44709F39}"/>
              </a:ext>
            </a:extLst>
          </p:cNvPr>
          <p:cNvSpPr txBox="1"/>
          <p:nvPr/>
        </p:nvSpPr>
        <p:spPr>
          <a:xfrm>
            <a:off x="3590758" y="1349849"/>
            <a:ext cx="54818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au </a:t>
            </a:r>
            <a:r>
              <a:rPr lang="en-US" altLang="ko-KR" sz="3200" dirty="0" err="1"/>
              <a:t>VimEnter</a:t>
            </a:r>
            <a:r>
              <a:rPr lang="en-US" altLang="ko-KR" sz="3200" dirty="0"/>
              <a:t> * call Bye2024()</a:t>
            </a:r>
            <a:endParaRPr lang="ko-KR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3A6C7-06DE-5BCE-12EC-5D2BE6703006}"/>
              </a:ext>
            </a:extLst>
          </p:cNvPr>
          <p:cNvSpPr txBox="1"/>
          <p:nvPr/>
        </p:nvSpPr>
        <p:spPr>
          <a:xfrm flipH="1">
            <a:off x="4215132" y="4252634"/>
            <a:ext cx="486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/>
              <a:t>이광효</a:t>
            </a:r>
            <a:r>
              <a:rPr lang="en-US" altLang="ko-KR" sz="2400" dirty="0"/>
              <a:t>(widehyo@gmail.com)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308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4B9B9-74E5-5281-7D6C-F04B1E8A6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3BCE441-F9FF-AB05-49EC-CA3995E44147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F94BAC-1F07-849C-2D99-843A7A7B5539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20A2B8-747E-E63C-5C4E-C25D5A9CC91E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9D0FDC-5DAB-3227-4171-FF1EB6087B42}"/>
              </a:ext>
            </a:extLst>
          </p:cNvPr>
          <p:cNvSpPr txBox="1"/>
          <p:nvPr/>
        </p:nvSpPr>
        <p:spPr>
          <a:xfrm>
            <a:off x="494906" y="989815"/>
            <a:ext cx="108414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터미널의 장점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작성 코드의 가장 빠른 피드백 제공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개발자로서 프로그램이 직접 돌아가는 걸 눈으로 볼 때</a:t>
            </a:r>
            <a:br>
              <a:rPr lang="en-US" altLang="ko-KR" sz="2400" dirty="0"/>
            </a:br>
            <a:r>
              <a:rPr lang="ko-KR" altLang="en-US" sz="2400" dirty="0"/>
              <a:t>가장 빠르고 정확하게 배운다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코드작성과 코드실행결과 확인까지의 간격이 줄어들수록 생산성 ▲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인터넷 없이 동작 가능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터미널 </a:t>
            </a:r>
            <a:r>
              <a:rPr lang="ko-KR" altLang="en-US" sz="2400" dirty="0" err="1"/>
              <a:t>디버거를</a:t>
            </a:r>
            <a:r>
              <a:rPr lang="ko-KR" altLang="en-US" sz="2400" dirty="0"/>
              <a:t> 제공하는 경우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런타임환경에서 직접 코딩할 수 있다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34850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B3C2B-E2E6-CC68-D0A8-AB8387FB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4E9706-130F-728F-4534-16EE610541DB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374809-3C7C-8695-30D4-BEED2E080D3C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B6954-EBD7-A04B-A76B-70089BF50B62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1D96B-88DE-EBBC-0D09-1D87D6378103}"/>
              </a:ext>
            </a:extLst>
          </p:cNvPr>
          <p:cNvSpPr txBox="1"/>
          <p:nvPr/>
        </p:nvSpPr>
        <p:spPr>
          <a:xfrm>
            <a:off x="494906" y="989815"/>
            <a:ext cx="1013610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(bash) shell</a:t>
            </a:r>
            <a:r>
              <a:rPr lang="ko-KR" altLang="en-US" sz="2400" dirty="0"/>
              <a:t>의 장점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en-US" altLang="ko-KR" sz="2400" dirty="0" err="1"/>
              <a:t>systemcall</a:t>
            </a:r>
            <a:r>
              <a:rPr lang="ko-KR" altLang="en-US" sz="2400" dirty="0"/>
              <a:t>에 특화되어 있다 </a:t>
            </a:r>
            <a:r>
              <a:rPr lang="en-US" altLang="ko-KR" sz="2400" dirty="0"/>
              <a:t>(</a:t>
            </a:r>
            <a:r>
              <a:rPr lang="ko-KR" altLang="en-US" sz="2400" dirty="0"/>
              <a:t>파일시스템</a:t>
            </a:r>
            <a:r>
              <a:rPr lang="en-US" altLang="ko-KR" sz="2400" dirty="0"/>
              <a:t>, </a:t>
            </a:r>
            <a:r>
              <a:rPr lang="ko-KR" altLang="en-US" sz="2400" dirty="0"/>
              <a:t>자원 확인 등</a:t>
            </a:r>
            <a:r>
              <a:rPr lang="en-US" altLang="ko-KR" sz="2400" dirty="0"/>
              <a:t>)</a:t>
            </a:r>
          </a:p>
          <a:p>
            <a:pPr marL="1828800" lvl="3" indent="-457200">
              <a:buFontTx/>
              <a:buChar char="-"/>
            </a:pPr>
            <a:r>
              <a:rPr lang="ko-KR" altLang="en-US" sz="2400" dirty="0"/>
              <a:t>애초에 그러라고 만들어진 언어다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/>
              <a:t>kernel-level</a:t>
            </a:r>
            <a:r>
              <a:rPr lang="ko-KR" altLang="en-US" sz="2400" dirty="0"/>
              <a:t>과 </a:t>
            </a:r>
            <a:r>
              <a:rPr lang="en-US" altLang="ko-KR" sz="2400" dirty="0"/>
              <a:t>user-level</a:t>
            </a:r>
            <a:r>
              <a:rPr lang="ko-KR" altLang="en-US" sz="2400" dirty="0"/>
              <a:t>의 </a:t>
            </a:r>
            <a:r>
              <a:rPr lang="en-US" altLang="ko-KR" sz="2400" dirty="0"/>
              <a:t>interface</a:t>
            </a:r>
          </a:p>
          <a:p>
            <a:pPr marL="1371600" lvl="2" indent="-457200">
              <a:buFontTx/>
              <a:buChar char="-"/>
            </a:pPr>
            <a:r>
              <a:rPr lang="en-US" altLang="ko-KR" sz="2400" dirty="0"/>
              <a:t>text</a:t>
            </a:r>
            <a:r>
              <a:rPr lang="ko-KR" altLang="en-US" sz="2400" dirty="0"/>
              <a:t>를 다루는데 특화된 도구 제공</a:t>
            </a:r>
            <a:r>
              <a:rPr lang="en-US" altLang="ko-KR" sz="2400" dirty="0"/>
              <a:t>(cat, sed, awk, grep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</a:p>
          <a:p>
            <a:pPr marL="1371600" lvl="2" indent="-457200">
              <a:buFontTx/>
              <a:buChar char="-"/>
            </a:pPr>
            <a:r>
              <a:rPr lang="en-US" altLang="ko-KR" sz="2400" dirty="0"/>
              <a:t>stdin, </a:t>
            </a:r>
            <a:r>
              <a:rPr lang="en-US" altLang="ko-KR" sz="2400" dirty="0" err="1"/>
              <a:t>stdout</a:t>
            </a:r>
            <a:r>
              <a:rPr lang="en-US" altLang="ko-KR" sz="2400" dirty="0"/>
              <a:t>, pipe</a:t>
            </a:r>
            <a:r>
              <a:rPr lang="ko-KR" altLang="en-US" sz="2400" dirty="0"/>
              <a:t>의 기능이 강력하다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기록이 남는다 따라서 재현 가능하다</a:t>
            </a:r>
            <a:r>
              <a:rPr lang="en-US" altLang="ko-KR" sz="2400" dirty="0"/>
              <a:t>(reproducible)</a:t>
            </a:r>
          </a:p>
          <a:p>
            <a:pPr marL="1371600" lvl="2" indent="-457200">
              <a:buFontTx/>
              <a:buChar char="-"/>
            </a:pPr>
            <a:r>
              <a:rPr lang="en-US" altLang="ko-KR" sz="2400" dirty="0"/>
              <a:t>history</a:t>
            </a:r>
            <a:r>
              <a:rPr lang="ko-KR" altLang="en-US" sz="2400" dirty="0"/>
              <a:t>를 사용할 수 있다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목적하는 명령어를 한번만 실행하면 그 이후는 반복할 수 있다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/>
              <a:t>alias</a:t>
            </a:r>
            <a:r>
              <a:rPr lang="ko-KR" altLang="en-US" sz="2400" dirty="0"/>
              <a:t>를 이용하여 개인용 </a:t>
            </a:r>
            <a:r>
              <a:rPr lang="en-US" altLang="ko-KR" sz="2400" dirty="0"/>
              <a:t>cli tool</a:t>
            </a:r>
            <a:r>
              <a:rPr lang="ko-KR" altLang="en-US" sz="2400" dirty="0"/>
              <a:t>을 직접 만들어 사용 가능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/>
              <a:t>export</a:t>
            </a:r>
            <a:r>
              <a:rPr lang="ko-KR" altLang="en-US" sz="2400" dirty="0"/>
              <a:t>를 이용하여 원하는 환경변수 설정 및 활용 가능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51438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8A59C-5DAB-C286-43A6-56777A548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22725DC-B400-CF6A-6F26-54401D051A4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30BB260-C5B3-FDE7-D122-FDFB8EA50C21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23D436-B155-5C9D-3EC1-C05296118288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FF2703-8615-AC56-CB15-CDC580E572BB}"/>
              </a:ext>
            </a:extLst>
          </p:cNvPr>
          <p:cNvSpPr txBox="1"/>
          <p:nvPr/>
        </p:nvSpPr>
        <p:spPr>
          <a:xfrm>
            <a:off x="494906" y="989815"/>
            <a:ext cx="1034930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vim</a:t>
            </a:r>
            <a:r>
              <a:rPr lang="ko-KR" altLang="en-US" sz="2400" dirty="0"/>
              <a:t>에는 </a:t>
            </a:r>
            <a:r>
              <a:rPr lang="en-US" altLang="ko-KR" sz="2400" dirty="0"/>
              <a:t>:</a:t>
            </a:r>
            <a:r>
              <a:rPr lang="en-US" altLang="ko-KR" sz="2400" dirty="0" err="1"/>
              <a:t>sh</a:t>
            </a:r>
            <a:r>
              <a:rPr lang="ko-KR" altLang="en-US" sz="2400" dirty="0"/>
              <a:t>로 내장 </a:t>
            </a:r>
            <a:r>
              <a:rPr lang="en-US" altLang="ko-KR" sz="2400" dirty="0"/>
              <a:t>shell</a:t>
            </a:r>
            <a:r>
              <a:rPr lang="ko-KR" altLang="en-US" sz="2400" dirty="0"/>
              <a:t>을 실행시킬 수 있음</a:t>
            </a:r>
            <a:r>
              <a:rPr lang="en-US" altLang="ko-KR" sz="2400" dirty="0"/>
              <a:t>(!{</a:t>
            </a:r>
            <a:r>
              <a:rPr lang="ko-KR" altLang="en-US" sz="2400" dirty="0"/>
              <a:t>명령</a:t>
            </a:r>
            <a:r>
              <a:rPr lang="en-US" altLang="ko-KR" sz="2400" dirty="0"/>
              <a:t>}</a:t>
            </a:r>
            <a:r>
              <a:rPr lang="ko-KR" altLang="en-US" sz="2400" dirty="0"/>
              <a:t>과는 다르다 </a:t>
            </a:r>
            <a:r>
              <a:rPr lang="en-US" altLang="ko-KR" sz="2400" dirty="0"/>
              <a:t>!</a:t>
            </a:r>
            <a:r>
              <a:rPr lang="ko-KR" altLang="en-US" sz="2400" dirty="0"/>
              <a:t>와는</a:t>
            </a:r>
            <a:r>
              <a:rPr lang="en-US" altLang="ko-KR" sz="24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/>
              <a:t>:</a:t>
            </a:r>
            <a:r>
              <a:rPr lang="en-US" altLang="ko-KR" sz="2400" dirty="0" err="1"/>
              <a:t>sh</a:t>
            </a:r>
            <a:r>
              <a:rPr lang="ko-KR" altLang="en-US" sz="2400" dirty="0"/>
              <a:t>로 진입한 터미널 디렉터리 </a:t>
            </a:r>
            <a:r>
              <a:rPr lang="en-US" altLang="ko-KR" sz="2400" dirty="0"/>
              <a:t>path</a:t>
            </a:r>
            <a:r>
              <a:rPr lang="ko-KR" altLang="en-US" sz="2400" dirty="0"/>
              <a:t>는 </a:t>
            </a:r>
            <a:r>
              <a:rPr lang="en-US" altLang="ko-KR" sz="2400" dirty="0"/>
              <a:t>:</a:t>
            </a:r>
            <a:r>
              <a:rPr lang="en-US" altLang="ko-KR" sz="2400" dirty="0" err="1"/>
              <a:t>pwd</a:t>
            </a:r>
            <a:r>
              <a:rPr lang="ko-KR" altLang="en-US" sz="2400" dirty="0"/>
              <a:t>로 확인 가능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vim</a:t>
            </a:r>
            <a:r>
              <a:rPr lang="ko-KR" altLang="en-US" sz="2400" dirty="0"/>
              <a:t>의 </a:t>
            </a:r>
            <a:r>
              <a:rPr lang="en-US" altLang="ko-KR" sz="2400" dirty="0"/>
              <a:t>:</a:t>
            </a:r>
            <a:r>
              <a:rPr lang="en-US" altLang="ko-KR" sz="2400" dirty="0" err="1"/>
              <a:t>pwd</a:t>
            </a:r>
            <a:r>
              <a:rPr lang="ko-KR" altLang="en-US" sz="2400" dirty="0"/>
              <a:t>는 </a:t>
            </a:r>
            <a:r>
              <a:rPr lang="en-US" altLang="ko-KR" sz="2400" dirty="0"/>
              <a:t>:cd</a:t>
            </a:r>
            <a:r>
              <a:rPr lang="ko-KR" altLang="en-US" sz="2400" dirty="0"/>
              <a:t>를 이용하여 변경가능</a:t>
            </a:r>
            <a:r>
              <a:rPr lang="en-US" altLang="ko-KR" sz="2400" dirty="0"/>
              <a:t>, </a:t>
            </a:r>
            <a:r>
              <a:rPr lang="ko-KR" altLang="en-US" sz="2400" dirty="0"/>
              <a:t>해당 기능은 </a:t>
            </a:r>
            <a:r>
              <a:rPr lang="en-US" altLang="ko-KR" sz="2400" dirty="0" err="1"/>
              <a:t>nerdtree</a:t>
            </a:r>
            <a:r>
              <a:rPr lang="ko-KR" altLang="en-US" sz="2400" dirty="0"/>
              <a:t>가 지원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다시 돌아오는 법</a:t>
            </a:r>
            <a:r>
              <a:rPr lang="en-US" altLang="ko-KR" sz="2400" dirty="0"/>
              <a:t>: &lt;C-d&gt; (terminal -&gt; vim)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위의 동작 중 </a:t>
            </a:r>
            <a:r>
              <a:rPr lang="en-US" altLang="ko-KR" sz="2400" dirty="0"/>
              <a:t>history </a:t>
            </a:r>
            <a:r>
              <a:rPr lang="ko-KR" altLang="en-US" sz="2400" dirty="0"/>
              <a:t>변경 없음</a:t>
            </a:r>
            <a:r>
              <a:rPr lang="en-US" altLang="ko-KR" sz="2400" dirty="0"/>
              <a:t>(history </a:t>
            </a:r>
            <a:r>
              <a:rPr lang="ko-KR" altLang="en-US" sz="2400" dirty="0"/>
              <a:t>사용 가능</a:t>
            </a:r>
            <a:r>
              <a:rPr lang="en-US" altLang="ko-KR" sz="2400" dirty="0"/>
              <a:t>)</a:t>
            </a:r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예시</a:t>
            </a:r>
            <a:r>
              <a:rPr lang="en-US" altLang="ko-KR" sz="2400" dirty="0"/>
              <a:t>: </a:t>
            </a:r>
            <a:r>
              <a:rPr lang="ko-KR" altLang="en-US" sz="2400" dirty="0"/>
              <a:t>직전 명령 수행</a:t>
            </a:r>
            <a:r>
              <a:rPr lang="en-US" altLang="ko-KR" sz="2400" dirty="0"/>
              <a:t>(!!)</a:t>
            </a:r>
          </a:p>
        </p:txBody>
      </p:sp>
    </p:spTree>
    <p:extLst>
      <p:ext uri="{BB962C8B-B14F-4D97-AF65-F5344CB8AC3E}">
        <p14:creationId xmlns:p14="http://schemas.microsoft.com/office/powerpoint/2010/main" val="65809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99F8E-1A5C-2DA4-F9AC-42DE2B74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F972455-D32F-78C7-BC6C-B53D1BCC0787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4E90E9F-738F-5794-7E4F-E66B9DB91644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2CCB8F-D852-5758-CB2B-C80C53874920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30248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5A64-85E0-E6F2-5121-A1743C568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DF55D71-A7FF-D2E0-FA8F-566449612B9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92ED28-A0D7-9C08-F6D0-7366B51883C9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57AC2-F62E-8663-1E89-3851A17AA4BE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19DB7-6DD9-1426-9701-E804DD83A8D9}"/>
              </a:ext>
            </a:extLst>
          </p:cNvPr>
          <p:cNvSpPr txBox="1"/>
          <p:nvPr/>
        </p:nvSpPr>
        <p:spPr>
          <a:xfrm>
            <a:off x="494906" y="989815"/>
            <a:ext cx="9084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&lt;C-d&gt;</a:t>
            </a:r>
            <a:r>
              <a:rPr lang="ko-KR" altLang="en-US" sz="2400" dirty="0"/>
              <a:t>를 </a:t>
            </a:r>
            <a:r>
              <a:rPr lang="en-US" altLang="ko-KR" sz="2400" dirty="0"/>
              <a:t>terminal-vim</a:t>
            </a:r>
            <a:r>
              <a:rPr lang="ko-KR" altLang="en-US" sz="2400" dirty="0"/>
              <a:t>간 </a:t>
            </a:r>
            <a:r>
              <a:rPr lang="ko-KR" altLang="en-US" sz="2400" dirty="0" err="1"/>
              <a:t>토글키로</a:t>
            </a:r>
            <a:r>
              <a:rPr lang="ko-KR" altLang="en-US" sz="2400" dirty="0"/>
              <a:t> 사용하는 방법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 err="1"/>
              <a:t>nnoremap</a:t>
            </a:r>
            <a:r>
              <a:rPr lang="en-US" altLang="ko-KR" sz="2400" dirty="0"/>
              <a:t> &lt;C-D&gt; :</a:t>
            </a:r>
            <a:r>
              <a:rPr lang="en-US" altLang="ko-KR" sz="2400" dirty="0" err="1"/>
              <a:t>sh</a:t>
            </a:r>
            <a:r>
              <a:rPr lang="en-US" altLang="ko-KR" sz="2400" dirty="0"/>
              <a:t>&lt;CR&gt; "(vim -&gt; terminal) in .</a:t>
            </a:r>
            <a:r>
              <a:rPr lang="en-US" altLang="ko-KR" sz="2400" dirty="0" err="1"/>
              <a:t>vimrc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코드작성과 코드 실행사이의 간격을 거의</a:t>
            </a:r>
            <a:r>
              <a:rPr lang="en-US" altLang="ko-KR" sz="2400" dirty="0"/>
              <a:t> 0</a:t>
            </a:r>
            <a:r>
              <a:rPr lang="ko-KR" altLang="en-US" sz="2400" dirty="0"/>
              <a:t>으로 만드는 설정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641830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9BB12-9830-A2AC-0BAD-8C19E9654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8A758E0-0562-7D3F-A6FC-138A4B3CA8A3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867156-55F0-ABB0-38C2-6A037DBCBB4D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6CC355-6448-7237-A05B-5A0B38A874CC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6F6D-EDD9-42F8-8796-7CE399B4CE1F}"/>
              </a:ext>
            </a:extLst>
          </p:cNvPr>
          <p:cNvSpPr txBox="1"/>
          <p:nvPr/>
        </p:nvSpPr>
        <p:spPr>
          <a:xfrm>
            <a:off x="494906" y="989815"/>
            <a:ext cx="9655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같은 </a:t>
            </a:r>
            <a:r>
              <a:rPr lang="en-US" altLang="ko-KR" sz="2400" dirty="0"/>
              <a:t>workflow</a:t>
            </a:r>
            <a:r>
              <a:rPr lang="ko-KR" altLang="en-US" sz="2400" dirty="0"/>
              <a:t>로 터미널로 실행할 수 있는 모든 언어에 적용 가능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FF8130-DB13-57D6-4540-43A8732D243A}"/>
              </a:ext>
            </a:extLst>
          </p:cNvPr>
          <p:cNvSpPr txBox="1"/>
          <p:nvPr/>
        </p:nvSpPr>
        <p:spPr>
          <a:xfrm>
            <a:off x="7152055" y="1984839"/>
            <a:ext cx="3228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javascript</a:t>
            </a:r>
            <a:r>
              <a:rPr lang="en-US" altLang="ko-KR" sz="2400" dirty="0"/>
              <a:t>, python, </a:t>
            </a:r>
            <a:r>
              <a:rPr lang="en-US" altLang="ko-KR" sz="2400" dirty="0" err="1"/>
              <a:t>lua</a:t>
            </a:r>
            <a:endParaRPr lang="en-US" altLang="ko-KR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DDF1E4-A123-1FEE-ED5B-BC4215685B6E}"/>
              </a:ext>
            </a:extLst>
          </p:cNvPr>
          <p:cNvSpPr txBox="1"/>
          <p:nvPr/>
        </p:nvSpPr>
        <p:spPr>
          <a:xfrm>
            <a:off x="494906" y="3785108"/>
            <a:ext cx="10243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특히 </a:t>
            </a:r>
            <a:r>
              <a:rPr lang="en-US" altLang="ko-KR" sz="2400" dirty="0"/>
              <a:t>REPL(read eval print loop)</a:t>
            </a:r>
            <a:r>
              <a:rPr lang="ko-KR" altLang="en-US" sz="2400" dirty="0"/>
              <a:t>를 제공하는 </a:t>
            </a:r>
            <a:r>
              <a:rPr lang="en-US" altLang="ko-KR" sz="2400" dirty="0"/>
              <a:t>interpreter </a:t>
            </a:r>
            <a:r>
              <a:rPr lang="ko-KR" altLang="en-US" sz="2400" dirty="0"/>
              <a:t>언어의 경우</a:t>
            </a:r>
            <a:br>
              <a:rPr lang="en-US" altLang="ko-KR" sz="2400" dirty="0"/>
            </a:br>
            <a:r>
              <a:rPr lang="ko-KR" altLang="en-US" sz="2400" dirty="0"/>
              <a:t>인터프리터를 나가는 명령어도 </a:t>
            </a:r>
            <a:r>
              <a:rPr lang="en-US" altLang="ko-KR" sz="2400" dirty="0"/>
              <a:t>&lt;C-d&gt;</a:t>
            </a:r>
            <a:r>
              <a:rPr lang="ko-KR" altLang="en-US" sz="2400" dirty="0"/>
              <a:t>이기 때문에 하나의 단축키로</a:t>
            </a:r>
            <a:br>
              <a:rPr lang="en-US" altLang="ko-KR" sz="2400" dirty="0"/>
            </a:br>
            <a:r>
              <a:rPr lang="en-US" altLang="ko-KR" sz="2400" dirty="0"/>
              <a:t>REPL, </a:t>
            </a:r>
            <a:r>
              <a:rPr lang="ko-KR" altLang="en-US" sz="2400" dirty="0"/>
              <a:t>터미널</a:t>
            </a:r>
            <a:r>
              <a:rPr lang="en-US" altLang="ko-KR" sz="2400" dirty="0"/>
              <a:t>, vim</a:t>
            </a:r>
            <a:r>
              <a:rPr lang="ko-KR" altLang="en-US" sz="2400" dirty="0"/>
              <a:t> 환경을 자유롭게 이동할 수 있다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74871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CBE9A-9822-AB9C-18BA-6E27D490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2621FB6-1531-2189-2E88-C6AAA800AE50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1EE904-E0AD-F797-39E5-B32B62A48B75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CF5CD6-7FBC-D1DB-572C-439CB7DF6D99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043B7-592F-D674-715E-CC99EE11AAAC}"/>
              </a:ext>
            </a:extLst>
          </p:cNvPr>
          <p:cNvSpPr txBox="1"/>
          <p:nvPr/>
        </p:nvSpPr>
        <p:spPr>
          <a:xfrm>
            <a:off x="494906" y="989815"/>
            <a:ext cx="10786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컴파일언어는 터미널로 실행 어떻게 해요</a:t>
            </a:r>
            <a:r>
              <a:rPr lang="en-US" altLang="ko-KR" sz="2400" dirty="0"/>
              <a:t>?</a:t>
            </a:r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java, c, </a:t>
            </a:r>
            <a:r>
              <a:rPr lang="en-US" altLang="ko-KR" sz="2400" dirty="0" err="1"/>
              <a:t>c++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c#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터미널로 실행할 때 컴파일 언어는 </a:t>
            </a:r>
            <a:r>
              <a:rPr lang="en-US" altLang="ko-KR" sz="2400" dirty="0"/>
              <a:t>1.</a:t>
            </a:r>
            <a:r>
              <a:rPr lang="ko-KR" altLang="en-US" sz="2400" dirty="0"/>
              <a:t>컴파일 과 </a:t>
            </a:r>
            <a:r>
              <a:rPr lang="en-US" altLang="ko-KR" sz="2400" dirty="0"/>
              <a:t>2.</a:t>
            </a:r>
            <a:r>
              <a:rPr lang="ko-KR" altLang="en-US" sz="2400" dirty="0"/>
              <a:t>실행파일 실행을 거친다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한 번만 성공하면 된다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/>
              <a:t>그 후에는 </a:t>
            </a:r>
            <a:r>
              <a:rPr lang="en-US" altLang="ko-KR" sz="2400" dirty="0"/>
              <a:t>history</a:t>
            </a:r>
            <a:r>
              <a:rPr lang="ko-KR" altLang="en-US" sz="2400" dirty="0"/>
              <a:t>를 그대로 가져다 쓰거나 성공한 명령어에 </a:t>
            </a:r>
            <a:r>
              <a:rPr lang="en-US" altLang="ko-KR" sz="2400" dirty="0"/>
              <a:t>alias</a:t>
            </a:r>
            <a:r>
              <a:rPr lang="ko-KR" altLang="en-US" sz="2400" dirty="0"/>
              <a:t>를 부여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B90AF6-1363-DE73-8988-0186219C1633}"/>
              </a:ext>
            </a:extLst>
          </p:cNvPr>
          <p:cNvSpPr txBox="1"/>
          <p:nvPr/>
        </p:nvSpPr>
        <p:spPr>
          <a:xfrm>
            <a:off x="8218693" y="4505920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csharp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992091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2F682-6D81-BED6-ECD1-35654056F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3A2B572-37E6-3889-6948-9949899295E7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49DDDEA-0B79-D114-4690-7298AD440271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248E86-7674-6238-A010-5D15FEE1C8B3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FE058C7-D853-378A-CAB3-5DB2F9694C52}"/>
              </a:ext>
            </a:extLst>
          </p:cNvPr>
          <p:cNvSpPr txBox="1"/>
          <p:nvPr/>
        </p:nvSpPr>
        <p:spPr>
          <a:xfrm>
            <a:off x="3671145" y="4944047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8BED2-23B4-C8E5-5CE6-35FAB6B94F51}"/>
              </a:ext>
            </a:extLst>
          </p:cNvPr>
          <p:cNvSpPr txBox="1"/>
          <p:nvPr/>
        </p:nvSpPr>
        <p:spPr>
          <a:xfrm>
            <a:off x="7899335" y="4977259"/>
            <a:ext cx="699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/>
              <a:t>cpp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03145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9C61-AF2D-3BF5-0B60-2FA7DAD67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C0F46EB-0357-68A1-4412-FBC82FB40430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504B00-CDC8-86C2-4964-1AF3B79991F1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8CB147-248D-881B-4F01-31F4FE04F355}"/>
              </a:ext>
            </a:extLst>
          </p:cNvPr>
          <p:cNvSpPr txBox="1"/>
          <p:nvPr/>
        </p:nvSpPr>
        <p:spPr>
          <a:xfrm>
            <a:off x="494906" y="113368"/>
            <a:ext cx="4317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(vim)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54F41E-E24F-03A0-B63B-71C39890DA20}"/>
              </a:ext>
            </a:extLst>
          </p:cNvPr>
          <p:cNvSpPr txBox="1"/>
          <p:nvPr/>
        </p:nvSpPr>
        <p:spPr>
          <a:xfrm>
            <a:off x="4747682" y="5967288"/>
            <a:ext cx="2696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java(using maven)</a:t>
            </a:r>
          </a:p>
        </p:txBody>
      </p:sp>
    </p:spTree>
    <p:extLst>
      <p:ext uri="{BB962C8B-B14F-4D97-AF65-F5344CB8AC3E}">
        <p14:creationId xmlns:p14="http://schemas.microsoft.com/office/powerpoint/2010/main" val="3023173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C0745-94E1-0D13-9312-DDA20FF4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0E35DB9-AEB4-FF8B-5ED1-5C57C05DE69E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A5B78C-2542-9327-D571-43A3E9E1741C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BC1B8C-7E08-845C-184F-D6DB8D5C340C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CF28C-214F-1B02-570B-5644BBF4E6DE}"/>
              </a:ext>
            </a:extLst>
          </p:cNvPr>
          <p:cNvSpPr txBox="1"/>
          <p:nvPr/>
        </p:nvSpPr>
        <p:spPr>
          <a:xfrm>
            <a:off x="494906" y="989815"/>
            <a:ext cx="1086566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 err="1"/>
              <a:t>neovim</a:t>
            </a:r>
            <a:r>
              <a:rPr lang="ko-KR" altLang="en-US" sz="2400" dirty="0"/>
              <a:t>에는 </a:t>
            </a:r>
            <a:r>
              <a:rPr lang="en-US" altLang="ko-KR" sz="2400" dirty="0"/>
              <a:t>:</a:t>
            </a:r>
            <a:r>
              <a:rPr lang="en-US" altLang="ko-KR" sz="2400" dirty="0" err="1"/>
              <a:t>sh</a:t>
            </a:r>
            <a:r>
              <a:rPr lang="en-US" altLang="ko-KR" sz="2400" dirty="0"/>
              <a:t> </a:t>
            </a:r>
            <a:r>
              <a:rPr lang="ko-KR" altLang="en-US" sz="2400" dirty="0"/>
              <a:t>명령이 존재하지 않는다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terminal</a:t>
            </a:r>
            <a:r>
              <a:rPr lang="ko-KR" altLang="en-US" sz="2400" dirty="0"/>
              <a:t>에서는 프로세스를 </a:t>
            </a:r>
            <a:r>
              <a:rPr lang="en-US" altLang="ko-KR" sz="2400" dirty="0"/>
              <a:t>control</a:t>
            </a:r>
            <a:r>
              <a:rPr lang="ko-KR" altLang="en-US" sz="2400" dirty="0"/>
              <a:t>하는 단축키들이 있다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프로세스 끝내기 </a:t>
            </a:r>
            <a:r>
              <a:rPr lang="en-US" altLang="ko-KR" sz="2400" dirty="0"/>
              <a:t>terminate process(SIGINT) &lt;C-c&gt;</a:t>
            </a:r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입력이 끝났음</a:t>
            </a:r>
            <a:r>
              <a:rPr lang="en-US" altLang="ko-KR" sz="2400" dirty="0"/>
              <a:t>(EOF)</a:t>
            </a:r>
            <a:r>
              <a:rPr lang="ko-KR" altLang="en-US" sz="2400" dirty="0"/>
              <a:t>을 알리기 </a:t>
            </a:r>
            <a:r>
              <a:rPr lang="en-US" altLang="ko-KR" sz="2400" dirty="0"/>
              <a:t>&lt;C-d&gt; (interactive shell</a:t>
            </a:r>
            <a:r>
              <a:rPr lang="ko-KR" altLang="en-US" sz="2400" dirty="0"/>
              <a:t>에서 유용</a:t>
            </a:r>
            <a:r>
              <a:rPr lang="en-US" altLang="ko-KR" sz="2400" dirty="0"/>
              <a:t>)</a:t>
            </a:r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프로세스 중단하기 </a:t>
            </a:r>
            <a:r>
              <a:rPr lang="en-US" altLang="ko-KR" sz="2400" dirty="0"/>
              <a:t>&lt;C-z&gt;</a:t>
            </a:r>
          </a:p>
          <a:p>
            <a:pPr marL="1371600" lvl="2" indent="-457200">
              <a:buFontTx/>
              <a:buChar char="-"/>
            </a:pPr>
            <a:r>
              <a:rPr lang="en-US" altLang="ko-KR" sz="2400" dirty="0"/>
              <a:t>(foreground process</a:t>
            </a:r>
            <a:r>
              <a:rPr lang="ko-KR" altLang="en-US" sz="2400" dirty="0"/>
              <a:t>를 </a:t>
            </a:r>
            <a:r>
              <a:rPr lang="en-US" altLang="ko-KR" sz="2400" dirty="0"/>
              <a:t>suspend, </a:t>
            </a:r>
            <a:r>
              <a:rPr lang="ko-KR" altLang="en-US" sz="2400" dirty="0"/>
              <a:t>관리 영역이 </a:t>
            </a:r>
            <a:r>
              <a:rPr lang="en-US" altLang="ko-KR" sz="2400" dirty="0"/>
              <a:t>job control</a:t>
            </a:r>
            <a:r>
              <a:rPr lang="ko-KR" altLang="en-US" sz="2400" dirty="0"/>
              <a:t>로 </a:t>
            </a:r>
            <a:r>
              <a:rPr lang="ko-KR" altLang="en-US" sz="2400" dirty="0" err="1"/>
              <a:t>넘어감</a:t>
            </a:r>
            <a:r>
              <a:rPr lang="en-US" altLang="ko-KR" sz="24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 err="1"/>
              <a:t>nvim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&lt;C-z&gt;</a:t>
            </a:r>
            <a:r>
              <a:rPr lang="ko-KR" altLang="en-US" sz="2400" dirty="0"/>
              <a:t>를 눌러보자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suspend</a:t>
            </a:r>
            <a:r>
              <a:rPr lang="ko-KR" altLang="en-US" sz="2400" dirty="0"/>
              <a:t>된 </a:t>
            </a:r>
            <a:r>
              <a:rPr lang="en-US" altLang="ko-KR" sz="2400" dirty="0"/>
              <a:t>process </a:t>
            </a:r>
            <a:r>
              <a:rPr lang="ko-KR" altLang="en-US" sz="2400" dirty="0"/>
              <a:t>조회</a:t>
            </a:r>
            <a:r>
              <a:rPr lang="en-US" altLang="ko-KR" sz="2400" dirty="0"/>
              <a:t>: jobs</a:t>
            </a:r>
          </a:p>
          <a:p>
            <a:pPr marL="457200" indent="-457200">
              <a:buFontTx/>
              <a:buChar char="-"/>
            </a:pPr>
            <a:r>
              <a:rPr lang="ko-KR" altLang="en-US" sz="2400" dirty="0"/>
              <a:t>다시 돌아오려면</a:t>
            </a:r>
            <a:r>
              <a:rPr lang="en-US" altLang="ko-KR" sz="2400" dirty="0"/>
              <a:t>? </a:t>
            </a:r>
            <a:r>
              <a:rPr lang="en-US" altLang="ko-KR" sz="2400" dirty="0" err="1"/>
              <a:t>fg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그럼 </a:t>
            </a:r>
            <a:r>
              <a:rPr lang="en-US" altLang="ko-KR" sz="2400" dirty="0"/>
              <a:t>&lt;C-z&gt;</a:t>
            </a:r>
            <a:r>
              <a:rPr lang="ko-KR" altLang="en-US" sz="2400" dirty="0"/>
              <a:t>를 </a:t>
            </a:r>
            <a:r>
              <a:rPr lang="en-US" altLang="ko-KR" sz="2400" dirty="0" err="1"/>
              <a:t>fg</a:t>
            </a:r>
            <a:r>
              <a:rPr lang="ko-KR" altLang="en-US" sz="2400" dirty="0"/>
              <a:t>로 설정하면 될까</a:t>
            </a:r>
            <a:r>
              <a:rPr lang="en-US" altLang="ko-KR" sz="2400" dirty="0"/>
              <a:t>? </a:t>
            </a:r>
            <a:r>
              <a:rPr lang="ko-KR" altLang="en-US" sz="2400" dirty="0"/>
              <a:t>굉장히 부담됨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5253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00FD4-A4B1-89FC-DA21-AA312E371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ACB9A6-B501-31B1-EB95-991AC19EA7D0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6D82EF5-ECEA-F5A5-501C-E2669C275CC5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103FAF-0657-EFF8-CE83-2FB8DC23E9F2}"/>
              </a:ext>
            </a:extLst>
          </p:cNvPr>
          <p:cNvSpPr txBox="1"/>
          <p:nvPr/>
        </p:nvSpPr>
        <p:spPr>
          <a:xfrm>
            <a:off x="494906" y="113368"/>
            <a:ext cx="19708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Terminal-vim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FFE01-5CD7-9BBF-66F0-AA9D1EB4F902}"/>
              </a:ext>
            </a:extLst>
          </p:cNvPr>
          <p:cNvSpPr txBox="1"/>
          <p:nvPr/>
        </p:nvSpPr>
        <p:spPr>
          <a:xfrm>
            <a:off x="2465096" y="1905506"/>
            <a:ext cx="7173823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dirty="0"/>
              <a:t>목차</a:t>
            </a:r>
            <a:endParaRPr lang="en-US" altLang="ko-KR" sz="3600" dirty="0"/>
          </a:p>
          <a:p>
            <a:endParaRPr lang="en-US" altLang="ko-KR" sz="3600" dirty="0"/>
          </a:p>
          <a:p>
            <a:r>
              <a:rPr lang="en-US" altLang="ko-KR" sz="3600" dirty="0"/>
              <a:t>0. introduction</a:t>
            </a:r>
          </a:p>
          <a:p>
            <a:pPr marL="358775" indent="-358775">
              <a:buAutoNum type="arabicPeriod"/>
            </a:pPr>
            <a:r>
              <a:rPr lang="ko-KR" altLang="en-US" sz="3600" dirty="0"/>
              <a:t> 왜 터미널인가</a:t>
            </a:r>
            <a:endParaRPr lang="en-US" altLang="ko-KR" sz="3600" dirty="0"/>
          </a:p>
          <a:p>
            <a:pPr marL="358775" indent="-358775">
              <a:buAutoNum type="arabicPeriod"/>
            </a:pPr>
            <a:r>
              <a:rPr lang="en-US" altLang="ko-KR" sz="3600" dirty="0"/>
              <a:t> terminal-vim </a:t>
            </a:r>
            <a:r>
              <a:rPr lang="ko-KR" altLang="en-US" sz="3600" dirty="0" err="1"/>
              <a:t>토글하기</a:t>
            </a:r>
            <a:r>
              <a:rPr lang="en-US" altLang="ko-KR" sz="3600" dirty="0"/>
              <a:t>(vim)</a:t>
            </a:r>
          </a:p>
          <a:p>
            <a:pPr marL="358775" indent="-358775">
              <a:buFontTx/>
              <a:buAutoNum type="arabicPeriod"/>
            </a:pPr>
            <a:r>
              <a:rPr lang="en-US" altLang="ko-KR" sz="3600" dirty="0"/>
              <a:t> terminal-vim </a:t>
            </a:r>
            <a:r>
              <a:rPr lang="ko-KR" altLang="en-US" sz="3600" dirty="0" err="1"/>
              <a:t>토글하기</a:t>
            </a:r>
            <a:r>
              <a:rPr lang="en-US" altLang="ko-KR" sz="3600" dirty="0"/>
              <a:t>(</a:t>
            </a:r>
            <a:r>
              <a:rPr lang="en-US" altLang="ko-KR" sz="3600" dirty="0" err="1"/>
              <a:t>neovim</a:t>
            </a:r>
            <a:r>
              <a:rPr lang="en-US" altLang="ko-KR" sz="3600" dirty="0"/>
              <a:t>)</a:t>
            </a:r>
          </a:p>
          <a:p>
            <a:pPr marL="358775" indent="-358775">
              <a:buFontTx/>
              <a:buAutoNum type="arabicPeriod"/>
            </a:pPr>
            <a:r>
              <a:rPr lang="en-US" altLang="ko-KR" sz="3600" dirty="0"/>
              <a:t> Q&amp;A</a:t>
            </a:r>
          </a:p>
        </p:txBody>
      </p:sp>
    </p:spTree>
    <p:extLst>
      <p:ext uri="{BB962C8B-B14F-4D97-AF65-F5344CB8AC3E}">
        <p14:creationId xmlns:p14="http://schemas.microsoft.com/office/powerpoint/2010/main" val="21869426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3BB89-BD25-707E-413B-01848264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C10630B-0321-6A4D-7BA9-DEF7059E9E5C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23414E-AC2A-550F-0255-2C963340BF88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58AB2-AA34-0635-D914-3D926120ED16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274A5-446D-2794-235B-195B22DA83F7}"/>
              </a:ext>
            </a:extLst>
          </p:cNvPr>
          <p:cNvSpPr txBox="1"/>
          <p:nvPr/>
        </p:nvSpPr>
        <p:spPr>
          <a:xfrm>
            <a:off x="494906" y="989815"/>
            <a:ext cx="10727617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적당한 단축키 찾기의 시작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그런데</a:t>
            </a:r>
            <a:r>
              <a:rPr lang="en-US" altLang="ko-KR" sz="2400" dirty="0"/>
              <a:t>, &lt;C-z&gt;</a:t>
            </a:r>
            <a:r>
              <a:rPr lang="ko-KR" altLang="en-US" sz="2400" dirty="0"/>
              <a:t>는 어디에서 설정된 키일까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 err="1"/>
              <a:t>stty</a:t>
            </a:r>
            <a:r>
              <a:rPr lang="en-US" altLang="ko-KR" sz="2400" dirty="0"/>
              <a:t> -a</a:t>
            </a:r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그런데</a:t>
            </a:r>
            <a:r>
              <a:rPr lang="en-US" altLang="ko-KR" sz="2400" dirty="0"/>
              <a:t>, </a:t>
            </a:r>
            <a:r>
              <a:rPr lang="ko-KR" altLang="en-US" sz="2400" dirty="0"/>
              <a:t>커맨드라인 작성시 잘 활용하는 </a:t>
            </a:r>
            <a:r>
              <a:rPr lang="en-US" altLang="ko-KR" sz="2400" dirty="0"/>
              <a:t>&lt;C-a&gt;, &lt;C-e&gt;, &lt;C-n&gt;, &lt;C-p&gt;</a:t>
            </a:r>
            <a:r>
              <a:rPr lang="ko-KR" altLang="en-US" sz="2400" dirty="0"/>
              <a:t>는</a:t>
            </a:r>
            <a:br>
              <a:rPr lang="en-US" altLang="ko-KR" sz="2400" dirty="0"/>
            </a:br>
            <a:r>
              <a:rPr lang="en-US" altLang="ko-KR" sz="2400" dirty="0" err="1"/>
              <a:t>stty</a:t>
            </a:r>
            <a:r>
              <a:rPr lang="en-US" altLang="ko-KR" sz="2400" dirty="0"/>
              <a:t> -a</a:t>
            </a:r>
            <a:r>
              <a:rPr lang="ko-KR" altLang="en-US" sz="2400" dirty="0"/>
              <a:t>에 없던데</a:t>
            </a:r>
            <a:r>
              <a:rPr lang="en-US" altLang="ko-KR" sz="2400" dirty="0"/>
              <a:t>?</a:t>
            </a:r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bind -p</a:t>
            </a:r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기본키를 피하자 </a:t>
            </a:r>
            <a:r>
              <a:rPr lang="en-US" altLang="ko-KR" sz="2400" dirty="0"/>
              <a:t>&lt;- </a:t>
            </a:r>
            <a:r>
              <a:rPr lang="ko-KR" altLang="en-US" sz="2400" dirty="0"/>
              <a:t>디폴트로 바인딩된 키 목록 조회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bind -p | grep -v "^#" | cut -d: -f1 | sort | </a:t>
            </a:r>
            <a:r>
              <a:rPr lang="en-US" altLang="ko-KR" sz="2400" dirty="0" err="1"/>
              <a:t>uniq</a:t>
            </a:r>
            <a:r>
              <a:rPr lang="en-US" altLang="ko-KR" sz="2400" dirty="0"/>
              <a:t> | </a:t>
            </a:r>
            <a:r>
              <a:rPr lang="en-US" altLang="ko-KR" sz="2400" dirty="0" err="1"/>
              <a:t>nl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bind -p | grep -v "^#" | cut -d: -f1 | sort | </a:t>
            </a:r>
            <a:r>
              <a:rPr lang="en-US" altLang="ko-KR" sz="2400" dirty="0" err="1"/>
              <a:t>uniq</a:t>
            </a:r>
            <a:r>
              <a:rPr lang="en-US" altLang="ko-KR" sz="2400" dirty="0"/>
              <a:t> | </a:t>
            </a:r>
            <a:r>
              <a:rPr lang="en-US" altLang="ko-KR" sz="2400" dirty="0" err="1"/>
              <a:t>nl</a:t>
            </a:r>
            <a:r>
              <a:rPr lang="en-US" altLang="ko-KR" sz="2400" dirty="0"/>
              <a:t> | grep “C-x”</a:t>
            </a:r>
          </a:p>
        </p:txBody>
      </p:sp>
    </p:spTree>
    <p:extLst>
      <p:ext uri="{BB962C8B-B14F-4D97-AF65-F5344CB8AC3E}">
        <p14:creationId xmlns:p14="http://schemas.microsoft.com/office/powerpoint/2010/main" val="16942310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FF135-17A7-157A-4412-B1384B2B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A640EBA-1F28-0D10-57AC-1A97B0BBCF25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1F82744-1EF7-415A-7EDE-56DF06AE6ABB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AFEDAB-DFDC-A9E6-C17A-58D3703DD1E5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32463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69602-970B-90BB-5245-7C9F5A079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2E8FD75-6CE6-D12B-F92C-42A45D023645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A4D0F74-3B6B-B19D-CF31-0DB1A2F11AC4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E531B3-581B-FA90-2E4F-D7BB27E567C5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5A87BD-7E9B-DC9B-F22A-9DA1F996DFB0}"/>
              </a:ext>
            </a:extLst>
          </p:cNvPr>
          <p:cNvSpPr txBox="1"/>
          <p:nvPr/>
        </p:nvSpPr>
        <p:spPr>
          <a:xfrm>
            <a:off x="494906" y="989815"/>
            <a:ext cx="982012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적당한 단축키 찾기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bind -p </a:t>
            </a:r>
            <a:r>
              <a:rPr lang="ko-KR" altLang="en-US" sz="2400" dirty="0"/>
              <a:t>에서 </a:t>
            </a:r>
            <a:r>
              <a:rPr lang="en-US" altLang="ko-KR" sz="2400" dirty="0"/>
              <a:t>&lt;C-x&gt;</a:t>
            </a:r>
            <a:r>
              <a:rPr lang="ko-KR" altLang="en-US" sz="2400" dirty="0"/>
              <a:t>를 일종의 </a:t>
            </a:r>
            <a:r>
              <a:rPr lang="en-US" altLang="ko-KR" sz="2400" dirty="0"/>
              <a:t>leader key</a:t>
            </a:r>
            <a:r>
              <a:rPr lang="ko-KR" altLang="en-US" sz="2400" dirty="0"/>
              <a:t>로 사용하고 있는 것 확인</a:t>
            </a: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ko-KR" altLang="en-US" sz="2400" dirty="0"/>
              <a:t>적당한 단축키를 </a:t>
            </a:r>
            <a:r>
              <a:rPr lang="en-US" altLang="ko-KR" sz="2400" dirty="0"/>
              <a:t>&lt;C-x&gt;&lt;C-x&gt;</a:t>
            </a:r>
            <a:r>
              <a:rPr lang="ko-KR" altLang="en-US" sz="2400" dirty="0"/>
              <a:t>로 설정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de-DE" altLang="ko-KR" sz="2400" dirty="0"/>
              <a:t>bind '"\C-x\C-x": "fg\n"' # in .bashrc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86203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758D8-FC4A-D326-086B-7554A0A45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E64C960-F769-5D27-C6D1-A5C3D2F5FB4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772283A-5076-8F09-1193-DF7F82538132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00057F-D142-65EC-543D-247C1AA60BD7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0CAF86-2A58-2395-6BA9-9EB73AD2699B}"/>
              </a:ext>
            </a:extLst>
          </p:cNvPr>
          <p:cNvSpPr txBox="1"/>
          <p:nvPr/>
        </p:nvSpPr>
        <p:spPr>
          <a:xfrm>
            <a:off x="494906" y="989815"/>
            <a:ext cx="712528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happy?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no!</a:t>
            </a:r>
          </a:p>
          <a:p>
            <a:pPr marL="457200" indent="-457200">
              <a:buFontTx/>
              <a:buChar char="-"/>
            </a:pPr>
            <a:r>
              <a:rPr lang="en-US" altLang="ko-KR" sz="2400" dirty="0"/>
              <a:t>history</a:t>
            </a:r>
            <a:r>
              <a:rPr lang="ko-KR" altLang="en-US" sz="2400" dirty="0"/>
              <a:t>를 이용한 직전 명령 반복</a:t>
            </a:r>
            <a:r>
              <a:rPr lang="en-US" altLang="ko-KR" sz="2400" dirty="0"/>
              <a:t>(!!)</a:t>
            </a:r>
            <a:r>
              <a:rPr lang="ko-KR" altLang="en-US" sz="2400" dirty="0"/>
              <a:t>이 </a:t>
            </a:r>
            <a:r>
              <a:rPr lang="ko-KR" altLang="en-US" sz="2400" dirty="0" err="1"/>
              <a:t>방해받음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41129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64930-6AC5-420B-A746-336E82AB8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492CBE0-60AC-9B59-9EB2-02B1A71C24D9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5A6A40F-1FAB-2257-4B16-FDA37AC65B8A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2E8933-DDB0-A8EE-0222-D308AF6F557F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E82B3-FC38-2076-E9F2-54DA52E913EA}"/>
              </a:ext>
            </a:extLst>
          </p:cNvPr>
          <p:cNvSpPr txBox="1"/>
          <p:nvPr/>
        </p:nvSpPr>
        <p:spPr>
          <a:xfrm>
            <a:off x="494906" y="989815"/>
            <a:ext cx="107901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bash </a:t>
            </a:r>
            <a:r>
              <a:rPr lang="ko-KR" altLang="en-US" sz="2400" dirty="0"/>
              <a:t>설정 중 특정 명령어가 </a:t>
            </a:r>
            <a:r>
              <a:rPr lang="en-US" altLang="ko-KR" sz="2400" dirty="0"/>
              <a:t>history</a:t>
            </a:r>
            <a:r>
              <a:rPr lang="ko-KR" altLang="en-US" sz="2400" dirty="0"/>
              <a:t>를 어지럽히지 않게 하는 설정이 있다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solution: .</a:t>
            </a:r>
            <a:r>
              <a:rPr lang="en-US" altLang="ko-KR" sz="2400" dirty="0" err="1"/>
              <a:t>bashrc</a:t>
            </a:r>
            <a:r>
              <a:rPr lang="ko-KR" altLang="en-US" sz="2400" dirty="0"/>
              <a:t>에 다음을 설정하고 </a:t>
            </a:r>
            <a:r>
              <a:rPr lang="en-US" altLang="ko-KR" sz="2400" dirty="0"/>
              <a:t>source ~/.</a:t>
            </a:r>
            <a:r>
              <a:rPr lang="en-US" altLang="ko-KR" sz="2400" dirty="0" err="1"/>
              <a:t>bashrc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export HISTIGNORE="</a:t>
            </a:r>
            <a:r>
              <a:rPr lang="en-US" altLang="ko-KR" sz="2400" dirty="0" err="1"/>
              <a:t>fg</a:t>
            </a:r>
            <a:r>
              <a:rPr lang="en-US" altLang="ko-KR" sz="2400" dirty="0"/>
              <a:t>:"</a:t>
            </a:r>
          </a:p>
        </p:txBody>
      </p:sp>
    </p:spTree>
    <p:extLst>
      <p:ext uri="{BB962C8B-B14F-4D97-AF65-F5344CB8AC3E}">
        <p14:creationId xmlns:p14="http://schemas.microsoft.com/office/powerpoint/2010/main" val="34183637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E5E73-F932-769C-D966-722C488F6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AAB19AD-F13B-6EA7-9161-C3B8F260B9B4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E67A9F1-2444-CCF3-1E71-548A61C77500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A0E22B-76B1-97B7-D174-46EEE8C7AC0E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6608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8AF68-A18E-45D7-2B0A-AFD28C6C8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41310E-B9A4-88D4-F44E-B215BBB39D5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0986AB7-DB43-A734-C938-9F046D5A17C5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58005-2007-7CD8-4014-52EA5D606ADD}"/>
              </a:ext>
            </a:extLst>
          </p:cNvPr>
          <p:cNvSpPr txBox="1"/>
          <p:nvPr/>
        </p:nvSpPr>
        <p:spPr>
          <a:xfrm>
            <a:off x="494906" y="113368"/>
            <a:ext cx="484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3. terminal-vim </a:t>
            </a:r>
            <a:r>
              <a:rPr lang="ko-KR" altLang="en-US" sz="2400" dirty="0" err="1"/>
              <a:t>토글하기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neovim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A0E637-3BAE-5067-6303-9ED5F458BA13}"/>
              </a:ext>
            </a:extLst>
          </p:cNvPr>
          <p:cNvSpPr txBox="1"/>
          <p:nvPr/>
        </p:nvSpPr>
        <p:spPr>
          <a:xfrm>
            <a:off x="494906" y="989815"/>
            <a:ext cx="1079019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altLang="ko-KR" sz="2400" dirty="0"/>
              <a:t>bash </a:t>
            </a:r>
            <a:r>
              <a:rPr lang="ko-KR" altLang="en-US" sz="2400" dirty="0"/>
              <a:t>설정 중 특정 명령어가 </a:t>
            </a:r>
            <a:r>
              <a:rPr lang="en-US" altLang="ko-KR" sz="2400" dirty="0"/>
              <a:t>history</a:t>
            </a:r>
            <a:r>
              <a:rPr lang="ko-KR" altLang="en-US" sz="2400" dirty="0"/>
              <a:t>를 어지럽히지 않게 하는 설정이 있다</a:t>
            </a:r>
            <a:r>
              <a:rPr lang="en-US" altLang="ko-KR" sz="2400" dirty="0"/>
              <a:t>.</a:t>
            </a:r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solution: .</a:t>
            </a:r>
            <a:r>
              <a:rPr lang="en-US" altLang="ko-KR" sz="2400" dirty="0" err="1"/>
              <a:t>bashrc</a:t>
            </a:r>
            <a:r>
              <a:rPr lang="ko-KR" altLang="en-US" sz="2400" dirty="0"/>
              <a:t>에 다음을 설정하고 </a:t>
            </a:r>
            <a:r>
              <a:rPr lang="en-US" altLang="ko-KR" sz="2400" dirty="0"/>
              <a:t>source ~/.</a:t>
            </a:r>
            <a:r>
              <a:rPr lang="en-US" altLang="ko-KR" sz="2400" dirty="0" err="1"/>
              <a:t>bashrc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export HISTIGNORE="</a:t>
            </a:r>
            <a:r>
              <a:rPr lang="en-US" altLang="ko-KR" sz="2400" dirty="0" err="1"/>
              <a:t>fg</a:t>
            </a:r>
            <a:r>
              <a:rPr lang="en-US" altLang="ko-KR" sz="2400" dirty="0"/>
              <a:t>:“</a:t>
            </a:r>
          </a:p>
          <a:p>
            <a:pPr marL="914400" lvl="1" indent="-457200">
              <a:buFontTx/>
              <a:buChar char="-"/>
            </a:pPr>
            <a:endParaRPr lang="en-US" altLang="ko-KR" sz="2400" dirty="0"/>
          </a:p>
          <a:p>
            <a:pPr marL="457200" indent="-457200">
              <a:buFontTx/>
              <a:buChar char="-"/>
            </a:pPr>
            <a:r>
              <a:rPr lang="en-US" altLang="ko-KR" sz="2400" dirty="0"/>
              <a:t>yes, happy!</a:t>
            </a:r>
          </a:p>
        </p:txBody>
      </p:sp>
    </p:spTree>
    <p:extLst>
      <p:ext uri="{BB962C8B-B14F-4D97-AF65-F5344CB8AC3E}">
        <p14:creationId xmlns:p14="http://schemas.microsoft.com/office/powerpoint/2010/main" val="526247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5324C-243B-3DDD-7C5B-3606102EB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E648932-AE88-610F-6CC7-3153438BD295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341C76-87AF-D486-046C-4E2816454D56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BD5D2E-513A-1280-665F-1BC36A888219}"/>
              </a:ext>
            </a:extLst>
          </p:cNvPr>
          <p:cNvSpPr txBox="1"/>
          <p:nvPr/>
        </p:nvSpPr>
        <p:spPr>
          <a:xfrm>
            <a:off x="494906" y="11336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Q &amp; A</a:t>
            </a:r>
            <a:endParaRPr lang="ko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476FA4-E325-161A-BFD5-C430B5965E9E}"/>
              </a:ext>
            </a:extLst>
          </p:cNvPr>
          <p:cNvSpPr txBox="1"/>
          <p:nvPr/>
        </p:nvSpPr>
        <p:spPr>
          <a:xfrm>
            <a:off x="4464784" y="2817549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/>
              <a:t>감사합니다</a:t>
            </a:r>
            <a:endParaRPr lang="en-US" altLang="ko-KR" sz="4800" dirty="0"/>
          </a:p>
        </p:txBody>
      </p:sp>
    </p:spTree>
    <p:extLst>
      <p:ext uri="{BB962C8B-B14F-4D97-AF65-F5344CB8AC3E}">
        <p14:creationId xmlns:p14="http://schemas.microsoft.com/office/powerpoint/2010/main" val="1744681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CE8A2-4D32-7A51-2B09-22D556A8E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53895CC-9C4F-02B0-8ACF-616184A7D9E3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84822C1-80B3-12E4-6E1B-C13B499A5B48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965AB-5548-4B23-44A6-EEADEA01DF16}"/>
              </a:ext>
            </a:extLst>
          </p:cNvPr>
          <p:cNvSpPr txBox="1"/>
          <p:nvPr/>
        </p:nvSpPr>
        <p:spPr>
          <a:xfrm>
            <a:off x="494906" y="11336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4. Q &amp; A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9D18A-73BB-9CA2-0BF1-A42E5415A3F4}"/>
              </a:ext>
            </a:extLst>
          </p:cNvPr>
          <p:cNvSpPr txBox="1"/>
          <p:nvPr/>
        </p:nvSpPr>
        <p:spPr>
          <a:xfrm>
            <a:off x="494906" y="989815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질의응답 </a:t>
            </a:r>
            <a:r>
              <a:rPr lang="en-US" altLang="ko-KR" sz="2400" dirty="0"/>
              <a:t>(if exist)</a:t>
            </a:r>
          </a:p>
        </p:txBody>
      </p:sp>
    </p:spTree>
    <p:extLst>
      <p:ext uri="{BB962C8B-B14F-4D97-AF65-F5344CB8AC3E}">
        <p14:creationId xmlns:p14="http://schemas.microsoft.com/office/powerpoint/2010/main" val="141755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1ED74-FD11-ADEB-C081-5DD9CCAA5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340BFE-1396-F2B2-76E8-A47B2767ECC0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C28942-8C1B-4149-D116-BA275D12AA48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09D532-9BE9-B2E7-0101-F4280CB52FF2}"/>
              </a:ext>
            </a:extLst>
          </p:cNvPr>
          <p:cNvSpPr txBox="1"/>
          <p:nvPr/>
        </p:nvSpPr>
        <p:spPr>
          <a:xfrm>
            <a:off x="494906" y="113368"/>
            <a:ext cx="2232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0. introduction</a:t>
            </a:r>
            <a:endParaRPr lang="ko-KR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E7480-6069-D250-D54F-4B5356359474}"/>
              </a:ext>
            </a:extLst>
          </p:cNvPr>
          <p:cNvSpPr txBox="1"/>
          <p:nvPr/>
        </p:nvSpPr>
        <p:spPr>
          <a:xfrm>
            <a:off x="494906" y="989815"/>
            <a:ext cx="72903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소개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vim </a:t>
            </a:r>
            <a:r>
              <a:rPr lang="ko-KR" altLang="en-US" sz="2400" dirty="0"/>
              <a:t>사용 경험</a:t>
            </a:r>
            <a:r>
              <a:rPr lang="en-US" altLang="ko-KR" sz="2400" dirty="0"/>
              <a:t>(2021~)</a:t>
            </a:r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practical vim </a:t>
            </a:r>
            <a:r>
              <a:rPr lang="ko-KR" altLang="en-US" sz="2400" dirty="0"/>
              <a:t>정독 </a:t>
            </a:r>
            <a:r>
              <a:rPr lang="en-US" altLang="ko-KR" sz="2400" dirty="0"/>
              <a:t>3</a:t>
            </a:r>
            <a:r>
              <a:rPr lang="ko-KR" altLang="en-US" sz="2400" dirty="0"/>
              <a:t>회 </a:t>
            </a:r>
            <a:r>
              <a:rPr lang="en-US" altLang="ko-KR" sz="2400" dirty="0"/>
              <a:t>+</a:t>
            </a:r>
            <a:r>
              <a:rPr lang="el-GR" altLang="ko-KR" sz="2400" dirty="0"/>
              <a:t>α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ko-KR" altLang="en-US" sz="2400" dirty="0"/>
              <a:t>주 업무</a:t>
            </a:r>
            <a:r>
              <a:rPr lang="en-US" altLang="ko-KR" sz="2400" dirty="0"/>
              <a:t>: java web </a:t>
            </a:r>
            <a:r>
              <a:rPr lang="ko-KR" altLang="en-US" sz="2400" dirty="0"/>
              <a:t>개발</a:t>
            </a:r>
            <a:r>
              <a:rPr lang="en-US" altLang="ko-KR" sz="2400" dirty="0"/>
              <a:t>, </a:t>
            </a:r>
            <a:r>
              <a:rPr lang="ko-KR" altLang="en-US" sz="2400" dirty="0"/>
              <a:t>최근 </a:t>
            </a:r>
            <a:r>
              <a:rPr lang="en-US" altLang="ko-KR" sz="2400" dirty="0"/>
              <a:t>python </a:t>
            </a:r>
            <a:r>
              <a:rPr lang="ko-KR" altLang="en-US" sz="2400" dirty="0"/>
              <a:t>개발 중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248508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F46BA-D663-0103-566A-07A487AE0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FC39CE11-FB38-A61B-CDEF-F775954472A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BEF1E3-E6C9-97E4-DF81-638681A98351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5B350-D7B8-70A5-958C-CD294E936FDE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F32D5-D659-B71E-30AD-48A787BEAC23}"/>
              </a:ext>
            </a:extLst>
          </p:cNvPr>
          <p:cNvSpPr txBox="1"/>
          <p:nvPr/>
        </p:nvSpPr>
        <p:spPr>
          <a:xfrm>
            <a:off x="494906" y="989815"/>
            <a:ext cx="5589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터미널에 수렴한 과정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1. </a:t>
            </a:r>
            <a:r>
              <a:rPr lang="ko-KR" altLang="en-US" sz="2400" dirty="0"/>
              <a:t>자바스크립트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동작을 예상하기 어려운 언어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577119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0EBE6-02CE-4EC3-1A03-B78EA186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2C445E9-F973-05D5-8617-AC9A51154A6B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C680B6-DE46-6ECD-72C8-F3DC87E03F45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677E1-7C54-1982-3EA3-B4EA47A4E3F8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D14561-4282-6EDE-A48C-2CAA497F4260}"/>
              </a:ext>
            </a:extLst>
          </p:cNvPr>
          <p:cNvSpPr txBox="1"/>
          <p:nvPr/>
        </p:nvSpPr>
        <p:spPr>
          <a:xfrm>
            <a:off x="494906" y="989815"/>
            <a:ext cx="111684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터미널에 수렴한 과정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1. </a:t>
            </a:r>
            <a:r>
              <a:rPr lang="ko-KR" altLang="en-US" sz="2400" dirty="0"/>
              <a:t>자바스크립트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동작을 예상하기 어려운 언어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코드 작성 후 동작 확인하려면 개발자도구 또는 실행환경 사이트 이용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단순 로직 변경 테스트에 빌드가 필요하다면</a:t>
            </a:r>
            <a:r>
              <a:rPr lang="en-US" altLang="ko-KR" sz="2400" dirty="0"/>
              <a:t>? (build time &gt; 5min)</a:t>
            </a:r>
          </a:p>
          <a:p>
            <a:pPr marL="1371600" lvl="2" indent="-457200">
              <a:buFontTx/>
              <a:buChar char="-"/>
            </a:pP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719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AC77-44B1-9789-9EC8-75BF40D9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FC0E8D0-1B70-AFF7-D9CD-28D60328FAC1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C6AD58D-9300-3E43-CA74-89DD808478E4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3AE579-0233-50C7-074C-F0DACF0D841A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A806D-93F3-92A7-8BD2-62329FAD8B56}"/>
              </a:ext>
            </a:extLst>
          </p:cNvPr>
          <p:cNvSpPr txBox="1"/>
          <p:nvPr/>
        </p:nvSpPr>
        <p:spPr>
          <a:xfrm>
            <a:off x="494906" y="989815"/>
            <a:ext cx="1111939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터미널에 수렴한 과정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1. </a:t>
            </a:r>
            <a:r>
              <a:rPr lang="ko-KR" altLang="en-US" sz="2400" dirty="0"/>
              <a:t>자바스크립트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동작을 예상하기 어려운 언어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코드는 작성 후 동작 확인하려면 </a:t>
            </a:r>
            <a:r>
              <a:rPr lang="en-US" altLang="ko-KR" sz="2400" dirty="0" err="1"/>
              <a:t>devtools</a:t>
            </a:r>
            <a:r>
              <a:rPr lang="ko-KR" altLang="en-US" sz="2400" dirty="0"/>
              <a:t> 또는 실행환경 사이트 이용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단순 로직 변경 테스트에 빌드가 필요하다면</a:t>
            </a:r>
            <a:r>
              <a:rPr lang="en-US" altLang="ko-KR" sz="2400" dirty="0"/>
              <a:t>? (build time &gt; 5min)</a:t>
            </a:r>
          </a:p>
          <a:p>
            <a:pPr marL="1371600" lvl="2" indent="-457200">
              <a:buFontTx/>
              <a:buChar char="-"/>
            </a:pPr>
            <a:r>
              <a:rPr lang="en-US" altLang="ko-KR" sz="2400" dirty="0" err="1"/>
              <a:t>nodejs</a:t>
            </a:r>
            <a:r>
              <a:rPr lang="en-US" altLang="ko-KR" sz="2400" dirty="0"/>
              <a:t> REPL, node inspect</a:t>
            </a:r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코드 작성 중 단순 로직만 추출하여 터미널로 점검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139254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C473B-7641-2875-6A6E-8BB63C19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0C0296C-9905-EBBE-AC6D-F76D4F9CBF47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258286-8F01-3B5E-8B1C-676651E28467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E9AA3F-14D6-EA22-198D-82C8A2CB6432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52CCF-C202-2015-B879-DCE3A5EE9037}"/>
              </a:ext>
            </a:extLst>
          </p:cNvPr>
          <p:cNvSpPr txBox="1"/>
          <p:nvPr/>
        </p:nvSpPr>
        <p:spPr>
          <a:xfrm>
            <a:off x="494906" y="989815"/>
            <a:ext cx="110081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터미널에 수렴한 과정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2. </a:t>
            </a:r>
            <a:r>
              <a:rPr lang="ko-KR" altLang="en-US" sz="2400" dirty="0"/>
              <a:t>파이썬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터미널 친화적 </a:t>
            </a:r>
            <a:r>
              <a:rPr lang="en-US" altLang="ko-KR" sz="2400" dirty="0"/>
              <a:t>feature </a:t>
            </a:r>
            <a:r>
              <a:rPr lang="ko-KR" altLang="en-US" sz="2400" dirty="0"/>
              <a:t>제공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/>
              <a:t>REPL: </a:t>
            </a:r>
            <a:r>
              <a:rPr lang="en-US" altLang="ko-KR" sz="2400" dirty="0" err="1"/>
              <a:t>dir</a:t>
            </a:r>
            <a:r>
              <a:rPr lang="en-US" altLang="ko-KR" sz="2400" dirty="0"/>
              <a:t>(obj) </a:t>
            </a:r>
            <a:r>
              <a:rPr lang="ko-KR" altLang="en-US" sz="2400" dirty="0"/>
              <a:t>객체의 </a:t>
            </a:r>
            <a:r>
              <a:rPr lang="en-US" altLang="ko-KR" sz="2400" dirty="0"/>
              <a:t>callable</a:t>
            </a:r>
            <a:r>
              <a:rPr lang="ko-KR" altLang="en-US" sz="2400" dirty="0"/>
              <a:t>한 </a:t>
            </a:r>
            <a:r>
              <a:rPr lang="en-US" altLang="ko-KR" sz="2400" dirty="0"/>
              <a:t>method </a:t>
            </a:r>
            <a:r>
              <a:rPr lang="ko-KR" altLang="en-US" sz="2400" dirty="0"/>
              <a:t>확인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/>
              <a:t>REPL: help(obj) </a:t>
            </a:r>
            <a:r>
              <a:rPr lang="ko-KR" altLang="en-US" sz="2400" dirty="0"/>
              <a:t>클래스</a:t>
            </a:r>
            <a:r>
              <a:rPr lang="en-US" altLang="ko-KR" sz="2400" dirty="0"/>
              <a:t>/</a:t>
            </a:r>
            <a:r>
              <a:rPr lang="ko-KR" altLang="en-US" sz="2400" dirty="0"/>
              <a:t>메서드의 </a:t>
            </a:r>
            <a:r>
              <a:rPr lang="en-US" altLang="ko-KR" sz="2400" dirty="0"/>
              <a:t>docstring</a:t>
            </a:r>
            <a:r>
              <a:rPr lang="ko-KR" altLang="en-US" sz="2400" dirty="0"/>
              <a:t>을 터미널 안에서 확인</a:t>
            </a:r>
            <a:endParaRPr lang="en-US" altLang="ko-KR" sz="2400" dirty="0"/>
          </a:p>
          <a:p>
            <a:pPr marL="1828800" lvl="3" indent="-457200">
              <a:buFontTx/>
              <a:buChar char="-"/>
            </a:pPr>
            <a:r>
              <a:rPr lang="en-US" altLang="ko-KR" sz="2400" dirty="0" err="1"/>
              <a:t>pdb</a:t>
            </a:r>
            <a:r>
              <a:rPr lang="en-US" altLang="ko-KR" sz="2400" dirty="0"/>
              <a:t>: </a:t>
            </a:r>
            <a:r>
              <a:rPr lang="ko-KR" altLang="en-US" sz="2400" dirty="0"/>
              <a:t>터미널 </a:t>
            </a:r>
            <a:r>
              <a:rPr lang="ko-KR" altLang="en-US" sz="2400" dirty="0" err="1"/>
              <a:t>디버거</a:t>
            </a:r>
            <a:r>
              <a:rPr lang="ko-KR" altLang="en-US" sz="2400" dirty="0"/>
              <a:t> 제공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23258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CF517-4767-6182-DCE7-24DB4161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D6893E4-84F2-2C6F-AE21-3962FE3E6CC8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F537C6-7177-6EE0-1C02-7D7DD83F6119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E98F79-FB37-95C6-5B58-ED4B65F264BC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D41593-1A31-4D08-2C7F-6B9E408AC110}"/>
              </a:ext>
            </a:extLst>
          </p:cNvPr>
          <p:cNvSpPr txBox="1"/>
          <p:nvPr/>
        </p:nvSpPr>
        <p:spPr>
          <a:xfrm>
            <a:off x="9898144" y="867514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dir</a:t>
            </a:r>
            <a:r>
              <a:rPr lang="en-US" altLang="ko-KR" dirty="0"/>
              <a:t>(obj)</a:t>
            </a:r>
          </a:p>
          <a:p>
            <a:r>
              <a:rPr lang="ko-KR" altLang="en-US" dirty="0"/>
              <a:t>가용 메서드 조회</a:t>
            </a:r>
            <a:endParaRPr lang="en-US" altLang="ko-KR" dirty="0"/>
          </a:p>
          <a:p>
            <a:r>
              <a:rPr lang="ko-KR" altLang="en-US" dirty="0"/>
              <a:t>가용 필드 조회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084610-2EAD-321D-9CC7-E8C1C6E51A5E}"/>
              </a:ext>
            </a:extLst>
          </p:cNvPr>
          <p:cNvSpPr txBox="1"/>
          <p:nvPr/>
        </p:nvSpPr>
        <p:spPr>
          <a:xfrm>
            <a:off x="9887867" y="2281041"/>
            <a:ext cx="19639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help(obj)</a:t>
            </a:r>
          </a:p>
          <a:p>
            <a:r>
              <a:rPr lang="ko-KR" altLang="en-US" dirty="0"/>
              <a:t>메서드 문서 조회</a:t>
            </a:r>
            <a:endParaRPr lang="en-US" altLang="ko-KR" dirty="0"/>
          </a:p>
          <a:p>
            <a:r>
              <a:rPr lang="en-US" altLang="ko-KR" dirty="0"/>
              <a:t>(docstring </a:t>
            </a:r>
            <a:r>
              <a:rPr lang="ko-KR" altLang="en-US" dirty="0"/>
              <a:t>조회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12BA1-A9E6-F503-432B-0132EBA4DDC6}"/>
              </a:ext>
            </a:extLst>
          </p:cNvPr>
          <p:cNvSpPr txBox="1"/>
          <p:nvPr/>
        </p:nvSpPr>
        <p:spPr>
          <a:xfrm>
            <a:off x="494906" y="3825616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메서드 호출방법 확인 후</a:t>
            </a:r>
            <a:endParaRPr lang="en-US" altLang="ko-KR" dirty="0"/>
          </a:p>
          <a:p>
            <a:r>
              <a:rPr lang="ko-KR" altLang="en-US" dirty="0"/>
              <a:t>런타임 환경에서 실시간 코딩</a:t>
            </a:r>
          </a:p>
        </p:txBody>
      </p:sp>
    </p:spTree>
    <p:extLst>
      <p:ext uri="{BB962C8B-B14F-4D97-AF65-F5344CB8AC3E}">
        <p14:creationId xmlns:p14="http://schemas.microsoft.com/office/powerpoint/2010/main" val="326969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611C9-609D-0E61-42CA-D9DA10733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1BE8B3E-A2F3-BF4A-D4E7-2B12883B37F2}"/>
              </a:ext>
            </a:extLst>
          </p:cNvPr>
          <p:cNvCxnSpPr/>
          <p:nvPr/>
        </p:nvCxnSpPr>
        <p:spPr>
          <a:xfrm>
            <a:off x="494906" y="575035"/>
            <a:ext cx="111142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2FB745A-B99A-EB0A-671E-CF6EDB689599}"/>
              </a:ext>
            </a:extLst>
          </p:cNvPr>
          <p:cNvSpPr txBox="1"/>
          <p:nvPr/>
        </p:nvSpPr>
        <p:spPr>
          <a:xfrm>
            <a:off x="8766279" y="236479"/>
            <a:ext cx="2842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au </a:t>
            </a:r>
            <a:r>
              <a:rPr lang="en-US" altLang="ko-KR" sz="1600" dirty="0" err="1"/>
              <a:t>VimEnter</a:t>
            </a:r>
            <a:r>
              <a:rPr lang="en-US" altLang="ko-KR" sz="1600" dirty="0"/>
              <a:t> * call Bye2024()</a:t>
            </a:r>
            <a:endParaRPr lang="ko-KR" alt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F91B1-2E5E-84C9-6D91-5911069570E2}"/>
              </a:ext>
            </a:extLst>
          </p:cNvPr>
          <p:cNvSpPr txBox="1"/>
          <p:nvPr/>
        </p:nvSpPr>
        <p:spPr>
          <a:xfrm>
            <a:off x="494906" y="113368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 </a:t>
            </a:r>
            <a:r>
              <a:rPr lang="ko-KR" altLang="en-US" sz="2400" dirty="0"/>
              <a:t>왜 터미널인가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B415D9-76C0-7A62-D3F4-DCD301143093}"/>
              </a:ext>
            </a:extLst>
          </p:cNvPr>
          <p:cNvSpPr txBox="1"/>
          <p:nvPr/>
        </p:nvSpPr>
        <p:spPr>
          <a:xfrm>
            <a:off x="494906" y="989815"/>
            <a:ext cx="10771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ko-KR" altLang="en-US" sz="2400" dirty="0"/>
              <a:t>터미널에 수렴한 과정</a:t>
            </a:r>
            <a:endParaRPr lang="en-US" altLang="ko-KR" sz="2400" dirty="0"/>
          </a:p>
          <a:p>
            <a:pPr marL="914400" lvl="1" indent="-457200">
              <a:buFontTx/>
              <a:buChar char="-"/>
            </a:pPr>
            <a:r>
              <a:rPr lang="en-US" altLang="ko-KR" sz="2400" dirty="0"/>
              <a:t>3. </a:t>
            </a:r>
            <a:r>
              <a:rPr lang="ko-KR" altLang="en-US" sz="2400" dirty="0"/>
              <a:t>가장 중요하게</a:t>
            </a:r>
            <a:r>
              <a:rPr lang="en-US" altLang="ko-KR" sz="2400" dirty="0"/>
              <a:t>, </a:t>
            </a:r>
            <a:r>
              <a:rPr lang="ko-KR" altLang="en-US" sz="2400" dirty="0"/>
              <a:t>상용 서버에서 발생한 </a:t>
            </a:r>
            <a:r>
              <a:rPr lang="en-US" altLang="ko-KR" sz="2400" dirty="0"/>
              <a:t>trouble</a:t>
            </a:r>
            <a:r>
              <a:rPr lang="ko-KR" altLang="en-US" sz="2400" dirty="0"/>
              <a:t> </a:t>
            </a:r>
            <a:r>
              <a:rPr lang="en-US" altLang="ko-KR" sz="2400" dirty="0"/>
              <a:t>shooting</a:t>
            </a:r>
            <a:r>
              <a:rPr lang="ko-KR" altLang="en-US" sz="2400" dirty="0"/>
              <a:t>을 하기 위해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사용 가능한 환경이 터미널 밖에 없다</a:t>
            </a:r>
            <a:r>
              <a:rPr lang="en-US" altLang="ko-KR" sz="2400" dirty="0"/>
              <a:t>(GUI </a:t>
            </a:r>
            <a:r>
              <a:rPr lang="ko-KR" altLang="en-US" sz="2400" dirty="0"/>
              <a:t>제공 </a:t>
            </a:r>
            <a:r>
              <a:rPr lang="en-US" altLang="ko-KR" sz="2400" dirty="0"/>
              <a:t>X, IDE </a:t>
            </a:r>
            <a:r>
              <a:rPr lang="ko-KR" altLang="en-US" sz="2400" dirty="0"/>
              <a:t>제공 </a:t>
            </a:r>
            <a:r>
              <a:rPr lang="en-US" altLang="ko-KR" sz="2400" dirty="0"/>
              <a:t>X)</a:t>
            </a:r>
          </a:p>
          <a:p>
            <a:pPr marL="1371600" lvl="2" indent="-457200">
              <a:buFontTx/>
              <a:buChar char="-"/>
            </a:pPr>
            <a:r>
              <a:rPr lang="ko-KR" altLang="en-US" sz="2400" dirty="0"/>
              <a:t>상용 서버에 접속하는 경우는 보통 배포하는 날</a:t>
            </a:r>
            <a:endParaRPr lang="en-US" altLang="ko-KR" sz="2400" dirty="0"/>
          </a:p>
          <a:p>
            <a:pPr marL="1371600" lvl="2" indent="-457200">
              <a:buFontTx/>
              <a:buChar char="-"/>
            </a:pPr>
            <a:r>
              <a:rPr lang="en-US" altLang="ko-KR" sz="2400" dirty="0"/>
              <a:t>trouble</a:t>
            </a:r>
            <a:r>
              <a:rPr lang="ko-KR" altLang="en-US" sz="2400" dirty="0"/>
              <a:t> </a:t>
            </a:r>
            <a:r>
              <a:rPr lang="en-US" altLang="ko-KR" sz="2400" dirty="0"/>
              <a:t>shooting </a:t>
            </a:r>
            <a:r>
              <a:rPr lang="ko-KR" altLang="en-US" sz="2400" dirty="0"/>
              <a:t>못 하면 집에 못 간다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84160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800</TotalTime>
  <Words>1241</Words>
  <Application>Microsoft Office PowerPoint</Application>
  <PresentationFormat>와이드스크린</PresentationFormat>
  <Paragraphs>201</Paragraphs>
  <Slides>28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광효</dc:creator>
  <cp:lastModifiedBy>이 광효</cp:lastModifiedBy>
  <cp:revision>10</cp:revision>
  <dcterms:created xsi:type="dcterms:W3CDTF">2024-12-14T01:30:13Z</dcterms:created>
  <dcterms:modified xsi:type="dcterms:W3CDTF">2024-12-14T15:00:09Z</dcterms:modified>
</cp:coreProperties>
</file>