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</p:sldIdLst>
  <p:sldSz cx="9144000" cy="6858000" type="screen4x3"/>
  <p:notesSz cx="7010400" cy="9296400"/>
  <p:embeddedFontLst>
    <p:embeddedFont>
      <p:font typeface="Book Antiqua" panose="02040602050305030304" pitchFamily="18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000000"/>
          </p15:clr>
        </p15:guide>
        <p15:guide id="2" pos="2208">
          <p15:clr>
            <a:srgbClr val="000000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ihVA5s27PqPbiU2kU8YDXq7aBB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51FAD-E199-41AF-AECB-8057266A3CA8}">
  <a:tblStyle styleId="{A6151FAD-E199-41AF-AECB-8057266A3C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1925" y="0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ftr" idx="11"/>
          </p:nvPr>
        </p:nvSpPr>
        <p:spPr>
          <a:xfrm>
            <a:off x="0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sldNum" idx="12"/>
          </p:nvPr>
        </p:nvSpPr>
        <p:spPr>
          <a:xfrm>
            <a:off x="3971925" y="8831262"/>
            <a:ext cx="3038475" cy="465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400" tIns="0" rIns="1940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‹N°›</a:t>
            </a:fld>
            <a:endParaRPr/>
          </a:p>
        </p:txBody>
      </p:sp>
      <p:sp>
        <p:nvSpPr>
          <p:cNvPr id="7" name="Google Shape;7;n"/>
          <p:cNvSpPr txBox="1"/>
          <p:nvPr/>
        </p:nvSpPr>
        <p:spPr>
          <a:xfrm>
            <a:off x="3073400" y="8855075"/>
            <a:ext cx="862012" cy="258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950" tIns="45275" rIns="88950" bIns="45275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Page </a:t>
            </a: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/>
          </a:p>
        </p:txBody>
      </p:sp>
      <p:sp>
        <p:nvSpPr>
          <p:cNvPr id="8" name="Google Shape;8;n"/>
          <p:cNvSpPr>
            <a:spLocks noGrp="1" noRot="1" noChangeAspect="1"/>
          </p:cNvSpPr>
          <p:nvPr>
            <p:ph type="sldImg" idx="3"/>
          </p:nvPr>
        </p:nvSpPr>
        <p:spPr>
          <a:xfrm>
            <a:off x="1189037" y="703262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" name="Google Shape;9;n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800" tIns="46900" rIns="93800" bIns="469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7" y="703262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5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7:notes"/>
          <p:cNvSpPr txBox="1">
            <a:spLocks noGrp="1"/>
          </p:cNvSpPr>
          <p:nvPr>
            <p:ph type="body" idx="1"/>
          </p:nvPr>
        </p:nvSpPr>
        <p:spPr>
          <a:xfrm>
            <a:off x="935037" y="4416425"/>
            <a:ext cx="5140325" cy="4183062"/>
          </a:xfrm>
          <a:prstGeom prst="rect">
            <a:avLst/>
          </a:prstGeom>
        </p:spPr>
        <p:txBody>
          <a:bodyPr spcFirstLastPara="1" wrap="square" lIns="93800" tIns="46900" rIns="93800" bIns="46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9038" y="703263"/>
            <a:ext cx="4632325" cy="3473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/>
            </a:lvl1pPr>
            <a:lvl2pPr lvl="1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2pPr>
            <a:lvl3pPr lvl="2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/>
            </a:lvl3pPr>
            <a:lvl4pPr lvl="3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4pPr>
            <a:lvl5pPr lvl="4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5pPr>
            <a:lvl6pPr lvl="5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6pPr>
            <a:lvl7pPr lvl="6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7pPr>
            <a:lvl8pPr lvl="7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8pPr>
            <a:lvl9pPr lvl="8" algn="ctr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»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2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»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–"/>
              <a:defRPr sz="1800"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. Image de la bibliothèque et texte" type="clipArtAndTx">
  <p:cSld name="CLIPART_AND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>
            <a:spLocks noGrp="1"/>
          </p:cNvSpPr>
          <p:nvPr>
            <p:ph type="clipArt" idx="2"/>
          </p:nvPr>
        </p:nvSpPr>
        <p:spPr>
          <a:xfrm>
            <a:off x="457200" y="1524000"/>
            <a:ext cx="4076700" cy="46482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4686300" y="1524000"/>
            <a:ext cx="40767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 rot="5400000">
            <a:off x="4940300" y="2349500"/>
            <a:ext cx="5562600" cy="20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body" idx="1"/>
          </p:nvPr>
        </p:nvSpPr>
        <p:spPr>
          <a:xfrm rot="5400000">
            <a:off x="698500" y="342900"/>
            <a:ext cx="5562600" cy="60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 rot="5400000">
            <a:off x="2286000" y="-304800"/>
            <a:ext cx="4648200" cy="83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»"/>
              <a:defRPr/>
            </a:lvl3pPr>
            <a:lvl4pPr marL="1828800" lvl="3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5pPr>
            <a:lvl6pPr marL="2743200" lvl="5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6pPr>
            <a:lvl7pPr marL="3200400" lvl="6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7pPr>
            <a:lvl8pPr marL="3657600" lvl="7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8pPr>
            <a:lvl9pPr marL="4114800" lvl="8" indent="-3429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960"/>
              </a:spcBef>
              <a:spcAft>
                <a:spcPts val="0"/>
              </a:spcAft>
              <a:buClr>
                <a:srgbClr val="06009C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rgbClr val="06009C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06009C"/>
              </a:buClr>
              <a:buSzPts val="2400"/>
              <a:buFont typeface="Arial"/>
              <a:buChar char="»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6009C"/>
              </a:buClr>
              <a:buSzPts val="2000"/>
              <a:buFont typeface="Arial"/>
              <a:buChar char="–"/>
              <a:defRPr sz="20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06009C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6009C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270"/>
              </a:spcBef>
              <a:spcAft>
                <a:spcPts val="0"/>
              </a:spcAft>
              <a:buClr>
                <a:srgbClr val="06009C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rgbClr val="FFFFFF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00" b="1" i="0" u="none" strike="noStrike" cap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5" name="Google Shape;15;p8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–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6009C"/>
              </a:buClr>
              <a:buSzPts val="1600"/>
              <a:buFont typeface="Arial"/>
              <a:buChar char="»"/>
              <a:defRPr sz="16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•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48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6009C"/>
              </a:buClr>
              <a:buSzPts val="1200"/>
              <a:buFont typeface="Arial"/>
              <a:buChar char="–"/>
              <a:defRPr sz="1200" b="1" i="0" u="none" strike="noStrike" cap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6" name="Google Shape;16;p8"/>
          <p:cNvCxnSpPr/>
          <p:nvPr/>
        </p:nvCxnSpPr>
        <p:spPr>
          <a:xfrm>
            <a:off x="457200" y="1447800"/>
            <a:ext cx="83058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17" name="Google Shape;17;p8"/>
          <p:cNvGrpSpPr/>
          <p:nvPr/>
        </p:nvGrpSpPr>
        <p:grpSpPr>
          <a:xfrm>
            <a:off x="0" y="219075"/>
            <a:ext cx="1627187" cy="209550"/>
            <a:chOff x="0" y="138"/>
            <a:chExt cx="1025" cy="132"/>
          </a:xfrm>
        </p:grpSpPr>
        <p:sp>
          <p:nvSpPr>
            <p:cNvPr id="18" name="Google Shape;18;p8"/>
            <p:cNvSpPr/>
            <p:nvPr/>
          </p:nvSpPr>
          <p:spPr>
            <a:xfrm>
              <a:off x="0" y="138"/>
              <a:ext cx="414" cy="132"/>
            </a:xfrm>
            <a:custGeom>
              <a:avLst/>
              <a:gdLst/>
              <a:ahLst/>
              <a:cxnLst/>
              <a:rect l="l" t="t" r="r" b="b"/>
              <a:pathLst>
                <a:path w="414" h="132" extrusionOk="0">
                  <a:moveTo>
                    <a:pt x="0" y="0"/>
                  </a:moveTo>
                  <a:lnTo>
                    <a:pt x="413" y="0"/>
                  </a:lnTo>
                  <a:lnTo>
                    <a:pt x="364" y="131"/>
                  </a:lnTo>
                  <a:lnTo>
                    <a:pt x="0" y="131"/>
                  </a:lnTo>
                  <a:lnTo>
                    <a:pt x="0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397" y="138"/>
              <a:ext cx="244" cy="132"/>
            </a:xfrm>
            <a:custGeom>
              <a:avLst/>
              <a:gdLst/>
              <a:ahLst/>
              <a:cxnLst/>
              <a:rect l="l" t="t" r="r" b="b"/>
              <a:pathLst>
                <a:path w="244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94" y="131"/>
                  </a:lnTo>
                  <a:lnTo>
                    <a:pt x="243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8"/>
            <p:cNvSpPr/>
            <p:nvPr/>
          </p:nvSpPr>
          <p:spPr>
            <a:xfrm>
              <a:off x="620" y="138"/>
              <a:ext cx="194" cy="132"/>
            </a:xfrm>
            <a:custGeom>
              <a:avLst/>
              <a:gdLst/>
              <a:ahLst/>
              <a:cxnLst/>
              <a:rect l="l" t="t" r="r" b="b"/>
              <a:pathLst>
                <a:path w="194" h="132" extrusionOk="0">
                  <a:moveTo>
                    <a:pt x="48" y="0"/>
                  </a:moveTo>
                  <a:lnTo>
                    <a:pt x="0" y="131"/>
                  </a:lnTo>
                  <a:lnTo>
                    <a:pt x="145" y="131"/>
                  </a:lnTo>
                  <a:lnTo>
                    <a:pt x="193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8"/>
            <p:cNvSpPr/>
            <p:nvPr/>
          </p:nvSpPr>
          <p:spPr>
            <a:xfrm>
              <a:off x="788" y="138"/>
              <a:ext cx="149" cy="132"/>
            </a:xfrm>
            <a:custGeom>
              <a:avLst/>
              <a:gdLst/>
              <a:ahLst/>
              <a:cxnLst/>
              <a:rect l="l" t="t" r="r" b="b"/>
              <a:pathLst>
                <a:path w="149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99" y="131"/>
                  </a:lnTo>
                  <a:lnTo>
                    <a:pt x="148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8"/>
            <p:cNvSpPr/>
            <p:nvPr/>
          </p:nvSpPr>
          <p:spPr>
            <a:xfrm>
              <a:off x="903" y="138"/>
              <a:ext cx="97" cy="132"/>
            </a:xfrm>
            <a:custGeom>
              <a:avLst/>
              <a:gdLst/>
              <a:ahLst/>
              <a:cxnLst/>
              <a:rect l="l" t="t" r="r" b="b"/>
              <a:pathLst>
                <a:path w="97" h="132" extrusionOk="0">
                  <a:moveTo>
                    <a:pt x="48" y="0"/>
                  </a:moveTo>
                  <a:lnTo>
                    <a:pt x="48" y="0"/>
                  </a:lnTo>
                  <a:lnTo>
                    <a:pt x="0" y="131"/>
                  </a:lnTo>
                  <a:lnTo>
                    <a:pt x="48" y="131"/>
                  </a:lnTo>
                  <a:lnTo>
                    <a:pt x="96" y="0"/>
                  </a:lnTo>
                  <a:lnTo>
                    <a:pt x="48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8"/>
            <p:cNvSpPr/>
            <p:nvPr/>
          </p:nvSpPr>
          <p:spPr>
            <a:xfrm>
              <a:off x="960" y="138"/>
              <a:ext cx="65" cy="132"/>
            </a:xfrm>
            <a:custGeom>
              <a:avLst/>
              <a:gdLst/>
              <a:ahLst/>
              <a:cxnLst/>
              <a:rect l="l" t="t" r="r" b="b"/>
              <a:pathLst>
                <a:path w="65" h="132" extrusionOk="0">
                  <a:moveTo>
                    <a:pt x="49" y="0"/>
                  </a:moveTo>
                  <a:lnTo>
                    <a:pt x="0" y="131"/>
                  </a:lnTo>
                  <a:lnTo>
                    <a:pt x="15" y="131"/>
                  </a:lnTo>
                  <a:lnTo>
                    <a:pt x="64" y="0"/>
                  </a:lnTo>
                  <a:lnTo>
                    <a:pt x="49" y="0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" name="Google Shape;24;p8"/>
          <p:cNvGrpSpPr/>
          <p:nvPr/>
        </p:nvGrpSpPr>
        <p:grpSpPr>
          <a:xfrm>
            <a:off x="1625600" y="6278562"/>
            <a:ext cx="7507287" cy="219075"/>
            <a:chOff x="1024" y="3955"/>
            <a:chExt cx="4729" cy="138"/>
          </a:xfrm>
        </p:grpSpPr>
        <p:sp>
          <p:nvSpPr>
            <p:cNvPr id="25" name="Google Shape;25;p8"/>
            <p:cNvSpPr/>
            <p:nvPr/>
          </p:nvSpPr>
          <p:spPr>
            <a:xfrm>
              <a:off x="1024" y="4058"/>
              <a:ext cx="4729" cy="35"/>
            </a:xfrm>
            <a:custGeom>
              <a:avLst/>
              <a:gdLst/>
              <a:ahLst/>
              <a:cxnLst/>
              <a:rect l="l" t="t" r="r" b="b"/>
              <a:pathLst>
                <a:path w="4729" h="35" extrusionOk="0">
                  <a:moveTo>
                    <a:pt x="0" y="34"/>
                  </a:moveTo>
                  <a:lnTo>
                    <a:pt x="4728" y="34"/>
                  </a:lnTo>
                  <a:lnTo>
                    <a:pt x="4728" y="0"/>
                  </a:lnTo>
                  <a:lnTo>
                    <a:pt x="12" y="0"/>
                  </a:lnTo>
                  <a:lnTo>
                    <a:pt x="0" y="34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8"/>
            <p:cNvSpPr/>
            <p:nvPr/>
          </p:nvSpPr>
          <p:spPr>
            <a:xfrm>
              <a:off x="1043" y="4007"/>
              <a:ext cx="4710" cy="34"/>
            </a:xfrm>
            <a:custGeom>
              <a:avLst/>
              <a:gdLst/>
              <a:ahLst/>
              <a:cxnLst/>
              <a:rect l="l" t="t" r="r" b="b"/>
              <a:pathLst>
                <a:path w="4710" h="34" extrusionOk="0">
                  <a:moveTo>
                    <a:pt x="0" y="33"/>
                  </a:moveTo>
                  <a:lnTo>
                    <a:pt x="4709" y="33"/>
                  </a:lnTo>
                  <a:lnTo>
                    <a:pt x="4709" y="0"/>
                  </a:lnTo>
                  <a:lnTo>
                    <a:pt x="12" y="0"/>
                  </a:lnTo>
                  <a:lnTo>
                    <a:pt x="0" y="33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8"/>
            <p:cNvSpPr/>
            <p:nvPr/>
          </p:nvSpPr>
          <p:spPr>
            <a:xfrm>
              <a:off x="1060" y="3955"/>
              <a:ext cx="4693" cy="36"/>
            </a:xfrm>
            <a:custGeom>
              <a:avLst/>
              <a:gdLst/>
              <a:ahLst/>
              <a:cxnLst/>
              <a:rect l="l" t="t" r="r" b="b"/>
              <a:pathLst>
                <a:path w="4693" h="36" extrusionOk="0">
                  <a:moveTo>
                    <a:pt x="0" y="35"/>
                  </a:moveTo>
                  <a:lnTo>
                    <a:pt x="4692" y="33"/>
                  </a:lnTo>
                  <a:lnTo>
                    <a:pt x="4692" y="4"/>
                  </a:lnTo>
                  <a:lnTo>
                    <a:pt x="12" y="0"/>
                  </a:lnTo>
                  <a:lnTo>
                    <a:pt x="0" y="35"/>
                  </a:lnTo>
                </a:path>
              </a:pathLst>
            </a:custGeom>
            <a:solidFill>
              <a:srgbClr val="1800E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" name="Google Shape;28;p8"/>
          <p:cNvSpPr txBox="1"/>
          <p:nvPr/>
        </p:nvSpPr>
        <p:spPr>
          <a:xfrm>
            <a:off x="1762125" y="6545262"/>
            <a:ext cx="86995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ook Antiqua"/>
              <a:buNone/>
            </a:pPr>
            <a:r>
              <a:rPr lang="en-US" sz="12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*</a:t>
            </a:r>
            <a:endParaRPr/>
          </a:p>
        </p:txBody>
      </p:sp>
      <p:sp>
        <p:nvSpPr>
          <p:cNvPr id="29" name="Google Shape;29;p8"/>
          <p:cNvSpPr txBox="1"/>
          <p:nvPr/>
        </p:nvSpPr>
        <p:spPr>
          <a:xfrm>
            <a:off x="8242300" y="6556375"/>
            <a:ext cx="690562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ook Antiqua"/>
              <a:buNone/>
            </a:pPr>
            <a:r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Page </a:t>
            </a:r>
            <a:fld id="{00000000-1234-1234-1234-123412341234}" type="slidenum">
              <a:rPr lang="en-US" sz="900" b="1" i="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4797425" y="3073400"/>
            <a:ext cx="4032250" cy="126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Intelligence d’affaires</a:t>
            </a:r>
            <a:br>
              <a:rPr lang="en-US" sz="32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4787900" y="5300662"/>
            <a:ext cx="3455987" cy="54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7C03"/>
              </a:buClr>
              <a:buSzPts val="1800"/>
              <a:buFont typeface="Arial"/>
              <a:buNone/>
            </a:pP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1800" b="1" i="0" u="none">
                <a:solidFill>
                  <a:srgbClr val="037C03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113" name="Google Shape;113;p1" descr="cube B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9550" y="188912"/>
            <a:ext cx="2963862" cy="313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850" y="1125537"/>
            <a:ext cx="3324225" cy="3895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 txBox="1"/>
          <p:nvPr/>
        </p:nvSpPr>
        <p:spPr>
          <a:xfrm>
            <a:off x="323850" y="5516562"/>
            <a:ext cx="8712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Atelier de formation des équipes. Intelligence Artificielle versus Intelligence d'affaires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Travaux du premier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b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 le </a:t>
            </a:r>
            <a:r>
              <a:rPr lang="en-US" sz="2800" b="1" i="0" u="none" dirty="0" err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</a:t>
            </a:r>
            <a:r>
              <a:rPr lang="en-US" sz="2800" b="1" i="0" u="none" dirty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X</a:t>
            </a:r>
            <a:endParaRPr dirty="0"/>
          </a:p>
        </p:txBody>
      </p:sp>
      <p:sp>
        <p:nvSpPr>
          <p:cNvPr id="121" name="Google Shape;121;p2"/>
          <p:cNvSpPr txBox="1">
            <a:spLocks noGrp="1"/>
          </p:cNvSpPr>
          <p:nvPr>
            <p:ph type="body" idx="1"/>
          </p:nvPr>
        </p:nvSpPr>
        <p:spPr>
          <a:xfrm>
            <a:off x="457200" y="1412875"/>
            <a:ext cx="8435975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b="1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2" name="Google Shape;122;p2"/>
          <p:cNvGraphicFramePr/>
          <p:nvPr>
            <p:extLst>
              <p:ext uri="{D42A27DB-BD31-4B8C-83A1-F6EECF244321}">
                <p14:modId xmlns:p14="http://schemas.microsoft.com/office/powerpoint/2010/main" val="1263371780"/>
              </p:ext>
            </p:extLst>
          </p:nvPr>
        </p:nvGraphicFramePr>
        <p:xfrm>
          <a:off x="827087" y="2708275"/>
          <a:ext cx="7489800" cy="3216656"/>
        </p:xfrm>
        <a:graphic>
          <a:graphicData uri="http://schemas.openxmlformats.org/drawingml/2006/table">
            <a:tbl>
              <a:tblPr>
                <a:noFill/>
                <a:tableStyleId>{A6151FAD-E199-41AF-AECB-8057266A3CA8}</a:tableStyleId>
              </a:tblPr>
              <a:tblGrid>
                <a:gridCol w="464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 du travail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0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Individuel ou en Équipe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 de remise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320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avec CHATGPT (GENIE, BING, etc.)</a:t>
                      </a:r>
                      <a:endParaRPr sz="28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Définition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BI (Intelligence d'affaires)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Powerpoint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5 pages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742950" marR="0" lvl="1" indent="-2857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ourier New"/>
                        <a:buChar char="o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commentaire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critique sur la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présentation</a:t>
                      </a:r>
                      <a:endParaRPr sz="3200" b="1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nommer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un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outil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détection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tricherie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), 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détecte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qui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généré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par CHATGPT </a:t>
                      </a:r>
                      <a:r>
                        <a:rPr lang="en-US" sz="1800" b="0" i="0" u="none" strike="noStrike" cap="none" dirty="0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</a:t>
                      </a:r>
                      <a:endParaRPr dirty="0"/>
                    </a:p>
                    <a:p>
                      <a:pPr marL="0" marR="0" lvl="0" indent="-101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Char char="∙"/>
                      </a:pP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aller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vous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utiliser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IA (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exemple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CHATGP) dans le </a:t>
                      </a:r>
                      <a:r>
                        <a:rPr lang="en-US" sz="1600" b="1" i="0" u="none" strike="noStrike" cap="none" dirty="0" err="1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cours</a:t>
                      </a:r>
                      <a:r>
                        <a:rPr lang="en-US" sz="1600" b="1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?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En Équipe ou/et individuel</a:t>
                      </a:r>
                      <a:endParaRPr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Mars</a:t>
                      </a:r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Date à confirmer</a:t>
                      </a:r>
                      <a:endParaRPr dirty="0"/>
                    </a:p>
                  </a:txBody>
                  <a:tcPr marL="68600" marR="68600" marT="0" marB="0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2DB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>
            <a:spLocks noGrp="1"/>
          </p:cNvSpPr>
          <p:nvPr>
            <p:ph type="title"/>
          </p:nvPr>
        </p:nvSpPr>
        <p:spPr>
          <a:xfrm>
            <a:off x="431800" y="404812"/>
            <a:ext cx="8305800" cy="966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 avec CHATGPT (GENIE, BING, etc.)</a:t>
            </a:r>
            <a:b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Définition de BI (Intelligence d'affaires)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Générer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avec CHATGPT (GENIE, BING, GAMMA etc.)</a:t>
            </a:r>
            <a:b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Une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présentation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i="0" u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Powerpoint</a:t>
            </a:r>
            <a:r>
              <a:rPr lang="en-US" sz="2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5 pages</a:t>
            </a:r>
            <a:br>
              <a:rPr lang="en-US" sz="4800" b="1" i="0" u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•"/>
            </a:pPr>
            <a:r>
              <a:rPr lang="en-US" sz="1800" b="1" i="0" u="none">
                <a:solidFill>
                  <a:srgbClr val="06009C"/>
                </a:solidFill>
                <a:latin typeface="Arial"/>
                <a:ea typeface="Arial"/>
                <a:cs typeface="Arial"/>
                <a:sym typeface="Arial"/>
              </a:rPr>
              <a:t>Insérer vos 5 slides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None/>
            </a:pP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2400" b="1" i="0" u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 commentaire critique sur la présentation</a:t>
            </a:r>
            <a:br>
              <a:rPr lang="en-US" sz="80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 nommer un outil de détection de (tricherie),  </a:t>
            </a:r>
            <a:b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 détecte ce qui est généré par CHATGPT </a:t>
            </a:r>
            <a:r>
              <a:rPr lang="en-US" sz="2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  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44" name="Google Shape;244;p6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285750" marR="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009C"/>
              </a:buClr>
              <a:buSzPts val="1800"/>
              <a:buFont typeface="Arial"/>
              <a:buNone/>
            </a:pPr>
            <a:endParaRPr sz="1800" b="1" dirty="0">
              <a:solidFill>
                <a:srgbClr val="06009C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xfrm>
            <a:off x="431800" y="609600"/>
            <a:ext cx="83058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Comment aller vous utiliser IA</a:t>
            </a:r>
            <a:b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(exemple CHATGP) dans le cours ?</a:t>
            </a:r>
            <a:br>
              <a:rPr lang="en-US" sz="4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sp>
        <p:nvSpPr>
          <p:cNvPr id="250" name="Google Shape;250;p7"/>
          <p:cNvSpPr txBox="1">
            <a:spLocks noGrp="1"/>
          </p:cNvSpPr>
          <p:nvPr>
            <p:ph type="body" idx="1"/>
          </p:nvPr>
        </p:nvSpPr>
        <p:spPr>
          <a:xfrm>
            <a:off x="457200" y="1524000"/>
            <a:ext cx="8305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liserv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195</Words>
  <Application>Microsoft Office PowerPoint</Application>
  <PresentationFormat>Affichage à l'écran (4:3)</PresentationFormat>
  <Paragraphs>22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Courier New</vt:lpstr>
      <vt:lpstr>Noto Sans Symbols</vt:lpstr>
      <vt:lpstr>Times New Roman</vt:lpstr>
      <vt:lpstr>Arial</vt:lpstr>
      <vt:lpstr>Book Antiqua</vt:lpstr>
      <vt:lpstr>Cliserve</vt:lpstr>
      <vt:lpstr>Intelligence d’affaires </vt:lpstr>
      <vt:lpstr>Travaux du premier cours Pour le cours X</vt:lpstr>
      <vt:lpstr>Générer avec CHATGPT (GENIE, BING, etc.) la Définition de BI (Intelligence d'affaires) </vt:lpstr>
      <vt:lpstr>Générer avec CHATGPT (GENIE, BING, GAMMA etc.) Une présentation Powerpoint de 5 pages </vt:lpstr>
      <vt:lpstr>   Un commentaire critique sur la présentation  </vt:lpstr>
      <vt:lpstr>Me nommer un outil de détection de (tricherie),   qui détecte ce qui est généré par CHATGPT    </vt:lpstr>
      <vt:lpstr>Comment aller vous utiliser IA  (exemple CHATGP) dans le cours 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Claude Simard</dc:creator>
  <cp:lastModifiedBy>Michel Martel</cp:lastModifiedBy>
  <cp:revision>4</cp:revision>
  <dcterms:created xsi:type="dcterms:W3CDTF">1995-06-12T15:40:18Z</dcterms:created>
  <dcterms:modified xsi:type="dcterms:W3CDTF">2025-03-10T18:53:27Z</dcterms:modified>
</cp:coreProperties>
</file>