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56" r:id="rId2"/>
    <p:sldId id="257" r:id="rId3"/>
    <p:sldId id="258" r:id="rId4"/>
    <p:sldId id="267" r:id="rId5"/>
    <p:sldId id="260" r:id="rId6"/>
    <p:sldId id="261" r:id="rId7"/>
    <p:sldId id="263" r:id="rId8"/>
    <p:sldId id="268" r:id="rId9"/>
    <p:sldId id="269" r:id="rId10"/>
    <p:sldId id="264" r:id="rId11"/>
    <p:sldId id="270" r:id="rId12"/>
    <p:sldId id="266" r:id="rId13"/>
    <p:sldId id="271" r:id="rId14"/>
    <p:sldId id="272" r:id="rId15"/>
    <p:sldId id="273" r:id="rId1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793" autoAdjust="0"/>
  </p:normalViewPr>
  <p:slideViewPr>
    <p:cSldViewPr>
      <p:cViewPr varScale="1">
        <p:scale>
          <a:sx n="66" d="100"/>
          <a:sy n="66" d="100"/>
        </p:scale>
        <p:origin x="-150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3E4FB-56A8-40F5-8898-44EA008E0430}" type="doc">
      <dgm:prSet loTypeId="urn:microsoft.com/office/officeart/2005/8/layout/arrow2" loCatId="process" qsTypeId="urn:microsoft.com/office/officeart/2005/8/quickstyle/simple1" qsCatId="simple" csTypeId="urn:microsoft.com/office/officeart/2005/8/colors/accent1_2" csCatId="accent1" phldr="1"/>
      <dgm:spPr/>
    </dgm:pt>
    <dgm:pt modelId="{919A56A4-6138-48EC-BAA9-83FD48631D42}">
      <dgm:prSet phldrT="[Texte]"/>
      <dgm:spPr/>
      <dgm:t>
        <a:bodyPr/>
        <a:lstStyle/>
        <a:p>
          <a:pPr algn="ctr"/>
          <a:r>
            <a:rPr lang="fr-CA" dirty="0" smtClean="0"/>
            <a:t>Données</a:t>
          </a:r>
          <a:endParaRPr lang="fr-CA" dirty="0"/>
        </a:p>
      </dgm:t>
    </dgm:pt>
    <dgm:pt modelId="{70DF3C20-369D-44F7-A5CA-781F88622626}" type="parTrans" cxnId="{7AAB0941-120E-4430-8D92-AFA90E303049}">
      <dgm:prSet/>
      <dgm:spPr/>
      <dgm:t>
        <a:bodyPr/>
        <a:lstStyle/>
        <a:p>
          <a:pPr algn="ctr"/>
          <a:endParaRPr lang="fr-CA"/>
        </a:p>
      </dgm:t>
    </dgm:pt>
    <dgm:pt modelId="{E8AE56A6-D713-4A24-B1F3-F3A0B688674D}" type="sibTrans" cxnId="{7AAB0941-120E-4430-8D92-AFA90E303049}">
      <dgm:prSet/>
      <dgm:spPr/>
      <dgm:t>
        <a:bodyPr/>
        <a:lstStyle/>
        <a:p>
          <a:pPr algn="ctr"/>
          <a:endParaRPr lang="fr-CA"/>
        </a:p>
      </dgm:t>
    </dgm:pt>
    <dgm:pt modelId="{E04D7D36-1B11-4F6B-AC87-87EB89C7E213}">
      <dgm:prSet phldrT="[Texte]"/>
      <dgm:spPr/>
      <dgm:t>
        <a:bodyPr/>
        <a:lstStyle/>
        <a:p>
          <a:pPr algn="ctr"/>
          <a:r>
            <a:rPr lang="fr-CA" dirty="0" smtClean="0"/>
            <a:t>Jugement</a:t>
          </a:r>
          <a:endParaRPr lang="fr-CA" dirty="0"/>
        </a:p>
      </dgm:t>
    </dgm:pt>
    <dgm:pt modelId="{54BF5B7E-BD1B-4A60-AD2E-AB49C95E53D9}" type="parTrans" cxnId="{794F7392-6791-46EE-B516-0BBA1EE11ECC}">
      <dgm:prSet/>
      <dgm:spPr/>
      <dgm:t>
        <a:bodyPr/>
        <a:lstStyle/>
        <a:p>
          <a:pPr algn="ctr"/>
          <a:endParaRPr lang="fr-CA"/>
        </a:p>
      </dgm:t>
    </dgm:pt>
    <dgm:pt modelId="{A849D960-EAFB-4128-8287-632E40CB9EA1}" type="sibTrans" cxnId="{794F7392-6791-46EE-B516-0BBA1EE11ECC}">
      <dgm:prSet/>
      <dgm:spPr/>
    </dgm:pt>
    <dgm:pt modelId="{02AFF0B1-7A93-4D06-8BCE-0FFD254FABE5}">
      <dgm:prSet phldrT="[Texte]"/>
      <dgm:spPr/>
      <dgm:t>
        <a:bodyPr/>
        <a:lstStyle/>
        <a:p>
          <a:pPr algn="ctr"/>
          <a:r>
            <a:rPr lang="fr-CA" dirty="0" smtClean="0"/>
            <a:t>Décision</a:t>
          </a:r>
          <a:endParaRPr lang="fr-CA" dirty="0"/>
        </a:p>
      </dgm:t>
    </dgm:pt>
    <dgm:pt modelId="{918F380D-7C73-4CA8-84FC-A3B3B24B7D54}" type="parTrans" cxnId="{F9791301-4B0F-46CB-AF2D-3110331141EF}">
      <dgm:prSet/>
      <dgm:spPr/>
      <dgm:t>
        <a:bodyPr/>
        <a:lstStyle/>
        <a:p>
          <a:pPr algn="ctr"/>
          <a:endParaRPr lang="fr-CA"/>
        </a:p>
      </dgm:t>
    </dgm:pt>
    <dgm:pt modelId="{0A3CC3EF-C550-4C7D-8A5A-0E15DC308540}" type="sibTrans" cxnId="{F9791301-4B0F-46CB-AF2D-3110331141EF}">
      <dgm:prSet/>
      <dgm:spPr/>
      <dgm:t>
        <a:bodyPr/>
        <a:lstStyle/>
        <a:p>
          <a:pPr algn="ctr"/>
          <a:endParaRPr lang="fr-CA"/>
        </a:p>
      </dgm:t>
    </dgm:pt>
    <dgm:pt modelId="{728C95D1-C7ED-49BD-A368-EA8D65E8DDAA}" type="pres">
      <dgm:prSet presAssocID="{C433E4FB-56A8-40F5-8898-44EA008E0430}" presName="arrowDiagram" presStyleCnt="0">
        <dgm:presLayoutVars>
          <dgm:chMax val="5"/>
          <dgm:dir/>
          <dgm:resizeHandles val="exact"/>
        </dgm:presLayoutVars>
      </dgm:prSet>
      <dgm:spPr/>
    </dgm:pt>
    <dgm:pt modelId="{C5DAAA06-D39F-4211-A3CE-725920116BF3}" type="pres">
      <dgm:prSet presAssocID="{C433E4FB-56A8-40F5-8898-44EA008E0430}" presName="arrow" presStyleLbl="bgShp" presStyleIdx="0" presStyleCnt="1" custLinFactNeighborY="447"/>
      <dgm:spPr/>
    </dgm:pt>
    <dgm:pt modelId="{20BE0EBB-78DF-4D07-B2F2-F24A991B3369}" type="pres">
      <dgm:prSet presAssocID="{C433E4FB-56A8-40F5-8898-44EA008E0430}" presName="arrowDiagram3" presStyleCnt="0"/>
      <dgm:spPr/>
    </dgm:pt>
    <dgm:pt modelId="{5FD32E7B-C4C3-4E4E-A15B-728258967A3B}" type="pres">
      <dgm:prSet presAssocID="{919A56A4-6138-48EC-BAA9-83FD48631D42}" presName="bullet3a" presStyleLbl="node1" presStyleIdx="0" presStyleCnt="3"/>
      <dgm:spPr/>
    </dgm:pt>
    <dgm:pt modelId="{4A5DC19B-813E-4E02-97DD-B8135797EF23}" type="pres">
      <dgm:prSet presAssocID="{919A56A4-6138-48EC-BAA9-83FD48631D42}" presName="textBox3a" presStyleLbl="revTx" presStyleIdx="0" presStyleCnt="3">
        <dgm:presLayoutVars>
          <dgm:bulletEnabled val="1"/>
        </dgm:presLayoutVars>
      </dgm:prSet>
      <dgm:spPr/>
      <dgm:t>
        <a:bodyPr/>
        <a:lstStyle/>
        <a:p>
          <a:endParaRPr lang="fr-FR"/>
        </a:p>
      </dgm:t>
    </dgm:pt>
    <dgm:pt modelId="{0A19FA60-E945-49E1-9816-BFBAC502D008}" type="pres">
      <dgm:prSet presAssocID="{E04D7D36-1B11-4F6B-AC87-87EB89C7E213}" presName="bullet3b" presStyleLbl="node1" presStyleIdx="1" presStyleCnt="3"/>
      <dgm:spPr/>
    </dgm:pt>
    <dgm:pt modelId="{830BF247-7173-4C86-9574-552B76D7FE84}" type="pres">
      <dgm:prSet presAssocID="{E04D7D36-1B11-4F6B-AC87-87EB89C7E213}" presName="textBox3b" presStyleLbl="revTx" presStyleIdx="1" presStyleCnt="3" custLinFactNeighborX="-836" custLinFactNeighborY="379">
        <dgm:presLayoutVars>
          <dgm:bulletEnabled val="1"/>
        </dgm:presLayoutVars>
      </dgm:prSet>
      <dgm:spPr/>
      <dgm:t>
        <a:bodyPr/>
        <a:lstStyle/>
        <a:p>
          <a:endParaRPr lang="fr-FR"/>
        </a:p>
      </dgm:t>
    </dgm:pt>
    <dgm:pt modelId="{2C14EC03-3205-4735-9AC2-9A25096D9BAB}" type="pres">
      <dgm:prSet presAssocID="{02AFF0B1-7A93-4D06-8BCE-0FFD254FABE5}" presName="bullet3c" presStyleLbl="node1" presStyleIdx="2" presStyleCnt="3"/>
      <dgm:spPr/>
    </dgm:pt>
    <dgm:pt modelId="{759F804F-F902-43F0-B44D-6550E5710194}" type="pres">
      <dgm:prSet presAssocID="{02AFF0B1-7A93-4D06-8BCE-0FFD254FABE5}" presName="textBox3c" presStyleLbl="revTx" presStyleIdx="2" presStyleCnt="3">
        <dgm:presLayoutVars>
          <dgm:bulletEnabled val="1"/>
        </dgm:presLayoutVars>
      </dgm:prSet>
      <dgm:spPr/>
      <dgm:t>
        <a:bodyPr/>
        <a:lstStyle/>
        <a:p>
          <a:endParaRPr lang="fr-FR"/>
        </a:p>
      </dgm:t>
    </dgm:pt>
  </dgm:ptLst>
  <dgm:cxnLst>
    <dgm:cxn modelId="{8C52E2A8-4BEB-4DFF-80B9-D38C9E7DAD5F}" type="presOf" srcId="{02AFF0B1-7A93-4D06-8BCE-0FFD254FABE5}" destId="{759F804F-F902-43F0-B44D-6550E5710194}" srcOrd="0" destOrd="0" presId="urn:microsoft.com/office/officeart/2005/8/layout/arrow2"/>
    <dgm:cxn modelId="{178A1418-2CFB-41CD-98B3-B80B5259D6B2}" type="presOf" srcId="{919A56A4-6138-48EC-BAA9-83FD48631D42}" destId="{4A5DC19B-813E-4E02-97DD-B8135797EF23}" srcOrd="0" destOrd="0" presId="urn:microsoft.com/office/officeart/2005/8/layout/arrow2"/>
    <dgm:cxn modelId="{7AAB0941-120E-4430-8D92-AFA90E303049}" srcId="{C433E4FB-56A8-40F5-8898-44EA008E0430}" destId="{919A56A4-6138-48EC-BAA9-83FD48631D42}" srcOrd="0" destOrd="0" parTransId="{70DF3C20-369D-44F7-A5CA-781F88622626}" sibTransId="{E8AE56A6-D713-4A24-B1F3-F3A0B688674D}"/>
    <dgm:cxn modelId="{C30A4E91-83B5-466E-95B5-89D370B289C5}" type="presOf" srcId="{E04D7D36-1B11-4F6B-AC87-87EB89C7E213}" destId="{830BF247-7173-4C86-9574-552B76D7FE84}" srcOrd="0" destOrd="0" presId="urn:microsoft.com/office/officeart/2005/8/layout/arrow2"/>
    <dgm:cxn modelId="{794F7392-6791-46EE-B516-0BBA1EE11ECC}" srcId="{C433E4FB-56A8-40F5-8898-44EA008E0430}" destId="{E04D7D36-1B11-4F6B-AC87-87EB89C7E213}" srcOrd="1" destOrd="0" parTransId="{54BF5B7E-BD1B-4A60-AD2E-AB49C95E53D9}" sibTransId="{A849D960-EAFB-4128-8287-632E40CB9EA1}"/>
    <dgm:cxn modelId="{F9791301-4B0F-46CB-AF2D-3110331141EF}" srcId="{C433E4FB-56A8-40F5-8898-44EA008E0430}" destId="{02AFF0B1-7A93-4D06-8BCE-0FFD254FABE5}" srcOrd="2" destOrd="0" parTransId="{918F380D-7C73-4CA8-84FC-A3B3B24B7D54}" sibTransId="{0A3CC3EF-C550-4C7D-8A5A-0E15DC308540}"/>
    <dgm:cxn modelId="{17449747-811A-4F40-9444-EC416660939C}" type="presOf" srcId="{C433E4FB-56A8-40F5-8898-44EA008E0430}" destId="{728C95D1-C7ED-49BD-A368-EA8D65E8DDAA}" srcOrd="0" destOrd="0" presId="urn:microsoft.com/office/officeart/2005/8/layout/arrow2"/>
    <dgm:cxn modelId="{0223F322-A170-42CE-AE63-153280B99EE2}" type="presParOf" srcId="{728C95D1-C7ED-49BD-A368-EA8D65E8DDAA}" destId="{C5DAAA06-D39F-4211-A3CE-725920116BF3}" srcOrd="0" destOrd="0" presId="urn:microsoft.com/office/officeart/2005/8/layout/arrow2"/>
    <dgm:cxn modelId="{231DC7C0-CA85-46C2-B825-3219067D879B}" type="presParOf" srcId="{728C95D1-C7ED-49BD-A368-EA8D65E8DDAA}" destId="{20BE0EBB-78DF-4D07-B2F2-F24A991B3369}" srcOrd="1" destOrd="0" presId="urn:microsoft.com/office/officeart/2005/8/layout/arrow2"/>
    <dgm:cxn modelId="{6E63DEAD-F7F0-4E19-8249-3D41F1AFDBD6}" type="presParOf" srcId="{20BE0EBB-78DF-4D07-B2F2-F24A991B3369}" destId="{5FD32E7B-C4C3-4E4E-A15B-728258967A3B}" srcOrd="0" destOrd="0" presId="urn:microsoft.com/office/officeart/2005/8/layout/arrow2"/>
    <dgm:cxn modelId="{CE4DF221-F9AC-4069-B5CE-2DF2AF2279E3}" type="presParOf" srcId="{20BE0EBB-78DF-4D07-B2F2-F24A991B3369}" destId="{4A5DC19B-813E-4E02-97DD-B8135797EF23}" srcOrd="1" destOrd="0" presId="urn:microsoft.com/office/officeart/2005/8/layout/arrow2"/>
    <dgm:cxn modelId="{07CC09F9-22B9-4B86-8292-FFAC0AD3CF48}" type="presParOf" srcId="{20BE0EBB-78DF-4D07-B2F2-F24A991B3369}" destId="{0A19FA60-E945-49E1-9816-BFBAC502D008}" srcOrd="2" destOrd="0" presId="urn:microsoft.com/office/officeart/2005/8/layout/arrow2"/>
    <dgm:cxn modelId="{3C483492-C10D-445E-AD31-5C7FBC2ECBF2}" type="presParOf" srcId="{20BE0EBB-78DF-4D07-B2F2-F24A991B3369}" destId="{830BF247-7173-4C86-9574-552B76D7FE84}" srcOrd="3" destOrd="0" presId="urn:microsoft.com/office/officeart/2005/8/layout/arrow2"/>
    <dgm:cxn modelId="{DA157B5A-37B3-4A5E-8F6B-CADC5C91065A}" type="presParOf" srcId="{20BE0EBB-78DF-4D07-B2F2-F24A991B3369}" destId="{2C14EC03-3205-4735-9AC2-9A25096D9BAB}" srcOrd="4" destOrd="0" presId="urn:microsoft.com/office/officeart/2005/8/layout/arrow2"/>
    <dgm:cxn modelId="{A1C7EC81-D300-4F3C-97AB-6BBED39735A3}" type="presParOf" srcId="{20BE0EBB-78DF-4D07-B2F2-F24A991B3369}" destId="{759F804F-F902-43F0-B44D-6550E5710194}"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AAA06-D39F-4211-A3CE-725920116BF3}">
      <dsp:nvSpPr>
        <dsp:cNvPr id="0" name=""/>
        <dsp:cNvSpPr/>
      </dsp:nvSpPr>
      <dsp:spPr>
        <a:xfrm>
          <a:off x="0" y="144030"/>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32E7B-C4C3-4E4E-A15B-728258967A3B}">
      <dsp:nvSpPr>
        <dsp:cNvPr id="0" name=""/>
        <dsp:cNvSpPr/>
      </dsp:nvSpPr>
      <dsp:spPr>
        <a:xfrm>
          <a:off x="774192" y="2756661"/>
          <a:ext cx="158496" cy="1584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DC19B-813E-4E02-97DD-B8135797EF23}">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ctr" defTabSz="1022350">
            <a:lnSpc>
              <a:spcPct val="90000"/>
            </a:lnSpc>
            <a:spcBef>
              <a:spcPct val="0"/>
            </a:spcBef>
            <a:spcAft>
              <a:spcPct val="35000"/>
            </a:spcAft>
          </a:pPr>
          <a:r>
            <a:rPr lang="fr-CA" sz="2300" kern="1200" dirty="0" smtClean="0"/>
            <a:t>Données</a:t>
          </a:r>
          <a:endParaRPr lang="fr-CA" sz="2300" kern="1200" dirty="0"/>
        </a:p>
      </dsp:txBody>
      <dsp:txXfrm>
        <a:off x="853440" y="2835910"/>
        <a:ext cx="1420368" cy="1101090"/>
      </dsp:txXfrm>
    </dsp:sp>
    <dsp:sp modelId="{0A19FA60-E945-49E1-9816-BFBAC502D008}">
      <dsp:nvSpPr>
        <dsp:cNvPr id="0" name=""/>
        <dsp:cNvSpPr/>
      </dsp:nvSpPr>
      <dsp:spPr>
        <a:xfrm>
          <a:off x="2173224" y="1721103"/>
          <a:ext cx="286512" cy="2865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BF247-7173-4C86-9574-552B76D7FE84}">
      <dsp:nvSpPr>
        <dsp:cNvPr id="0" name=""/>
        <dsp:cNvSpPr/>
      </dsp:nvSpPr>
      <dsp:spPr>
        <a:xfrm>
          <a:off x="2304248" y="1872215"/>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ctr" defTabSz="1022350">
            <a:lnSpc>
              <a:spcPct val="90000"/>
            </a:lnSpc>
            <a:spcBef>
              <a:spcPct val="0"/>
            </a:spcBef>
            <a:spcAft>
              <a:spcPct val="35000"/>
            </a:spcAft>
          </a:pPr>
          <a:r>
            <a:rPr lang="fr-CA" sz="2300" kern="1200" dirty="0" smtClean="0"/>
            <a:t>Jugement</a:t>
          </a:r>
          <a:endParaRPr lang="fr-CA" sz="2300" kern="1200" dirty="0"/>
        </a:p>
      </dsp:txBody>
      <dsp:txXfrm>
        <a:off x="2304248" y="1872215"/>
        <a:ext cx="1463040" cy="2072640"/>
      </dsp:txXfrm>
    </dsp:sp>
    <dsp:sp modelId="{2C14EC03-3205-4735-9AC2-9A25096D9BAB}">
      <dsp:nvSpPr>
        <dsp:cNvPr id="0" name=""/>
        <dsp:cNvSpPr/>
      </dsp:nvSpPr>
      <dsp:spPr>
        <a:xfrm>
          <a:off x="3855720" y="1090929"/>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F804F-F902-43F0-B44D-6550E5710194}">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ctr" defTabSz="1022350">
            <a:lnSpc>
              <a:spcPct val="90000"/>
            </a:lnSpc>
            <a:spcBef>
              <a:spcPct val="0"/>
            </a:spcBef>
            <a:spcAft>
              <a:spcPct val="35000"/>
            </a:spcAft>
          </a:pPr>
          <a:r>
            <a:rPr lang="fr-CA" sz="2300" kern="1200" dirty="0" smtClean="0"/>
            <a:t>Décision</a:t>
          </a:r>
          <a:endParaRPr lang="fr-CA" sz="2300" kern="1200" dirty="0"/>
        </a:p>
      </dsp:txBody>
      <dsp:txXfrm>
        <a:off x="4053840" y="1289049"/>
        <a:ext cx="1463040" cy="264795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C278B05-AA6D-44F7-9541-DF0E757DC215}" type="datetimeFigureOut">
              <a:rPr lang="fr-CA"/>
              <a:pPr>
                <a:defRPr/>
              </a:pPr>
              <a:t>2013-01-07</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5842267-EEEB-42E8-B195-7B04C821550D}" type="slidenum">
              <a:rPr lang="fr-CA"/>
              <a:pPr>
                <a:defRPr/>
              </a:pPr>
              <a:t>‹N°›</a:t>
            </a:fld>
            <a:endParaRPr lang="fr-CA"/>
          </a:p>
        </p:txBody>
      </p:sp>
    </p:spTree>
    <p:extLst>
      <p:ext uri="{BB962C8B-B14F-4D97-AF65-F5344CB8AC3E}">
        <p14:creationId xmlns:p14="http://schemas.microsoft.com/office/powerpoint/2010/main" val="3709940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Reprendre des éléments de l’intro  : répercutions du comportement humain sur l’économie par ex</a:t>
            </a:r>
          </a:p>
          <a:p>
            <a:pPr eaLnBrk="1" hangingPunct="1">
              <a:spcBef>
                <a:spcPct val="0"/>
              </a:spcBef>
            </a:pPr>
            <a:r>
              <a:rPr lang="fr-FR" smtClean="0"/>
              <a:t>Trouver une traduction a cognitive biases</a:t>
            </a:r>
            <a:endParaRPr lang="fr-CA" smtClean="0"/>
          </a:p>
        </p:txBody>
      </p:sp>
      <p:sp>
        <p:nvSpPr>
          <p:cNvPr id="16388"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1B4FAF-D058-42DF-8681-7955C5126CBA}" type="slidenum">
              <a:rPr lang="fr-CA" smtClean="0"/>
              <a:pPr fontAlgn="base">
                <a:spcBef>
                  <a:spcPct val="0"/>
                </a:spcBef>
                <a:spcAft>
                  <a:spcPct val="0"/>
                </a:spcAft>
                <a:defRPr/>
              </a:pPr>
              <a:t>3</a:t>
            </a:fld>
            <a:endParaRPr lang="fr-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a:lnSpc>
                <a:spcPct val="120000"/>
              </a:lnSpc>
            </a:pPr>
            <a:r>
              <a:rPr lang="fr-CA" smtClean="0">
                <a:latin typeface="Century Gothic" pitchFamily="34" charset="0"/>
              </a:rPr>
              <a:t>Habitudes</a:t>
            </a:r>
          </a:p>
          <a:p>
            <a:pPr>
              <a:lnSpc>
                <a:spcPct val="120000"/>
              </a:lnSpc>
            </a:pPr>
            <a:r>
              <a:rPr lang="fr-CA" smtClean="0">
                <a:latin typeface="Century Gothic" pitchFamily="34" charset="0"/>
              </a:rPr>
              <a:t>Formation</a:t>
            </a:r>
          </a:p>
          <a:p>
            <a:pPr>
              <a:lnSpc>
                <a:spcPct val="120000"/>
              </a:lnSpc>
            </a:pPr>
            <a:r>
              <a:rPr lang="fr-CA" smtClean="0">
                <a:latin typeface="Century Gothic" pitchFamily="34" charset="0"/>
              </a:rPr>
              <a:t>Sélection des cadres</a:t>
            </a:r>
          </a:p>
          <a:p>
            <a:pPr>
              <a:lnSpc>
                <a:spcPct val="120000"/>
              </a:lnSpc>
            </a:pPr>
            <a:r>
              <a:rPr lang="fr-CA" smtClean="0">
                <a:latin typeface="Century Gothic" pitchFamily="34" charset="0"/>
              </a:rPr>
              <a:t>Culture organisationnelle</a:t>
            </a:r>
          </a:p>
          <a:p>
            <a:pPr>
              <a:lnSpc>
                <a:spcPct val="120000"/>
              </a:lnSpc>
            </a:pPr>
            <a:r>
              <a:rPr lang="fr-CA" smtClean="0">
                <a:latin typeface="Century Gothic" pitchFamily="34" charset="0"/>
              </a:rPr>
              <a:t>Résistance aux feedbacks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traduction</a:t>
            </a:r>
            <a:endParaRPr lang="fr-CA" smtClean="0"/>
          </a:p>
        </p:txBody>
      </p:sp>
      <p:sp>
        <p:nvSpPr>
          <p:cNvPr id="17412"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F115B3-BC7E-4628-9299-D0F11928D698}" type="slidenum">
              <a:rPr lang="fr-CA" smtClean="0"/>
              <a:pPr fontAlgn="base">
                <a:spcBef>
                  <a:spcPct val="0"/>
                </a:spcBef>
                <a:spcAft>
                  <a:spcPct val="0"/>
                </a:spcAft>
                <a:defRPr/>
              </a:pPr>
              <a:t>5</a:t>
            </a:fld>
            <a:endParaRPr lang="fr-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04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4eme point : 	faire le lien avec le BI;</a:t>
            </a:r>
          </a:p>
          <a:p>
            <a:pPr eaLnBrk="1" hangingPunct="1">
              <a:spcBef>
                <a:spcPct val="0"/>
              </a:spcBef>
            </a:pPr>
            <a:r>
              <a:rPr lang="fr-FR" smtClean="0"/>
              <a:t>	</a:t>
            </a:r>
            <a:endParaRPr lang="fr-CA" smtClean="0"/>
          </a:p>
        </p:txBody>
      </p:sp>
      <p:sp>
        <p:nvSpPr>
          <p:cNvPr id="1843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1069E5-FFFF-4952-8770-1BF0AAAEEAD0}" type="slidenum">
              <a:rPr lang="fr-CA" smtClean="0"/>
              <a:pPr fontAlgn="base">
                <a:spcBef>
                  <a:spcPct val="0"/>
                </a:spcBef>
                <a:spcAft>
                  <a:spcPct val="0"/>
                </a:spcAft>
                <a:defRPr/>
              </a:pPr>
              <a:t>6</a:t>
            </a:fld>
            <a:endParaRPr lang="fr-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pPr>
              <a:lnSpc>
                <a:spcPct val="90000"/>
              </a:lnSpc>
            </a:pPr>
            <a:r>
              <a:rPr lang="fr-CA" sz="1000" smtClean="0"/>
              <a:t>Step 1: </a:t>
            </a:r>
            <a:r>
              <a:rPr lang="fr-CA" sz="1000" i="1" smtClean="0"/>
              <a:t>Preparation</a:t>
            </a:r>
            <a:r>
              <a:rPr lang="fr-CA" sz="1000" smtClean="0"/>
              <a:t>. Team members take out sheets of paper and get relaxed in their chairs. They should already be familiar with the plan, or else have the plan described to them so they can understand what is supposed to be happening.</a:t>
            </a:r>
          </a:p>
          <a:p>
            <a:pPr>
              <a:lnSpc>
                <a:spcPct val="90000"/>
              </a:lnSpc>
            </a:pPr>
            <a:r>
              <a:rPr lang="fr-CA" sz="1000" smtClean="0"/>
              <a:t>Step 2: </a:t>
            </a:r>
            <a:r>
              <a:rPr lang="fr-CA" sz="1000" i="1" smtClean="0"/>
              <a:t>Imagine a fiasco</a:t>
            </a:r>
            <a:r>
              <a:rPr lang="fr-CA" sz="1000" smtClean="0"/>
              <a:t>. When I conduct the PreMortem, I say I am looking into a crystal ball and, oh no, I am seeing that the project has failed. It isn’t a simple failure either. It is a total, embarrassing, devastating failure. The people on the team are no longer talking to each other. Our company is not talking to the sponsors. Things have gone as wrong as they could. However, we could only afford an inexpensive model of the crystal ball so we cannot make out the reason for the failure. Then I ask, “What could have caused this?”</a:t>
            </a:r>
          </a:p>
          <a:p>
            <a:pPr>
              <a:lnSpc>
                <a:spcPct val="90000"/>
              </a:lnSpc>
            </a:pPr>
            <a:r>
              <a:rPr lang="fr-CA" sz="1000" smtClean="0"/>
              <a:t>Step 3: </a:t>
            </a:r>
            <a:r>
              <a:rPr lang="fr-CA" sz="1000" i="1" smtClean="0"/>
              <a:t>Generate reasons for failure</a:t>
            </a:r>
            <a:r>
              <a:rPr lang="fr-CA" sz="1000" smtClean="0"/>
              <a:t>. The people on the team spend the next three minuted writing down all the reasons why they believe the failure occurred. Here is where intuitions of the team members come into play. Each person has a different set of experiences, a different set of scars, and a different mental model to bring to this task. You want to see what the collective knowledge in the room can produce. </a:t>
            </a:r>
          </a:p>
          <a:p>
            <a:pPr>
              <a:lnSpc>
                <a:spcPct val="90000"/>
              </a:lnSpc>
            </a:pPr>
            <a:r>
              <a:rPr lang="fr-CA" sz="1000" smtClean="0"/>
              <a:t>Step 4: </a:t>
            </a:r>
            <a:r>
              <a:rPr lang="fr-CA" sz="1000" i="1" smtClean="0"/>
              <a:t>Consolidate the lists</a:t>
            </a:r>
            <a:r>
              <a:rPr lang="fr-CA" sz="1000" smtClean="0"/>
              <a:t>. When each member of the group is done writing, the facilitator goes around the room, asking each person to state one item from his or her list. Each item is recorded in a whiteboard. This process continues until every member of the group has revealed every item on their list. By the end of this step, you should have a comprehensive list of the group’s concerns with the plan as hand.</a:t>
            </a:r>
          </a:p>
          <a:p>
            <a:pPr>
              <a:lnSpc>
                <a:spcPct val="90000"/>
              </a:lnSpc>
            </a:pPr>
            <a:r>
              <a:rPr lang="fr-CA" sz="1000" smtClean="0"/>
              <a:t>Step 5: </a:t>
            </a:r>
            <a:r>
              <a:rPr lang="fr-CA" sz="1000" i="1" smtClean="0"/>
              <a:t>Revisit the plan</a:t>
            </a:r>
            <a:r>
              <a:rPr lang="fr-CA" sz="1000" smtClean="0"/>
              <a:t>. The team can address the two or three items of greatest concern, and then schedule another meeting to discuss ideas for avoiding or minimising other problems.</a:t>
            </a:r>
          </a:p>
          <a:p>
            <a:pPr>
              <a:lnSpc>
                <a:spcPct val="90000"/>
              </a:lnSpc>
            </a:pPr>
            <a:r>
              <a:rPr lang="fr-CA" sz="1000" smtClean="0"/>
              <a:t>Step 6: </a:t>
            </a:r>
            <a:r>
              <a:rPr lang="fr-CA" sz="1000" i="1" smtClean="0"/>
              <a:t>Periodically review the list</a:t>
            </a:r>
            <a:r>
              <a:rPr lang="fr-CA" sz="1000" smtClean="0"/>
              <a:t>. Some project leaders take out the list every the list every three to four months to keep the spectre of failure fresh, and re-sensitise the team to the problems that may be emerging. (pp 89–90)</a:t>
            </a:r>
          </a:p>
          <a:p>
            <a:pPr>
              <a:lnSpc>
                <a:spcPct val="90000"/>
              </a:lnSpc>
            </a:pPr>
            <a:r>
              <a:rPr lang="fr-CA" sz="1000" smtClean="0"/>
              <a:t>http://www.anecdote.com.au/archives/2006/12/the_premortem_a.html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lnSpc>
                <a:spcPct val="80000"/>
              </a:lnSpc>
            </a:pPr>
            <a:r>
              <a:rPr lang="fr-CA" b="1" smtClean="0"/>
              <a:t>Économie comportementale</a:t>
            </a:r>
          </a:p>
          <a:p>
            <a:pPr eaLnBrk="1" hangingPunct="1">
              <a:lnSpc>
                <a:spcPct val="80000"/>
              </a:lnSpc>
            </a:pPr>
            <a:r>
              <a:rPr lang="fr-CA" i="1" smtClean="0"/>
              <a:t>(Behavioral economics)</a:t>
            </a:r>
          </a:p>
          <a:p>
            <a:pPr eaLnBrk="1" hangingPunct="1">
              <a:lnSpc>
                <a:spcPct val="150000"/>
              </a:lnSpc>
            </a:pPr>
            <a:r>
              <a:rPr lang="fr-CA" smtClean="0"/>
              <a:t>Using </a:t>
            </a:r>
            <a:r>
              <a:rPr lang="fr-CA" smtClean="0">
                <a:solidFill>
                  <a:srgbClr val="FF0000"/>
                </a:solidFill>
              </a:rPr>
              <a:t>social</a:t>
            </a:r>
            <a:r>
              <a:rPr lang="fr-CA" smtClean="0"/>
              <a:t>, </a:t>
            </a:r>
            <a:r>
              <a:rPr lang="fr-CA" smtClean="0">
                <a:solidFill>
                  <a:srgbClr val="FF0000"/>
                </a:solidFill>
              </a:rPr>
              <a:t>cognitive</a:t>
            </a:r>
            <a:r>
              <a:rPr lang="fr-CA" smtClean="0"/>
              <a:t> and </a:t>
            </a:r>
            <a:r>
              <a:rPr lang="fr-CA" smtClean="0">
                <a:solidFill>
                  <a:srgbClr val="FF0000"/>
                </a:solidFill>
              </a:rPr>
              <a:t>emotional</a:t>
            </a:r>
            <a:r>
              <a:rPr lang="fr-CA" smtClean="0"/>
              <a:t> factors in understanding the economic decisions of individuals and institutions</a:t>
            </a:r>
          </a:p>
          <a:p>
            <a:pPr eaLnBrk="1" hangingPunct="1">
              <a:lnSpc>
                <a:spcPct val="150000"/>
              </a:lnSpc>
            </a:pPr>
            <a:r>
              <a:rPr lang="fr-CA" smtClean="0"/>
              <a:t>Primarily concerned with the bounds of rationality of economic agents </a:t>
            </a:r>
            <a:r>
              <a:rPr lang="fr-CA" smtClean="0">
                <a:solidFill>
                  <a:srgbClr val="FF0000"/>
                </a:solidFill>
              </a:rPr>
              <a:t>selfishness, self-control</a:t>
            </a:r>
          </a:p>
          <a:p>
            <a:pPr eaLnBrk="1" hangingPunct="1">
              <a:lnSpc>
                <a:spcPct val="150000"/>
              </a:lnSpc>
            </a:pPr>
            <a:r>
              <a:rPr lang="fr-CA" smtClean="0"/>
              <a:t>Behavior's contingencies</a:t>
            </a:r>
          </a:p>
          <a:p>
            <a:pPr lvl="1" eaLnBrk="1" hangingPunct="1">
              <a:lnSpc>
                <a:spcPct val="150000"/>
              </a:lnSpc>
            </a:pPr>
            <a:r>
              <a:rPr lang="fr-CA" smtClean="0">
                <a:solidFill>
                  <a:srgbClr val="FF0000"/>
                </a:solidFill>
              </a:rPr>
              <a:t>Previous</a:t>
            </a:r>
            <a:r>
              <a:rPr lang="fr-CA" smtClean="0"/>
              <a:t> </a:t>
            </a:r>
            <a:r>
              <a:rPr lang="fr-CA" smtClean="0">
                <a:solidFill>
                  <a:srgbClr val="FF0000"/>
                </a:solidFill>
              </a:rPr>
              <a:t>reinforcement experience, Verbal framing, Direct-acting, Verbally-governed</a:t>
            </a:r>
          </a:p>
          <a:p>
            <a:pPr lvl="2" eaLnBrk="1" hangingPunct="1">
              <a:lnSpc>
                <a:spcPct val="150000"/>
              </a:lnSpc>
            </a:pPr>
            <a:r>
              <a:rPr lang="fr-CA" sz="1600" smtClean="0"/>
              <a:t>rather than expected </a:t>
            </a:r>
            <a:r>
              <a:rPr lang="fr-CA" sz="1600" smtClean="0">
                <a:solidFill>
                  <a:srgbClr val="33CC33"/>
                </a:solidFill>
              </a:rPr>
              <a:t>utility</a:t>
            </a:r>
          </a:p>
          <a:p>
            <a:pPr lvl="1" eaLnBrk="1" hangingPunct="1">
              <a:lnSpc>
                <a:spcPct val="150000"/>
              </a:lnSpc>
            </a:pPr>
            <a:endParaRPr lang="fr-CA" smtClean="0">
              <a:solidFill>
                <a:srgbClr val="FF0000"/>
              </a:solidFill>
            </a:endParaRPr>
          </a:p>
          <a:p>
            <a:pPr algn="r" eaLnBrk="1" hangingPunct="1">
              <a:lnSpc>
                <a:spcPct val="150000"/>
              </a:lnSpc>
            </a:pPr>
            <a:r>
              <a:rPr lang="fr-CA" sz="800" smtClean="0"/>
              <a:t>en.wikipedia.org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Ellipse 12"/>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Ellipse 13"/>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re 13"/>
          <p:cNvSpPr>
            <a:spLocks noGrp="1"/>
          </p:cNvSpPr>
          <p:nvPr>
            <p:ph type="ctrTitle"/>
          </p:nvPr>
        </p:nvSpPr>
        <p:spPr>
          <a:xfrm>
            <a:off x="1432560" y="359898"/>
            <a:ext cx="7406640" cy="1472184"/>
          </a:xfrm>
        </p:spPr>
        <p:txBody>
          <a:bodyPr anchor="b"/>
          <a:lstStyle>
            <a:lvl1pPr algn="l">
              <a:defRPr/>
            </a:lvl1pPr>
            <a:extLst/>
          </a:lstStyle>
          <a:p>
            <a:r>
              <a:rPr lang="fr-FR" smtClean="0"/>
              <a:t>Cliquez pour modifier le style du titre</a:t>
            </a:r>
            <a:endParaRPr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fr-FR" smtClean="0"/>
              <a:t>Cliquez pour modifier le style des sous-titres du masque</a:t>
            </a:r>
            <a:endParaRPr lang="en-US"/>
          </a:p>
        </p:txBody>
      </p:sp>
      <p:sp>
        <p:nvSpPr>
          <p:cNvPr id="6" name="Espace réservé de la date 6"/>
          <p:cNvSpPr>
            <a:spLocks noGrp="1"/>
          </p:cNvSpPr>
          <p:nvPr>
            <p:ph type="dt" sz="half" idx="10"/>
          </p:nvPr>
        </p:nvSpPr>
        <p:spPr/>
        <p:txBody>
          <a:bodyPr/>
          <a:lstStyle>
            <a:lvl1pPr>
              <a:defRPr/>
            </a:lvl1pPr>
            <a:extLst/>
          </a:lstStyle>
          <a:p>
            <a:pPr>
              <a:defRPr/>
            </a:pPr>
            <a:fld id="{1CE206F1-3DDA-4804-BAEA-842F37109069}" type="datetimeFigureOut">
              <a:rPr lang="fr-CA"/>
              <a:pPr>
                <a:defRPr/>
              </a:pPr>
              <a:t>2013-01-07</a:t>
            </a:fld>
            <a:endParaRPr lang="fr-CA"/>
          </a:p>
        </p:txBody>
      </p:sp>
      <p:sp>
        <p:nvSpPr>
          <p:cNvPr id="7" name="Espace réservé du pied de page 19"/>
          <p:cNvSpPr>
            <a:spLocks noGrp="1"/>
          </p:cNvSpPr>
          <p:nvPr>
            <p:ph type="ftr" sz="quarter" idx="11"/>
          </p:nvPr>
        </p:nvSpPr>
        <p:spPr/>
        <p:txBody>
          <a:bodyPr/>
          <a:lstStyle>
            <a:lvl1pPr>
              <a:defRPr/>
            </a:lvl1pPr>
            <a:extLst/>
          </a:lstStyle>
          <a:p>
            <a:pPr>
              <a:defRPr/>
            </a:pPr>
            <a:endParaRPr lang="fr-CA"/>
          </a:p>
        </p:txBody>
      </p:sp>
      <p:sp>
        <p:nvSpPr>
          <p:cNvPr id="8" name="Espace réservé du numéro de diapositive 9"/>
          <p:cNvSpPr>
            <a:spLocks noGrp="1"/>
          </p:cNvSpPr>
          <p:nvPr>
            <p:ph type="sldNum" sz="quarter" idx="12"/>
          </p:nvPr>
        </p:nvSpPr>
        <p:spPr/>
        <p:txBody>
          <a:bodyPr/>
          <a:lstStyle>
            <a:lvl1pPr>
              <a:defRPr/>
            </a:lvl1pPr>
            <a:extLst/>
          </a:lstStyle>
          <a:p>
            <a:pPr>
              <a:defRPr/>
            </a:pPr>
            <a:fld id="{B4977BC4-28CF-4659-9552-CB88CF49A637}" type="slidenum">
              <a:rPr lang="fr-CA"/>
              <a:pPr>
                <a:defRPr/>
              </a:pPr>
              <a:t>‹N°›</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134C1588-36AD-4816-9C8E-5DEE1FC7BC04}" type="datetimeFigureOut">
              <a:rPr lang="fr-CA"/>
              <a:pPr>
                <a:defRPr/>
              </a:pPr>
              <a:t>2013-01-07</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434CB3E6-B3E4-4844-A12A-8898850AA694}" type="slidenum">
              <a:rPr lang="fr-CA"/>
              <a:pPr>
                <a:defRPr/>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ECFAEFDA-108D-4C42-9542-E8BB09122078}" type="datetimeFigureOut">
              <a:rPr lang="fr-CA"/>
              <a:pPr>
                <a:defRPr/>
              </a:pPr>
              <a:t>2013-01-07</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B031D47D-796F-4B2B-8D4A-4951D1FDADFE}" type="slidenum">
              <a:rPr lang="fr-CA"/>
              <a:pPr>
                <a:defRPr/>
              </a:pPr>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lang="fr-FR" smtClean="0"/>
              <a:t>Cliquez pour modifier le style du titre</a:t>
            </a:r>
            <a:endParaRPr lang="en-US"/>
          </a:p>
        </p:txBody>
      </p:sp>
      <p:sp>
        <p:nvSpPr>
          <p:cNvPr id="3" name="Espace réservé du contenu 2"/>
          <p:cNvSpPr>
            <a:spLocks noGrp="1"/>
          </p:cNvSpPr>
          <p:nvPr>
            <p:ph idx="1"/>
          </p:nvPr>
        </p:nvSpPr>
        <p:spPr/>
        <p:txBody>
          <a:bodyPr/>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58B697C7-9A0D-4B8B-B105-40D9A4F23FC8}" type="datetimeFigureOut">
              <a:rPr lang="fr-CA"/>
              <a:pPr>
                <a:defRPr/>
              </a:pPr>
              <a:t>2013-01-07</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B3082A18-5F44-464C-A76C-7DEA836BDE0C}" type="slidenum">
              <a:rPr lang="fr-CA"/>
              <a:pPr>
                <a:defRPr/>
              </a:pPr>
              <a:t>‹N°›</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Ellipse 1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Ellipse 1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fr-FR" smtClean="0"/>
              <a:t>Cliquez pour modifier les styles du texte du masque</a:t>
            </a:r>
          </a:p>
        </p:txBody>
      </p:sp>
      <p:sp>
        <p:nvSpPr>
          <p:cNvPr id="8" name="Espace réservé de la date 3"/>
          <p:cNvSpPr>
            <a:spLocks noGrp="1"/>
          </p:cNvSpPr>
          <p:nvPr>
            <p:ph type="dt" sz="half" idx="10"/>
          </p:nvPr>
        </p:nvSpPr>
        <p:spPr/>
        <p:txBody>
          <a:bodyPr/>
          <a:lstStyle>
            <a:lvl1pPr>
              <a:defRPr/>
            </a:lvl1pPr>
            <a:extLst/>
          </a:lstStyle>
          <a:p>
            <a:pPr>
              <a:defRPr/>
            </a:pPr>
            <a:fld id="{3F42CD25-3A21-478E-909C-3D86BAA11B60}" type="datetimeFigureOut">
              <a:rPr lang="fr-CA"/>
              <a:pPr>
                <a:defRPr/>
              </a:pPr>
              <a:t>2013-01-07</a:t>
            </a:fld>
            <a:endParaRPr lang="fr-CA"/>
          </a:p>
        </p:txBody>
      </p:sp>
      <p:sp>
        <p:nvSpPr>
          <p:cNvPr id="9" name="Espace réservé du pied de page 4"/>
          <p:cNvSpPr>
            <a:spLocks noGrp="1"/>
          </p:cNvSpPr>
          <p:nvPr>
            <p:ph type="ftr" sz="quarter" idx="11"/>
          </p:nvPr>
        </p:nvSpPr>
        <p:spPr/>
        <p:txBody>
          <a:bodyPr/>
          <a:lstStyle>
            <a:lvl1pPr>
              <a:defRPr/>
            </a:lvl1pPr>
            <a:extLst/>
          </a:lstStyle>
          <a:p>
            <a:pPr>
              <a:defRPr/>
            </a:pPr>
            <a:endParaRPr lang="fr-CA"/>
          </a:p>
        </p:txBody>
      </p:sp>
      <p:sp>
        <p:nvSpPr>
          <p:cNvPr id="10" name="Espace réservé du numéro de diapositive 5"/>
          <p:cNvSpPr>
            <a:spLocks noGrp="1"/>
          </p:cNvSpPr>
          <p:nvPr>
            <p:ph type="sldNum" sz="quarter" idx="12"/>
          </p:nvPr>
        </p:nvSpPr>
        <p:spPr/>
        <p:txBody>
          <a:bodyPr/>
          <a:lstStyle>
            <a:lvl1pPr>
              <a:defRPr/>
            </a:lvl1pPr>
            <a:extLst/>
          </a:lstStyle>
          <a:p>
            <a:pPr>
              <a:defRPr/>
            </a:pPr>
            <a:fld id="{E64FE030-B1A1-4B5C-888C-C8E6D2580F92}" type="slidenum">
              <a:rPr lang="fr-CA"/>
              <a:pPr>
                <a:defRPr/>
              </a:pPr>
              <a:t>‹N°›</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lang="fr-FR" smtClean="0"/>
              <a:t>Cliquez pour modifier le style du titre</a:t>
            </a:r>
            <a:endParaRPr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23"/>
          <p:cNvSpPr>
            <a:spLocks noGrp="1"/>
          </p:cNvSpPr>
          <p:nvPr>
            <p:ph type="dt" sz="half" idx="10"/>
          </p:nvPr>
        </p:nvSpPr>
        <p:spPr/>
        <p:txBody>
          <a:bodyPr/>
          <a:lstStyle>
            <a:lvl1pPr>
              <a:defRPr/>
            </a:lvl1pPr>
          </a:lstStyle>
          <a:p>
            <a:pPr>
              <a:defRPr/>
            </a:pPr>
            <a:fld id="{E17AB84B-0D1F-4B58-A29A-551E02A61CD0}" type="datetimeFigureOut">
              <a:rPr lang="fr-CA"/>
              <a:pPr>
                <a:defRPr/>
              </a:pPr>
              <a:t>2013-01-07</a:t>
            </a:fld>
            <a:endParaRPr lang="fr-CA"/>
          </a:p>
        </p:txBody>
      </p:sp>
      <p:sp>
        <p:nvSpPr>
          <p:cNvPr id="6" name="Espace réservé du pied de page 9"/>
          <p:cNvSpPr>
            <a:spLocks noGrp="1"/>
          </p:cNvSpPr>
          <p:nvPr>
            <p:ph type="ftr" sz="quarter" idx="11"/>
          </p:nvPr>
        </p:nvSpPr>
        <p:spPr/>
        <p:txBody>
          <a:bodyPr/>
          <a:lstStyle>
            <a:lvl1pPr>
              <a:defRPr/>
            </a:lvl1pPr>
          </a:lstStyle>
          <a:p>
            <a:pPr>
              <a:defRPr/>
            </a:pPr>
            <a:endParaRPr lang="fr-CA"/>
          </a:p>
        </p:txBody>
      </p:sp>
      <p:sp>
        <p:nvSpPr>
          <p:cNvPr id="7" name="Espace réservé du numéro de diapositive 21"/>
          <p:cNvSpPr>
            <a:spLocks noGrp="1"/>
          </p:cNvSpPr>
          <p:nvPr>
            <p:ph type="sldNum" sz="quarter" idx="12"/>
          </p:nvPr>
        </p:nvSpPr>
        <p:spPr/>
        <p:txBody>
          <a:bodyPr/>
          <a:lstStyle>
            <a:lvl1pPr>
              <a:defRPr/>
            </a:lvl1pPr>
          </a:lstStyle>
          <a:p>
            <a:pPr>
              <a:defRPr/>
            </a:pPr>
            <a:fld id="{31B3E456-8C2A-4B77-995C-F083179ED32D}" type="slidenum">
              <a:rPr lang="fr-CA"/>
              <a:pPr>
                <a:defRPr/>
              </a:pPr>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lstStyle>
            <a:lvl1pPr algn="ctr">
              <a:defRPr sz="4500" b="1" cap="none" baseline="0"/>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a:lvl1pPr>
            <a:extLst/>
          </a:lstStyle>
          <a:p>
            <a:pPr>
              <a:defRPr/>
            </a:pPr>
            <a:fld id="{B4168F0B-F24A-403B-B7D7-6DA260A04F23}" type="datetimeFigureOut">
              <a:rPr lang="fr-CA"/>
              <a:pPr>
                <a:defRPr/>
              </a:pPr>
              <a:t>2013-01-07</a:t>
            </a:fld>
            <a:endParaRPr lang="fr-CA"/>
          </a:p>
        </p:txBody>
      </p:sp>
      <p:sp>
        <p:nvSpPr>
          <p:cNvPr id="8" name="Espace réservé du pied de page 7"/>
          <p:cNvSpPr>
            <a:spLocks noGrp="1"/>
          </p:cNvSpPr>
          <p:nvPr>
            <p:ph type="ftr" sz="quarter" idx="11"/>
          </p:nvPr>
        </p:nvSpPr>
        <p:spPr/>
        <p:txBody>
          <a:bodyPr/>
          <a:lstStyle>
            <a:lvl1pPr>
              <a:defRPr/>
            </a:lvl1pPr>
            <a:extLst/>
          </a:lstStyle>
          <a:p>
            <a:pPr>
              <a:defRPr/>
            </a:pPr>
            <a:endParaRPr lang="fr-CA"/>
          </a:p>
        </p:txBody>
      </p:sp>
      <p:sp>
        <p:nvSpPr>
          <p:cNvPr id="9" name="Espace réservé du numéro de diapositive 8"/>
          <p:cNvSpPr>
            <a:spLocks noGrp="1"/>
          </p:cNvSpPr>
          <p:nvPr>
            <p:ph type="sldNum" sz="quarter" idx="12"/>
          </p:nvPr>
        </p:nvSpPr>
        <p:spPr/>
        <p:txBody>
          <a:bodyPr/>
          <a:lstStyle>
            <a:lvl1pPr>
              <a:defRPr/>
            </a:lvl1pPr>
            <a:extLst/>
          </a:lstStyle>
          <a:p>
            <a:pPr>
              <a:defRPr/>
            </a:pPr>
            <a:fld id="{5400927B-FA44-4E1A-972F-72C3B310AB04}" type="slidenum">
              <a:rPr lang="fr-CA"/>
              <a:pPr>
                <a:defRPr/>
              </a:pPr>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lang="fr-FR" smtClean="0"/>
              <a:t>Cliquez pour modifier le style du titre</a:t>
            </a:r>
            <a:endParaRPr lang="en-US"/>
          </a:p>
        </p:txBody>
      </p:sp>
      <p:sp>
        <p:nvSpPr>
          <p:cNvPr id="3" name="Espace réservé de la date 23"/>
          <p:cNvSpPr>
            <a:spLocks noGrp="1"/>
          </p:cNvSpPr>
          <p:nvPr>
            <p:ph type="dt" sz="half" idx="10"/>
          </p:nvPr>
        </p:nvSpPr>
        <p:spPr/>
        <p:txBody>
          <a:bodyPr/>
          <a:lstStyle>
            <a:lvl1pPr>
              <a:defRPr/>
            </a:lvl1pPr>
          </a:lstStyle>
          <a:p>
            <a:pPr>
              <a:defRPr/>
            </a:pPr>
            <a:fld id="{ACF1B95E-FD58-47F2-A48C-2919D75BD8D5}" type="datetimeFigureOut">
              <a:rPr lang="fr-CA"/>
              <a:pPr>
                <a:defRPr/>
              </a:pPr>
              <a:t>2013-01-07</a:t>
            </a:fld>
            <a:endParaRPr lang="fr-CA"/>
          </a:p>
        </p:txBody>
      </p:sp>
      <p:sp>
        <p:nvSpPr>
          <p:cNvPr id="4" name="Espace réservé du pied de page 9"/>
          <p:cNvSpPr>
            <a:spLocks noGrp="1"/>
          </p:cNvSpPr>
          <p:nvPr>
            <p:ph type="ftr" sz="quarter" idx="11"/>
          </p:nvPr>
        </p:nvSpPr>
        <p:spPr/>
        <p:txBody>
          <a:bodyPr/>
          <a:lstStyle>
            <a:lvl1pPr>
              <a:defRPr/>
            </a:lvl1pPr>
          </a:lstStyle>
          <a:p>
            <a:pPr>
              <a:defRPr/>
            </a:pPr>
            <a:endParaRPr lang="fr-CA"/>
          </a:p>
        </p:txBody>
      </p:sp>
      <p:sp>
        <p:nvSpPr>
          <p:cNvPr id="5" name="Espace réservé du numéro de diapositive 21"/>
          <p:cNvSpPr>
            <a:spLocks noGrp="1"/>
          </p:cNvSpPr>
          <p:nvPr>
            <p:ph type="sldNum" sz="quarter" idx="12"/>
          </p:nvPr>
        </p:nvSpPr>
        <p:spPr/>
        <p:txBody>
          <a:bodyPr/>
          <a:lstStyle>
            <a:lvl1pPr>
              <a:defRPr/>
            </a:lvl1pPr>
          </a:lstStyle>
          <a:p>
            <a:pPr>
              <a:defRPr/>
            </a:pPr>
            <a:fld id="{C8208808-1DE4-4E82-90B3-31720E130097}" type="slidenum">
              <a:rPr lang="fr-CA"/>
              <a:pPr>
                <a:defRPr/>
              </a:pPr>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Espace réservé de la date 1"/>
          <p:cNvSpPr>
            <a:spLocks noGrp="1"/>
          </p:cNvSpPr>
          <p:nvPr>
            <p:ph type="dt" sz="half" idx="10"/>
          </p:nvPr>
        </p:nvSpPr>
        <p:spPr/>
        <p:txBody>
          <a:bodyPr/>
          <a:lstStyle>
            <a:lvl1pPr>
              <a:defRPr/>
            </a:lvl1pPr>
            <a:extLst/>
          </a:lstStyle>
          <a:p>
            <a:pPr>
              <a:defRPr/>
            </a:pPr>
            <a:fld id="{F633684B-76D6-4E7F-93A0-D5E0DBBBB146}" type="datetimeFigureOut">
              <a:rPr lang="fr-CA"/>
              <a:pPr>
                <a:defRPr/>
              </a:pPr>
              <a:t>2013-01-07</a:t>
            </a:fld>
            <a:endParaRPr lang="fr-CA"/>
          </a:p>
        </p:txBody>
      </p:sp>
      <p:sp>
        <p:nvSpPr>
          <p:cNvPr id="5" name="Espace réservé du pied de page 2"/>
          <p:cNvSpPr>
            <a:spLocks noGrp="1"/>
          </p:cNvSpPr>
          <p:nvPr>
            <p:ph type="ftr" sz="quarter" idx="11"/>
          </p:nvPr>
        </p:nvSpPr>
        <p:spPr/>
        <p:txBody>
          <a:bodyPr/>
          <a:lstStyle>
            <a:lvl1pPr>
              <a:defRPr/>
            </a:lvl1pPr>
            <a:extLst/>
          </a:lstStyle>
          <a:p>
            <a:pPr>
              <a:defRPr/>
            </a:pPr>
            <a:endParaRPr lang="fr-CA"/>
          </a:p>
        </p:txBody>
      </p:sp>
      <p:sp>
        <p:nvSpPr>
          <p:cNvPr id="6" name="Espace réservé du numéro de diapositive 3"/>
          <p:cNvSpPr>
            <a:spLocks noGrp="1"/>
          </p:cNvSpPr>
          <p:nvPr>
            <p:ph type="sldNum" sz="quarter" idx="12"/>
          </p:nvPr>
        </p:nvSpPr>
        <p:spPr/>
        <p:txBody>
          <a:bodyPr/>
          <a:lstStyle>
            <a:lvl1pPr>
              <a:defRPr/>
            </a:lvl1pPr>
            <a:extLst/>
          </a:lstStyle>
          <a:p>
            <a:pPr>
              <a:defRPr/>
            </a:pPr>
            <a:fld id="{18B704E9-A251-45ED-8C32-298471791512}" type="slidenum">
              <a:rPr lang="fr-CA"/>
              <a:pPr>
                <a:defRPr/>
              </a:pPr>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fr-FR" smtClean="0"/>
              <a:t>Cliquez pour modifier le style du titre</a:t>
            </a:r>
            <a:endParaRPr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extLst/>
          </a:lstStyle>
          <a:p>
            <a:pPr>
              <a:defRPr/>
            </a:pPr>
            <a:fld id="{58C7DF41-A7EB-45A7-A3AC-50042DCC93E2}" type="datetimeFigureOut">
              <a:rPr lang="fr-CA"/>
              <a:pPr>
                <a:defRPr/>
              </a:pPr>
              <a:t>2013-01-07</a:t>
            </a:fld>
            <a:endParaRPr lang="fr-CA"/>
          </a:p>
        </p:txBody>
      </p:sp>
      <p:sp>
        <p:nvSpPr>
          <p:cNvPr id="6" name="Espace réservé du pied de page 5"/>
          <p:cNvSpPr>
            <a:spLocks noGrp="1"/>
          </p:cNvSpPr>
          <p:nvPr>
            <p:ph type="ftr" sz="quarter" idx="11"/>
          </p:nvPr>
        </p:nvSpPr>
        <p:spPr/>
        <p:txBody>
          <a:bodyPr/>
          <a:lstStyle>
            <a:lvl1pPr>
              <a:defRPr/>
            </a:lvl1pPr>
            <a:extLst/>
          </a:lstStyle>
          <a:p>
            <a:pPr>
              <a:defRPr/>
            </a:pPr>
            <a:endParaRPr lang="fr-CA"/>
          </a:p>
        </p:txBody>
      </p:sp>
      <p:sp>
        <p:nvSpPr>
          <p:cNvPr id="7" name="Espace réservé du numéro de diapositive 6"/>
          <p:cNvSpPr>
            <a:spLocks noGrp="1"/>
          </p:cNvSpPr>
          <p:nvPr>
            <p:ph type="sldNum" sz="quarter" idx="12"/>
          </p:nvPr>
        </p:nvSpPr>
        <p:spPr/>
        <p:txBody>
          <a:bodyPr/>
          <a:lstStyle>
            <a:lvl1pPr>
              <a:defRPr/>
            </a:lvl1pPr>
            <a:extLst/>
          </a:lstStyle>
          <a:p>
            <a:pPr>
              <a:defRPr/>
            </a:pPr>
            <a:fld id="{AE74A7D7-BB68-4C9E-B313-0C4C5375FA21}" type="slidenum">
              <a:rPr lang="fr-CA"/>
              <a:pPr>
                <a:defRPr/>
              </a:pPr>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Organigramme : Processus 13"/>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Organigramme : Processus 15"/>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fr-FR" smtClean="0"/>
              <a:t>Cliquez pour modifier le style du titre</a:t>
            </a:r>
            <a:endParaRPr lang="en-US"/>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fr-FR" smtClean="0"/>
              <a:t>Cliquez pour modifier les styles du texte du masque</a:t>
            </a:r>
          </a:p>
        </p:txBody>
      </p:sp>
      <p:sp>
        <p:nvSpPr>
          <p:cNvPr id="8" name="Espace réservé de la date 4"/>
          <p:cNvSpPr>
            <a:spLocks noGrp="1"/>
          </p:cNvSpPr>
          <p:nvPr>
            <p:ph type="dt" sz="half" idx="10"/>
          </p:nvPr>
        </p:nvSpPr>
        <p:spPr/>
        <p:txBody>
          <a:bodyPr/>
          <a:lstStyle>
            <a:lvl1pPr>
              <a:defRPr/>
            </a:lvl1pPr>
            <a:extLst/>
          </a:lstStyle>
          <a:p>
            <a:pPr>
              <a:defRPr/>
            </a:pPr>
            <a:fld id="{DE0364E0-4B80-4C94-A95E-A7CA31149D67}" type="datetimeFigureOut">
              <a:rPr lang="fr-CA"/>
              <a:pPr>
                <a:defRPr/>
              </a:pPr>
              <a:t>2013-01-07</a:t>
            </a:fld>
            <a:endParaRPr lang="fr-CA"/>
          </a:p>
        </p:txBody>
      </p:sp>
      <p:sp>
        <p:nvSpPr>
          <p:cNvPr id="9" name="Espace réservé du pied de page 5"/>
          <p:cNvSpPr>
            <a:spLocks noGrp="1"/>
          </p:cNvSpPr>
          <p:nvPr>
            <p:ph type="ftr" sz="quarter" idx="11"/>
          </p:nvPr>
        </p:nvSpPr>
        <p:spPr/>
        <p:txBody>
          <a:bodyPr/>
          <a:lstStyle>
            <a:lvl1pPr>
              <a:defRPr/>
            </a:lvl1pPr>
            <a:extLst/>
          </a:lstStyle>
          <a:p>
            <a:pPr>
              <a:defRPr/>
            </a:pPr>
            <a:endParaRPr lang="fr-CA"/>
          </a:p>
        </p:txBody>
      </p:sp>
      <p:sp>
        <p:nvSpPr>
          <p:cNvPr id="10" name="Espace réservé du numéro de diapositive 6"/>
          <p:cNvSpPr>
            <a:spLocks noGrp="1"/>
          </p:cNvSpPr>
          <p:nvPr>
            <p:ph type="sldNum" sz="quarter" idx="12"/>
          </p:nvPr>
        </p:nvSpPr>
        <p:spPr/>
        <p:txBody>
          <a:bodyPr/>
          <a:lstStyle>
            <a:lvl1pPr>
              <a:defRPr/>
            </a:lvl1pPr>
            <a:extLst/>
          </a:lstStyle>
          <a:p>
            <a:pPr>
              <a:defRPr/>
            </a:pPr>
            <a:fld id="{D449D413-9397-45B4-929D-9E964559DC9D}" type="slidenum">
              <a:rPr lang="fr-CA"/>
              <a:pPr>
                <a:defRPr/>
              </a:pPr>
              <a:t>‹N°›</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Ellipse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Espace réservé du titre 4"/>
          <p:cNvSpPr>
            <a:spLocks noGrp="1"/>
          </p:cNvSpPr>
          <p:nvPr>
            <p:ph type="title"/>
          </p:nvPr>
        </p:nvSpPr>
        <p:spPr>
          <a:xfrm>
            <a:off x="1435100" y="274638"/>
            <a:ext cx="7499350" cy="1143000"/>
          </a:xfrm>
          <a:prstGeom prst="rect">
            <a:avLst/>
          </a:prstGeom>
        </p:spPr>
        <p:txBody>
          <a:bodyPr anchor="ctr">
            <a:normAutofit/>
          </a:bodyPr>
          <a:lstStyle>
            <a:extLst/>
          </a:lstStyle>
          <a:p>
            <a:r>
              <a:rPr lang="fr-FR" smtClean="0"/>
              <a:t>Cliquez pour modifier le style du titre</a:t>
            </a:r>
            <a:endParaRPr lang="en-US"/>
          </a:p>
        </p:txBody>
      </p:sp>
      <p:sp>
        <p:nvSpPr>
          <p:cNvPr id="1033" name="Espace réservé du texte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C2767A13-0408-4AB9-A919-3C0F6AE9F87F}" type="datetimeFigureOut">
              <a:rPr lang="fr-CA"/>
              <a:pPr>
                <a:defRPr/>
              </a:pPr>
              <a:t>2013-01-07</a:t>
            </a:fld>
            <a:endParaRPr lang="fr-CA"/>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fr-CA"/>
          </a:p>
        </p:txBody>
      </p:sp>
      <p:sp>
        <p:nvSpPr>
          <p:cNvPr id="22" name="Espace réservé du numéro de diapositive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EDFCA108-84EE-4CA4-B37F-DFF1EF62C1B5}" type="slidenum">
              <a:rPr lang="fr-CA"/>
              <a:pPr>
                <a:defRPr/>
              </a:pPr>
              <a:t>‹N°›</a:t>
            </a:fld>
            <a:endParaRPr lang="fr-CA"/>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61" r:id="rId1"/>
    <p:sldLayoutId id="2147483856" r:id="rId2"/>
    <p:sldLayoutId id="2147483862" r:id="rId3"/>
    <p:sldLayoutId id="2147483857" r:id="rId4"/>
    <p:sldLayoutId id="2147483863" r:id="rId5"/>
    <p:sldLayoutId id="2147483858" r:id="rId6"/>
    <p:sldLayoutId id="2147483864" r:id="rId7"/>
    <p:sldLayoutId id="2147483865" r:id="rId8"/>
    <p:sldLayoutId id="2147483866" r:id="rId9"/>
    <p:sldLayoutId id="2147483859" r:id="rId10"/>
    <p:sldLayoutId id="2147483860"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730375"/>
          </a:xfrm>
        </p:spPr>
        <p:txBody>
          <a:bodyPr>
            <a:normAutofit fontScale="90000"/>
          </a:bodyPr>
          <a:lstStyle/>
          <a:p>
            <a:pPr algn="r" eaLnBrk="1" fontAlgn="auto" hangingPunct="1">
              <a:spcAft>
                <a:spcPts val="0"/>
              </a:spcAft>
              <a:defRPr/>
            </a:pPr>
            <a:r>
              <a:rPr lang="fr-CA" dirty="0" smtClean="0">
                <a:solidFill>
                  <a:schemeClr val="tx2">
                    <a:satMod val="130000"/>
                  </a:schemeClr>
                </a:solidFill>
              </a:rPr>
              <a:t>The case for </a:t>
            </a:r>
            <a:r>
              <a:rPr lang="fr-CA" dirty="0" err="1" smtClean="0">
                <a:solidFill>
                  <a:schemeClr val="tx2">
                    <a:satMod val="130000"/>
                  </a:schemeClr>
                </a:solidFill>
              </a:rPr>
              <a:t>behavioral</a:t>
            </a:r>
            <a:r>
              <a:rPr lang="fr-CA" dirty="0" smtClean="0">
                <a:solidFill>
                  <a:schemeClr val="tx2">
                    <a:satMod val="130000"/>
                  </a:schemeClr>
                </a:solidFill>
              </a:rPr>
              <a:t> </a:t>
            </a:r>
            <a:r>
              <a:rPr lang="fr-CA" dirty="0" err="1" smtClean="0">
                <a:solidFill>
                  <a:schemeClr val="tx2">
                    <a:satMod val="130000"/>
                  </a:schemeClr>
                </a:solidFill>
              </a:rPr>
              <a:t>strategy</a:t>
            </a:r>
            <a:r>
              <a:rPr lang="fr-CA" dirty="0" smtClean="0">
                <a:solidFill>
                  <a:schemeClr val="tx2">
                    <a:satMod val="130000"/>
                  </a:schemeClr>
                </a:solidFill>
              </a:rPr>
              <a:t/>
            </a:r>
            <a:br>
              <a:rPr lang="fr-CA" dirty="0" smtClean="0">
                <a:solidFill>
                  <a:schemeClr val="tx2">
                    <a:satMod val="130000"/>
                  </a:schemeClr>
                </a:solidFill>
              </a:rPr>
            </a:br>
            <a:r>
              <a:rPr lang="es-ES" dirty="0">
                <a:solidFill>
                  <a:schemeClr val="tx1">
                    <a:lumMod val="65000"/>
                    <a:lumOff val="35000"/>
                  </a:schemeClr>
                </a:solidFill>
              </a:rPr>
              <a:t> </a:t>
            </a:r>
            <a:r>
              <a:rPr lang="es-ES" sz="2000" dirty="0" smtClean="0">
                <a:solidFill>
                  <a:schemeClr val="tx1">
                    <a:lumMod val="65000"/>
                    <a:lumOff val="35000"/>
                  </a:schemeClr>
                </a:solidFill>
                <a:latin typeface="+mn-lt"/>
              </a:rPr>
              <a:t>Dan </a:t>
            </a:r>
            <a:r>
              <a:rPr lang="es-ES" sz="2000" dirty="0" err="1" smtClean="0">
                <a:solidFill>
                  <a:schemeClr val="tx1">
                    <a:lumMod val="65000"/>
                    <a:lumOff val="35000"/>
                  </a:schemeClr>
                </a:solidFill>
                <a:latin typeface="+mn-lt"/>
              </a:rPr>
              <a:t>Lovallo</a:t>
            </a:r>
            <a:r>
              <a:rPr lang="es-ES" sz="2000" dirty="0" smtClean="0">
                <a:solidFill>
                  <a:schemeClr val="tx1">
                    <a:lumMod val="65000"/>
                    <a:lumOff val="35000"/>
                  </a:schemeClr>
                </a:solidFill>
                <a:latin typeface="+mn-lt"/>
              </a:rPr>
              <a:t> and Olivier </a:t>
            </a:r>
            <a:r>
              <a:rPr lang="es-ES" sz="2000" dirty="0" err="1" smtClean="0">
                <a:solidFill>
                  <a:schemeClr val="tx1">
                    <a:lumMod val="65000"/>
                    <a:lumOff val="35000"/>
                  </a:schemeClr>
                </a:solidFill>
                <a:latin typeface="+mn-lt"/>
              </a:rPr>
              <a:t>Sibony</a:t>
            </a:r>
            <a:endParaRPr lang="fr-CA" sz="2000" dirty="0">
              <a:solidFill>
                <a:schemeClr val="tx1">
                  <a:lumMod val="65000"/>
                  <a:lumOff val="35000"/>
                </a:schemeClr>
              </a:solidFill>
              <a:latin typeface="+mn-lt"/>
            </a:endParaRPr>
          </a:p>
        </p:txBody>
      </p:sp>
      <p:sp>
        <p:nvSpPr>
          <p:cNvPr id="4" name="Sous-titre 3"/>
          <p:cNvSpPr>
            <a:spLocks noGrp="1"/>
          </p:cNvSpPr>
          <p:nvPr>
            <p:ph type="subTitle" idx="1"/>
          </p:nvPr>
        </p:nvSpPr>
        <p:spPr/>
        <p:txBody>
          <a:bodyPr/>
          <a:lstStyle/>
          <a:p>
            <a:endParaRPr lang="fr-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435100" y="44450"/>
            <a:ext cx="7499350" cy="1143000"/>
          </a:xfrm>
        </p:spPr>
        <p:txBody>
          <a:bodyPr/>
          <a:lstStyle/>
          <a:p>
            <a:pPr>
              <a:defRPr/>
            </a:pPr>
            <a:r>
              <a:rPr lang="fr-CA" sz="3900" dirty="0" smtClean="0"/>
              <a:t>Contrer le préjugé de la stabilité</a:t>
            </a:r>
            <a:endParaRPr lang="fr-CA" sz="3900" dirty="0"/>
          </a:p>
        </p:txBody>
      </p:sp>
      <p:sp>
        <p:nvSpPr>
          <p:cNvPr id="14339" name="Espace réservé du contenu 2"/>
          <p:cNvSpPr>
            <a:spLocks noGrp="1"/>
          </p:cNvSpPr>
          <p:nvPr>
            <p:ph idx="1"/>
            <p:custDataLst>
              <p:tags r:id="rId2"/>
            </p:custDataLst>
          </p:nvPr>
        </p:nvSpPr>
        <p:spPr>
          <a:xfrm>
            <a:off x="1403350" y="1052513"/>
            <a:ext cx="7497763" cy="1368425"/>
          </a:xfrm>
        </p:spPr>
        <p:txBody>
          <a:bodyPr/>
          <a:lstStyle/>
          <a:p>
            <a:r>
              <a:rPr lang="fr-CA" smtClean="0"/>
              <a:t>Brasser nos affaires</a:t>
            </a:r>
          </a:p>
          <a:p>
            <a:r>
              <a:rPr lang="fr-CA" smtClean="0"/>
              <a:t>Danger de l’idée initiale</a:t>
            </a:r>
          </a:p>
        </p:txBody>
      </p:sp>
      <p:sp>
        <p:nvSpPr>
          <p:cNvPr id="4" name="Titre 1"/>
          <p:cNvSpPr txBox="1">
            <a:spLocks/>
          </p:cNvSpPr>
          <p:nvPr>
            <p:custDataLst>
              <p:tags r:id="rId3"/>
            </p:custDataLst>
          </p:nvPr>
        </p:nvSpPr>
        <p:spPr>
          <a:xfrm>
            <a:off x="1403350" y="2286000"/>
            <a:ext cx="7497763" cy="1143000"/>
          </a:xfrm>
          <a:prstGeom prst="rect">
            <a:avLst/>
          </a:prstGeom>
        </p:spPr>
        <p:txBody>
          <a:bodyPr anchor="ctr">
            <a:normAutofit/>
          </a:bodyPr>
          <a:lstStyle/>
          <a:p>
            <a:pPr fontAlgn="auto">
              <a:spcAft>
                <a:spcPts val="0"/>
              </a:spcAft>
              <a:defRPr/>
            </a:pPr>
            <a:r>
              <a:rPr lang="fr-CA" sz="39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de l’intérêt</a:t>
            </a:r>
          </a:p>
        </p:txBody>
      </p:sp>
      <p:sp>
        <p:nvSpPr>
          <p:cNvPr id="5" name="Titre 1"/>
          <p:cNvSpPr txBox="1">
            <a:spLocks/>
          </p:cNvSpPr>
          <p:nvPr>
            <p:custDataLst>
              <p:tags r:id="rId4"/>
            </p:custDataLst>
          </p:nvPr>
        </p:nvSpPr>
        <p:spPr>
          <a:xfrm>
            <a:off x="1403350" y="3860800"/>
            <a:ext cx="7497763" cy="1143000"/>
          </a:xfrm>
          <a:prstGeom prst="rect">
            <a:avLst/>
          </a:prstGeom>
        </p:spPr>
        <p:txBody>
          <a:bodyPr anchor="ctr">
            <a:normAutofit/>
          </a:bodyPr>
          <a:lstStyle/>
          <a:p>
            <a:pPr fontAlgn="auto">
              <a:spcAft>
                <a:spcPts val="0"/>
              </a:spcAft>
              <a:defRPr/>
            </a:pPr>
            <a:r>
              <a:rPr lang="fr-CA" sz="39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social</a:t>
            </a:r>
          </a:p>
        </p:txBody>
      </p:sp>
      <p:sp>
        <p:nvSpPr>
          <p:cNvPr id="6" name="Espace réservé du contenu 2"/>
          <p:cNvSpPr txBox="1">
            <a:spLocks/>
          </p:cNvSpPr>
          <p:nvPr>
            <p:custDataLst>
              <p:tags r:id="rId5"/>
            </p:custDataLst>
          </p:nvPr>
        </p:nvSpPr>
        <p:spPr>
          <a:xfrm>
            <a:off x="1403350" y="3284538"/>
            <a:ext cx="7497763" cy="72072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latin typeface="+mn-lt"/>
              </a:rPr>
              <a:t>Formuler explicitement les intérêts</a:t>
            </a: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p:txBody>
      </p:sp>
      <p:sp>
        <p:nvSpPr>
          <p:cNvPr id="7" name="Espace réservé du contenu 2"/>
          <p:cNvSpPr txBox="1">
            <a:spLocks/>
          </p:cNvSpPr>
          <p:nvPr>
            <p:custDataLst>
              <p:tags r:id="rId6"/>
            </p:custDataLst>
          </p:nvPr>
        </p:nvSpPr>
        <p:spPr>
          <a:xfrm>
            <a:off x="1403350" y="4868863"/>
            <a:ext cx="7497763" cy="136842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t>Diversité dans les personnalités</a:t>
            </a:r>
          </a:p>
          <a:p>
            <a:pPr marL="365760" indent="-283464" fontAlgn="auto">
              <a:spcBef>
                <a:spcPts val="600"/>
              </a:spcBef>
              <a:spcAft>
                <a:spcPts val="0"/>
              </a:spcAft>
              <a:buClr>
                <a:schemeClr val="accent1"/>
              </a:buClr>
              <a:buSzPct val="80000"/>
              <a:buFont typeface="Wingdings 2"/>
              <a:buChar char=""/>
              <a:defRPr/>
            </a:pPr>
            <a:r>
              <a:rPr lang="fr-CA" sz="3200" dirty="0">
                <a:latin typeface="+mn-lt"/>
              </a:rPr>
              <a:t>Dépersonnalisation des débats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395288" y="0"/>
            <a:ext cx="3136900" cy="6858000"/>
          </a:xfrm>
        </p:spPr>
        <p:txBody>
          <a:bodyPr anchor="t"/>
          <a:lstStyle/>
          <a:p>
            <a:r>
              <a:rPr lang="fr-CA" sz="2400" smtClean="0">
                <a:solidFill>
                  <a:schemeClr val="tx1"/>
                </a:solidFill>
              </a:rPr>
              <a:t>Biais cognitifs</a:t>
            </a:r>
            <a:br>
              <a:rPr lang="fr-CA" sz="2400" smtClean="0">
                <a:solidFill>
                  <a:schemeClr val="tx1"/>
                </a:solidFill>
              </a:rPr>
            </a:br>
            <a:r>
              <a:rPr lang="fr-CA" sz="2400" smtClean="0">
                <a:solidFill>
                  <a:schemeClr val="tx1"/>
                </a:solidFill>
              </a:rPr>
              <a:t>dans les décisions organisationnelles</a:t>
            </a:r>
            <a:r>
              <a:rPr lang="fr-CA" sz="2600" smtClean="0">
                <a:solidFill>
                  <a:schemeClr val="tx1"/>
                </a:solidFill>
              </a:rPr>
              <a:t> </a:t>
            </a:r>
            <a:br>
              <a:rPr lang="fr-CA" sz="26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b="1" smtClean="0">
                <a:solidFill>
                  <a:schemeClr val="tx1"/>
                </a:solidFill>
              </a:rPr>
              <a:t>:: biais ::</a:t>
            </a:r>
            <a:br>
              <a:rPr lang="fr-CA" b="1" smtClean="0">
                <a:solidFill>
                  <a:schemeClr val="tx1"/>
                </a:solidFill>
              </a:rPr>
            </a:br>
            <a:r>
              <a:rPr lang="fr-CA" b="1" smtClean="0">
                <a:solidFill>
                  <a:schemeClr val="tx1"/>
                </a:solidFill>
              </a:rPr>
              <a:t>STABILITÉ</a:t>
            </a:r>
          </a:p>
        </p:txBody>
      </p:sp>
      <p:sp>
        <p:nvSpPr>
          <p:cNvPr id="23554" name="Rectangle 3"/>
          <p:cNvSpPr>
            <a:spLocks noGrp="1"/>
          </p:cNvSpPr>
          <p:nvPr>
            <p:ph type="body" idx="1"/>
          </p:nvPr>
        </p:nvSpPr>
        <p:spPr>
          <a:xfrm>
            <a:off x="3492500" y="0"/>
            <a:ext cx="5651500" cy="6858000"/>
          </a:xfrm>
        </p:spPr>
        <p:txBody>
          <a:bodyPr/>
          <a:lstStyle/>
          <a:p>
            <a:r>
              <a:rPr lang="en-US" dirty="0" err="1" smtClean="0">
                <a:latin typeface="Century Gothic" pitchFamily="34" charset="0"/>
              </a:rPr>
              <a:t>Ancrage</a:t>
            </a:r>
            <a:endParaRPr lang="en-US" dirty="0" smtClean="0">
              <a:latin typeface="Century Gothic" pitchFamily="34" charset="0"/>
            </a:endParaRPr>
          </a:p>
          <a:p>
            <a:r>
              <a:rPr lang="en-US" dirty="0" err="1" smtClean="0">
                <a:latin typeface="Century Gothic" pitchFamily="34" charset="0"/>
              </a:rPr>
              <a:t>Horreur</a:t>
            </a:r>
            <a:r>
              <a:rPr lang="en-US" dirty="0" smtClean="0">
                <a:latin typeface="Century Gothic" pitchFamily="34" charset="0"/>
              </a:rPr>
              <a:t> des </a:t>
            </a:r>
            <a:r>
              <a:rPr lang="en-US" dirty="0" err="1" smtClean="0">
                <a:latin typeface="Century Gothic" pitchFamily="34" charset="0"/>
              </a:rPr>
              <a:t>pertes</a:t>
            </a:r>
            <a:r>
              <a:rPr lang="en-US" dirty="0" smtClean="0">
                <a:latin typeface="Century Gothic" pitchFamily="34" charset="0"/>
              </a:rPr>
              <a:t> </a:t>
            </a:r>
          </a:p>
          <a:p>
            <a:r>
              <a:rPr lang="en-US" dirty="0" smtClean="0">
                <a:latin typeface="Century Gothic" pitchFamily="34" charset="0"/>
              </a:rPr>
              <a:t>Budget R&amp;D</a:t>
            </a:r>
          </a:p>
          <a:p>
            <a:endParaRPr lang="en-US" dirty="0" smtClean="0">
              <a:latin typeface="Century Gothic" pitchFamily="34" charset="0"/>
            </a:endParaRPr>
          </a:p>
          <a:p>
            <a:endParaRPr lang="en-US" dirty="0" smtClean="0">
              <a:latin typeface="Century Gothic" pitchFamily="34" charset="0"/>
            </a:endParaRPr>
          </a:p>
          <a:p>
            <a:endParaRPr lang="en-US" dirty="0" smtClean="0">
              <a:latin typeface="Century Gothic" pitchFamily="34" charset="0"/>
            </a:endParaRPr>
          </a:p>
          <a:p>
            <a:endParaRPr lang="en-US" dirty="0" smtClean="0">
              <a:latin typeface="Century Gothic" pitchFamily="34" charset="0"/>
            </a:endParaRPr>
          </a:p>
          <a:p>
            <a:endParaRPr lang="en-US" dirty="0" smtClean="0">
              <a:latin typeface="Century Gothic" pitchFamily="34" charset="0"/>
            </a:endParaRPr>
          </a:p>
          <a:p>
            <a:r>
              <a:rPr lang="en-US" sz="2000" dirty="0" err="1" smtClean="0">
                <a:latin typeface="Century Gothic" pitchFamily="34" charset="0"/>
              </a:rPr>
              <a:t>Étirer</a:t>
            </a:r>
            <a:r>
              <a:rPr lang="en-US" sz="2000" dirty="0" smtClean="0">
                <a:latin typeface="Century Gothic" pitchFamily="34" charset="0"/>
              </a:rPr>
              <a:t> </a:t>
            </a:r>
            <a:r>
              <a:rPr lang="en-US" sz="2000" dirty="0" smtClean="0">
                <a:latin typeface="Century Gothic" pitchFamily="34" charset="0"/>
              </a:rPr>
              <a:t>les buts</a:t>
            </a:r>
          </a:p>
          <a:p>
            <a:r>
              <a:rPr lang="en-US" sz="2000" dirty="0" err="1" smtClean="0">
                <a:latin typeface="Century Gothic" pitchFamily="34" charset="0"/>
              </a:rPr>
              <a:t>Réduire</a:t>
            </a:r>
            <a:r>
              <a:rPr lang="en-US" sz="2000" dirty="0" smtClean="0">
                <a:latin typeface="Century Gothic" pitchFamily="34" charset="0"/>
              </a:rPr>
              <a:t> les budgets pour </a:t>
            </a:r>
            <a:r>
              <a:rPr lang="en-US" sz="2000" dirty="0" err="1" smtClean="0">
                <a:latin typeface="Century Gothic" pitchFamily="34" charset="0"/>
              </a:rPr>
              <a:t>mettre</a:t>
            </a:r>
            <a:r>
              <a:rPr lang="en-US" sz="2000" dirty="0" smtClean="0">
                <a:latin typeface="Century Gothic" pitchFamily="34" charset="0"/>
              </a:rPr>
              <a:t/>
            </a:r>
            <a:br>
              <a:rPr lang="en-US" sz="2000" dirty="0" smtClean="0">
                <a:latin typeface="Century Gothic" pitchFamily="34" charset="0"/>
              </a:rPr>
            </a:br>
            <a:r>
              <a:rPr lang="en-US" sz="2000" dirty="0" smtClean="0">
                <a:latin typeface="Century Gothic" pitchFamily="34" charset="0"/>
              </a:rPr>
              <a:t>les </a:t>
            </a:r>
            <a:r>
              <a:rPr lang="en-US" sz="2000" dirty="0" err="1" smtClean="0">
                <a:latin typeface="Century Gothic" pitchFamily="34" charset="0"/>
              </a:rPr>
              <a:t>priorités</a:t>
            </a:r>
            <a:r>
              <a:rPr lang="en-US" sz="2000" dirty="0" smtClean="0">
                <a:latin typeface="Century Gothic" pitchFamily="34" charset="0"/>
              </a:rPr>
              <a:t> en </a:t>
            </a:r>
            <a:r>
              <a:rPr lang="en-US" sz="2000" dirty="0" err="1" smtClean="0">
                <a:latin typeface="Century Gothic" pitchFamily="34" charset="0"/>
              </a:rPr>
              <a:t>évidence</a:t>
            </a:r>
            <a:endParaRPr lang="en-US" sz="2000" dirty="0" smtClean="0">
              <a:latin typeface="Century Gothic" pitchFamily="34" charset="0"/>
            </a:endParaRPr>
          </a:p>
          <a:p>
            <a:r>
              <a:rPr lang="en-US" sz="2000" dirty="0" err="1" smtClean="0">
                <a:latin typeface="Century Gothic" pitchFamily="34" charset="0"/>
              </a:rPr>
              <a:t>Contrôler</a:t>
            </a:r>
            <a:r>
              <a:rPr lang="en-US" sz="2000" dirty="0" smtClean="0">
                <a:latin typeface="Century Gothic" pitchFamily="34" charset="0"/>
              </a:rPr>
              <a:t> les allocations de </a:t>
            </a:r>
            <a:r>
              <a:rPr lang="en-US" sz="2000" dirty="0" smtClean="0">
                <a:latin typeface="Century Gothic" pitchFamily="34" charset="0"/>
              </a:rPr>
              <a:t>budget au </a:t>
            </a:r>
            <a:r>
              <a:rPr lang="en-US" sz="2000" dirty="0" err="1" smtClean="0">
                <a:latin typeface="Century Gothic" pitchFamily="34" charset="0"/>
              </a:rPr>
              <a:t>niveau</a:t>
            </a:r>
            <a:r>
              <a:rPr lang="en-US" sz="2000" dirty="0" smtClean="0">
                <a:latin typeface="Century Gothic" pitchFamily="34" charset="0"/>
              </a:rPr>
              <a:t> micro-</a:t>
            </a:r>
            <a:r>
              <a:rPr lang="en-US" sz="2000" dirty="0" err="1" smtClean="0">
                <a:latin typeface="Century Gothic" pitchFamily="34" charset="0"/>
              </a:rPr>
              <a:t>gestion</a:t>
            </a:r>
            <a:endParaRPr lang="en-US" sz="2000" dirty="0" smtClean="0">
              <a:latin typeface="Century Gothic" pitchFamily="34" charset="0"/>
            </a:endParaRPr>
          </a:p>
        </p:txBody>
      </p:sp>
      <p:pic>
        <p:nvPicPr>
          <p:cNvPr id="23555" name="Picture 4"/>
          <p:cNvPicPr>
            <a:picLocks noChangeAspect="1" noChangeArrowheads="1"/>
          </p:cNvPicPr>
          <p:nvPr/>
        </p:nvPicPr>
        <p:blipFill>
          <a:blip r:embed="rId2"/>
          <a:srcRect/>
          <a:stretch>
            <a:fillRect/>
          </a:stretch>
        </p:blipFill>
        <p:spPr bwMode="auto">
          <a:xfrm>
            <a:off x="431800" y="1257300"/>
            <a:ext cx="1257300" cy="1308100"/>
          </a:xfrm>
          <a:prstGeom prst="rect">
            <a:avLst/>
          </a:prstGeom>
          <a:noFill/>
          <a:ln w="9525">
            <a:noFill/>
            <a:miter lim="800000"/>
            <a:headEnd/>
            <a:tailEnd/>
          </a:ln>
        </p:spPr>
      </p:pic>
      <p:pic>
        <p:nvPicPr>
          <p:cNvPr id="23556" name="Picture 7" descr="pneu"/>
          <p:cNvPicPr>
            <a:picLocks noChangeAspect="1" noChangeArrowheads="1"/>
          </p:cNvPicPr>
          <p:nvPr/>
        </p:nvPicPr>
        <p:blipFill>
          <a:blip r:embed="rId3"/>
          <a:srcRect/>
          <a:stretch>
            <a:fillRect/>
          </a:stretch>
        </p:blipFill>
        <p:spPr bwMode="auto">
          <a:xfrm>
            <a:off x="6588224" y="1628800"/>
            <a:ext cx="2333186" cy="3110915"/>
          </a:xfrm>
          <a:prstGeom prst="rect">
            <a:avLst/>
          </a:prstGeom>
          <a:noFill/>
          <a:ln w="9525">
            <a:noFill/>
            <a:miter lim="800000"/>
            <a:headEnd/>
            <a:tailEnd/>
          </a:ln>
        </p:spPr>
      </p:pic>
    </p:spTree>
    <p:extLst>
      <p:ext uri="{BB962C8B-B14F-4D97-AF65-F5344CB8AC3E}">
        <p14:creationId xmlns:p14="http://schemas.microsoft.com/office/powerpoint/2010/main" val="17689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5" name="Picture 5" descr="05pavlovsdog"/>
          <p:cNvPicPr>
            <a:picLocks noChangeAspect="1" noChangeArrowheads="1"/>
          </p:cNvPicPr>
          <p:nvPr/>
        </p:nvPicPr>
        <p:blipFill>
          <a:blip r:embed="rId3"/>
          <a:srcRect/>
          <a:stretch>
            <a:fillRect/>
          </a:stretch>
        </p:blipFill>
        <p:spPr bwMode="auto">
          <a:xfrm>
            <a:off x="323850" y="3983038"/>
            <a:ext cx="3455988" cy="2874962"/>
          </a:xfrm>
          <a:prstGeom prst="rect">
            <a:avLst/>
          </a:prstGeom>
          <a:noFill/>
          <a:ln w="9525">
            <a:noFill/>
            <a:miter lim="800000"/>
            <a:headEnd/>
            <a:tailEnd/>
          </a:ln>
        </p:spPr>
      </p:pic>
      <p:sp>
        <p:nvSpPr>
          <p:cNvPr id="16386" name="Rectangle 2"/>
          <p:cNvSpPr>
            <a:spLocks noGrp="1"/>
          </p:cNvSpPr>
          <p:nvPr>
            <p:ph type="title"/>
          </p:nvPr>
        </p:nvSpPr>
        <p:spPr>
          <a:xfrm>
            <a:off x="395288" y="476250"/>
            <a:ext cx="3240087" cy="5715000"/>
          </a:xfrm>
        </p:spPr>
        <p:txBody>
          <a:bodyPr lIns="91440" tIns="45720" rIns="91440" bIns="45720"/>
          <a:lstStyle/>
          <a:p>
            <a:pPr>
              <a:lnSpc>
                <a:spcPct val="110000"/>
              </a:lnSpc>
            </a:pPr>
            <a:r>
              <a:rPr lang="fr-CA" sz="2400" smtClean="0">
                <a:solidFill>
                  <a:schemeClr val="tx1"/>
                </a:solidFill>
              </a:rPr>
              <a:t>Stratégie comportementale</a:t>
            </a:r>
            <a:br>
              <a:rPr lang="fr-CA" sz="2400" smtClean="0">
                <a:solidFill>
                  <a:schemeClr val="tx1"/>
                </a:solidFill>
              </a:rPr>
            </a:br>
            <a:r>
              <a:rPr lang="fr-CA" sz="2200" i="1" smtClean="0">
                <a:solidFill>
                  <a:schemeClr val="tx1"/>
                </a:solidFill>
              </a:rPr>
              <a:t>(Behavioral</a:t>
            </a:r>
            <a:br>
              <a:rPr lang="fr-CA" sz="2200" i="1" smtClean="0">
                <a:solidFill>
                  <a:schemeClr val="tx1"/>
                </a:solidFill>
              </a:rPr>
            </a:br>
            <a:r>
              <a:rPr lang="fr-CA" sz="2200" i="1" smtClean="0">
                <a:solidFill>
                  <a:schemeClr val="tx1"/>
                </a:solidFill>
              </a:rPr>
              <a:t>strategy)</a:t>
            </a:r>
            <a:br>
              <a:rPr lang="fr-CA" sz="2200" i="1" smtClean="0">
                <a:solidFill>
                  <a:schemeClr val="tx1"/>
                </a:solidFill>
              </a:rPr>
            </a:br>
            <a:r>
              <a:rPr lang="fr-CA" sz="2200" i="1" smtClean="0">
                <a:solidFill>
                  <a:schemeClr val="tx1"/>
                </a:solidFill>
              </a:rPr>
              <a:t/>
            </a:r>
            <a:br>
              <a:rPr lang="fr-CA" sz="2200" i="1" smtClean="0">
                <a:solidFill>
                  <a:schemeClr val="tx1"/>
                </a:solidFill>
              </a:rPr>
            </a:br>
            <a:r>
              <a:rPr lang="fr-CA" sz="2200" i="1" smtClean="0">
                <a:solidFill>
                  <a:schemeClr val="tx1"/>
                </a:solidFill>
              </a:rPr>
              <a:t/>
            </a:r>
            <a:br>
              <a:rPr lang="fr-CA" sz="2200" i="1" smtClean="0">
                <a:solidFill>
                  <a:schemeClr val="tx1"/>
                </a:solidFill>
              </a:rPr>
            </a:br>
            <a:r>
              <a:rPr lang="fr-CA" sz="2200" i="1" smtClean="0">
                <a:solidFill>
                  <a:schemeClr val="tx1"/>
                </a:solidFill>
              </a:rPr>
              <a:t/>
            </a:r>
            <a:br>
              <a:rPr lang="fr-CA" sz="2200" i="1" smtClean="0">
                <a:solidFill>
                  <a:schemeClr val="tx1"/>
                </a:solidFill>
              </a:rPr>
            </a:br>
            <a:endParaRPr lang="fr-CA" sz="2600" i="1" smtClean="0">
              <a:solidFill>
                <a:schemeClr val="tx1"/>
              </a:solidFill>
            </a:endParaRPr>
          </a:p>
        </p:txBody>
      </p:sp>
      <p:sp>
        <p:nvSpPr>
          <p:cNvPr id="16387" name="Rectangle 3"/>
          <p:cNvSpPr>
            <a:spLocks noGrp="1"/>
          </p:cNvSpPr>
          <p:nvPr>
            <p:ph type="body" idx="1"/>
          </p:nvPr>
        </p:nvSpPr>
        <p:spPr>
          <a:xfrm>
            <a:off x="3619500" y="0"/>
            <a:ext cx="5524500" cy="6858000"/>
          </a:xfrm>
        </p:spPr>
        <p:txBody>
          <a:bodyPr/>
          <a:lstStyle/>
          <a:p>
            <a:pPr marL="0" indent="0" eaLnBrk="1" hangingPunct="1">
              <a:lnSpc>
                <a:spcPct val="140000"/>
              </a:lnSpc>
              <a:buFont typeface="Wingdings" pitchFamily="2" charset="2"/>
              <a:buNone/>
            </a:pPr>
            <a:r>
              <a:rPr lang="fr-CA" sz="2000" smtClean="0">
                <a:latin typeface="Century Gothic" pitchFamily="34" charset="0"/>
              </a:rPr>
              <a:t>Biais cognitifs : Tendance systématique à dévier de la rationalité</a:t>
            </a:r>
            <a:br>
              <a:rPr lang="fr-CA" sz="2000" smtClean="0">
                <a:latin typeface="Century Gothic" pitchFamily="34" charset="0"/>
              </a:rPr>
            </a:br>
            <a:r>
              <a:rPr lang="fr-CA" sz="2000" smtClean="0">
                <a:latin typeface="Century Gothic" pitchFamily="34" charset="0"/>
              </a:rPr>
              <a:t>…affectent les plus importantes décisions</a:t>
            </a:r>
            <a:br>
              <a:rPr lang="fr-CA" sz="2000" smtClean="0">
                <a:latin typeface="Century Gothic" pitchFamily="34" charset="0"/>
              </a:rPr>
            </a:br>
            <a:r>
              <a:rPr lang="fr-CA" sz="2000" smtClean="0">
                <a:latin typeface="Century Gothic" pitchFamily="34" charset="0"/>
              </a:rPr>
              <a:t>…des plus brillants gestionnaires</a:t>
            </a:r>
            <a:br>
              <a:rPr lang="fr-CA" sz="2000" smtClean="0">
                <a:latin typeface="Century Gothic" pitchFamily="34" charset="0"/>
              </a:rPr>
            </a:br>
            <a:r>
              <a:rPr lang="fr-CA" sz="2000" smtClean="0">
                <a:latin typeface="Century Gothic" pitchFamily="34" charset="0"/>
              </a:rPr>
              <a:t>…des meilleures entreprises</a:t>
            </a:r>
          </a:p>
          <a:p>
            <a:pPr marL="0" indent="0" eaLnBrk="1" hangingPunct="1">
              <a:lnSpc>
                <a:spcPct val="140000"/>
              </a:lnSpc>
              <a:buFont typeface="Wingdings" pitchFamily="2" charset="2"/>
              <a:buNone/>
            </a:pPr>
            <a:r>
              <a:rPr lang="fr-CA" sz="2000" b="1" smtClean="0">
                <a:latin typeface="Century Gothic" pitchFamily="34" charset="0"/>
              </a:rPr>
              <a:t>Études comportementales</a:t>
            </a:r>
          </a:p>
          <a:p>
            <a:pPr marL="0" indent="0" eaLnBrk="1" hangingPunct="1">
              <a:lnSpc>
                <a:spcPct val="140000"/>
              </a:lnSpc>
            </a:pPr>
            <a:r>
              <a:rPr lang="fr-CA" sz="1800" i="1" smtClean="0">
                <a:latin typeface="Century Gothic" pitchFamily="34" charset="0"/>
              </a:rPr>
              <a:t>"Using </a:t>
            </a:r>
            <a:r>
              <a:rPr lang="fr-CA" sz="1800" i="1" smtClean="0">
                <a:solidFill>
                  <a:srgbClr val="FF0000"/>
                </a:solidFill>
                <a:latin typeface="Century Gothic" pitchFamily="34" charset="0"/>
              </a:rPr>
              <a:t>social</a:t>
            </a:r>
            <a:r>
              <a:rPr lang="fr-CA" sz="1800" i="1" smtClean="0">
                <a:latin typeface="Century Gothic" pitchFamily="34" charset="0"/>
              </a:rPr>
              <a:t>, </a:t>
            </a:r>
            <a:r>
              <a:rPr lang="fr-CA" sz="1800" i="1" smtClean="0">
                <a:solidFill>
                  <a:srgbClr val="FF0000"/>
                </a:solidFill>
                <a:latin typeface="Century Gothic" pitchFamily="34" charset="0"/>
              </a:rPr>
              <a:t>cognitive</a:t>
            </a:r>
            <a:r>
              <a:rPr lang="fr-CA" sz="1800" i="1" smtClean="0">
                <a:latin typeface="Century Gothic" pitchFamily="34" charset="0"/>
              </a:rPr>
              <a:t> and </a:t>
            </a:r>
            <a:r>
              <a:rPr lang="fr-CA" sz="1800" i="1" smtClean="0">
                <a:solidFill>
                  <a:srgbClr val="FF0000"/>
                </a:solidFill>
                <a:latin typeface="Century Gothic" pitchFamily="34" charset="0"/>
              </a:rPr>
              <a:t>emotional</a:t>
            </a:r>
            <a:r>
              <a:rPr lang="fr-CA" sz="1800" i="1" smtClean="0">
                <a:latin typeface="Century Gothic" pitchFamily="34" charset="0"/>
              </a:rPr>
              <a:t> factors in understanding the decisions of individuals and institutions" </a:t>
            </a:r>
            <a:r>
              <a:rPr lang="fr-CA" sz="1800" smtClean="0">
                <a:latin typeface="Century Gothic" pitchFamily="34" charset="0"/>
              </a:rPr>
              <a:t>(en.wikipedia.org)</a:t>
            </a:r>
          </a:p>
          <a:p>
            <a:pPr marL="0" indent="0" eaLnBrk="1" hangingPunct="1">
              <a:lnSpc>
                <a:spcPct val="140000"/>
              </a:lnSpc>
              <a:buFont typeface="Wingdings" pitchFamily="2" charset="2"/>
              <a:buNone/>
            </a:pPr>
            <a:r>
              <a:rPr lang="fr-CA" sz="2000" b="1" smtClean="0">
                <a:latin typeface="Century Gothic" pitchFamily="34" charset="0"/>
              </a:rPr>
              <a:t>Économie comportementale</a:t>
            </a:r>
          </a:p>
          <a:p>
            <a:pPr marL="0" indent="0" eaLnBrk="1" hangingPunct="1">
              <a:lnSpc>
                <a:spcPct val="140000"/>
              </a:lnSpc>
            </a:pPr>
            <a:r>
              <a:rPr lang="fr-CA" sz="2000" smtClean="0">
                <a:latin typeface="Century Gothic" pitchFamily="34" charset="0"/>
              </a:rPr>
              <a:t>Consommateurs et investisseurs</a:t>
            </a:r>
          </a:p>
          <a:p>
            <a:pPr marL="0" indent="0" eaLnBrk="1" hangingPunct="1">
              <a:lnSpc>
                <a:spcPct val="140000"/>
              </a:lnSpc>
              <a:buFont typeface="Wingdings" pitchFamily="2" charset="2"/>
              <a:buNone/>
            </a:pPr>
            <a:r>
              <a:rPr lang="fr-CA" sz="2000" b="1" smtClean="0">
                <a:latin typeface="Century Gothic" pitchFamily="34" charset="0"/>
              </a:rPr>
              <a:t>Stratégie comportementale</a:t>
            </a:r>
          </a:p>
          <a:p>
            <a:pPr marL="0" indent="0" eaLnBrk="1" hangingPunct="1">
              <a:lnSpc>
                <a:spcPct val="140000"/>
              </a:lnSpc>
            </a:pPr>
            <a:r>
              <a:rPr lang="fr-CA" sz="2000" smtClean="0">
                <a:latin typeface="Century Gothic" pitchFamily="34" charset="0"/>
              </a:rPr>
              <a:t>Décideurs eux-mêmes</a:t>
            </a:r>
          </a:p>
        </p:txBody>
      </p:sp>
    </p:spTree>
    <p:extLst>
      <p:ext uri="{BB962C8B-B14F-4D97-AF65-F5344CB8AC3E}">
        <p14:creationId xmlns:p14="http://schemas.microsoft.com/office/powerpoint/2010/main" val="345742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395288" y="0"/>
            <a:ext cx="2997200" cy="6858000"/>
          </a:xfrm>
        </p:spPr>
        <p:txBody>
          <a:bodyPr anchor="t"/>
          <a:lstStyle/>
          <a:p>
            <a:r>
              <a:rPr lang="fr-CA" sz="2400" smtClean="0">
                <a:solidFill>
                  <a:schemeClr val="tx1"/>
                </a:solidFill>
              </a:rPr>
              <a:t>Biais cognitifs</a:t>
            </a:r>
            <a:br>
              <a:rPr lang="fr-CA" sz="2400" smtClean="0">
                <a:solidFill>
                  <a:schemeClr val="tx1"/>
                </a:solidFill>
              </a:rPr>
            </a:br>
            <a:r>
              <a:rPr lang="fr-CA" sz="2400" smtClean="0">
                <a:solidFill>
                  <a:schemeClr val="tx1"/>
                </a:solidFill>
              </a:rPr>
              <a:t>dans les décisions organisationnelles</a:t>
            </a:r>
            <a:r>
              <a:rPr lang="fr-CA" sz="2600" smtClean="0">
                <a:solidFill>
                  <a:schemeClr val="tx1"/>
                </a:solidFill>
              </a:rPr>
              <a:t> </a:t>
            </a:r>
            <a:br>
              <a:rPr lang="fr-CA" sz="26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600" smtClean="0">
                <a:solidFill>
                  <a:schemeClr val="tx1"/>
                </a:solidFill>
              </a:rPr>
              <a:t/>
            </a:r>
            <a:br>
              <a:rPr lang="fr-CA" sz="2600" smtClean="0">
                <a:solidFill>
                  <a:schemeClr val="tx1"/>
                </a:solidFill>
              </a:rPr>
            </a:br>
            <a:r>
              <a:rPr lang="fr-CA" b="1" smtClean="0">
                <a:solidFill>
                  <a:schemeClr val="tx1"/>
                </a:solidFill>
              </a:rPr>
              <a:t>:: biais ::</a:t>
            </a:r>
            <a:br>
              <a:rPr lang="fr-CA" b="1" smtClean="0">
                <a:solidFill>
                  <a:schemeClr val="tx1"/>
                </a:solidFill>
              </a:rPr>
            </a:br>
            <a:r>
              <a:rPr lang="fr-CA" b="1" smtClean="0">
                <a:solidFill>
                  <a:schemeClr val="tx1"/>
                </a:solidFill>
              </a:rPr>
              <a:t>INTÉRÊT</a:t>
            </a:r>
          </a:p>
        </p:txBody>
      </p:sp>
      <p:sp>
        <p:nvSpPr>
          <p:cNvPr id="24578" name="Rectangle 3"/>
          <p:cNvSpPr>
            <a:spLocks noGrp="1"/>
          </p:cNvSpPr>
          <p:nvPr>
            <p:ph type="body" idx="1"/>
          </p:nvPr>
        </p:nvSpPr>
        <p:spPr>
          <a:xfrm>
            <a:off x="3492500" y="0"/>
            <a:ext cx="5651500" cy="6858000"/>
          </a:xfrm>
        </p:spPr>
        <p:txBody>
          <a:bodyPr/>
          <a:lstStyle/>
          <a:p>
            <a:pPr>
              <a:tabLst>
                <a:tab pos="2159000" algn="l"/>
              </a:tabLst>
            </a:pPr>
            <a:r>
              <a:rPr lang="fr-CA" sz="2000" smtClean="0">
                <a:latin typeface="Century Gothic" pitchFamily="34" charset="0"/>
              </a:rPr>
              <a:t>VERTICAL :	Stratégie / opérations</a:t>
            </a:r>
          </a:p>
          <a:p>
            <a:pPr>
              <a:tabLst>
                <a:tab pos="2159000" algn="l"/>
              </a:tabLst>
            </a:pPr>
            <a:r>
              <a:rPr lang="fr-CA" sz="2000" smtClean="0">
                <a:latin typeface="Century Gothic" pitchFamily="34" charset="0"/>
              </a:rPr>
              <a:t>HORIZONTAL :	Fonctions</a:t>
            </a:r>
          </a:p>
          <a:p>
            <a:pPr>
              <a:tabLst>
                <a:tab pos="2159000" algn="l"/>
              </a:tabLst>
            </a:pPr>
            <a:r>
              <a:rPr lang="fr-CA" sz="2000" smtClean="0">
                <a:latin typeface="Century Gothic" pitchFamily="34" charset="0"/>
              </a:rPr>
              <a:t>VERTICAL : 	Organisation / individus</a:t>
            </a:r>
          </a:p>
          <a:p>
            <a:pPr>
              <a:tabLst>
                <a:tab pos="2159000" algn="l"/>
              </a:tabLst>
            </a:pPr>
            <a:r>
              <a:rPr lang="fr-CA" sz="2000" smtClean="0">
                <a:latin typeface="Century Gothic" pitchFamily="34" charset="0"/>
              </a:rPr>
              <a:t>HORIZONTAL :	Individus / individus</a:t>
            </a: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r>
              <a:rPr lang="fr-CA" sz="2000" smtClean="0">
                <a:latin typeface="Century Gothic" pitchFamily="34" charset="0"/>
              </a:rPr>
              <a:t>Critères d'évaluation</a:t>
            </a:r>
          </a:p>
          <a:p>
            <a:pPr>
              <a:tabLst>
                <a:tab pos="2159000" algn="l"/>
              </a:tabLst>
            </a:pPr>
            <a:r>
              <a:rPr lang="fr-CA" sz="2000" smtClean="0">
                <a:latin typeface="Century Gothic" pitchFamily="34" charset="0"/>
              </a:rPr>
              <a:t>Intérêts communs</a:t>
            </a:r>
          </a:p>
        </p:txBody>
      </p:sp>
      <p:pic>
        <p:nvPicPr>
          <p:cNvPr id="24579" name="Picture 5"/>
          <p:cNvPicPr>
            <a:picLocks noChangeAspect="1" noChangeArrowheads="1"/>
          </p:cNvPicPr>
          <p:nvPr/>
        </p:nvPicPr>
        <p:blipFill>
          <a:blip r:embed="rId2"/>
          <a:srcRect l="17291" t="68001" r="72292" b="14833"/>
          <a:stretch>
            <a:fillRect/>
          </a:stretch>
        </p:blipFill>
        <p:spPr bwMode="auto">
          <a:xfrm>
            <a:off x="431800" y="1257300"/>
            <a:ext cx="1270000" cy="1308100"/>
          </a:xfrm>
          <a:prstGeom prst="rect">
            <a:avLst/>
          </a:prstGeom>
          <a:noFill/>
          <a:ln w="9525">
            <a:noFill/>
            <a:miter lim="800000"/>
            <a:headEnd/>
            <a:tailEnd/>
          </a:ln>
        </p:spPr>
      </p:pic>
      <p:pic>
        <p:nvPicPr>
          <p:cNvPr id="24580" name="Picture 6" descr="silos"/>
          <p:cNvPicPr>
            <a:picLocks noChangeAspect="1" noChangeArrowheads="1"/>
          </p:cNvPicPr>
          <p:nvPr/>
        </p:nvPicPr>
        <p:blipFill>
          <a:blip r:embed="rId3"/>
          <a:srcRect/>
          <a:stretch>
            <a:fillRect/>
          </a:stretch>
        </p:blipFill>
        <p:spPr bwMode="auto">
          <a:xfrm>
            <a:off x="3595688" y="1862138"/>
            <a:ext cx="5548312" cy="391636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15052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1" name="Picture 5" descr="action knife"/>
          <p:cNvPicPr>
            <a:picLocks noChangeAspect="1" noChangeArrowheads="1"/>
          </p:cNvPicPr>
          <p:nvPr/>
        </p:nvPicPr>
        <p:blipFill>
          <a:blip r:embed="rId2"/>
          <a:srcRect/>
          <a:stretch>
            <a:fillRect/>
          </a:stretch>
        </p:blipFill>
        <p:spPr bwMode="auto">
          <a:xfrm>
            <a:off x="328613" y="-22225"/>
            <a:ext cx="8815387" cy="6880225"/>
          </a:xfrm>
          <a:prstGeom prst="rect">
            <a:avLst/>
          </a:prstGeom>
          <a:noFill/>
          <a:ln w="9525">
            <a:noFill/>
            <a:miter lim="800000"/>
            <a:headEnd/>
            <a:tailEnd/>
          </a:ln>
        </p:spPr>
      </p:pic>
      <p:sp>
        <p:nvSpPr>
          <p:cNvPr id="25602" name="Rectangle 2"/>
          <p:cNvSpPr>
            <a:spLocks noGrp="1"/>
          </p:cNvSpPr>
          <p:nvPr>
            <p:ph type="title"/>
          </p:nvPr>
        </p:nvSpPr>
        <p:spPr>
          <a:xfrm>
            <a:off x="395288" y="0"/>
            <a:ext cx="3035300" cy="6858000"/>
          </a:xfrm>
        </p:spPr>
        <p:txBody>
          <a:bodyPr anchor="t"/>
          <a:lstStyle/>
          <a:p>
            <a:r>
              <a:rPr lang="fr-CA" sz="2400" smtClean="0">
                <a:solidFill>
                  <a:schemeClr val="bg1"/>
                </a:solidFill>
              </a:rPr>
              <a:t>Biais cognitifs</a:t>
            </a:r>
            <a:br>
              <a:rPr lang="fr-CA" sz="2400" smtClean="0">
                <a:solidFill>
                  <a:schemeClr val="bg1"/>
                </a:solidFill>
              </a:rPr>
            </a:br>
            <a:r>
              <a:rPr lang="fr-CA" sz="2400" smtClean="0">
                <a:solidFill>
                  <a:schemeClr val="bg1"/>
                </a:solidFill>
              </a:rPr>
              <a:t>dans les décisions organisationnelles</a:t>
            </a:r>
            <a:r>
              <a:rPr lang="fr-CA" sz="2600" smtClean="0">
                <a:solidFill>
                  <a:schemeClr val="bg1"/>
                </a:solidFill>
              </a:rPr>
              <a:t> </a:t>
            </a:r>
            <a:r>
              <a:rPr lang="fr-CA" smtClean="0">
                <a:solidFill>
                  <a:schemeClr val="bg1"/>
                </a:solidFill>
              </a:rPr>
              <a:t/>
            </a:r>
            <a:br>
              <a:rPr lang="fr-CA" smtClean="0">
                <a:solidFill>
                  <a:schemeClr val="bg1"/>
                </a:solidFill>
              </a:rPr>
            </a:br>
            <a:r>
              <a:rPr lang="fr-CA" sz="2600" smtClean="0">
                <a:solidFill>
                  <a:schemeClr val="bg1"/>
                </a:solidFill>
              </a:rPr>
              <a:t/>
            </a:r>
            <a:br>
              <a:rPr lang="fr-CA" sz="2600" smtClean="0">
                <a:solidFill>
                  <a:schemeClr val="bg1"/>
                </a:solidFill>
              </a:rPr>
            </a:br>
            <a:r>
              <a:rPr lang="fr-CA" sz="2400" smtClean="0">
                <a:solidFill>
                  <a:schemeClr val="bg1"/>
                </a:solidFill>
              </a:rPr>
              <a:t/>
            </a:r>
            <a:br>
              <a:rPr lang="fr-CA" sz="2400" smtClean="0">
                <a:solidFill>
                  <a:schemeClr val="bg1"/>
                </a:solidFill>
              </a:rPr>
            </a:br>
            <a:r>
              <a:rPr lang="fr-CA" sz="2400" smtClean="0">
                <a:solidFill>
                  <a:schemeClr val="bg1"/>
                </a:solidFill>
              </a:rPr>
              <a:t/>
            </a:r>
            <a:br>
              <a:rPr lang="fr-CA" sz="2400" smtClean="0">
                <a:solidFill>
                  <a:schemeClr val="bg1"/>
                </a:solidFill>
              </a:rPr>
            </a:br>
            <a:r>
              <a:rPr lang="fr-CA" sz="2400" smtClean="0">
                <a:solidFill>
                  <a:schemeClr val="bg1"/>
                </a:solidFill>
              </a:rPr>
              <a:t/>
            </a:r>
            <a:br>
              <a:rPr lang="fr-CA" sz="2400" smtClean="0">
                <a:solidFill>
                  <a:schemeClr val="bg1"/>
                </a:solidFill>
              </a:rPr>
            </a:br>
            <a:r>
              <a:rPr lang="fr-CA" b="1" smtClean="0">
                <a:solidFill>
                  <a:schemeClr val="bg1"/>
                </a:solidFill>
              </a:rPr>
              <a:t>:: biais ::</a:t>
            </a:r>
            <a:br>
              <a:rPr lang="fr-CA" b="1" smtClean="0">
                <a:solidFill>
                  <a:schemeClr val="bg1"/>
                </a:solidFill>
              </a:rPr>
            </a:br>
            <a:r>
              <a:rPr lang="fr-CA" b="1" smtClean="0">
                <a:solidFill>
                  <a:schemeClr val="bg1"/>
                </a:solidFill>
              </a:rPr>
              <a:t>SOCIAL</a:t>
            </a:r>
          </a:p>
        </p:txBody>
      </p:sp>
      <p:pic>
        <p:nvPicPr>
          <p:cNvPr id="25603" name="Picture 4"/>
          <p:cNvPicPr>
            <a:picLocks noChangeAspect="1" noChangeArrowheads="1"/>
          </p:cNvPicPr>
          <p:nvPr/>
        </p:nvPicPr>
        <p:blipFill>
          <a:blip r:embed="rId3"/>
          <a:srcRect/>
          <a:stretch>
            <a:fillRect/>
          </a:stretch>
        </p:blipFill>
        <p:spPr bwMode="auto">
          <a:xfrm>
            <a:off x="401638" y="1244600"/>
            <a:ext cx="1244600" cy="1308100"/>
          </a:xfrm>
          <a:prstGeom prst="rect">
            <a:avLst/>
          </a:prstGeom>
          <a:noFill/>
          <a:ln w="9525">
            <a:noFill/>
            <a:miter lim="800000"/>
            <a:headEnd/>
            <a:tailEnd/>
          </a:ln>
        </p:spPr>
      </p:pic>
      <p:sp>
        <p:nvSpPr>
          <p:cNvPr id="25604" name="Rectangle 8"/>
          <p:cNvSpPr>
            <a:spLocks noChangeArrowheads="1"/>
          </p:cNvSpPr>
          <p:nvPr/>
        </p:nvSpPr>
        <p:spPr bwMode="auto">
          <a:xfrm>
            <a:off x="3848100" y="4699000"/>
            <a:ext cx="5295900" cy="2159000"/>
          </a:xfrm>
          <a:prstGeom prst="rect">
            <a:avLst/>
          </a:prstGeom>
          <a:gradFill rotWithShape="1">
            <a:gsLst>
              <a:gs pos="0">
                <a:schemeClr val="bg1">
                  <a:alpha val="62000"/>
                </a:schemeClr>
              </a:gs>
              <a:gs pos="100000">
                <a:schemeClr val="accent1">
                  <a:alpha val="62999"/>
                </a:schemeClr>
              </a:gs>
            </a:gsLst>
            <a:lin ang="2700000" scaled="1"/>
          </a:gradFill>
          <a:ln w="9525">
            <a:noFill/>
            <a:miter lim="800000"/>
            <a:headEnd/>
            <a:tailEnd/>
          </a:ln>
        </p:spPr>
        <p:txBody>
          <a:bodyPr wrap="none" anchor="ctr"/>
          <a:lstStyle/>
          <a:p>
            <a:endParaRPr lang="fr-CA"/>
          </a:p>
        </p:txBody>
      </p:sp>
      <p:sp>
        <p:nvSpPr>
          <p:cNvPr id="25605" name="Rectangle 6"/>
          <p:cNvSpPr>
            <a:spLocks/>
          </p:cNvSpPr>
          <p:nvPr/>
        </p:nvSpPr>
        <p:spPr bwMode="auto">
          <a:xfrm>
            <a:off x="3860800" y="0"/>
            <a:ext cx="5283200" cy="6858000"/>
          </a:xfrm>
          <a:prstGeom prst="rect">
            <a:avLst/>
          </a:prstGeom>
          <a:noFill/>
          <a:ln w="9525">
            <a:noFill/>
            <a:miter lim="800000"/>
            <a:headEnd/>
            <a:tailEnd/>
          </a:ln>
        </p:spPr>
        <p:txBody>
          <a:bodyPr anchor="ctr"/>
          <a:lstStyle/>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Groupe</a:t>
            </a:r>
          </a:p>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Leader charismatique</a:t>
            </a:r>
          </a:p>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Culture organisationnelle forte</a:t>
            </a: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r>
              <a:rPr lang="fr-CA" sz="2200" b="1">
                <a:latin typeface="Century Gothic" pitchFamily="34" charset="0"/>
              </a:rPr>
              <a:t>Diversité</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Confiance</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Dépersonnalisation</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Encourager les désaccords</a:t>
            </a:r>
            <a:br>
              <a:rPr lang="fr-CA" sz="2200" b="1">
                <a:latin typeface="Century Gothic" pitchFamily="34" charset="0"/>
              </a:rPr>
            </a:br>
            <a:r>
              <a:rPr lang="fr-CA" sz="2200" b="1">
                <a:latin typeface="Century Gothic" pitchFamily="34" charset="0"/>
              </a:rPr>
              <a:t>sans altérer les relations</a:t>
            </a:r>
          </a:p>
        </p:txBody>
      </p:sp>
    </p:spTree>
    <p:extLst>
      <p:ext uri="{BB962C8B-B14F-4D97-AF65-F5344CB8AC3E}">
        <p14:creationId xmlns:p14="http://schemas.microsoft.com/office/powerpoint/2010/main" val="633316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395288" y="476250"/>
            <a:ext cx="3035300" cy="5715000"/>
          </a:xfrm>
        </p:spPr>
        <p:txBody>
          <a:bodyPr/>
          <a:lstStyle/>
          <a:p>
            <a:r>
              <a:rPr lang="fr-CA" sz="2600" b="1" smtClean="0">
                <a:solidFill>
                  <a:schemeClr val="tx1"/>
                </a:solidFill>
              </a:rPr>
              <a:t>4 étapes</a:t>
            </a:r>
            <a:br>
              <a:rPr lang="fr-CA" sz="2600" b="1" smtClean="0">
                <a:solidFill>
                  <a:schemeClr val="tx1"/>
                </a:solidFill>
              </a:rPr>
            </a:br>
            <a:r>
              <a:rPr lang="fr-CA" sz="2600" b="1" smtClean="0">
                <a:solidFill>
                  <a:schemeClr val="tx1"/>
                </a:solidFill>
              </a:rPr>
              <a:t>pour adopter</a:t>
            </a:r>
            <a:br>
              <a:rPr lang="fr-CA" sz="2600" b="1" smtClean="0">
                <a:solidFill>
                  <a:schemeClr val="tx1"/>
                </a:solidFill>
              </a:rPr>
            </a:br>
            <a:r>
              <a:rPr lang="fr-CA" sz="2600" b="1" smtClean="0">
                <a:solidFill>
                  <a:schemeClr val="tx1"/>
                </a:solidFill>
              </a:rPr>
              <a:t>une stratégie</a:t>
            </a:r>
            <a:br>
              <a:rPr lang="fr-CA" sz="2600" b="1" smtClean="0">
                <a:solidFill>
                  <a:schemeClr val="tx1"/>
                </a:solidFill>
              </a:rPr>
            </a:br>
            <a:r>
              <a:rPr lang="fr-CA" sz="2600" b="1" smtClean="0">
                <a:solidFill>
                  <a:schemeClr val="tx1"/>
                </a:solidFill>
              </a:rPr>
              <a:t>comportementale</a:t>
            </a:r>
            <a:endParaRPr lang="fr-CA" sz="2200" smtClean="0">
              <a:solidFill>
                <a:schemeClr val="tx1"/>
              </a:solidFill>
            </a:endParaRPr>
          </a:p>
        </p:txBody>
      </p:sp>
      <p:sp>
        <p:nvSpPr>
          <p:cNvPr id="26626" name="Rectangle 3"/>
          <p:cNvSpPr>
            <a:spLocks noGrp="1"/>
          </p:cNvSpPr>
          <p:nvPr>
            <p:ph type="body" idx="1"/>
          </p:nvPr>
        </p:nvSpPr>
        <p:spPr>
          <a:xfrm>
            <a:off x="3352800" y="0"/>
            <a:ext cx="5791200" cy="6858000"/>
          </a:xfrm>
        </p:spPr>
        <p:txBody>
          <a:bodyPr lIns="18000" tIns="18000" rIns="18000" bIns="18000"/>
          <a:lstStyle/>
          <a:p>
            <a:pPr marL="419100" indent="-419100">
              <a:buFont typeface="Wingdings" pitchFamily="2" charset="2"/>
              <a:buNone/>
            </a:pPr>
            <a:r>
              <a:rPr lang="fr-CA" sz="1900" b="1" smtClean="0"/>
              <a:t>:: QUOI ::</a:t>
            </a:r>
            <a:r>
              <a:rPr lang="fr-CA" sz="1900" smtClean="0"/>
              <a:t> </a:t>
            </a:r>
            <a:br>
              <a:rPr lang="fr-CA" sz="1900" smtClean="0"/>
            </a:br>
            <a:r>
              <a:rPr lang="fr-CA" sz="1900" smtClean="0"/>
              <a:t>Identifier les décisions qui méritent L'effort</a:t>
            </a:r>
          </a:p>
          <a:p>
            <a:pPr marL="941388" lvl="1" indent="-342900"/>
            <a:r>
              <a:rPr lang="fr-CA" sz="1600" smtClean="0"/>
              <a:t>Circonstance exceptionnelle (</a:t>
            </a:r>
            <a:r>
              <a:rPr lang="fr-CA" sz="1600" i="1" smtClean="0"/>
              <a:t>One-of-a-time)</a:t>
            </a:r>
          </a:p>
          <a:p>
            <a:pPr marL="941388" lvl="1" indent="-342900"/>
            <a:r>
              <a:rPr lang="fr-CA" sz="1600" smtClean="0"/>
              <a:t>Décisions stratégiques</a:t>
            </a:r>
          </a:p>
          <a:p>
            <a:pPr marL="419100" indent="-419100">
              <a:buFont typeface="Wingdings" pitchFamily="2" charset="2"/>
              <a:buNone/>
            </a:pPr>
            <a:r>
              <a:rPr lang="fr-CA" sz="1900" b="1" smtClean="0"/>
              <a:t>:: QUOI ::</a:t>
            </a:r>
            <a:br>
              <a:rPr lang="fr-CA" sz="1900" b="1" smtClean="0"/>
            </a:br>
            <a:r>
              <a:rPr lang="fr-CA" sz="2000" smtClean="0"/>
              <a:t>Identifier les biais susceptibles d'affecter les décisions critiques</a:t>
            </a:r>
          </a:p>
          <a:p>
            <a:pPr marL="941388" lvl="1" indent="-342900"/>
            <a:r>
              <a:rPr lang="fr-CA" sz="1600" smtClean="0"/>
              <a:t>Post-mortem des décisions passées</a:t>
            </a:r>
          </a:p>
          <a:p>
            <a:pPr marL="941388" lvl="1" indent="-342900"/>
            <a:r>
              <a:rPr lang="fr-CA" sz="1600" smtClean="0"/>
              <a:t>Observation du processus de décision actuel</a:t>
            </a:r>
          </a:p>
          <a:p>
            <a:pPr marL="419100" indent="-419100">
              <a:buFont typeface="Wingdings" pitchFamily="2" charset="2"/>
              <a:buNone/>
            </a:pPr>
            <a:r>
              <a:rPr lang="fr-CA" sz="1900" b="1" smtClean="0"/>
              <a:t>:: COMMENT ::</a:t>
            </a:r>
            <a:br>
              <a:rPr lang="fr-CA" sz="1900" b="1" smtClean="0"/>
            </a:br>
            <a:r>
              <a:rPr lang="fr-CA" sz="2000" smtClean="0"/>
              <a:t>Sélectionner les 'practices' et outils pour contrer les biais identifiés</a:t>
            </a:r>
          </a:p>
          <a:p>
            <a:pPr marL="941388" lvl="1" indent="-342900"/>
            <a:r>
              <a:rPr lang="fr-CA" sz="1600" smtClean="0"/>
              <a:t>Selon le type de décision, la culture organisationnelle, le style des leaders</a:t>
            </a:r>
          </a:p>
          <a:p>
            <a:pPr marL="941388" lvl="1" indent="-342900"/>
            <a:r>
              <a:rPr lang="fr-CA" sz="1600" smtClean="0"/>
              <a:t>Sélectionner et adaptée pour transformer les principes en action</a:t>
            </a:r>
          </a:p>
          <a:p>
            <a:pPr marL="419100" indent="-419100">
              <a:buFont typeface="Wingdings" pitchFamily="2" charset="2"/>
              <a:buNone/>
            </a:pPr>
            <a:r>
              <a:rPr lang="fr-CA" sz="1900" b="1" smtClean="0"/>
              <a:t>:: QUAND ::</a:t>
            </a:r>
            <a:r>
              <a:rPr lang="fr-CA" sz="2000" smtClean="0"/>
              <a:t/>
            </a:r>
            <a:br>
              <a:rPr lang="fr-CA" sz="2000" smtClean="0"/>
            </a:br>
            <a:r>
              <a:rPr lang="fr-CA" sz="2000" smtClean="0"/>
              <a:t>Intégrer formellement les 'practices' dans les procédures organisationnelles</a:t>
            </a:r>
          </a:p>
          <a:p>
            <a:pPr marL="941388" lvl="1" indent="-342900"/>
            <a:r>
              <a:rPr lang="fr-CA" sz="1600" smtClean="0"/>
              <a:t>Astreindre à l'utilisation récurrente</a:t>
            </a:r>
          </a:p>
          <a:p>
            <a:pPr marL="941388" lvl="1" indent="-342900"/>
            <a:r>
              <a:rPr lang="fr-CA" sz="1600" smtClean="0"/>
              <a:t>Diminuer l' overconfidence</a:t>
            </a:r>
          </a:p>
          <a:p>
            <a:pPr marL="941388" lvl="1" indent="-342900"/>
            <a:r>
              <a:rPr lang="fr-CA" sz="1600" smtClean="0"/>
              <a:t>Pratiquer</a:t>
            </a:r>
          </a:p>
        </p:txBody>
      </p:sp>
    </p:spTree>
    <p:extLst>
      <p:ext uri="{BB962C8B-B14F-4D97-AF65-F5344CB8AC3E}">
        <p14:creationId xmlns:p14="http://schemas.microsoft.com/office/powerpoint/2010/main" val="394831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1050" y="260350"/>
            <a:ext cx="7499350" cy="1143000"/>
          </a:xfrm>
        </p:spPr>
        <p:txBody>
          <a:bodyPr/>
          <a:lstStyle/>
          <a:p>
            <a:pPr eaLnBrk="1" fontAlgn="auto" hangingPunct="1">
              <a:spcAft>
                <a:spcPts val="0"/>
              </a:spcAft>
              <a:defRPr/>
            </a:pPr>
            <a:r>
              <a:rPr lang="fr-CA" dirty="0" smtClean="0">
                <a:solidFill>
                  <a:schemeClr val="tx2">
                    <a:satMod val="130000"/>
                  </a:schemeClr>
                </a:solidFill>
              </a:rPr>
              <a:t>La prise de décision</a:t>
            </a:r>
            <a:endParaRPr lang="fr-CA" dirty="0">
              <a:solidFill>
                <a:schemeClr val="tx2">
                  <a:satMod val="130000"/>
                </a:schemeClr>
              </a:solidFill>
            </a:endParaRPr>
          </a:p>
        </p:txBody>
      </p:sp>
      <p:graphicFrame>
        <p:nvGraphicFramePr>
          <p:cNvPr id="8" name="Diagramme 7"/>
          <p:cNvGraphicFramePr/>
          <p:nvPr/>
        </p:nvGraphicFramePr>
        <p:xfrm>
          <a:off x="1691680" y="15567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20" name="ZoneTexte 10"/>
          <p:cNvSpPr txBox="1">
            <a:spLocks noChangeArrowheads="1"/>
          </p:cNvSpPr>
          <p:nvPr/>
        </p:nvSpPr>
        <p:spPr bwMode="auto">
          <a:xfrm>
            <a:off x="3203575" y="2276475"/>
            <a:ext cx="1830388" cy="585788"/>
          </a:xfrm>
          <a:prstGeom prst="rect">
            <a:avLst/>
          </a:prstGeom>
          <a:noFill/>
          <a:ln w="9525">
            <a:noFill/>
            <a:miter lim="800000"/>
            <a:headEnd/>
            <a:tailEnd/>
          </a:ln>
        </p:spPr>
        <p:txBody>
          <a:bodyPr wrap="none">
            <a:spAutoFit/>
          </a:bodyPr>
          <a:lstStyle/>
          <a:p>
            <a:r>
              <a:rPr lang="fr-FR" sz="3200">
                <a:solidFill>
                  <a:schemeClr val="accent1"/>
                </a:solidFill>
                <a:latin typeface="Gill Sans MT" pitchFamily="34" charset="0"/>
              </a:rPr>
              <a:t>Processus</a:t>
            </a:r>
            <a:endParaRPr lang="fr-CA" sz="3200">
              <a:solidFill>
                <a:schemeClr val="accent1"/>
              </a:solidFill>
              <a:latin typeface="Gill Sans M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2638" y="260350"/>
            <a:ext cx="7497762" cy="1143000"/>
          </a:xfrm>
        </p:spPr>
        <p:txBody>
          <a:bodyPr/>
          <a:lstStyle/>
          <a:p>
            <a:pPr eaLnBrk="1" fontAlgn="auto" hangingPunct="1">
              <a:spcAft>
                <a:spcPts val="0"/>
              </a:spcAft>
              <a:defRPr/>
            </a:pPr>
            <a:r>
              <a:rPr lang="fr-CA" dirty="0" smtClean="0">
                <a:solidFill>
                  <a:schemeClr val="tx2">
                    <a:satMod val="130000"/>
                  </a:schemeClr>
                </a:solidFill>
              </a:rPr>
              <a:t>Comportement</a:t>
            </a:r>
            <a:endParaRPr lang="fr-CA" dirty="0">
              <a:solidFill>
                <a:schemeClr val="tx2">
                  <a:satMod val="130000"/>
                </a:schemeClr>
              </a:solidFill>
            </a:endParaRPr>
          </a:p>
        </p:txBody>
      </p:sp>
      <p:sp>
        <p:nvSpPr>
          <p:cNvPr id="10243" name="Espace réservé du contenu 2"/>
          <p:cNvSpPr>
            <a:spLocks noGrp="1"/>
          </p:cNvSpPr>
          <p:nvPr>
            <p:ph idx="1"/>
          </p:nvPr>
        </p:nvSpPr>
        <p:spPr>
          <a:xfrm>
            <a:off x="2052638" y="2276475"/>
            <a:ext cx="7091362" cy="2620963"/>
          </a:xfrm>
        </p:spPr>
        <p:txBody>
          <a:bodyPr/>
          <a:lstStyle/>
          <a:p>
            <a:pPr eaLnBrk="1" hangingPunct="1"/>
            <a:r>
              <a:rPr lang="fr-CA" smtClean="0"/>
              <a:t>« the cognitive biases »</a:t>
            </a:r>
          </a:p>
          <a:p>
            <a:pPr eaLnBrk="1" hangingPunct="1">
              <a:buFont typeface="Wingdings 2" pitchFamily="18" charset="2"/>
              <a:buNone/>
            </a:pPr>
            <a:endParaRPr lang="fr-CA" smtClean="0"/>
          </a:p>
          <a:p>
            <a:pPr eaLnBrk="1" hangingPunct="1"/>
            <a:r>
              <a:rPr lang="fr-CA" smtClean="0"/>
              <a:t>L’aspect psychologique des décideurs est à prendre en compte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3" name="Picture 4"/>
          <p:cNvPicPr>
            <a:picLocks noChangeAspect="1" noChangeArrowheads="1"/>
          </p:cNvPicPr>
          <p:nvPr/>
        </p:nvPicPr>
        <p:blipFill>
          <a:blip r:embed="rId3"/>
          <a:srcRect/>
          <a:stretch>
            <a:fillRect/>
          </a:stretch>
        </p:blipFill>
        <p:spPr bwMode="auto">
          <a:xfrm>
            <a:off x="2220913" y="2557463"/>
            <a:ext cx="6923087" cy="2741612"/>
          </a:xfrm>
          <a:prstGeom prst="rect">
            <a:avLst/>
          </a:prstGeom>
          <a:noFill/>
          <a:ln w="9525">
            <a:noFill/>
            <a:miter lim="800000"/>
            <a:headEnd/>
            <a:tailEnd/>
          </a:ln>
        </p:spPr>
      </p:pic>
      <p:sp>
        <p:nvSpPr>
          <p:cNvPr id="18434" name="Rectangle 2"/>
          <p:cNvSpPr>
            <a:spLocks noGrp="1"/>
          </p:cNvSpPr>
          <p:nvPr>
            <p:ph type="title"/>
          </p:nvPr>
        </p:nvSpPr>
        <p:spPr>
          <a:xfrm>
            <a:off x="395288" y="476250"/>
            <a:ext cx="4032696" cy="5715000"/>
          </a:xfrm>
        </p:spPr>
        <p:txBody>
          <a:bodyPr lIns="91440" tIns="45720" rIns="91440" bIns="45720">
            <a:normAutofit/>
          </a:bodyPr>
          <a:lstStyle/>
          <a:p>
            <a:r>
              <a:rPr lang="fr-CA" sz="2000" dirty="0" smtClean="0">
                <a:solidFill>
                  <a:schemeClr val="tx1"/>
                </a:solidFill>
              </a:rPr>
              <a:t>Processus de décision</a:t>
            </a:r>
            <a:endParaRPr lang="fr-CA" sz="2000" dirty="0" smtClean="0">
              <a:solidFill>
                <a:schemeClr val="tx1"/>
              </a:solidFill>
            </a:endParaRPr>
          </a:p>
        </p:txBody>
      </p:sp>
      <p:sp>
        <p:nvSpPr>
          <p:cNvPr id="32772" name="Text Box 4"/>
          <p:cNvSpPr txBox="1">
            <a:spLocks noChangeArrowheads="1"/>
          </p:cNvSpPr>
          <p:nvPr/>
        </p:nvSpPr>
        <p:spPr bwMode="auto">
          <a:xfrm>
            <a:off x="2238375" y="-15875"/>
            <a:ext cx="14382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a:spcBef>
                <a:spcPct val="50000"/>
              </a:spcBef>
              <a:defRPr/>
            </a:pPr>
            <a:r>
              <a:rPr lang="fr-CA" sz="2000">
                <a:latin typeface="Century Gothic" pitchFamily="34" charset="0"/>
              </a:rPr>
              <a:t>Collecte et analyse des faits</a:t>
            </a:r>
          </a:p>
        </p:txBody>
      </p:sp>
      <p:sp>
        <p:nvSpPr>
          <p:cNvPr id="32773" name="Text Box 5"/>
          <p:cNvSpPr txBox="1">
            <a:spLocks noChangeArrowheads="1"/>
          </p:cNvSpPr>
          <p:nvPr/>
        </p:nvSpPr>
        <p:spPr bwMode="auto">
          <a:xfrm>
            <a:off x="4264025" y="-15875"/>
            <a:ext cx="29876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eaLnBrk="0" hangingPunct="0">
              <a:spcBef>
                <a:spcPct val="20000"/>
              </a:spcBef>
              <a:buClr>
                <a:srgbClr val="7F7F7F"/>
              </a:buClr>
              <a:buFont typeface="Wingdings" pitchFamily="2" charset="2"/>
              <a:buNone/>
              <a:defRPr/>
            </a:pPr>
            <a:r>
              <a:rPr lang="fr-CA" sz="2000">
                <a:solidFill>
                  <a:srgbClr val="000000"/>
                </a:solidFill>
                <a:latin typeface="Century Gothic" pitchFamily="34" charset="0"/>
              </a:rPr>
              <a:t>Jugement et </a:t>
            </a:r>
            <a:r>
              <a:rPr lang="fr-CA" sz="2000" i="1">
                <a:solidFill>
                  <a:srgbClr val="000000"/>
                </a:solidFill>
                <a:latin typeface="Century Gothic" pitchFamily="34" charset="0"/>
              </a:rPr>
              <a:t>insight</a:t>
            </a:r>
          </a:p>
          <a:p>
            <a:pPr algn="ctr" eaLnBrk="0" hangingPunct="0">
              <a:spcBef>
                <a:spcPct val="20000"/>
              </a:spcBef>
              <a:buClr>
                <a:srgbClr val="7F7F7F"/>
              </a:buClr>
              <a:buFont typeface="Wingdings" pitchFamily="2" charset="2"/>
              <a:buNone/>
              <a:defRPr/>
            </a:pPr>
            <a:r>
              <a:rPr lang="fr-CA">
                <a:solidFill>
                  <a:srgbClr val="000000"/>
                </a:solidFill>
                <a:latin typeface="Century Gothic" pitchFamily="34" charset="0"/>
              </a:rPr>
              <a:t>(intelligence, lucidité, perception, sagesse)</a:t>
            </a:r>
            <a:endParaRPr lang="fr-CA">
              <a:latin typeface="Century Gothic" pitchFamily="34" charset="0"/>
            </a:endParaRPr>
          </a:p>
        </p:txBody>
      </p:sp>
      <p:sp>
        <p:nvSpPr>
          <p:cNvPr id="32774" name="Text Box 6"/>
          <p:cNvSpPr txBox="1">
            <a:spLocks noChangeArrowheads="1"/>
          </p:cNvSpPr>
          <p:nvPr/>
        </p:nvSpPr>
        <p:spPr bwMode="auto">
          <a:xfrm>
            <a:off x="7693025" y="-15875"/>
            <a:ext cx="14509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a:spcBef>
                <a:spcPct val="50000"/>
              </a:spcBef>
              <a:defRPr/>
            </a:pPr>
            <a:r>
              <a:rPr lang="fr-CA" sz="2000">
                <a:latin typeface="Century Gothic" pitchFamily="34" charset="0"/>
              </a:rPr>
              <a:t>Prise</a:t>
            </a:r>
            <a:br>
              <a:rPr lang="fr-CA" sz="2000">
                <a:latin typeface="Century Gothic" pitchFamily="34" charset="0"/>
              </a:rPr>
            </a:br>
            <a:r>
              <a:rPr lang="fr-CA" sz="2000">
                <a:latin typeface="Century Gothic" pitchFamily="34" charset="0"/>
              </a:rPr>
              <a:t>de décision</a:t>
            </a:r>
          </a:p>
        </p:txBody>
      </p:sp>
      <p:cxnSp>
        <p:nvCxnSpPr>
          <p:cNvPr id="18438" name="AutoShape 7"/>
          <p:cNvCxnSpPr>
            <a:cxnSpLocks noChangeShapeType="1"/>
            <a:stCxn id="32772" idx="3"/>
            <a:endCxn id="32773" idx="1"/>
          </p:cNvCxnSpPr>
          <p:nvPr/>
        </p:nvCxnSpPr>
        <p:spPr bwMode="auto">
          <a:xfrm>
            <a:off x="3676650" y="523875"/>
            <a:ext cx="587375" cy="0"/>
          </a:xfrm>
          <a:prstGeom prst="straightConnector1">
            <a:avLst/>
          </a:prstGeom>
          <a:noFill/>
          <a:ln w="15875">
            <a:solidFill>
              <a:schemeClr val="tx1"/>
            </a:solidFill>
            <a:round/>
            <a:headEnd/>
            <a:tailEnd type="triangle" w="lg" len="lg"/>
          </a:ln>
        </p:spPr>
      </p:cxnSp>
      <p:cxnSp>
        <p:nvCxnSpPr>
          <p:cNvPr id="18439" name="AutoShape 8"/>
          <p:cNvCxnSpPr>
            <a:cxnSpLocks noChangeShapeType="1"/>
            <a:stCxn id="32773" idx="3"/>
            <a:endCxn id="32774" idx="1"/>
          </p:cNvCxnSpPr>
          <p:nvPr/>
        </p:nvCxnSpPr>
        <p:spPr bwMode="auto">
          <a:xfrm>
            <a:off x="7251700" y="523875"/>
            <a:ext cx="441325" cy="0"/>
          </a:xfrm>
          <a:prstGeom prst="straightConnector1">
            <a:avLst/>
          </a:prstGeom>
          <a:noFill/>
          <a:ln w="15875">
            <a:solidFill>
              <a:schemeClr val="tx1"/>
            </a:solidFill>
            <a:round/>
            <a:headEnd/>
            <a:tailEnd type="triangle" w="lg" len="lg"/>
          </a:ln>
        </p:spPr>
      </p:cxnSp>
      <p:sp>
        <p:nvSpPr>
          <p:cNvPr id="18440" name="Rectangle 9"/>
          <p:cNvSpPr>
            <a:spLocks noGrp="1"/>
          </p:cNvSpPr>
          <p:nvPr>
            <p:ph type="body" idx="1"/>
          </p:nvPr>
        </p:nvSpPr>
        <p:spPr>
          <a:xfrm>
            <a:off x="2162175" y="1296988"/>
            <a:ext cx="6981825" cy="1141412"/>
          </a:xfrm>
        </p:spPr>
        <p:txBody>
          <a:bodyPr/>
          <a:lstStyle/>
          <a:p>
            <a:pPr marL="0" indent="0">
              <a:lnSpc>
                <a:spcPct val="80000"/>
              </a:lnSpc>
              <a:buFont typeface="Wingdings" pitchFamily="2" charset="2"/>
              <a:buNone/>
            </a:pPr>
            <a:r>
              <a:rPr lang="en-US" sz="1800" i="1" smtClean="0">
                <a:latin typeface="Century Gothic" pitchFamily="34" charset="0"/>
              </a:rPr>
              <a:t>"Good analysis</a:t>
            </a:r>
          </a:p>
          <a:p>
            <a:pPr marL="0" indent="0">
              <a:lnSpc>
                <a:spcPct val="80000"/>
              </a:lnSpc>
              <a:buFont typeface="Wingdings" pitchFamily="2" charset="2"/>
              <a:buNone/>
            </a:pPr>
            <a:r>
              <a:rPr lang="en-US" sz="1800" i="1" smtClean="0">
                <a:latin typeface="Century Gothic" pitchFamily="34" charset="0"/>
              </a:rPr>
              <a:t>	in the hands of managers</a:t>
            </a:r>
          </a:p>
          <a:p>
            <a:pPr marL="0" indent="0">
              <a:lnSpc>
                <a:spcPct val="80000"/>
              </a:lnSpc>
              <a:buFont typeface="Wingdings" pitchFamily="2" charset="2"/>
              <a:buNone/>
            </a:pPr>
            <a:r>
              <a:rPr lang="en-US" sz="1800" i="1" smtClean="0">
                <a:latin typeface="Century Gothic" pitchFamily="34" charset="0"/>
              </a:rPr>
              <a:t>		who have good judment</a:t>
            </a:r>
          </a:p>
          <a:p>
            <a:pPr marL="0" indent="0">
              <a:lnSpc>
                <a:spcPct val="80000"/>
              </a:lnSpc>
              <a:buFont typeface="Wingdings" pitchFamily="2" charset="2"/>
              <a:buNone/>
            </a:pPr>
            <a:r>
              <a:rPr lang="en-US" sz="1800" i="1" smtClean="0">
                <a:latin typeface="Century Gothic" pitchFamily="34" charset="0"/>
              </a:rPr>
              <a:t>			won't naturally yield good decisions"</a:t>
            </a:r>
            <a:endParaRPr lang="fr-CA" sz="1800" i="1" smtClean="0">
              <a:latin typeface="Century Gothic" pitchFamily="34" charset="0"/>
            </a:endParaRPr>
          </a:p>
        </p:txBody>
      </p:sp>
      <p:sp>
        <p:nvSpPr>
          <p:cNvPr id="18441" name="Rectangle 5"/>
          <p:cNvSpPr>
            <a:spLocks/>
          </p:cNvSpPr>
          <p:nvPr/>
        </p:nvSpPr>
        <p:spPr bwMode="auto">
          <a:xfrm>
            <a:off x="2360613" y="5511800"/>
            <a:ext cx="6718300" cy="404813"/>
          </a:xfrm>
          <a:prstGeom prst="rect">
            <a:avLst/>
          </a:prstGeom>
          <a:noFill/>
          <a:ln w="9525">
            <a:noFill/>
            <a:miter lim="800000"/>
            <a:headEnd/>
            <a:tailEnd/>
          </a:ln>
        </p:spPr>
        <p:txBody>
          <a:bodyPr anchor="ctr"/>
          <a:lstStyle/>
          <a:p>
            <a:pPr eaLnBrk="0" hangingPunct="0">
              <a:spcBef>
                <a:spcPct val="20000"/>
              </a:spcBef>
              <a:buClr>
                <a:srgbClr val="7F7F7F"/>
              </a:buClr>
              <a:buFont typeface="Wingdings" pitchFamily="2" charset="2"/>
              <a:buNone/>
            </a:pPr>
            <a:r>
              <a:rPr lang="en-US" i="1">
                <a:solidFill>
                  <a:srgbClr val="000000"/>
                </a:solidFill>
                <a:latin typeface="Century Gothic" pitchFamily="34" charset="0"/>
              </a:rPr>
              <a:t>"Superb analysis is useless</a:t>
            </a:r>
          </a:p>
          <a:p>
            <a:pPr eaLnBrk="0" hangingPunct="0">
              <a:spcBef>
                <a:spcPct val="20000"/>
              </a:spcBef>
              <a:buClr>
                <a:srgbClr val="7F7F7F"/>
              </a:buClr>
              <a:buFont typeface="Wingdings" pitchFamily="2" charset="2"/>
              <a:buNone/>
            </a:pPr>
            <a:r>
              <a:rPr lang="en-US" i="1">
                <a:solidFill>
                  <a:srgbClr val="000000"/>
                </a:solidFill>
                <a:latin typeface="Century Gothic" pitchFamily="34" charset="0"/>
              </a:rPr>
              <a:t>	unless the decision process  gives it a fair hearing"</a:t>
            </a:r>
            <a:endParaRPr lang="fr-CA" i="1">
              <a:solidFill>
                <a:srgbClr val="000000"/>
              </a:solidFill>
              <a:latin typeface="Century Gothic" pitchFamily="34" charset="0"/>
            </a:endParaRPr>
          </a:p>
        </p:txBody>
      </p:sp>
      <p:sp>
        <p:nvSpPr>
          <p:cNvPr id="34820" name="Text Box 4"/>
          <p:cNvSpPr txBox="1">
            <a:spLocks noChangeArrowheads="1"/>
          </p:cNvSpPr>
          <p:nvPr/>
        </p:nvSpPr>
        <p:spPr bwMode="auto">
          <a:xfrm>
            <a:off x="2219325" y="6165850"/>
            <a:ext cx="6924675" cy="69215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spAutoFit/>
          </a:bodyPr>
          <a:lstStyle/>
          <a:p>
            <a:pPr algn="ctr">
              <a:spcBef>
                <a:spcPct val="50000"/>
              </a:spcBef>
              <a:defRPr/>
            </a:pPr>
            <a:r>
              <a:rPr lang="fr-CA" sz="2000">
                <a:solidFill>
                  <a:srgbClr val="000000"/>
                </a:solidFill>
                <a:latin typeface="Century Gothic" pitchFamily="34" charset="0"/>
              </a:rPr>
              <a:t>Processus de décision</a:t>
            </a:r>
            <a:br>
              <a:rPr lang="fr-CA" sz="2000">
                <a:solidFill>
                  <a:srgbClr val="000000"/>
                </a:solidFill>
                <a:latin typeface="Century Gothic" pitchFamily="34" charset="0"/>
              </a:rPr>
            </a:br>
            <a:r>
              <a:rPr lang="fr-CA" sz="2000">
                <a:solidFill>
                  <a:srgbClr val="000000"/>
                </a:solidFill>
                <a:latin typeface="Century Gothic" pitchFamily="34" charset="0"/>
              </a:rPr>
              <a:t>s'opposant aux biais cognitifs et limitant leurs impacts</a:t>
            </a:r>
          </a:p>
        </p:txBody>
      </p:sp>
    </p:spTree>
    <p:extLst>
      <p:ext uri="{BB962C8B-B14F-4D97-AF65-F5344CB8AC3E}">
        <p14:creationId xmlns:p14="http://schemas.microsoft.com/office/powerpoint/2010/main" val="259686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2638" y="274638"/>
            <a:ext cx="7497762" cy="1143000"/>
          </a:xfrm>
        </p:spPr>
        <p:txBody>
          <a:bodyPr/>
          <a:lstStyle/>
          <a:p>
            <a:pPr eaLnBrk="1" fontAlgn="auto" hangingPunct="1">
              <a:spcAft>
                <a:spcPts val="0"/>
              </a:spcAft>
              <a:defRPr/>
            </a:pPr>
            <a:r>
              <a:rPr lang="fr-FR" dirty="0" smtClean="0">
                <a:solidFill>
                  <a:schemeClr val="tx2">
                    <a:satMod val="130000"/>
                  </a:schemeClr>
                </a:solidFill>
              </a:rPr>
              <a:t>Stratégie comportementale</a:t>
            </a:r>
            <a:endParaRPr lang="fr-CA" dirty="0">
              <a:solidFill>
                <a:schemeClr val="tx2">
                  <a:satMod val="130000"/>
                </a:schemeClr>
              </a:solidFill>
            </a:endParaRPr>
          </a:p>
        </p:txBody>
      </p:sp>
      <p:sp>
        <p:nvSpPr>
          <p:cNvPr id="12291" name="Espace réservé du contenu 2"/>
          <p:cNvSpPr>
            <a:spLocks noGrp="1"/>
          </p:cNvSpPr>
          <p:nvPr>
            <p:ph idx="1"/>
          </p:nvPr>
        </p:nvSpPr>
        <p:spPr>
          <a:xfrm>
            <a:off x="2052638" y="1447800"/>
            <a:ext cx="7497762" cy="4800600"/>
          </a:xfrm>
        </p:spPr>
        <p:txBody>
          <a:bodyPr/>
          <a:lstStyle/>
          <a:p>
            <a:pPr eaLnBrk="1" hangingPunct="1"/>
            <a:r>
              <a:rPr lang="fr-CA" smtClean="0"/>
              <a:t>the cognitive biases</a:t>
            </a:r>
          </a:p>
          <a:p>
            <a:pPr lvl="1" eaLnBrk="1" hangingPunct="1"/>
            <a:r>
              <a:rPr lang="fr-CA" smtClean="0"/>
              <a:t>Expérience</a:t>
            </a:r>
          </a:p>
          <a:p>
            <a:pPr lvl="1" eaLnBrk="1" hangingPunct="1"/>
            <a:r>
              <a:rPr lang="fr-FR" smtClean="0"/>
              <a:t>Incertitude</a:t>
            </a:r>
            <a:endParaRPr lang="fr-CA" smtClean="0"/>
          </a:p>
          <a:p>
            <a:pPr lvl="1" eaLnBrk="1" hangingPunct="1"/>
            <a:r>
              <a:rPr lang="fr-FR" smtClean="0"/>
              <a:t>Immobilisme</a:t>
            </a:r>
            <a:endParaRPr lang="fr-CA" smtClean="0"/>
          </a:p>
          <a:p>
            <a:pPr lvl="1" eaLnBrk="1" hangingPunct="1"/>
            <a:r>
              <a:rPr lang="fr-CA" smtClean="0"/>
              <a:t>Intérêt personnel</a:t>
            </a:r>
          </a:p>
          <a:p>
            <a:pPr lvl="1" eaLnBrk="1" hangingPunct="1"/>
            <a:r>
              <a:rPr lang="fr-FR" smtClean="0"/>
              <a:t>Aspect social</a:t>
            </a:r>
          </a:p>
          <a:p>
            <a:pPr eaLnBrk="1" hangingPunct="1"/>
            <a:endParaRPr lang="fr-CA"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7497762" cy="1143000"/>
          </a:xfrm>
        </p:spPr>
        <p:txBody>
          <a:bodyPr/>
          <a:lstStyle/>
          <a:p>
            <a:pPr eaLnBrk="1" fontAlgn="auto" hangingPunct="1">
              <a:spcAft>
                <a:spcPts val="0"/>
              </a:spcAft>
              <a:defRPr/>
            </a:pPr>
            <a:r>
              <a:rPr lang="fr-FR" dirty="0" smtClean="0">
                <a:solidFill>
                  <a:schemeClr val="tx2">
                    <a:satMod val="130000"/>
                  </a:schemeClr>
                </a:solidFill>
              </a:rPr>
              <a:t>Stratégie comportementale</a:t>
            </a:r>
            <a:endParaRPr lang="fr-CA" dirty="0">
              <a:solidFill>
                <a:schemeClr val="tx2">
                  <a:satMod val="130000"/>
                </a:schemeClr>
              </a:solidFill>
            </a:endParaRPr>
          </a:p>
        </p:txBody>
      </p:sp>
      <p:sp>
        <p:nvSpPr>
          <p:cNvPr id="15363" name="Espace réservé du contenu 2"/>
          <p:cNvSpPr>
            <a:spLocks noGrp="1"/>
          </p:cNvSpPr>
          <p:nvPr>
            <p:ph idx="1"/>
          </p:nvPr>
        </p:nvSpPr>
        <p:spPr>
          <a:xfrm>
            <a:off x="1043608" y="2636912"/>
            <a:ext cx="6994525" cy="2952750"/>
          </a:xfrm>
        </p:spPr>
        <p:txBody>
          <a:bodyPr/>
          <a:lstStyle/>
          <a:p>
            <a:pPr eaLnBrk="1" hangingPunct="1"/>
            <a:r>
              <a:rPr lang="fr-FR" sz="2800" dirty="0" smtClean="0"/>
              <a:t>Adopter la stratégie comportementale</a:t>
            </a:r>
          </a:p>
          <a:p>
            <a:pPr lvl="1" eaLnBrk="1" hangingPunct="1"/>
            <a:r>
              <a:rPr lang="fr-FR" sz="2400" dirty="0" smtClean="0"/>
              <a:t>Identifier les décisions importantes</a:t>
            </a:r>
          </a:p>
          <a:p>
            <a:pPr lvl="1" eaLnBrk="1" hangingPunct="1"/>
            <a:r>
              <a:rPr lang="fr-FR" sz="2400" dirty="0" smtClean="0"/>
              <a:t>Identifier les décisions critiques</a:t>
            </a:r>
          </a:p>
          <a:p>
            <a:pPr lvl="1" eaLnBrk="1" hangingPunct="1"/>
            <a:r>
              <a:rPr lang="fr-FR" sz="2400" dirty="0" smtClean="0"/>
              <a:t>Respect des procédures</a:t>
            </a:r>
          </a:p>
          <a:p>
            <a:pPr lvl="1" eaLnBrk="1" hangingPunct="1"/>
            <a:r>
              <a:rPr lang="fr-FR" sz="2400" b="1" dirty="0" smtClean="0"/>
              <a:t>Utiliser les outils à portée de main</a:t>
            </a:r>
            <a:endParaRPr lang="fr-CA" sz="24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pPr>
              <a:defRPr/>
            </a:pPr>
            <a:r>
              <a:rPr lang="fr-CA" dirty="0" smtClean="0"/>
              <a:t>Contrer le préjugé de la reconnaissance de forme</a:t>
            </a:r>
            <a:endParaRPr lang="fr-CA" dirty="0"/>
          </a:p>
        </p:txBody>
      </p:sp>
      <p:sp>
        <p:nvSpPr>
          <p:cNvPr id="13315" name="Espace réservé du contenu 2"/>
          <p:cNvSpPr>
            <a:spLocks noGrp="1"/>
          </p:cNvSpPr>
          <p:nvPr>
            <p:ph idx="1"/>
            <p:custDataLst>
              <p:tags r:id="rId2"/>
            </p:custDataLst>
          </p:nvPr>
        </p:nvSpPr>
        <p:spPr>
          <a:xfrm>
            <a:off x="1403350" y="1700213"/>
            <a:ext cx="7497763" cy="1477962"/>
          </a:xfrm>
        </p:spPr>
        <p:txBody>
          <a:bodyPr/>
          <a:lstStyle/>
          <a:p>
            <a:r>
              <a:rPr lang="fr-CA" smtClean="0"/>
              <a:t>Changer l’angle de vision</a:t>
            </a:r>
          </a:p>
          <a:p>
            <a:r>
              <a:rPr lang="fr-CA" smtClean="0"/>
              <a:t>Tester des hypothèses alternatives</a:t>
            </a:r>
          </a:p>
          <a:p>
            <a:endParaRPr lang="fr-CA" smtClean="0"/>
          </a:p>
        </p:txBody>
      </p:sp>
      <p:sp>
        <p:nvSpPr>
          <p:cNvPr id="4" name="Titre 1"/>
          <p:cNvSpPr txBox="1">
            <a:spLocks/>
          </p:cNvSpPr>
          <p:nvPr>
            <p:custDataLst>
              <p:tags r:id="rId3"/>
            </p:custDataLst>
          </p:nvPr>
        </p:nvSpPr>
        <p:spPr>
          <a:xfrm>
            <a:off x="1403350" y="3141663"/>
            <a:ext cx="7272338" cy="1223962"/>
          </a:xfrm>
          <a:prstGeom prst="rect">
            <a:avLst/>
          </a:prstGeom>
        </p:spPr>
        <p:txBody>
          <a:bodyPr anchor="ctr">
            <a:normAutofit fontScale="90000" lnSpcReduction="10000"/>
          </a:bodyPr>
          <a:lstStyle/>
          <a:p>
            <a:pPr fontAlgn="auto">
              <a:spcAft>
                <a:spcPts val="0"/>
              </a:spcAft>
              <a:defRPr/>
            </a:pPr>
            <a:r>
              <a:rPr lang="fr-CA"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de l’orientation vers l’action</a:t>
            </a:r>
          </a:p>
        </p:txBody>
      </p:sp>
      <p:sp>
        <p:nvSpPr>
          <p:cNvPr id="5" name="Espace réservé du contenu 2"/>
          <p:cNvSpPr txBox="1">
            <a:spLocks/>
          </p:cNvSpPr>
          <p:nvPr>
            <p:custDataLst>
              <p:tags r:id="rId4"/>
            </p:custDataLst>
          </p:nvPr>
        </p:nvSpPr>
        <p:spPr>
          <a:xfrm>
            <a:off x="1403350" y="4508500"/>
            <a:ext cx="7497763" cy="1944688"/>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t>Reconnaître l’incertitude</a:t>
            </a:r>
          </a:p>
          <a:p>
            <a:pPr marL="365760" indent="-283464" fontAlgn="auto">
              <a:spcBef>
                <a:spcPts val="600"/>
              </a:spcBef>
              <a:spcAft>
                <a:spcPts val="0"/>
              </a:spcAft>
              <a:buClr>
                <a:schemeClr val="accent1"/>
              </a:buClr>
              <a:buSzPct val="80000"/>
              <a:buFont typeface="Wingdings 2"/>
              <a:buChar char=""/>
              <a:defRPr/>
            </a:pPr>
            <a:r>
              <a:rPr lang="fr-CA" sz="3200" dirty="0"/>
              <a:t>Attention à l’optimisme excessif</a:t>
            </a: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3348038" y="0"/>
            <a:ext cx="5795962" cy="6858000"/>
          </a:xfrm>
        </p:spPr>
        <p:txBody>
          <a:bodyPr/>
          <a:lstStyle/>
          <a:p>
            <a:r>
              <a:rPr lang="fr-CA" smtClean="0"/>
              <a:t>Modifier l'angle de vision</a:t>
            </a:r>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r>
              <a:rPr lang="fr-CA" smtClean="0"/>
              <a:t>Envisager des hypothèses alternatives</a:t>
            </a:r>
          </a:p>
        </p:txBody>
      </p:sp>
      <p:pic>
        <p:nvPicPr>
          <p:cNvPr id="20482" name="Picture 6" descr="organigramme"/>
          <p:cNvPicPr>
            <a:picLocks noChangeAspect="1" noChangeArrowheads="1"/>
          </p:cNvPicPr>
          <p:nvPr/>
        </p:nvPicPr>
        <p:blipFill>
          <a:blip r:embed="rId2"/>
          <a:srcRect/>
          <a:stretch>
            <a:fillRect/>
          </a:stretch>
        </p:blipFill>
        <p:spPr bwMode="auto">
          <a:xfrm>
            <a:off x="4181475" y="908050"/>
            <a:ext cx="4962525" cy="5205413"/>
          </a:xfrm>
          <a:prstGeom prst="rect">
            <a:avLst/>
          </a:prstGeom>
          <a:noFill/>
          <a:ln w="9525">
            <a:noFill/>
            <a:miter lim="800000"/>
            <a:headEnd/>
            <a:tailEnd/>
          </a:ln>
        </p:spPr>
      </p:pic>
      <p:sp>
        <p:nvSpPr>
          <p:cNvPr id="20483" name="Rectangle 2"/>
          <p:cNvSpPr>
            <a:spLocks noGrp="1"/>
          </p:cNvSpPr>
          <p:nvPr>
            <p:ph type="title"/>
          </p:nvPr>
        </p:nvSpPr>
        <p:spPr>
          <a:xfrm>
            <a:off x="395288" y="0"/>
            <a:ext cx="2935287" cy="6858000"/>
          </a:xfrm>
        </p:spPr>
        <p:txBody>
          <a:bodyPr anchor="t"/>
          <a:lstStyle/>
          <a:p>
            <a:r>
              <a:rPr lang="fr-CA" sz="2400" smtClean="0">
                <a:solidFill>
                  <a:schemeClr val="tx1"/>
                </a:solidFill>
              </a:rPr>
              <a:t>Biais cognitifs</a:t>
            </a:r>
            <a:br>
              <a:rPr lang="fr-CA" sz="2400" smtClean="0">
                <a:solidFill>
                  <a:schemeClr val="tx1"/>
                </a:solidFill>
              </a:rPr>
            </a:br>
            <a:r>
              <a:rPr lang="fr-CA" sz="2400" smtClean="0">
                <a:solidFill>
                  <a:schemeClr val="tx1"/>
                </a:solidFill>
              </a:rPr>
              <a:t>dans les décisions organisationnelles</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b="1" smtClean="0">
                <a:solidFill>
                  <a:schemeClr val="tx1"/>
                </a:solidFill>
              </a:rPr>
              <a:t>:: biais ::</a:t>
            </a:r>
            <a:br>
              <a:rPr lang="fr-CA" b="1" smtClean="0">
                <a:solidFill>
                  <a:schemeClr val="tx1"/>
                </a:solidFill>
              </a:rPr>
            </a:br>
            <a:r>
              <a:rPr lang="fr-CA" b="1" smtClean="0">
                <a:solidFill>
                  <a:schemeClr val="tx1"/>
                </a:solidFill>
              </a:rPr>
              <a:t>PATTERN</a:t>
            </a:r>
          </a:p>
        </p:txBody>
      </p:sp>
      <p:pic>
        <p:nvPicPr>
          <p:cNvPr id="35847" name="Picture 7" descr="organigramme"/>
          <p:cNvPicPr>
            <a:picLocks noChangeAspect="1" noChangeArrowheads="1"/>
          </p:cNvPicPr>
          <p:nvPr/>
        </p:nvPicPr>
        <p:blipFill>
          <a:blip r:embed="rId3"/>
          <a:srcRect/>
          <a:stretch>
            <a:fillRect/>
          </a:stretch>
        </p:blipFill>
        <p:spPr bwMode="auto">
          <a:xfrm>
            <a:off x="4181475" y="908050"/>
            <a:ext cx="4962525" cy="5205413"/>
          </a:xfrm>
          <a:prstGeom prst="rect">
            <a:avLst/>
          </a:prstGeom>
          <a:solidFill>
            <a:schemeClr val="bg1"/>
          </a:solidFill>
          <a:ln w="9525">
            <a:noFill/>
            <a:miter lim="800000"/>
            <a:headEnd/>
            <a:tailEnd/>
          </a:ln>
        </p:spPr>
      </p:pic>
      <p:pic>
        <p:nvPicPr>
          <p:cNvPr id="20485" name="Picture 6"/>
          <p:cNvPicPr>
            <a:picLocks noChangeAspect="1" noChangeArrowheads="1"/>
          </p:cNvPicPr>
          <p:nvPr/>
        </p:nvPicPr>
        <p:blipFill>
          <a:blip r:embed="rId4"/>
          <a:srcRect/>
          <a:stretch>
            <a:fillRect/>
          </a:stretch>
        </p:blipFill>
        <p:spPr bwMode="auto">
          <a:xfrm>
            <a:off x="419100" y="1206500"/>
            <a:ext cx="1282700" cy="1358900"/>
          </a:xfrm>
          <a:prstGeom prst="rect">
            <a:avLst/>
          </a:prstGeom>
          <a:noFill/>
          <a:ln w="9525">
            <a:noFill/>
            <a:miter lim="800000"/>
            <a:headEnd/>
            <a:tailEnd/>
          </a:ln>
        </p:spPr>
      </p:pic>
    </p:spTree>
    <p:extLst>
      <p:ext uri="{BB962C8B-B14F-4D97-AF65-F5344CB8AC3E}">
        <p14:creationId xmlns:p14="http://schemas.microsoft.com/office/powerpoint/2010/main" val="252258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fade">
                                      <p:cBhvr>
                                        <p:cTn id="7" dur="2000"/>
                                        <p:tgtEl>
                                          <p:spTgt spid="35847"/>
                                        </p:tgtEl>
                                      </p:cBhvr>
                                    </p:animEffect>
                                    <p:anim calcmode="lin" valueType="num">
                                      <p:cBhvr>
                                        <p:cTn id="8" dur="2000" fill="hold"/>
                                        <p:tgtEl>
                                          <p:spTgt spid="35847"/>
                                        </p:tgtEl>
                                        <p:attrNameLst>
                                          <p:attrName>style.rotation</p:attrName>
                                        </p:attrNameLst>
                                      </p:cBhvr>
                                      <p:tavLst>
                                        <p:tav tm="0">
                                          <p:val>
                                            <p:fltVal val="720"/>
                                          </p:val>
                                        </p:tav>
                                        <p:tav tm="100000">
                                          <p:val>
                                            <p:fltVal val="0"/>
                                          </p:val>
                                        </p:tav>
                                      </p:tavLst>
                                    </p:anim>
                                    <p:anim calcmode="lin" valueType="num">
                                      <p:cBhvr>
                                        <p:cTn id="9" dur="2000" fill="hold"/>
                                        <p:tgtEl>
                                          <p:spTgt spid="35847"/>
                                        </p:tgtEl>
                                        <p:attrNameLst>
                                          <p:attrName>ppt_h</p:attrName>
                                        </p:attrNameLst>
                                      </p:cBhvr>
                                      <p:tavLst>
                                        <p:tav tm="0">
                                          <p:val>
                                            <p:fltVal val="0"/>
                                          </p:val>
                                        </p:tav>
                                        <p:tav tm="100000">
                                          <p:val>
                                            <p:strVal val="#ppt_h"/>
                                          </p:val>
                                        </p:tav>
                                      </p:tavLst>
                                    </p:anim>
                                    <p:anim calcmode="lin" valueType="num">
                                      <p:cBhvr>
                                        <p:cTn id="10" dur="2000" fill="hold"/>
                                        <p:tgtEl>
                                          <p:spTgt spid="3584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5" name="Picture 6" descr="A Bias for Action"/>
          <p:cNvPicPr>
            <a:picLocks noChangeAspect="1" noChangeArrowheads="1"/>
          </p:cNvPicPr>
          <p:nvPr/>
        </p:nvPicPr>
        <p:blipFill>
          <a:blip r:embed="rId3"/>
          <a:srcRect/>
          <a:stretch>
            <a:fillRect/>
          </a:stretch>
        </p:blipFill>
        <p:spPr bwMode="auto">
          <a:xfrm>
            <a:off x="3379788" y="0"/>
            <a:ext cx="5764212" cy="4583113"/>
          </a:xfrm>
          <a:prstGeom prst="rect">
            <a:avLst/>
          </a:prstGeom>
          <a:noFill/>
          <a:ln w="9525">
            <a:noFill/>
            <a:miter lim="800000"/>
            <a:headEnd/>
            <a:tailEnd/>
          </a:ln>
        </p:spPr>
      </p:pic>
      <p:sp>
        <p:nvSpPr>
          <p:cNvPr id="21506" name="Text Box 10"/>
          <p:cNvSpPr txBox="1">
            <a:spLocks noChangeArrowheads="1"/>
          </p:cNvSpPr>
          <p:nvPr/>
        </p:nvSpPr>
        <p:spPr bwMode="auto">
          <a:xfrm>
            <a:off x="5727700" y="2095500"/>
            <a:ext cx="3416300" cy="1568450"/>
          </a:xfrm>
          <a:prstGeom prst="rect">
            <a:avLst/>
          </a:prstGeom>
          <a:solidFill>
            <a:srgbClr val="254923"/>
          </a:solidFill>
          <a:ln w="9525">
            <a:solidFill>
              <a:schemeClr val="bg1"/>
            </a:solidFill>
            <a:miter lim="800000"/>
            <a:headEnd/>
            <a:tailEnd/>
          </a:ln>
        </p:spPr>
        <p:txBody>
          <a:bodyPr>
            <a:spAutoFit/>
          </a:bodyPr>
          <a:lstStyle/>
          <a:p>
            <a:pPr>
              <a:spcBef>
                <a:spcPct val="50000"/>
              </a:spcBef>
            </a:pPr>
            <a:r>
              <a:rPr lang="fr-CA" sz="1600" i="1">
                <a:solidFill>
                  <a:schemeClr val="bg1"/>
                </a:solidFill>
              </a:rPr>
              <a:t>"The authors present simple strategies for bolstering willpower and provide ways managers can use the willpower of others to </a:t>
            </a:r>
            <a:r>
              <a:rPr lang="fr-CA" sz="1600" i="1">
                <a:solidFill>
                  <a:srgbClr val="FF0000"/>
                </a:solidFill>
              </a:rPr>
              <a:t>encourage collective action</a:t>
            </a:r>
            <a:r>
              <a:rPr lang="fr-CA" sz="1600" i="1">
                <a:solidFill>
                  <a:schemeClr val="bg1"/>
                </a:solidFill>
              </a:rPr>
              <a:t>."</a:t>
            </a:r>
            <a:br>
              <a:rPr lang="fr-CA" sz="1600" i="1">
                <a:solidFill>
                  <a:schemeClr val="bg1"/>
                </a:solidFill>
              </a:rPr>
            </a:br>
            <a:r>
              <a:rPr lang="fr-CA" sz="1600">
                <a:solidFill>
                  <a:schemeClr val="bg1"/>
                </a:solidFill>
              </a:rPr>
              <a:t>(http://growyourleaders.com)</a:t>
            </a:r>
          </a:p>
        </p:txBody>
      </p:sp>
      <p:pic>
        <p:nvPicPr>
          <p:cNvPr id="2" name="Picture 5" descr="overconfidence parapluie"/>
          <p:cNvPicPr>
            <a:picLocks noChangeAspect="1" noChangeArrowheads="1"/>
          </p:cNvPicPr>
          <p:nvPr/>
        </p:nvPicPr>
        <p:blipFill>
          <a:blip r:embed="rId4"/>
          <a:srcRect/>
          <a:stretch>
            <a:fillRect/>
          </a:stretch>
        </p:blipFill>
        <p:spPr bwMode="auto">
          <a:xfrm>
            <a:off x="5822950" y="1938338"/>
            <a:ext cx="3219450" cy="2773362"/>
          </a:xfrm>
          <a:prstGeom prst="rect">
            <a:avLst/>
          </a:prstGeom>
          <a:noFill/>
          <a:ln w="9525">
            <a:solidFill>
              <a:srgbClr val="336600"/>
            </a:solidFill>
            <a:miter lim="800000"/>
            <a:headEnd/>
            <a:tailEnd/>
          </a:ln>
          <a:effectLst>
            <a:outerShdw dist="35921" dir="2700000" algn="ctr" rotWithShape="0">
              <a:srgbClr val="336600"/>
            </a:outerShdw>
          </a:effectLst>
        </p:spPr>
      </p:pic>
      <p:sp>
        <p:nvSpPr>
          <p:cNvPr id="3" name="Rectangle 3"/>
          <p:cNvSpPr>
            <a:spLocks noGrp="1"/>
          </p:cNvSpPr>
          <p:nvPr>
            <p:ph type="body" idx="1"/>
          </p:nvPr>
        </p:nvSpPr>
        <p:spPr>
          <a:xfrm>
            <a:off x="3492500" y="4887292"/>
            <a:ext cx="5651500" cy="2070100"/>
          </a:xfrm>
        </p:spPr>
        <p:txBody>
          <a:bodyPr/>
          <a:lstStyle/>
          <a:p>
            <a:r>
              <a:rPr lang="fr-CA" sz="2000" dirty="0" smtClean="0"/>
              <a:t>Reconnaissance de l'incertitude</a:t>
            </a:r>
          </a:p>
          <a:p>
            <a:r>
              <a:rPr lang="en-US" sz="2000" dirty="0" err="1" smtClean="0"/>
              <a:t>Décision</a:t>
            </a:r>
            <a:r>
              <a:rPr lang="en-US" sz="2000" dirty="0" smtClean="0"/>
              <a:t> // </a:t>
            </a:r>
            <a:r>
              <a:rPr lang="en-US" sz="2000" dirty="0" err="1" smtClean="0"/>
              <a:t>Implémentation</a:t>
            </a:r>
            <a:endParaRPr lang="en-US" sz="2000" dirty="0" smtClean="0"/>
          </a:p>
          <a:p>
            <a:r>
              <a:rPr lang="en-US" sz="2000" dirty="0" smtClean="0"/>
              <a:t>TOOLS : scenario planning, decision trees, </a:t>
            </a:r>
            <a:r>
              <a:rPr lang="en-US" sz="2000" dirty="0" err="1" smtClean="0"/>
              <a:t>premortem</a:t>
            </a:r>
            <a:endParaRPr lang="en-US" sz="2000" dirty="0" smtClean="0"/>
          </a:p>
          <a:p>
            <a:r>
              <a:rPr lang="en-US" sz="2000" dirty="0" smtClean="0"/>
              <a:t>Monitoring's metrics</a:t>
            </a:r>
          </a:p>
        </p:txBody>
      </p:sp>
      <p:sp>
        <p:nvSpPr>
          <p:cNvPr id="21509" name="Rectangle 2"/>
          <p:cNvSpPr>
            <a:spLocks noGrp="1"/>
          </p:cNvSpPr>
          <p:nvPr>
            <p:ph type="title"/>
          </p:nvPr>
        </p:nvSpPr>
        <p:spPr>
          <a:xfrm>
            <a:off x="395288" y="0"/>
            <a:ext cx="3312616" cy="6858000"/>
          </a:xfrm>
        </p:spPr>
        <p:txBody>
          <a:bodyPr anchor="t"/>
          <a:lstStyle/>
          <a:p>
            <a:r>
              <a:rPr lang="fr-CA" sz="2400" dirty="0" smtClean="0">
                <a:solidFill>
                  <a:schemeClr val="tx1"/>
                </a:solidFill>
              </a:rPr>
              <a:t>Biais cognitifs</a:t>
            </a:r>
            <a:br>
              <a:rPr lang="fr-CA" sz="2400" dirty="0" smtClean="0">
                <a:solidFill>
                  <a:schemeClr val="tx1"/>
                </a:solidFill>
              </a:rPr>
            </a:br>
            <a:r>
              <a:rPr lang="fr-CA" sz="2400" dirty="0" smtClean="0">
                <a:solidFill>
                  <a:schemeClr val="tx1"/>
                </a:solidFill>
              </a:rPr>
              <a:t>dans les décisions</a:t>
            </a:r>
            <a:br>
              <a:rPr lang="fr-CA" sz="2400" dirty="0" smtClean="0">
                <a:solidFill>
                  <a:schemeClr val="tx1"/>
                </a:solidFill>
              </a:rPr>
            </a:br>
            <a:r>
              <a:rPr lang="fr-CA" sz="2400" dirty="0" smtClean="0">
                <a:solidFill>
                  <a:schemeClr val="tx1"/>
                </a:solidFill>
              </a:rPr>
              <a:t>organisationnelles</a:t>
            </a:r>
            <a:br>
              <a:rPr lang="fr-CA" sz="2400" dirty="0" smtClean="0">
                <a:solidFill>
                  <a:schemeClr val="tx1"/>
                </a:solidFill>
              </a:rPr>
            </a:br>
            <a:r>
              <a:rPr lang="fr-CA" sz="2400" dirty="0" smtClean="0">
                <a:solidFill>
                  <a:schemeClr val="tx1"/>
                </a:solidFill>
              </a:rPr>
              <a:t> </a:t>
            </a:r>
            <a:br>
              <a:rPr lang="fr-CA" sz="2400" dirty="0" smtClean="0">
                <a:solidFill>
                  <a:schemeClr val="tx1"/>
                </a:solidFill>
              </a:rPr>
            </a:br>
            <a:r>
              <a:rPr lang="fr-CA" sz="2400" dirty="0" smtClean="0">
                <a:solidFill>
                  <a:schemeClr val="tx1"/>
                </a:solidFill>
              </a:rPr>
              <a:t/>
            </a:r>
            <a:br>
              <a:rPr lang="fr-CA" sz="2400" dirty="0" smtClean="0">
                <a:solidFill>
                  <a:schemeClr val="tx1"/>
                </a:solidFill>
              </a:rPr>
            </a:br>
            <a:r>
              <a:rPr lang="fr-CA" sz="2400" dirty="0" smtClean="0">
                <a:solidFill>
                  <a:schemeClr val="tx1"/>
                </a:solidFill>
              </a:rPr>
              <a:t/>
            </a:r>
            <a:br>
              <a:rPr lang="fr-CA" sz="2400" dirty="0" smtClean="0">
                <a:solidFill>
                  <a:schemeClr val="tx1"/>
                </a:solidFill>
              </a:rPr>
            </a:br>
            <a:r>
              <a:rPr lang="fr-CA" sz="2400" dirty="0" smtClean="0">
                <a:solidFill>
                  <a:schemeClr val="tx1"/>
                </a:solidFill>
              </a:rPr>
              <a:t/>
            </a:r>
            <a:br>
              <a:rPr lang="fr-CA" sz="2400" dirty="0" smtClean="0">
                <a:solidFill>
                  <a:schemeClr val="tx1"/>
                </a:solidFill>
              </a:rPr>
            </a:br>
            <a:r>
              <a:rPr lang="fr-CA" b="1" dirty="0" smtClean="0">
                <a:solidFill>
                  <a:schemeClr val="tx1"/>
                </a:solidFill>
              </a:rPr>
              <a:t>:: biais :: </a:t>
            </a:r>
            <a:br>
              <a:rPr lang="fr-CA" b="1" dirty="0" smtClean="0">
                <a:solidFill>
                  <a:schemeClr val="tx1"/>
                </a:solidFill>
              </a:rPr>
            </a:br>
            <a:r>
              <a:rPr lang="fr-CA" b="1" dirty="0" smtClean="0">
                <a:solidFill>
                  <a:schemeClr val="tx1"/>
                </a:solidFill>
              </a:rPr>
              <a:t>ACTION</a:t>
            </a:r>
          </a:p>
        </p:txBody>
      </p:sp>
      <p:pic>
        <p:nvPicPr>
          <p:cNvPr id="21508" name="Picture 6" descr="Incertitude_2"/>
          <p:cNvPicPr>
            <a:picLocks noChangeAspect="1" noChangeArrowheads="1"/>
          </p:cNvPicPr>
          <p:nvPr/>
        </p:nvPicPr>
        <p:blipFill>
          <a:blip r:embed="rId5"/>
          <a:srcRect/>
          <a:stretch>
            <a:fillRect/>
          </a:stretch>
        </p:blipFill>
        <p:spPr bwMode="auto">
          <a:xfrm>
            <a:off x="2627784" y="2590354"/>
            <a:ext cx="1843088" cy="2328862"/>
          </a:xfrm>
          <a:prstGeom prst="rect">
            <a:avLst/>
          </a:prstGeom>
          <a:noFill/>
          <a:ln w="9525">
            <a:noFill/>
            <a:miter lim="800000"/>
            <a:headEnd/>
            <a:tailEnd/>
          </a:ln>
        </p:spPr>
      </p:pic>
      <p:pic>
        <p:nvPicPr>
          <p:cNvPr id="21511" name="Picture 11"/>
          <p:cNvPicPr>
            <a:picLocks noChangeAspect="1" noChangeArrowheads="1"/>
          </p:cNvPicPr>
          <p:nvPr/>
        </p:nvPicPr>
        <p:blipFill>
          <a:blip r:embed="rId6"/>
          <a:srcRect l="18021" t="21666" r="72186" b="61000"/>
          <a:stretch>
            <a:fillRect/>
          </a:stretch>
        </p:blipFill>
        <p:spPr bwMode="auto">
          <a:xfrm>
            <a:off x="419100" y="1193800"/>
            <a:ext cx="1193800" cy="1320800"/>
          </a:xfrm>
          <a:prstGeom prst="rect">
            <a:avLst/>
          </a:prstGeom>
          <a:noFill/>
          <a:ln w="9525">
            <a:noFill/>
            <a:miter lim="800000"/>
            <a:headEnd/>
            <a:tailEnd/>
          </a:ln>
        </p:spPr>
      </p:pic>
    </p:spTree>
    <p:extLst>
      <p:ext uri="{BB962C8B-B14F-4D97-AF65-F5344CB8AC3E}">
        <p14:creationId xmlns:p14="http://schemas.microsoft.com/office/powerpoint/2010/main" val="274567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1508"/>
                                        </p:tgtEl>
                                        <p:attrNameLst>
                                          <p:attrName>style.visibility</p:attrName>
                                        </p:attrNameLst>
                                      </p:cBhvr>
                                      <p:to>
                                        <p:strVal val="visible"/>
                                      </p:to>
                                    </p:set>
                                    <p:anim calcmode="lin" valueType="num">
                                      <p:cBhvr additive="base">
                                        <p:cTn id="15" dur="2000" fill="hold"/>
                                        <p:tgtEl>
                                          <p:spTgt spid="21508"/>
                                        </p:tgtEl>
                                        <p:attrNameLst>
                                          <p:attrName>ppt_x</p:attrName>
                                        </p:attrNameLst>
                                      </p:cBhvr>
                                      <p:tavLst>
                                        <p:tav tm="0">
                                          <p:val>
                                            <p:strVal val="0-#ppt_w/2"/>
                                          </p:val>
                                        </p:tav>
                                        <p:tav tm="100000">
                                          <p:val>
                                            <p:strVal val="#ppt_x"/>
                                          </p:val>
                                        </p:tav>
                                      </p:tavLst>
                                    </p:anim>
                                    <p:anim calcmode="lin" valueType="num">
                                      <p:cBhvr additive="base">
                                        <p:cTn id="16" dur="2000" fill="hold"/>
                                        <p:tgtEl>
                                          <p:spTgt spid="2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201</TotalTime>
  <Words>756</Words>
  <Application>Microsoft Office PowerPoint</Application>
  <PresentationFormat>Affichage à l'écran (4:3)</PresentationFormat>
  <Paragraphs>171</Paragraphs>
  <Slides>15</Slides>
  <Notes>6</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Solstice</vt:lpstr>
      <vt:lpstr>The case for behavioral strategy  Dan Lovallo and Olivier Sibony</vt:lpstr>
      <vt:lpstr>La prise de décision</vt:lpstr>
      <vt:lpstr>Comportement</vt:lpstr>
      <vt:lpstr>Processus de décision</vt:lpstr>
      <vt:lpstr>Stratégie comportementale</vt:lpstr>
      <vt:lpstr>Stratégie comportementale</vt:lpstr>
      <vt:lpstr>Contrer le préjugé de la reconnaissance de forme</vt:lpstr>
      <vt:lpstr>Biais cognitifs dans les décisions organisationnelles     :: biais :: PATTERN</vt:lpstr>
      <vt:lpstr>Biais cognitifs dans les décisions organisationnelles      :: biais ::  ACTION</vt:lpstr>
      <vt:lpstr>Contrer le préjugé de la stabilité</vt:lpstr>
      <vt:lpstr>Biais cognitifs dans les décisions organisationnelles      :: biais :: STABILITÉ</vt:lpstr>
      <vt:lpstr>Stratégie comportementale (Behavioral strategy)    </vt:lpstr>
      <vt:lpstr>Biais cognitifs dans les décisions organisationnelles      :: biais :: INTÉRÊT</vt:lpstr>
      <vt:lpstr>Biais cognitifs dans les décisions organisationnelles      :: biais :: SOCIAL</vt:lpstr>
      <vt:lpstr>4 étapes pour adopter une stratégie comportementale</vt:lpstr>
    </vt:vector>
  </TitlesOfParts>
  <Company>UQAC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behavioral strategy</dc:title>
  <dc:creator>HUBERT Jean-Philippe</dc:creator>
  <cp:lastModifiedBy>Rio Tinto User</cp:lastModifiedBy>
  <cp:revision>15</cp:revision>
  <dcterms:created xsi:type="dcterms:W3CDTF">2010-09-09T17:16:16Z</dcterms:created>
  <dcterms:modified xsi:type="dcterms:W3CDTF">2013-01-07T15:19:11Z</dcterms:modified>
</cp:coreProperties>
</file>