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Lora" pitchFamily="2" charset="0"/>
      <p:regular r:id="rId11"/>
    </p:embeddedFont>
    <p:embeddedFont>
      <p:font typeface="Source Sans Pro" panose="020B0503030403020204" pitchFamily="34" charset="0"/>
      <p:regular r:id="rId12"/>
      <p:bold r:id="rId13"/>
    </p:embeddedFont>
    <p:embeddedFont>
      <p:font typeface="Source Sans Pro Bold" panose="020B0703030403020204" pitchFamily="34" charset="0"/>
      <p:bold r:id="rId14"/>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8" d="100"/>
          <a:sy n="58"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72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1381006"/>
            <a:ext cx="7331869" cy="704017"/>
          </a:xfrm>
          <a:prstGeom prst="rect">
            <a:avLst/>
          </a:prstGeom>
          <a:noFill/>
          <a:ln/>
        </p:spPr>
        <p:txBody>
          <a:bodyPr wrap="none" lIns="0" tIns="0" rIns="0" bIns="0" rtlCol="0" anchor="t"/>
          <a:lstStyle/>
          <a:p>
            <a:pPr marL="0" indent="0">
              <a:lnSpc>
                <a:spcPts val="5500"/>
              </a:lnSpc>
              <a:buNone/>
            </a:pPr>
            <a:r>
              <a:rPr lang="en-US" sz="4400" dirty="0" err="1">
                <a:solidFill>
                  <a:srgbClr val="38512F"/>
                </a:solidFill>
                <a:latin typeface="Lora" pitchFamily="34" charset="0"/>
                <a:ea typeface="Lora" pitchFamily="34" charset="-122"/>
                <a:cs typeface="Lora" pitchFamily="34" charset="-120"/>
              </a:rPr>
              <a:t>Gérer</a:t>
            </a:r>
            <a:r>
              <a:rPr lang="en-US" sz="4400" dirty="0">
                <a:solidFill>
                  <a:srgbClr val="38512F"/>
                </a:solidFill>
                <a:latin typeface="Lora" pitchFamily="34" charset="0"/>
                <a:ea typeface="Lora" pitchFamily="34" charset="-122"/>
                <a:cs typeface="Lora" pitchFamily="34" charset="-120"/>
              </a:rPr>
              <a:t> </a:t>
            </a:r>
            <a:r>
              <a:rPr lang="en-US" sz="4400" dirty="0" err="1">
                <a:solidFill>
                  <a:srgbClr val="38512F"/>
                </a:solidFill>
                <a:latin typeface="Lora" pitchFamily="34" charset="0"/>
                <a:ea typeface="Lora" pitchFamily="34" charset="-122"/>
                <a:cs typeface="Lora" pitchFamily="34" charset="-120"/>
              </a:rPr>
              <a:t>l’agenda</a:t>
            </a:r>
            <a:r>
              <a:rPr lang="en-US" sz="4400">
                <a:solidFill>
                  <a:srgbClr val="38512F"/>
                </a:solidFill>
                <a:latin typeface="Lora" pitchFamily="34" charset="0"/>
                <a:ea typeface="Lora" pitchFamily="34" charset="-122"/>
                <a:cs typeface="Lora" pitchFamily="34" charset="-120"/>
              </a:rPr>
              <a:t> Stratégique</a:t>
            </a:r>
            <a:endParaRPr lang="en-US" sz="4400" dirty="0"/>
          </a:p>
        </p:txBody>
      </p:sp>
      <p:sp>
        <p:nvSpPr>
          <p:cNvPr id="4" name="Text 1"/>
          <p:cNvSpPr/>
          <p:nvPr/>
        </p:nvSpPr>
        <p:spPr>
          <a:xfrm>
            <a:off x="6324124" y="2443996"/>
            <a:ext cx="7468553" cy="1915120"/>
          </a:xfrm>
          <a:prstGeom prst="rect">
            <a:avLst/>
          </a:prstGeom>
          <a:noFill/>
          <a:ln/>
        </p:spPr>
        <p:txBody>
          <a:bodyPr wrap="square" lIns="0" tIns="0" rIns="0" bIns="0" rtlCol="0" anchor="t"/>
          <a:lstStyle/>
          <a:p>
            <a:pPr marL="0" indent="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Dans un monde d'incertitude permanente, les entreprises doivent repenser fondamentalement la façon dont elles élaborent leur stratégie. Notre étude révèle que seulement 35% des stratégies d'entreprise réussissent plus de trois tests stratégiques sur dix, soulevant des questions sur l'efficacité des processus de planification annuels traditionnels.</a:t>
            </a:r>
            <a:endParaRPr lang="en-US" sz="1850" dirty="0"/>
          </a:p>
        </p:txBody>
      </p:sp>
      <p:sp>
        <p:nvSpPr>
          <p:cNvPr id="5" name="Text 2"/>
          <p:cNvSpPr/>
          <p:nvPr/>
        </p:nvSpPr>
        <p:spPr>
          <a:xfrm>
            <a:off x="6324124" y="4628317"/>
            <a:ext cx="7468553" cy="1532096"/>
          </a:xfrm>
          <a:prstGeom prst="rect">
            <a:avLst/>
          </a:prstGeom>
          <a:noFill/>
          <a:ln/>
        </p:spPr>
        <p:txBody>
          <a:bodyPr wrap="square" lIns="0" tIns="0" rIns="0" bIns="0" rtlCol="0" anchor="t"/>
          <a:lstStyle/>
          <a:p>
            <a:pPr marL="0" indent="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Ce que nous proposons est un dialogue stratégique régulier impliquant un groupe ciblé de dirigeants seniors. Cette approche permet aux entreprises de s'adapter à l'inattendu et de prendre des décisions stratégiques plus efficaces dans un environnement en constante évolution.</a:t>
            </a:r>
            <a:endParaRPr lang="en-US" sz="1850" dirty="0"/>
          </a:p>
        </p:txBody>
      </p:sp>
      <p:sp>
        <p:nvSpPr>
          <p:cNvPr id="6" name="Shape 3"/>
          <p:cNvSpPr/>
          <p:nvPr/>
        </p:nvSpPr>
        <p:spPr>
          <a:xfrm>
            <a:off x="6324124" y="6447473"/>
            <a:ext cx="382905" cy="382905"/>
          </a:xfrm>
          <a:prstGeom prst="roundRect">
            <a:avLst>
              <a:gd name="adj" fmla="val 23878209"/>
            </a:avLst>
          </a:prstGeom>
          <a:solidFill>
            <a:srgbClr val="B5A144"/>
          </a:solidFill>
          <a:ln w="7620">
            <a:solidFill>
              <a:srgbClr val="FFFFFF"/>
            </a:solidFill>
            <a:prstDash val="solid"/>
          </a:ln>
        </p:spPr>
        <p:txBody>
          <a:bodyPr/>
          <a:lstStyle/>
          <a:p>
            <a:endParaRPr lang="fr-CA"/>
          </a:p>
        </p:txBody>
      </p:sp>
      <p:sp>
        <p:nvSpPr>
          <p:cNvPr id="7" name="Text 4"/>
          <p:cNvSpPr/>
          <p:nvPr/>
        </p:nvSpPr>
        <p:spPr>
          <a:xfrm>
            <a:off x="6444615" y="6590109"/>
            <a:ext cx="141803" cy="97512"/>
          </a:xfrm>
          <a:prstGeom prst="rect">
            <a:avLst/>
          </a:prstGeom>
          <a:noFill/>
          <a:ln/>
        </p:spPr>
        <p:txBody>
          <a:bodyPr wrap="none" lIns="0" tIns="0" rIns="0" bIns="0" rtlCol="0" anchor="t"/>
          <a:lstStyle/>
          <a:p>
            <a:pPr marL="0" indent="0" algn="ctr">
              <a:lnSpc>
                <a:spcPts val="750"/>
              </a:lnSpc>
              <a:buNone/>
            </a:pPr>
            <a:r>
              <a:rPr lang="en-US" sz="750" dirty="0">
                <a:solidFill>
                  <a:srgbClr val="3C3838"/>
                </a:solidFill>
                <a:latin typeface="Source Sans Pro Medium" pitchFamily="34" charset="0"/>
                <a:ea typeface="Source Sans Pro Medium" pitchFamily="34" charset="-122"/>
                <a:cs typeface="Source Sans Pro Medium" pitchFamily="34" charset="-120"/>
              </a:rPr>
              <a:t>MM</a:t>
            </a:r>
            <a:endParaRPr lang="en-US" sz="750" dirty="0"/>
          </a:p>
        </p:txBody>
      </p:sp>
      <p:sp>
        <p:nvSpPr>
          <p:cNvPr id="8" name="Text 5"/>
          <p:cNvSpPr/>
          <p:nvPr/>
        </p:nvSpPr>
        <p:spPr>
          <a:xfrm>
            <a:off x="6826687" y="6429613"/>
            <a:ext cx="2279928" cy="418862"/>
          </a:xfrm>
          <a:prstGeom prst="rect">
            <a:avLst/>
          </a:prstGeom>
          <a:noFill/>
          <a:ln/>
        </p:spPr>
        <p:txBody>
          <a:bodyPr wrap="none" lIns="0" tIns="0" rIns="0" bIns="0" rtlCol="0" anchor="t"/>
          <a:lstStyle/>
          <a:p>
            <a:pPr marL="0" indent="0" algn="l">
              <a:lnSpc>
                <a:spcPts val="3250"/>
              </a:lnSpc>
              <a:buNone/>
            </a:pPr>
            <a:r>
              <a:rPr lang="en-US" sz="2350" b="1" dirty="0">
                <a:solidFill>
                  <a:srgbClr val="3A3630"/>
                </a:solidFill>
                <a:latin typeface="Source Sans Pro Bold" pitchFamily="34" charset="0"/>
                <a:ea typeface="Source Sans Pro Bold" pitchFamily="34" charset="-122"/>
                <a:cs typeface="Source Sans Pro Bold" pitchFamily="34" charset="-120"/>
              </a:rPr>
              <a:t>par Michel Martel</a:t>
            </a:r>
            <a:endParaRPr lang="en-US" sz="23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85416" y="722233"/>
            <a:ext cx="7745968" cy="1174671"/>
          </a:xfrm>
          <a:prstGeom prst="rect">
            <a:avLst/>
          </a:prstGeom>
          <a:noFill/>
          <a:ln/>
        </p:spPr>
        <p:txBody>
          <a:bodyPr wrap="square" lIns="0" tIns="0" rIns="0" bIns="0" rtlCol="0" anchor="t"/>
          <a:lstStyle/>
          <a:p>
            <a:pPr marL="0" indent="0">
              <a:lnSpc>
                <a:spcPts val="4600"/>
              </a:lnSpc>
              <a:buNone/>
            </a:pPr>
            <a:r>
              <a:rPr lang="en-US" sz="3700" dirty="0">
                <a:solidFill>
                  <a:srgbClr val="38512F"/>
                </a:solidFill>
                <a:latin typeface="Lora" pitchFamily="34" charset="0"/>
                <a:ea typeface="Lora" pitchFamily="34" charset="-122"/>
                <a:cs typeface="Lora" pitchFamily="34" charset="-120"/>
              </a:rPr>
              <a:t>Consacrer Plus de Temps à la Stratégie</a:t>
            </a:r>
            <a:endParaRPr lang="en-US" sz="3700" dirty="0"/>
          </a:p>
        </p:txBody>
      </p:sp>
      <p:sp>
        <p:nvSpPr>
          <p:cNvPr id="4" name="Shape 1"/>
          <p:cNvSpPr/>
          <p:nvPr/>
        </p:nvSpPr>
        <p:spPr>
          <a:xfrm>
            <a:off x="6185416" y="2421136"/>
            <a:ext cx="449342" cy="449342"/>
          </a:xfrm>
          <a:prstGeom prst="roundRect">
            <a:avLst>
              <a:gd name="adj" fmla="val 6668"/>
            </a:avLst>
          </a:prstGeom>
          <a:solidFill>
            <a:srgbClr val="F3E7D4"/>
          </a:solidFill>
          <a:ln/>
        </p:spPr>
        <p:txBody>
          <a:bodyPr/>
          <a:lstStyle/>
          <a:p>
            <a:endParaRPr lang="fr-CA"/>
          </a:p>
        </p:txBody>
      </p:sp>
      <p:sp>
        <p:nvSpPr>
          <p:cNvPr id="5" name="Text 2"/>
          <p:cNvSpPr/>
          <p:nvPr/>
        </p:nvSpPr>
        <p:spPr>
          <a:xfrm>
            <a:off x="6269117" y="2469594"/>
            <a:ext cx="281940" cy="352425"/>
          </a:xfrm>
          <a:prstGeom prst="rect">
            <a:avLst/>
          </a:prstGeom>
          <a:noFill/>
          <a:ln/>
        </p:spPr>
        <p:txBody>
          <a:bodyPr wrap="none" lIns="0" tIns="0" rIns="0" bIns="0" rtlCol="0" anchor="t"/>
          <a:lstStyle/>
          <a:p>
            <a:pPr marL="0" indent="0" algn="ctr">
              <a:lnSpc>
                <a:spcPts val="2200"/>
              </a:lnSpc>
              <a:buNone/>
            </a:pPr>
            <a:r>
              <a:rPr lang="en-US" sz="2200" dirty="0">
                <a:solidFill>
                  <a:srgbClr val="3A3630"/>
                </a:solidFill>
                <a:latin typeface="Lora" pitchFamily="34" charset="0"/>
                <a:ea typeface="Lora" pitchFamily="34" charset="-122"/>
                <a:cs typeface="Lora" pitchFamily="34" charset="-120"/>
              </a:rPr>
              <a:t>1</a:t>
            </a:r>
            <a:endParaRPr lang="en-US" sz="2200" dirty="0"/>
          </a:p>
        </p:txBody>
      </p:sp>
      <p:sp>
        <p:nvSpPr>
          <p:cNvPr id="6" name="Text 3"/>
          <p:cNvSpPr/>
          <p:nvPr/>
        </p:nvSpPr>
        <p:spPr>
          <a:xfrm>
            <a:off x="6834426" y="2421136"/>
            <a:ext cx="2349698" cy="293727"/>
          </a:xfrm>
          <a:prstGeom prst="rect">
            <a:avLst/>
          </a:prstGeom>
          <a:noFill/>
          <a:ln/>
        </p:spPr>
        <p:txBody>
          <a:bodyPr wrap="none" lIns="0" tIns="0" rIns="0" bIns="0" rtlCol="0" anchor="t"/>
          <a:lstStyle/>
          <a:p>
            <a:pPr marL="0" indent="0">
              <a:lnSpc>
                <a:spcPts val="2300"/>
              </a:lnSpc>
              <a:buNone/>
            </a:pPr>
            <a:r>
              <a:rPr lang="en-US" sz="1850" dirty="0">
                <a:solidFill>
                  <a:srgbClr val="3A3630"/>
                </a:solidFill>
                <a:latin typeface="Lora" pitchFamily="34" charset="0"/>
                <a:ea typeface="Lora" pitchFamily="34" charset="-122"/>
                <a:cs typeface="Lora" pitchFamily="34" charset="-120"/>
              </a:rPr>
              <a:t>Réunions Régulières</a:t>
            </a:r>
            <a:endParaRPr lang="en-US" sz="1850" dirty="0"/>
          </a:p>
        </p:txBody>
      </p:sp>
      <p:sp>
        <p:nvSpPr>
          <p:cNvPr id="7" name="Text 4"/>
          <p:cNvSpPr/>
          <p:nvPr/>
        </p:nvSpPr>
        <p:spPr>
          <a:xfrm>
            <a:off x="6834426" y="2834640"/>
            <a:ext cx="3124200" cy="2876074"/>
          </a:xfrm>
          <a:prstGeom prst="rect">
            <a:avLst/>
          </a:prstGeom>
          <a:noFill/>
          <a:ln/>
        </p:spPr>
        <p:txBody>
          <a:bodyPr wrap="square" lIns="0" tIns="0" rIns="0" bIns="0" rtlCol="0" anchor="t"/>
          <a:lstStyle/>
          <a:p>
            <a:pPr marL="0" indent="0">
              <a:lnSpc>
                <a:spcPts val="2500"/>
              </a:lnSpc>
              <a:buNone/>
            </a:pPr>
            <a:r>
              <a:rPr lang="en-US" sz="1550" dirty="0">
                <a:solidFill>
                  <a:srgbClr val="3A3630"/>
                </a:solidFill>
                <a:latin typeface="Source Sans Pro" pitchFamily="34" charset="0"/>
                <a:ea typeface="Source Sans Pro" pitchFamily="34" charset="-122"/>
                <a:cs typeface="Source Sans Pro" pitchFamily="34" charset="-120"/>
              </a:rPr>
              <a:t>Les équipes dirigeantes doivent consacrer autant de temps aux questions stratégiques qu'aux problèmes opérationnels, ce qui signifie généralement des réunions de deux à quatre heures, hebdomadaires ou bihebdomadaires, tout au long de l'année.</a:t>
            </a:r>
            <a:endParaRPr lang="en-US" sz="1550" dirty="0"/>
          </a:p>
        </p:txBody>
      </p:sp>
      <p:sp>
        <p:nvSpPr>
          <p:cNvPr id="8" name="Shape 5"/>
          <p:cNvSpPr/>
          <p:nvPr/>
        </p:nvSpPr>
        <p:spPr>
          <a:xfrm>
            <a:off x="10158293" y="2421136"/>
            <a:ext cx="449342" cy="449342"/>
          </a:xfrm>
          <a:prstGeom prst="roundRect">
            <a:avLst>
              <a:gd name="adj" fmla="val 6668"/>
            </a:avLst>
          </a:prstGeom>
          <a:solidFill>
            <a:srgbClr val="F3E7D4"/>
          </a:solidFill>
          <a:ln/>
        </p:spPr>
        <p:txBody>
          <a:bodyPr/>
          <a:lstStyle/>
          <a:p>
            <a:endParaRPr lang="fr-CA"/>
          </a:p>
        </p:txBody>
      </p:sp>
      <p:sp>
        <p:nvSpPr>
          <p:cNvPr id="9" name="Text 6"/>
          <p:cNvSpPr/>
          <p:nvPr/>
        </p:nvSpPr>
        <p:spPr>
          <a:xfrm>
            <a:off x="10241994" y="2469594"/>
            <a:ext cx="281940" cy="352425"/>
          </a:xfrm>
          <a:prstGeom prst="rect">
            <a:avLst/>
          </a:prstGeom>
          <a:noFill/>
          <a:ln/>
        </p:spPr>
        <p:txBody>
          <a:bodyPr wrap="none" lIns="0" tIns="0" rIns="0" bIns="0" rtlCol="0" anchor="t"/>
          <a:lstStyle/>
          <a:p>
            <a:pPr marL="0" indent="0" algn="ctr">
              <a:lnSpc>
                <a:spcPts val="2200"/>
              </a:lnSpc>
              <a:buNone/>
            </a:pPr>
            <a:r>
              <a:rPr lang="en-US" sz="2200" dirty="0">
                <a:solidFill>
                  <a:srgbClr val="3A3630"/>
                </a:solidFill>
                <a:latin typeface="Lora" pitchFamily="34" charset="0"/>
                <a:ea typeface="Lora" pitchFamily="34" charset="-122"/>
                <a:cs typeface="Lora" pitchFamily="34" charset="-120"/>
              </a:rPr>
              <a:t>2</a:t>
            </a:r>
            <a:endParaRPr lang="en-US" sz="2200" dirty="0"/>
          </a:p>
        </p:txBody>
      </p:sp>
      <p:sp>
        <p:nvSpPr>
          <p:cNvPr id="10" name="Text 7"/>
          <p:cNvSpPr/>
          <p:nvPr/>
        </p:nvSpPr>
        <p:spPr>
          <a:xfrm>
            <a:off x="10807303" y="2421136"/>
            <a:ext cx="2639020" cy="293727"/>
          </a:xfrm>
          <a:prstGeom prst="rect">
            <a:avLst/>
          </a:prstGeom>
          <a:noFill/>
          <a:ln/>
        </p:spPr>
        <p:txBody>
          <a:bodyPr wrap="none" lIns="0" tIns="0" rIns="0" bIns="0" rtlCol="0" anchor="t"/>
          <a:lstStyle/>
          <a:p>
            <a:pPr marL="0" indent="0">
              <a:lnSpc>
                <a:spcPts val="2300"/>
              </a:lnSpc>
              <a:buNone/>
            </a:pPr>
            <a:r>
              <a:rPr lang="en-US" sz="1850" dirty="0">
                <a:solidFill>
                  <a:srgbClr val="3A3630"/>
                </a:solidFill>
                <a:latin typeface="Lora" pitchFamily="34" charset="0"/>
                <a:ea typeface="Lora" pitchFamily="34" charset="-122"/>
                <a:cs typeface="Lora" pitchFamily="34" charset="-120"/>
              </a:rPr>
              <a:t>Révision des Aspirations</a:t>
            </a:r>
            <a:endParaRPr lang="en-US" sz="1850" dirty="0"/>
          </a:p>
        </p:txBody>
      </p:sp>
      <p:sp>
        <p:nvSpPr>
          <p:cNvPr id="11" name="Text 8"/>
          <p:cNvSpPr/>
          <p:nvPr/>
        </p:nvSpPr>
        <p:spPr>
          <a:xfrm>
            <a:off x="10807303" y="2834640"/>
            <a:ext cx="3124200" cy="2876074"/>
          </a:xfrm>
          <a:prstGeom prst="rect">
            <a:avLst/>
          </a:prstGeom>
          <a:noFill/>
          <a:ln/>
        </p:spPr>
        <p:txBody>
          <a:bodyPr wrap="square" lIns="0" tIns="0" rIns="0" bIns="0" rtlCol="0" anchor="t"/>
          <a:lstStyle/>
          <a:p>
            <a:pPr marL="0" indent="0">
              <a:lnSpc>
                <a:spcPts val="2500"/>
              </a:lnSpc>
              <a:buNone/>
            </a:pPr>
            <a:r>
              <a:rPr lang="en-US" sz="1550" dirty="0">
                <a:solidFill>
                  <a:srgbClr val="3A3630"/>
                </a:solidFill>
                <a:latin typeface="Source Sans Pro" pitchFamily="34" charset="0"/>
                <a:ea typeface="Source Sans Pro" pitchFamily="34" charset="-122"/>
                <a:cs typeface="Source Sans Pro" pitchFamily="34" charset="-120"/>
              </a:rPr>
              <a:t>Ce temps permet d'impliquer l'équipe dirigeante et le conseil d'administration dans la révision périodique des aspirations de l'entreprise et d'effectuer les changements directionnels nécessaires en fonction des forces mondiales qui agissent sur l'entreprise.</a:t>
            </a:r>
            <a:endParaRPr lang="en-US" sz="1550" dirty="0"/>
          </a:p>
        </p:txBody>
      </p:sp>
      <p:sp>
        <p:nvSpPr>
          <p:cNvPr id="12" name="Shape 9"/>
          <p:cNvSpPr/>
          <p:nvPr/>
        </p:nvSpPr>
        <p:spPr>
          <a:xfrm>
            <a:off x="6185416" y="6135053"/>
            <a:ext cx="449342" cy="449342"/>
          </a:xfrm>
          <a:prstGeom prst="roundRect">
            <a:avLst>
              <a:gd name="adj" fmla="val 6668"/>
            </a:avLst>
          </a:prstGeom>
          <a:solidFill>
            <a:srgbClr val="F3E7D4"/>
          </a:solidFill>
          <a:ln/>
        </p:spPr>
        <p:txBody>
          <a:bodyPr/>
          <a:lstStyle/>
          <a:p>
            <a:endParaRPr lang="fr-CA"/>
          </a:p>
        </p:txBody>
      </p:sp>
      <p:sp>
        <p:nvSpPr>
          <p:cNvPr id="13" name="Text 10"/>
          <p:cNvSpPr/>
          <p:nvPr/>
        </p:nvSpPr>
        <p:spPr>
          <a:xfrm>
            <a:off x="6269117" y="6183511"/>
            <a:ext cx="281940" cy="352425"/>
          </a:xfrm>
          <a:prstGeom prst="rect">
            <a:avLst/>
          </a:prstGeom>
          <a:noFill/>
          <a:ln/>
        </p:spPr>
        <p:txBody>
          <a:bodyPr wrap="none" lIns="0" tIns="0" rIns="0" bIns="0" rtlCol="0" anchor="t"/>
          <a:lstStyle/>
          <a:p>
            <a:pPr marL="0" indent="0" algn="ctr">
              <a:lnSpc>
                <a:spcPts val="2200"/>
              </a:lnSpc>
              <a:buNone/>
            </a:pPr>
            <a:r>
              <a:rPr lang="en-US" sz="2200" dirty="0">
                <a:solidFill>
                  <a:srgbClr val="3A3630"/>
                </a:solidFill>
                <a:latin typeface="Lora" pitchFamily="34" charset="0"/>
                <a:ea typeface="Lora" pitchFamily="34" charset="-122"/>
                <a:cs typeface="Lora" pitchFamily="34" charset="-120"/>
              </a:rPr>
              <a:t>3</a:t>
            </a:r>
            <a:endParaRPr lang="en-US" sz="2200" dirty="0"/>
          </a:p>
        </p:txBody>
      </p:sp>
      <p:sp>
        <p:nvSpPr>
          <p:cNvPr id="14" name="Text 11"/>
          <p:cNvSpPr/>
          <p:nvPr/>
        </p:nvSpPr>
        <p:spPr>
          <a:xfrm>
            <a:off x="6834426" y="6135053"/>
            <a:ext cx="2349698" cy="293727"/>
          </a:xfrm>
          <a:prstGeom prst="rect">
            <a:avLst/>
          </a:prstGeom>
          <a:noFill/>
          <a:ln/>
        </p:spPr>
        <p:txBody>
          <a:bodyPr wrap="none" lIns="0" tIns="0" rIns="0" bIns="0" rtlCol="0" anchor="t"/>
          <a:lstStyle/>
          <a:p>
            <a:pPr marL="0" indent="0">
              <a:lnSpc>
                <a:spcPts val="2300"/>
              </a:lnSpc>
              <a:buNone/>
            </a:pPr>
            <a:r>
              <a:rPr lang="en-US" sz="1850" dirty="0">
                <a:solidFill>
                  <a:srgbClr val="3A3630"/>
                </a:solidFill>
                <a:latin typeface="Lora" pitchFamily="34" charset="0"/>
                <a:ea typeface="Lora" pitchFamily="34" charset="-122"/>
                <a:cs typeface="Lora" pitchFamily="34" charset="-120"/>
              </a:rPr>
              <a:t>Processus Rigoureux</a:t>
            </a:r>
            <a:endParaRPr lang="en-US" sz="1850" dirty="0"/>
          </a:p>
        </p:txBody>
      </p:sp>
      <p:sp>
        <p:nvSpPr>
          <p:cNvPr id="15" name="Text 12"/>
          <p:cNvSpPr/>
          <p:nvPr/>
        </p:nvSpPr>
        <p:spPr>
          <a:xfrm>
            <a:off x="6834426" y="6548557"/>
            <a:ext cx="7096958" cy="958691"/>
          </a:xfrm>
          <a:prstGeom prst="rect">
            <a:avLst/>
          </a:prstGeom>
          <a:noFill/>
          <a:ln/>
        </p:spPr>
        <p:txBody>
          <a:bodyPr wrap="square" lIns="0" tIns="0" rIns="0" bIns="0" rtlCol="0" anchor="t"/>
          <a:lstStyle/>
          <a:p>
            <a:pPr marL="0" indent="0">
              <a:lnSpc>
                <a:spcPts val="2500"/>
              </a:lnSpc>
              <a:buNone/>
            </a:pPr>
            <a:r>
              <a:rPr lang="en-US" sz="1550" dirty="0">
                <a:solidFill>
                  <a:srgbClr val="3A3630"/>
                </a:solidFill>
                <a:latin typeface="Source Sans Pro" pitchFamily="34" charset="0"/>
                <a:ea typeface="Source Sans Pro" pitchFamily="34" charset="-122"/>
                <a:cs typeface="Source Sans Pro" pitchFamily="34" charset="-120"/>
              </a:rPr>
              <a:t>Il faut créer un processus de gestion rigoureux et continu pour formuler les initiatives stratégiques spécifiques nécessaires pour combler les écarts entre la trajectoire actuelle de l'entreprise et ses aspirations.</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27842" y="651867"/>
            <a:ext cx="9481304" cy="695563"/>
          </a:xfrm>
          <a:prstGeom prst="rect">
            <a:avLst/>
          </a:prstGeom>
          <a:noFill/>
          <a:ln/>
        </p:spPr>
        <p:txBody>
          <a:bodyPr wrap="none" lIns="0" tIns="0" rIns="0" bIns="0" rtlCol="0" anchor="t"/>
          <a:lstStyle/>
          <a:p>
            <a:pPr marL="0" indent="0">
              <a:lnSpc>
                <a:spcPts val="5450"/>
              </a:lnSpc>
              <a:buNone/>
            </a:pPr>
            <a:r>
              <a:rPr lang="en-US" sz="4350" dirty="0">
                <a:solidFill>
                  <a:srgbClr val="38512F"/>
                </a:solidFill>
                <a:latin typeface="Lora" pitchFamily="34" charset="0"/>
                <a:ea typeface="Lora" pitchFamily="34" charset="-122"/>
                <a:cs typeface="Lora" pitchFamily="34" charset="-120"/>
              </a:rPr>
              <a:t>L'Expérience d'une Banque Mondiale</a:t>
            </a:r>
            <a:endParaRPr lang="en-US" sz="4350" dirty="0"/>
          </a:p>
        </p:txBody>
      </p:sp>
      <p:sp>
        <p:nvSpPr>
          <p:cNvPr id="3" name="Shape 1"/>
          <p:cNvSpPr/>
          <p:nvPr/>
        </p:nvSpPr>
        <p:spPr>
          <a:xfrm>
            <a:off x="7299960" y="1820466"/>
            <a:ext cx="30480" cy="5757267"/>
          </a:xfrm>
          <a:prstGeom prst="roundRect">
            <a:avLst>
              <a:gd name="adj" fmla="val 116405"/>
            </a:avLst>
          </a:prstGeom>
          <a:solidFill>
            <a:srgbClr val="D9CDBA"/>
          </a:solidFill>
          <a:ln/>
        </p:spPr>
        <p:txBody>
          <a:bodyPr/>
          <a:lstStyle/>
          <a:p>
            <a:endParaRPr lang="fr-CA"/>
          </a:p>
        </p:txBody>
      </p:sp>
      <p:sp>
        <p:nvSpPr>
          <p:cNvPr id="4" name="Shape 2"/>
          <p:cNvSpPr/>
          <p:nvPr/>
        </p:nvSpPr>
        <p:spPr>
          <a:xfrm>
            <a:off x="6370141" y="2337197"/>
            <a:ext cx="709493" cy="30480"/>
          </a:xfrm>
          <a:prstGeom prst="roundRect">
            <a:avLst>
              <a:gd name="adj" fmla="val 116405"/>
            </a:avLst>
          </a:prstGeom>
          <a:solidFill>
            <a:srgbClr val="D9CDBA"/>
          </a:solidFill>
          <a:ln/>
        </p:spPr>
        <p:txBody>
          <a:bodyPr/>
          <a:lstStyle/>
          <a:p>
            <a:endParaRPr lang="fr-CA"/>
          </a:p>
        </p:txBody>
      </p:sp>
      <p:sp>
        <p:nvSpPr>
          <p:cNvPr id="5" name="Shape 3"/>
          <p:cNvSpPr/>
          <p:nvPr/>
        </p:nvSpPr>
        <p:spPr>
          <a:xfrm>
            <a:off x="7049155" y="2086451"/>
            <a:ext cx="532090" cy="532090"/>
          </a:xfrm>
          <a:prstGeom prst="roundRect">
            <a:avLst>
              <a:gd name="adj" fmla="val 6668"/>
            </a:avLst>
          </a:prstGeom>
          <a:solidFill>
            <a:srgbClr val="F3E7D4"/>
          </a:solidFill>
          <a:ln/>
        </p:spPr>
        <p:txBody>
          <a:bodyPr/>
          <a:lstStyle/>
          <a:p>
            <a:endParaRPr lang="fr-CA"/>
          </a:p>
        </p:txBody>
      </p:sp>
      <p:sp>
        <p:nvSpPr>
          <p:cNvPr id="6" name="Text 4"/>
          <p:cNvSpPr/>
          <p:nvPr/>
        </p:nvSpPr>
        <p:spPr>
          <a:xfrm>
            <a:off x="7148215" y="2143780"/>
            <a:ext cx="333851" cy="417314"/>
          </a:xfrm>
          <a:prstGeom prst="rect">
            <a:avLst/>
          </a:prstGeom>
          <a:noFill/>
          <a:ln/>
        </p:spPr>
        <p:txBody>
          <a:bodyPr wrap="none" lIns="0" tIns="0" rIns="0" bIns="0" rtlCol="0" anchor="t"/>
          <a:lstStyle/>
          <a:p>
            <a:pPr marL="0" indent="0" algn="ctr">
              <a:lnSpc>
                <a:spcPts val="2600"/>
              </a:lnSpc>
              <a:buNone/>
            </a:pPr>
            <a:r>
              <a:rPr lang="en-US" sz="2600" dirty="0">
                <a:solidFill>
                  <a:srgbClr val="3A3630"/>
                </a:solidFill>
                <a:latin typeface="Lora" pitchFamily="34" charset="0"/>
                <a:ea typeface="Lora" pitchFamily="34" charset="-122"/>
                <a:cs typeface="Lora" pitchFamily="34" charset="-120"/>
              </a:rPr>
              <a:t>1</a:t>
            </a:r>
            <a:endParaRPr lang="en-US" sz="2600" dirty="0"/>
          </a:p>
        </p:txBody>
      </p:sp>
      <p:sp>
        <p:nvSpPr>
          <p:cNvPr id="7" name="Text 5"/>
          <p:cNvSpPr/>
          <p:nvPr/>
        </p:nvSpPr>
        <p:spPr>
          <a:xfrm>
            <a:off x="2985492" y="2056924"/>
            <a:ext cx="3147060" cy="347782"/>
          </a:xfrm>
          <a:prstGeom prst="rect">
            <a:avLst/>
          </a:prstGeom>
          <a:noFill/>
          <a:ln/>
        </p:spPr>
        <p:txBody>
          <a:bodyPr wrap="none" lIns="0" tIns="0" rIns="0" bIns="0" rtlCol="0" anchor="t"/>
          <a:lstStyle/>
          <a:p>
            <a:pPr marL="0" indent="0" algn="r">
              <a:lnSpc>
                <a:spcPts val="2700"/>
              </a:lnSpc>
              <a:buNone/>
            </a:pPr>
            <a:r>
              <a:rPr lang="en-US" sz="2150" dirty="0">
                <a:solidFill>
                  <a:srgbClr val="3A3630"/>
                </a:solidFill>
                <a:latin typeface="Lora" pitchFamily="34" charset="0"/>
                <a:ea typeface="Lora" pitchFamily="34" charset="-122"/>
                <a:cs typeface="Lora" pitchFamily="34" charset="-120"/>
              </a:rPr>
              <a:t>Crise et Réponse Initiale</a:t>
            </a:r>
            <a:endParaRPr lang="en-US" sz="2150" dirty="0"/>
          </a:p>
        </p:txBody>
      </p:sp>
      <p:sp>
        <p:nvSpPr>
          <p:cNvPr id="8" name="Text 6"/>
          <p:cNvSpPr/>
          <p:nvPr/>
        </p:nvSpPr>
        <p:spPr>
          <a:xfrm>
            <a:off x="827842" y="2546509"/>
            <a:ext cx="5304711" cy="1892498"/>
          </a:xfrm>
          <a:prstGeom prst="rect">
            <a:avLst/>
          </a:prstGeom>
          <a:noFill/>
          <a:ln/>
        </p:spPr>
        <p:txBody>
          <a:bodyPr wrap="square" lIns="0" tIns="0" rIns="0" bIns="0" rtlCol="0" anchor="t"/>
          <a:lstStyle/>
          <a:p>
            <a:pPr marL="0" indent="0" algn="r">
              <a:lnSpc>
                <a:spcPts val="2950"/>
              </a:lnSpc>
              <a:buNone/>
            </a:pPr>
            <a:r>
              <a:rPr lang="en-US" sz="1850" dirty="0">
                <a:solidFill>
                  <a:srgbClr val="3A3630"/>
                </a:solidFill>
                <a:latin typeface="Source Sans Pro" pitchFamily="34" charset="0"/>
                <a:ea typeface="Source Sans Pro" pitchFamily="34" charset="-122"/>
                <a:cs typeface="Source Sans Pro" pitchFamily="34" charset="-120"/>
              </a:rPr>
              <a:t>Comme de nombreuses banques, l'institution avait répondu à la crise de 2008 en passant en pertes la plupart de ses actifs douteux, en levant des capitaux, en réduisant son bilan et en réduisant drastiquement ses dépenses.</a:t>
            </a:r>
            <a:endParaRPr lang="en-US" sz="1850" dirty="0"/>
          </a:p>
        </p:txBody>
      </p:sp>
      <p:sp>
        <p:nvSpPr>
          <p:cNvPr id="9" name="Shape 7"/>
          <p:cNvSpPr/>
          <p:nvPr/>
        </p:nvSpPr>
        <p:spPr>
          <a:xfrm>
            <a:off x="7550765" y="3519726"/>
            <a:ext cx="709493" cy="30480"/>
          </a:xfrm>
          <a:prstGeom prst="roundRect">
            <a:avLst>
              <a:gd name="adj" fmla="val 116405"/>
            </a:avLst>
          </a:prstGeom>
          <a:solidFill>
            <a:srgbClr val="D9CDBA"/>
          </a:solidFill>
          <a:ln/>
        </p:spPr>
        <p:txBody>
          <a:bodyPr/>
          <a:lstStyle/>
          <a:p>
            <a:endParaRPr lang="fr-CA"/>
          </a:p>
        </p:txBody>
      </p:sp>
      <p:sp>
        <p:nvSpPr>
          <p:cNvPr id="10" name="Shape 8"/>
          <p:cNvSpPr/>
          <p:nvPr/>
        </p:nvSpPr>
        <p:spPr>
          <a:xfrm>
            <a:off x="7049155" y="3268980"/>
            <a:ext cx="532090" cy="532090"/>
          </a:xfrm>
          <a:prstGeom prst="roundRect">
            <a:avLst>
              <a:gd name="adj" fmla="val 6668"/>
            </a:avLst>
          </a:prstGeom>
          <a:solidFill>
            <a:srgbClr val="F3E7D4"/>
          </a:solidFill>
          <a:ln/>
        </p:spPr>
        <p:txBody>
          <a:bodyPr/>
          <a:lstStyle/>
          <a:p>
            <a:endParaRPr lang="fr-CA"/>
          </a:p>
        </p:txBody>
      </p:sp>
      <p:sp>
        <p:nvSpPr>
          <p:cNvPr id="11" name="Text 9"/>
          <p:cNvSpPr/>
          <p:nvPr/>
        </p:nvSpPr>
        <p:spPr>
          <a:xfrm>
            <a:off x="7148215" y="3326309"/>
            <a:ext cx="333851" cy="417314"/>
          </a:xfrm>
          <a:prstGeom prst="rect">
            <a:avLst/>
          </a:prstGeom>
          <a:noFill/>
          <a:ln/>
        </p:spPr>
        <p:txBody>
          <a:bodyPr wrap="none" lIns="0" tIns="0" rIns="0" bIns="0" rtlCol="0" anchor="t"/>
          <a:lstStyle/>
          <a:p>
            <a:pPr marL="0" indent="0" algn="ctr">
              <a:lnSpc>
                <a:spcPts val="2600"/>
              </a:lnSpc>
              <a:buNone/>
            </a:pPr>
            <a:r>
              <a:rPr lang="en-US" sz="2600" dirty="0">
                <a:solidFill>
                  <a:srgbClr val="3A3630"/>
                </a:solidFill>
                <a:latin typeface="Lora" pitchFamily="34" charset="0"/>
                <a:ea typeface="Lora" pitchFamily="34" charset="-122"/>
                <a:cs typeface="Lora" pitchFamily="34" charset="-120"/>
              </a:rPr>
              <a:t>2</a:t>
            </a:r>
            <a:endParaRPr lang="en-US" sz="2600" dirty="0"/>
          </a:p>
        </p:txBody>
      </p:sp>
      <p:sp>
        <p:nvSpPr>
          <p:cNvPr id="12" name="Text 10"/>
          <p:cNvSpPr/>
          <p:nvPr/>
        </p:nvSpPr>
        <p:spPr>
          <a:xfrm>
            <a:off x="8497848" y="3239452"/>
            <a:ext cx="2782729" cy="347782"/>
          </a:xfrm>
          <a:prstGeom prst="rect">
            <a:avLst/>
          </a:prstGeom>
          <a:noFill/>
          <a:ln/>
        </p:spPr>
        <p:txBody>
          <a:bodyPr wrap="none" lIns="0" tIns="0" rIns="0" bIns="0" rtlCol="0" anchor="t"/>
          <a:lstStyle/>
          <a:p>
            <a:pPr marL="0" indent="0" algn="l">
              <a:lnSpc>
                <a:spcPts val="2700"/>
              </a:lnSpc>
              <a:buNone/>
            </a:pPr>
            <a:r>
              <a:rPr lang="en-US" sz="2150" dirty="0">
                <a:solidFill>
                  <a:srgbClr val="3A3630"/>
                </a:solidFill>
                <a:latin typeface="Lora" pitchFamily="34" charset="0"/>
                <a:ea typeface="Lora" pitchFamily="34" charset="-122"/>
                <a:cs typeface="Lora" pitchFamily="34" charset="-120"/>
              </a:rPr>
              <a:t>Prise de Conscience</a:t>
            </a:r>
            <a:endParaRPr lang="en-US" sz="2150" dirty="0"/>
          </a:p>
        </p:txBody>
      </p:sp>
      <p:sp>
        <p:nvSpPr>
          <p:cNvPr id="13" name="Text 11"/>
          <p:cNvSpPr/>
          <p:nvPr/>
        </p:nvSpPr>
        <p:spPr>
          <a:xfrm>
            <a:off x="8497848" y="3729038"/>
            <a:ext cx="5304711" cy="1892498"/>
          </a:xfrm>
          <a:prstGeom prst="rect">
            <a:avLst/>
          </a:prstGeom>
          <a:noFill/>
          <a:ln/>
        </p:spPr>
        <p:txBody>
          <a:bodyPr wrap="square" lIns="0" tIns="0" rIns="0" bIns="0" rtlCol="0" anchor="t"/>
          <a:lstStyle/>
          <a:p>
            <a:pPr marL="0" indent="0" algn="l">
              <a:lnSpc>
                <a:spcPts val="2950"/>
              </a:lnSpc>
              <a:buNone/>
            </a:pPr>
            <a:r>
              <a:rPr lang="en-US" sz="1850" dirty="0">
                <a:solidFill>
                  <a:srgbClr val="3A3630"/>
                </a:solidFill>
                <a:latin typeface="Source Sans Pro" pitchFamily="34" charset="0"/>
                <a:ea typeface="Source Sans Pro" pitchFamily="34" charset="-122"/>
                <a:cs typeface="Source Sans Pro" pitchFamily="34" charset="-120"/>
              </a:rPr>
              <a:t>En 2010, lors des processus de planification financière à long terme, le PDG et le conseil d'administration ont réalisé que, bien que l'institution se remettait de ses pertes financières, elle ne savait pas d'où viendrait sa croissance future.</a:t>
            </a:r>
            <a:endParaRPr lang="en-US" sz="1850" dirty="0"/>
          </a:p>
        </p:txBody>
      </p:sp>
      <p:sp>
        <p:nvSpPr>
          <p:cNvPr id="14" name="Shape 12"/>
          <p:cNvSpPr/>
          <p:nvPr/>
        </p:nvSpPr>
        <p:spPr>
          <a:xfrm>
            <a:off x="6370141" y="5428655"/>
            <a:ext cx="709493" cy="30480"/>
          </a:xfrm>
          <a:prstGeom prst="roundRect">
            <a:avLst>
              <a:gd name="adj" fmla="val 116405"/>
            </a:avLst>
          </a:prstGeom>
          <a:solidFill>
            <a:srgbClr val="D9CDBA"/>
          </a:solidFill>
          <a:ln/>
        </p:spPr>
        <p:txBody>
          <a:bodyPr/>
          <a:lstStyle/>
          <a:p>
            <a:endParaRPr lang="fr-CA"/>
          </a:p>
        </p:txBody>
      </p:sp>
      <p:sp>
        <p:nvSpPr>
          <p:cNvPr id="15" name="Shape 13"/>
          <p:cNvSpPr/>
          <p:nvPr/>
        </p:nvSpPr>
        <p:spPr>
          <a:xfrm>
            <a:off x="7049155" y="5177909"/>
            <a:ext cx="532090" cy="532090"/>
          </a:xfrm>
          <a:prstGeom prst="roundRect">
            <a:avLst>
              <a:gd name="adj" fmla="val 6668"/>
            </a:avLst>
          </a:prstGeom>
          <a:solidFill>
            <a:srgbClr val="F3E7D4"/>
          </a:solidFill>
          <a:ln/>
        </p:spPr>
        <p:txBody>
          <a:bodyPr/>
          <a:lstStyle/>
          <a:p>
            <a:endParaRPr lang="fr-CA"/>
          </a:p>
        </p:txBody>
      </p:sp>
      <p:sp>
        <p:nvSpPr>
          <p:cNvPr id="16" name="Text 14"/>
          <p:cNvSpPr/>
          <p:nvPr/>
        </p:nvSpPr>
        <p:spPr>
          <a:xfrm>
            <a:off x="7148215" y="5235238"/>
            <a:ext cx="333851" cy="417314"/>
          </a:xfrm>
          <a:prstGeom prst="rect">
            <a:avLst/>
          </a:prstGeom>
          <a:noFill/>
          <a:ln/>
        </p:spPr>
        <p:txBody>
          <a:bodyPr wrap="none" lIns="0" tIns="0" rIns="0" bIns="0" rtlCol="0" anchor="t"/>
          <a:lstStyle/>
          <a:p>
            <a:pPr marL="0" indent="0" algn="ctr">
              <a:lnSpc>
                <a:spcPts val="2600"/>
              </a:lnSpc>
              <a:buNone/>
            </a:pPr>
            <a:r>
              <a:rPr lang="en-US" sz="2600" dirty="0">
                <a:solidFill>
                  <a:srgbClr val="3A3630"/>
                </a:solidFill>
                <a:latin typeface="Lora" pitchFamily="34" charset="0"/>
                <a:ea typeface="Lora" pitchFamily="34" charset="-122"/>
                <a:cs typeface="Lora" pitchFamily="34" charset="-120"/>
              </a:rPr>
              <a:t>3</a:t>
            </a:r>
            <a:endParaRPr lang="en-US" sz="2600" dirty="0"/>
          </a:p>
        </p:txBody>
      </p:sp>
      <p:sp>
        <p:nvSpPr>
          <p:cNvPr id="17" name="Text 15"/>
          <p:cNvSpPr/>
          <p:nvPr/>
        </p:nvSpPr>
        <p:spPr>
          <a:xfrm>
            <a:off x="2904530" y="5148382"/>
            <a:ext cx="3228022" cy="347782"/>
          </a:xfrm>
          <a:prstGeom prst="rect">
            <a:avLst/>
          </a:prstGeom>
          <a:noFill/>
          <a:ln/>
        </p:spPr>
        <p:txBody>
          <a:bodyPr wrap="none" lIns="0" tIns="0" rIns="0" bIns="0" rtlCol="0" anchor="t"/>
          <a:lstStyle/>
          <a:p>
            <a:pPr marL="0" indent="0" algn="r">
              <a:lnSpc>
                <a:spcPts val="2700"/>
              </a:lnSpc>
              <a:buNone/>
            </a:pPr>
            <a:r>
              <a:rPr lang="en-US" sz="2150" dirty="0">
                <a:solidFill>
                  <a:srgbClr val="3A3630"/>
                </a:solidFill>
                <a:latin typeface="Lora" pitchFamily="34" charset="0"/>
                <a:ea typeface="Lora" pitchFamily="34" charset="-122"/>
                <a:cs typeface="Lora" pitchFamily="34" charset="-120"/>
              </a:rPr>
              <a:t>Lancement du Processus</a:t>
            </a:r>
            <a:endParaRPr lang="en-US" sz="2150" dirty="0"/>
          </a:p>
        </p:txBody>
      </p:sp>
      <p:sp>
        <p:nvSpPr>
          <p:cNvPr id="18" name="Text 16"/>
          <p:cNvSpPr/>
          <p:nvPr/>
        </p:nvSpPr>
        <p:spPr>
          <a:xfrm>
            <a:off x="827842" y="5637967"/>
            <a:ext cx="5304711" cy="1513999"/>
          </a:xfrm>
          <a:prstGeom prst="rect">
            <a:avLst/>
          </a:prstGeom>
          <a:noFill/>
          <a:ln/>
        </p:spPr>
        <p:txBody>
          <a:bodyPr wrap="square" lIns="0" tIns="0" rIns="0" bIns="0" rtlCol="0" anchor="t"/>
          <a:lstStyle/>
          <a:p>
            <a:pPr marL="0" indent="0" algn="r">
              <a:lnSpc>
                <a:spcPts val="2950"/>
              </a:lnSpc>
              <a:buNone/>
            </a:pPr>
            <a:r>
              <a:rPr lang="en-US" sz="1850" dirty="0">
                <a:solidFill>
                  <a:srgbClr val="3A3630"/>
                </a:solidFill>
                <a:latin typeface="Source Sans Pro" pitchFamily="34" charset="0"/>
                <a:ea typeface="Source Sans Pro" pitchFamily="34" charset="-122"/>
                <a:cs typeface="Source Sans Pro" pitchFamily="34" charset="-120"/>
              </a:rPr>
              <a:t>Le PDG a décidé, en accord avec son conseil d'administration, d'interrompre les travaux sur leur plan à long terme et de lancer une activité concentrée pour rafraîchir la stratégie de la banque.</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965597"/>
            <a:ext cx="8805743" cy="704017"/>
          </a:xfrm>
          <a:prstGeom prst="rect">
            <a:avLst/>
          </a:prstGeom>
          <a:noFill/>
          <a:ln/>
        </p:spPr>
        <p:txBody>
          <a:bodyPr wrap="none" lIns="0" tIns="0" rIns="0" bIns="0" rtlCol="0" anchor="t"/>
          <a:lstStyle/>
          <a:p>
            <a:pPr marL="0" indent="0">
              <a:lnSpc>
                <a:spcPts val="5500"/>
              </a:lnSpc>
              <a:buNone/>
            </a:pPr>
            <a:r>
              <a:rPr lang="en-US" sz="4400" dirty="0">
                <a:solidFill>
                  <a:srgbClr val="38512F"/>
                </a:solidFill>
                <a:latin typeface="Lora" pitchFamily="34" charset="0"/>
                <a:ea typeface="Lora" pitchFamily="34" charset="-122"/>
                <a:cs typeface="Lora" pitchFamily="34" charset="-120"/>
              </a:rPr>
              <a:t>Changer de Direction Stratégique</a:t>
            </a:r>
            <a:endParaRPr lang="en-US" sz="4400" dirty="0"/>
          </a:p>
        </p:txBody>
      </p:sp>
      <p:pic>
        <p:nvPicPr>
          <p:cNvPr id="3" name="Image 0" descr="preencoded.png"/>
          <p:cNvPicPr>
            <a:picLocks noChangeAspect="1"/>
          </p:cNvPicPr>
          <p:nvPr/>
        </p:nvPicPr>
        <p:blipFill>
          <a:blip r:embed="rId3"/>
          <a:stretch>
            <a:fillRect/>
          </a:stretch>
        </p:blipFill>
        <p:spPr>
          <a:xfrm>
            <a:off x="837724" y="2148364"/>
            <a:ext cx="4318278" cy="957501"/>
          </a:xfrm>
          <a:prstGeom prst="rect">
            <a:avLst/>
          </a:prstGeom>
        </p:spPr>
      </p:pic>
      <p:sp>
        <p:nvSpPr>
          <p:cNvPr id="4" name="Text 1"/>
          <p:cNvSpPr/>
          <p:nvPr/>
        </p:nvSpPr>
        <p:spPr>
          <a:xfrm>
            <a:off x="1077039" y="3464838"/>
            <a:ext cx="3104912" cy="351949"/>
          </a:xfrm>
          <a:prstGeom prst="rect">
            <a:avLst/>
          </a:prstGeom>
          <a:noFill/>
          <a:ln/>
        </p:spPr>
        <p:txBody>
          <a:bodyPr wrap="none" lIns="0" tIns="0" rIns="0" bIns="0" rtlCol="0" anchor="t"/>
          <a:lstStyle/>
          <a:p>
            <a:pPr marL="0" indent="0" algn="l">
              <a:lnSpc>
                <a:spcPts val="2750"/>
              </a:lnSpc>
              <a:buNone/>
            </a:pPr>
            <a:r>
              <a:rPr lang="en-US" sz="2200" dirty="0">
                <a:solidFill>
                  <a:srgbClr val="3A3630"/>
                </a:solidFill>
                <a:latin typeface="Lora" pitchFamily="34" charset="0"/>
                <a:ea typeface="Lora" pitchFamily="34" charset="-122"/>
                <a:cs typeface="Lora" pitchFamily="34" charset="-120"/>
              </a:rPr>
              <a:t>Comprendre la Position</a:t>
            </a:r>
            <a:endParaRPr lang="en-US" sz="2200" dirty="0"/>
          </a:p>
        </p:txBody>
      </p:sp>
      <p:sp>
        <p:nvSpPr>
          <p:cNvPr id="5" name="Text 2"/>
          <p:cNvSpPr/>
          <p:nvPr/>
        </p:nvSpPr>
        <p:spPr>
          <a:xfrm>
            <a:off x="1077039" y="3960376"/>
            <a:ext cx="3839647" cy="3064193"/>
          </a:xfrm>
          <a:prstGeom prst="rect">
            <a:avLst/>
          </a:prstGeom>
          <a:noFill/>
          <a:ln/>
        </p:spPr>
        <p:txBody>
          <a:bodyPr wrap="square" lIns="0" tIns="0" rIns="0" bIns="0" rtlCol="0" anchor="t"/>
          <a:lstStyle/>
          <a:p>
            <a:pPr marL="0" indent="0" algn="l">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Un moment clé est survenu lorsque l'équipe dirigeante s'est unie autour d'une compréhension partagée de la position concurrentielle de l'institution, de sa trajectoire financière "comme d'habitude" et d'un ensemble réaliste d'aspirations futures.</a:t>
            </a:r>
            <a:endParaRPr lang="en-US" sz="1850" dirty="0"/>
          </a:p>
        </p:txBody>
      </p:sp>
      <p:pic>
        <p:nvPicPr>
          <p:cNvPr id="6" name="Image 1" descr="preencoded.png"/>
          <p:cNvPicPr>
            <a:picLocks noChangeAspect="1"/>
          </p:cNvPicPr>
          <p:nvPr/>
        </p:nvPicPr>
        <p:blipFill>
          <a:blip r:embed="rId4"/>
          <a:stretch>
            <a:fillRect/>
          </a:stretch>
        </p:blipFill>
        <p:spPr>
          <a:xfrm>
            <a:off x="5156002" y="2148364"/>
            <a:ext cx="4318278" cy="957501"/>
          </a:xfrm>
          <a:prstGeom prst="rect">
            <a:avLst/>
          </a:prstGeom>
        </p:spPr>
      </p:pic>
      <p:sp>
        <p:nvSpPr>
          <p:cNvPr id="7" name="Text 3"/>
          <p:cNvSpPr/>
          <p:nvPr/>
        </p:nvSpPr>
        <p:spPr>
          <a:xfrm>
            <a:off x="5395317" y="3464838"/>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3A3630"/>
                </a:solidFill>
                <a:latin typeface="Lora" pitchFamily="34" charset="0"/>
                <a:ea typeface="Lora" pitchFamily="34" charset="-122"/>
                <a:cs typeface="Lora" pitchFamily="34" charset="-120"/>
              </a:rPr>
              <a:t>Identifier l'Écart</a:t>
            </a:r>
            <a:endParaRPr lang="en-US" sz="2200" dirty="0"/>
          </a:p>
        </p:txBody>
      </p:sp>
      <p:sp>
        <p:nvSpPr>
          <p:cNvPr id="8" name="Text 4"/>
          <p:cNvSpPr/>
          <p:nvPr/>
        </p:nvSpPr>
        <p:spPr>
          <a:xfrm>
            <a:off x="5395317" y="3960376"/>
            <a:ext cx="3839647" cy="2681168"/>
          </a:xfrm>
          <a:prstGeom prst="rect">
            <a:avLst/>
          </a:prstGeom>
          <a:noFill/>
          <a:ln/>
        </p:spPr>
        <p:txBody>
          <a:bodyPr wrap="square" lIns="0" tIns="0" rIns="0" bIns="0" rtlCol="0" anchor="t"/>
          <a:lstStyle/>
          <a:p>
            <a:pPr marL="0" indent="0" algn="l">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Il y avait un écart significatif entre la trajectoire de la banque et ses objectifs, et un ensemble évident de mesures "sans regrets" pour aider à le combler, comme l'optimisation du bilan et l'accent sur les rendements ajustés au risque.</a:t>
            </a:r>
            <a:endParaRPr lang="en-US" sz="1850" dirty="0"/>
          </a:p>
        </p:txBody>
      </p:sp>
      <p:pic>
        <p:nvPicPr>
          <p:cNvPr id="9" name="Image 2" descr="preencoded.png"/>
          <p:cNvPicPr>
            <a:picLocks noChangeAspect="1"/>
          </p:cNvPicPr>
          <p:nvPr/>
        </p:nvPicPr>
        <p:blipFill>
          <a:blip r:embed="rId5"/>
          <a:stretch>
            <a:fillRect/>
          </a:stretch>
        </p:blipFill>
        <p:spPr>
          <a:xfrm>
            <a:off x="9474279" y="2148364"/>
            <a:ext cx="4318278" cy="957501"/>
          </a:xfrm>
          <a:prstGeom prst="rect">
            <a:avLst/>
          </a:prstGeom>
        </p:spPr>
      </p:pic>
      <p:sp>
        <p:nvSpPr>
          <p:cNvPr id="10" name="Text 5"/>
          <p:cNvSpPr/>
          <p:nvPr/>
        </p:nvSpPr>
        <p:spPr>
          <a:xfrm>
            <a:off x="9713595" y="3464838"/>
            <a:ext cx="3839647" cy="703898"/>
          </a:xfrm>
          <a:prstGeom prst="rect">
            <a:avLst/>
          </a:prstGeom>
          <a:noFill/>
          <a:ln/>
        </p:spPr>
        <p:txBody>
          <a:bodyPr wrap="square" lIns="0" tIns="0" rIns="0" bIns="0" rtlCol="0" anchor="t"/>
          <a:lstStyle/>
          <a:p>
            <a:pPr marL="0" indent="0" algn="l">
              <a:lnSpc>
                <a:spcPts val="2750"/>
              </a:lnSpc>
              <a:buNone/>
            </a:pPr>
            <a:r>
              <a:rPr lang="en-US" sz="2200" dirty="0">
                <a:solidFill>
                  <a:srgbClr val="3A3630"/>
                </a:solidFill>
                <a:latin typeface="Lora" pitchFamily="34" charset="0"/>
                <a:ea typeface="Lora" pitchFamily="34" charset="-122"/>
                <a:cs typeface="Lora" pitchFamily="34" charset="-120"/>
              </a:rPr>
              <a:t>Prendre des Décisions Difficiles</a:t>
            </a:r>
            <a:endParaRPr lang="en-US" sz="2200" dirty="0"/>
          </a:p>
        </p:txBody>
      </p:sp>
      <p:sp>
        <p:nvSpPr>
          <p:cNvPr id="11" name="Text 6"/>
          <p:cNvSpPr/>
          <p:nvPr/>
        </p:nvSpPr>
        <p:spPr>
          <a:xfrm>
            <a:off x="9713595" y="4312325"/>
            <a:ext cx="3839647" cy="2298144"/>
          </a:xfrm>
          <a:prstGeom prst="rect">
            <a:avLst/>
          </a:prstGeom>
          <a:noFill/>
          <a:ln/>
        </p:spPr>
        <p:txBody>
          <a:bodyPr wrap="square" lIns="0" tIns="0" rIns="0" bIns="0" rtlCol="0" anchor="t"/>
          <a:lstStyle/>
          <a:p>
            <a:pPr marL="0" indent="0" algn="l">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L'équipe a rapidement pris des décisions difficiles, comme se retirer de certaines activités non essentielles et réorganiser la banque selon les lignes de ses groupes de clients principaux.</a:t>
            </a:r>
            <a:endParaRPr lang="en-US" sz="18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37724" y="757238"/>
            <a:ext cx="11752183" cy="704017"/>
          </a:xfrm>
          <a:prstGeom prst="rect">
            <a:avLst/>
          </a:prstGeom>
          <a:noFill/>
          <a:ln/>
        </p:spPr>
        <p:txBody>
          <a:bodyPr wrap="none" lIns="0" tIns="0" rIns="0" bIns="0" rtlCol="0" anchor="t"/>
          <a:lstStyle/>
          <a:p>
            <a:pPr marL="0" indent="0">
              <a:lnSpc>
                <a:spcPts val="5500"/>
              </a:lnSpc>
              <a:buNone/>
            </a:pPr>
            <a:r>
              <a:rPr lang="en-US" sz="4400" dirty="0">
                <a:solidFill>
                  <a:srgbClr val="38512F"/>
                </a:solidFill>
                <a:latin typeface="Lora" pitchFamily="34" charset="0"/>
                <a:ea typeface="Lora" pitchFamily="34" charset="-122"/>
                <a:cs typeface="Lora" pitchFamily="34" charset="-120"/>
              </a:rPr>
              <a:t>Installer un Processus Stratégique Rigoureux</a:t>
            </a:r>
            <a:endParaRPr lang="en-US" sz="4400" dirty="0"/>
          </a:p>
        </p:txBody>
      </p:sp>
      <p:sp>
        <p:nvSpPr>
          <p:cNvPr id="3" name="Text 1"/>
          <p:cNvSpPr/>
          <p:nvPr/>
        </p:nvSpPr>
        <p:spPr>
          <a:xfrm>
            <a:off x="837724" y="1940004"/>
            <a:ext cx="3851434" cy="703898"/>
          </a:xfrm>
          <a:prstGeom prst="rect">
            <a:avLst/>
          </a:prstGeom>
          <a:noFill/>
          <a:ln/>
        </p:spPr>
        <p:txBody>
          <a:bodyPr wrap="square" lIns="0" tIns="0" rIns="0" bIns="0" rtlCol="0" anchor="t"/>
          <a:lstStyle/>
          <a:p>
            <a:pPr marL="0" indent="0" algn="r">
              <a:lnSpc>
                <a:spcPts val="2750"/>
              </a:lnSpc>
              <a:buNone/>
            </a:pPr>
            <a:r>
              <a:rPr lang="en-US" sz="2200" dirty="0">
                <a:solidFill>
                  <a:srgbClr val="3A3630"/>
                </a:solidFill>
                <a:latin typeface="Lora" pitchFamily="34" charset="0"/>
                <a:ea typeface="Lora" pitchFamily="34" charset="-122"/>
                <a:cs typeface="Lora" pitchFamily="34" charset="-120"/>
              </a:rPr>
              <a:t>Identifier les Questions Critiques</a:t>
            </a:r>
            <a:endParaRPr lang="en-US" sz="2200" dirty="0"/>
          </a:p>
        </p:txBody>
      </p:sp>
      <p:sp>
        <p:nvSpPr>
          <p:cNvPr id="4" name="Text 2"/>
          <p:cNvSpPr/>
          <p:nvPr/>
        </p:nvSpPr>
        <p:spPr>
          <a:xfrm>
            <a:off x="837724" y="2787491"/>
            <a:ext cx="3851434" cy="1915120"/>
          </a:xfrm>
          <a:prstGeom prst="rect">
            <a:avLst/>
          </a:prstGeom>
          <a:noFill/>
          <a:ln/>
        </p:spPr>
        <p:txBody>
          <a:bodyPr wrap="square" lIns="0" tIns="0" rIns="0" bIns="0" rtlCol="0" anchor="t"/>
          <a:lstStyle/>
          <a:p>
            <a:pPr marL="0" indent="0" algn="r">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Il est essentiel d'avoir un processus convenu pour faire émerger, encadrer et prioriser les questions critiques à débattre et à traiter par le forum stratégique de la haute direction.</a:t>
            </a:r>
            <a:endParaRPr lang="en-US" sz="1850" dirty="0"/>
          </a:p>
        </p:txBody>
      </p:sp>
      <p:pic>
        <p:nvPicPr>
          <p:cNvPr id="5" name="Image 0" descr="preencoded.png"/>
          <p:cNvPicPr>
            <a:picLocks noChangeAspect="1"/>
          </p:cNvPicPr>
          <p:nvPr/>
        </p:nvPicPr>
        <p:blipFill>
          <a:blip r:embed="rId3"/>
          <a:stretch>
            <a:fillRect/>
          </a:stretch>
        </p:blipFill>
        <p:spPr>
          <a:xfrm>
            <a:off x="5048131" y="2438995"/>
            <a:ext cx="4534138" cy="4534138"/>
          </a:xfrm>
          <a:prstGeom prst="rect">
            <a:avLst/>
          </a:prstGeom>
        </p:spPr>
      </p:pic>
      <p:sp>
        <p:nvSpPr>
          <p:cNvPr id="6" name="Text 3"/>
          <p:cNvSpPr/>
          <p:nvPr/>
        </p:nvSpPr>
        <p:spPr>
          <a:xfrm>
            <a:off x="6223516" y="3183850"/>
            <a:ext cx="358140" cy="447675"/>
          </a:xfrm>
          <a:prstGeom prst="rect">
            <a:avLst/>
          </a:prstGeom>
          <a:noFill/>
          <a:ln/>
        </p:spPr>
        <p:txBody>
          <a:bodyPr wrap="none" lIns="0" tIns="0" rIns="0" bIns="0" rtlCol="0" anchor="t"/>
          <a:lstStyle/>
          <a:p>
            <a:pPr marL="0" indent="0">
              <a:lnSpc>
                <a:spcPts val="4500"/>
              </a:lnSpc>
              <a:buNone/>
            </a:pPr>
            <a:r>
              <a:rPr lang="en-US" sz="2800" dirty="0">
                <a:solidFill>
                  <a:srgbClr val="3A3630"/>
                </a:solidFill>
                <a:latin typeface="Lora" pitchFamily="34" charset="0"/>
                <a:ea typeface="Lora" pitchFamily="34" charset="-122"/>
                <a:cs typeface="Lora" pitchFamily="34" charset="-120"/>
              </a:rPr>
              <a:t>1</a:t>
            </a:r>
            <a:endParaRPr lang="en-US" sz="2800" dirty="0"/>
          </a:p>
        </p:txBody>
      </p:sp>
      <p:sp>
        <p:nvSpPr>
          <p:cNvPr id="7" name="Text 4"/>
          <p:cNvSpPr/>
          <p:nvPr/>
        </p:nvSpPr>
        <p:spPr>
          <a:xfrm>
            <a:off x="9941243" y="2115979"/>
            <a:ext cx="3031927" cy="351949"/>
          </a:xfrm>
          <a:prstGeom prst="rect">
            <a:avLst/>
          </a:prstGeom>
          <a:noFill/>
          <a:ln/>
        </p:spPr>
        <p:txBody>
          <a:bodyPr wrap="none" lIns="0" tIns="0" rIns="0" bIns="0" rtlCol="0" anchor="t"/>
          <a:lstStyle/>
          <a:p>
            <a:pPr marL="0" indent="0" algn="l">
              <a:lnSpc>
                <a:spcPts val="2750"/>
              </a:lnSpc>
              <a:buNone/>
            </a:pPr>
            <a:r>
              <a:rPr lang="en-US" sz="2200" dirty="0">
                <a:solidFill>
                  <a:srgbClr val="3A3630"/>
                </a:solidFill>
                <a:latin typeface="Lora" pitchFamily="34" charset="0"/>
                <a:ea typeface="Lora" pitchFamily="34" charset="-122"/>
                <a:cs typeface="Lora" pitchFamily="34" charset="-120"/>
              </a:rPr>
              <a:t>Prioriser les Problèmes</a:t>
            </a:r>
            <a:endParaRPr lang="en-US" sz="2200" dirty="0"/>
          </a:p>
        </p:txBody>
      </p:sp>
      <p:sp>
        <p:nvSpPr>
          <p:cNvPr id="8" name="Text 5"/>
          <p:cNvSpPr/>
          <p:nvPr/>
        </p:nvSpPr>
        <p:spPr>
          <a:xfrm>
            <a:off x="9941243" y="2611517"/>
            <a:ext cx="3851434" cy="1915120"/>
          </a:xfrm>
          <a:prstGeom prst="rect">
            <a:avLst/>
          </a:prstGeom>
          <a:noFill/>
          <a:ln/>
        </p:spPr>
        <p:txBody>
          <a:bodyPr wrap="square" lIns="0" tIns="0" rIns="0" bIns="0" rtlCol="0" anchor="t"/>
          <a:lstStyle/>
          <a:p>
            <a:pPr marL="0" indent="0" algn="l">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Limitez le nombre de problèmes traités simultanément au niveau de l'entreprise; généralement, pas plus de 15 à 25 peuvent être gérés en parallèle.</a:t>
            </a:r>
            <a:endParaRPr lang="en-US" sz="1850" dirty="0"/>
          </a:p>
        </p:txBody>
      </p:sp>
      <p:pic>
        <p:nvPicPr>
          <p:cNvPr id="9" name="Image 1" descr="preencoded.png"/>
          <p:cNvPicPr>
            <a:picLocks noChangeAspect="1"/>
          </p:cNvPicPr>
          <p:nvPr/>
        </p:nvPicPr>
        <p:blipFill>
          <a:blip r:embed="rId4"/>
          <a:stretch>
            <a:fillRect/>
          </a:stretch>
        </p:blipFill>
        <p:spPr>
          <a:xfrm>
            <a:off x="5048131" y="2438995"/>
            <a:ext cx="4534138" cy="4534138"/>
          </a:xfrm>
          <a:prstGeom prst="rect">
            <a:avLst/>
          </a:prstGeom>
        </p:spPr>
      </p:pic>
      <p:sp>
        <p:nvSpPr>
          <p:cNvPr id="10" name="Text 6"/>
          <p:cNvSpPr/>
          <p:nvPr/>
        </p:nvSpPr>
        <p:spPr>
          <a:xfrm>
            <a:off x="8434388" y="3569613"/>
            <a:ext cx="358140" cy="447675"/>
          </a:xfrm>
          <a:prstGeom prst="rect">
            <a:avLst/>
          </a:prstGeom>
          <a:noFill/>
          <a:ln/>
        </p:spPr>
        <p:txBody>
          <a:bodyPr wrap="none" lIns="0" tIns="0" rIns="0" bIns="0" rtlCol="0" anchor="t"/>
          <a:lstStyle/>
          <a:p>
            <a:pPr marL="0" indent="0">
              <a:lnSpc>
                <a:spcPts val="4500"/>
              </a:lnSpc>
              <a:buNone/>
            </a:pPr>
            <a:r>
              <a:rPr lang="en-US" sz="2800" dirty="0">
                <a:solidFill>
                  <a:srgbClr val="3A3630"/>
                </a:solidFill>
                <a:latin typeface="Lora" pitchFamily="34" charset="0"/>
                <a:ea typeface="Lora" pitchFamily="34" charset="-122"/>
                <a:cs typeface="Lora" pitchFamily="34" charset="-120"/>
              </a:rPr>
              <a:t>2</a:t>
            </a:r>
            <a:endParaRPr lang="en-US" sz="2800" dirty="0"/>
          </a:p>
        </p:txBody>
      </p:sp>
      <p:sp>
        <p:nvSpPr>
          <p:cNvPr id="11" name="Text 7"/>
          <p:cNvSpPr/>
          <p:nvPr/>
        </p:nvSpPr>
        <p:spPr>
          <a:xfrm>
            <a:off x="9941243" y="5253038"/>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3A3630"/>
                </a:solidFill>
                <a:latin typeface="Lora" pitchFamily="34" charset="0"/>
                <a:ea typeface="Lora" pitchFamily="34" charset="-122"/>
                <a:cs typeface="Lora" pitchFamily="34" charset="-120"/>
              </a:rPr>
              <a:t>Privilégier la Qualité</a:t>
            </a:r>
            <a:endParaRPr lang="en-US" sz="2200" dirty="0"/>
          </a:p>
        </p:txBody>
      </p:sp>
      <p:sp>
        <p:nvSpPr>
          <p:cNvPr id="12" name="Text 8"/>
          <p:cNvSpPr/>
          <p:nvPr/>
        </p:nvSpPr>
        <p:spPr>
          <a:xfrm>
            <a:off x="9941243" y="5748576"/>
            <a:ext cx="3851434" cy="1532096"/>
          </a:xfrm>
          <a:prstGeom prst="rect">
            <a:avLst/>
          </a:prstGeom>
          <a:noFill/>
          <a:ln/>
        </p:spPr>
        <p:txBody>
          <a:bodyPr wrap="square" lIns="0" tIns="0" rIns="0" bIns="0" rtlCol="0" anchor="t"/>
          <a:lstStyle/>
          <a:p>
            <a:pPr marL="0" indent="0" algn="l">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Si quelque chose mérite d'être discuté par le forum stratégique de la haute direction, le travail de préparation doit répondre à une norme élevée.</a:t>
            </a:r>
            <a:endParaRPr lang="en-US" sz="1850" dirty="0"/>
          </a:p>
        </p:txBody>
      </p:sp>
      <p:pic>
        <p:nvPicPr>
          <p:cNvPr id="13" name="Image 2" descr="preencoded.png"/>
          <p:cNvPicPr>
            <a:picLocks noChangeAspect="1"/>
          </p:cNvPicPr>
          <p:nvPr/>
        </p:nvPicPr>
        <p:blipFill>
          <a:blip r:embed="rId5"/>
          <a:stretch>
            <a:fillRect/>
          </a:stretch>
        </p:blipFill>
        <p:spPr>
          <a:xfrm>
            <a:off x="5048131" y="2438995"/>
            <a:ext cx="4534138" cy="4534138"/>
          </a:xfrm>
          <a:prstGeom prst="rect">
            <a:avLst/>
          </a:prstGeom>
        </p:spPr>
      </p:pic>
      <p:sp>
        <p:nvSpPr>
          <p:cNvPr id="14" name="Text 9"/>
          <p:cNvSpPr/>
          <p:nvPr/>
        </p:nvSpPr>
        <p:spPr>
          <a:xfrm>
            <a:off x="8048625" y="5780484"/>
            <a:ext cx="358140" cy="447675"/>
          </a:xfrm>
          <a:prstGeom prst="rect">
            <a:avLst/>
          </a:prstGeom>
          <a:noFill/>
          <a:ln/>
        </p:spPr>
        <p:txBody>
          <a:bodyPr wrap="none" lIns="0" tIns="0" rIns="0" bIns="0" rtlCol="0" anchor="t"/>
          <a:lstStyle/>
          <a:p>
            <a:pPr marL="0" indent="0">
              <a:lnSpc>
                <a:spcPts val="4500"/>
              </a:lnSpc>
              <a:buNone/>
            </a:pPr>
            <a:r>
              <a:rPr lang="en-US" sz="2800" dirty="0">
                <a:solidFill>
                  <a:srgbClr val="3A3630"/>
                </a:solidFill>
                <a:latin typeface="Lora" pitchFamily="34" charset="0"/>
                <a:ea typeface="Lora" pitchFamily="34" charset="-122"/>
                <a:cs typeface="Lora" pitchFamily="34" charset="-120"/>
              </a:rPr>
              <a:t>3</a:t>
            </a:r>
            <a:endParaRPr lang="en-US" sz="2800" dirty="0"/>
          </a:p>
        </p:txBody>
      </p:sp>
      <p:sp>
        <p:nvSpPr>
          <p:cNvPr id="15" name="Text 10"/>
          <p:cNvSpPr/>
          <p:nvPr/>
        </p:nvSpPr>
        <p:spPr>
          <a:xfrm>
            <a:off x="880586" y="5061585"/>
            <a:ext cx="3808571" cy="351949"/>
          </a:xfrm>
          <a:prstGeom prst="rect">
            <a:avLst/>
          </a:prstGeom>
          <a:noFill/>
          <a:ln/>
        </p:spPr>
        <p:txBody>
          <a:bodyPr wrap="none" lIns="0" tIns="0" rIns="0" bIns="0" rtlCol="0" anchor="t"/>
          <a:lstStyle/>
          <a:p>
            <a:pPr marL="0" indent="0" algn="r">
              <a:lnSpc>
                <a:spcPts val="2750"/>
              </a:lnSpc>
              <a:buNone/>
            </a:pPr>
            <a:r>
              <a:rPr lang="en-US" sz="2200" dirty="0">
                <a:solidFill>
                  <a:srgbClr val="3A3630"/>
                </a:solidFill>
                <a:latin typeface="Lora" pitchFamily="34" charset="0"/>
                <a:ea typeface="Lora" pitchFamily="34" charset="-122"/>
                <a:cs typeface="Lora" pitchFamily="34" charset="-120"/>
              </a:rPr>
              <a:t>Développer les Compétences</a:t>
            </a:r>
            <a:endParaRPr lang="en-US" sz="2200" dirty="0"/>
          </a:p>
        </p:txBody>
      </p:sp>
      <p:sp>
        <p:nvSpPr>
          <p:cNvPr id="16" name="Text 11"/>
          <p:cNvSpPr/>
          <p:nvPr/>
        </p:nvSpPr>
        <p:spPr>
          <a:xfrm>
            <a:off x="837724" y="5557123"/>
            <a:ext cx="3851434" cy="1915120"/>
          </a:xfrm>
          <a:prstGeom prst="rect">
            <a:avLst/>
          </a:prstGeom>
          <a:noFill/>
          <a:ln/>
        </p:spPr>
        <p:txBody>
          <a:bodyPr wrap="square" lIns="0" tIns="0" rIns="0" bIns="0" rtlCol="0" anchor="t"/>
          <a:lstStyle/>
          <a:p>
            <a:pPr marL="0" indent="0" algn="r">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Les membres du forum doivent développer des compétences stratégiques spécifiques pour soulever les bonnes questions et les discuter efficacement.</a:t>
            </a:r>
            <a:endParaRPr lang="en-US" sz="1850" dirty="0"/>
          </a:p>
        </p:txBody>
      </p:sp>
      <p:pic>
        <p:nvPicPr>
          <p:cNvPr id="17" name="Image 3" descr="preencoded.png"/>
          <p:cNvPicPr>
            <a:picLocks noChangeAspect="1"/>
          </p:cNvPicPr>
          <p:nvPr/>
        </p:nvPicPr>
        <p:blipFill>
          <a:blip r:embed="rId6"/>
          <a:stretch>
            <a:fillRect/>
          </a:stretch>
        </p:blipFill>
        <p:spPr>
          <a:xfrm>
            <a:off x="5048131" y="2438995"/>
            <a:ext cx="4534138" cy="4534138"/>
          </a:xfrm>
          <a:prstGeom prst="rect">
            <a:avLst/>
          </a:prstGeom>
        </p:spPr>
      </p:pic>
      <p:sp>
        <p:nvSpPr>
          <p:cNvPr id="18" name="Text 12"/>
          <p:cNvSpPr/>
          <p:nvPr/>
        </p:nvSpPr>
        <p:spPr>
          <a:xfrm>
            <a:off x="5837753" y="5394722"/>
            <a:ext cx="358140" cy="447675"/>
          </a:xfrm>
          <a:prstGeom prst="rect">
            <a:avLst/>
          </a:prstGeom>
          <a:noFill/>
          <a:ln/>
        </p:spPr>
        <p:txBody>
          <a:bodyPr wrap="none" lIns="0" tIns="0" rIns="0" bIns="0" rtlCol="0" anchor="t"/>
          <a:lstStyle/>
          <a:p>
            <a:pPr marL="0" indent="0">
              <a:lnSpc>
                <a:spcPts val="4500"/>
              </a:lnSpc>
              <a:buNone/>
            </a:pPr>
            <a:r>
              <a:rPr lang="en-US" sz="2800" dirty="0">
                <a:solidFill>
                  <a:srgbClr val="3A3630"/>
                </a:solidFill>
                <a:latin typeface="Lora" pitchFamily="34" charset="0"/>
                <a:ea typeface="Lora" pitchFamily="34" charset="-122"/>
                <a:cs typeface="Lora" pitchFamily="34" charset="-120"/>
              </a:rPr>
              <a:t>4</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62238" y="918924"/>
            <a:ext cx="12022574" cy="640556"/>
          </a:xfrm>
          <a:prstGeom prst="rect">
            <a:avLst/>
          </a:prstGeom>
          <a:noFill/>
          <a:ln/>
        </p:spPr>
        <p:txBody>
          <a:bodyPr wrap="none" lIns="0" tIns="0" rIns="0" bIns="0" rtlCol="0" anchor="t"/>
          <a:lstStyle/>
          <a:p>
            <a:pPr marL="0" indent="0">
              <a:lnSpc>
                <a:spcPts val="5000"/>
              </a:lnSpc>
              <a:buNone/>
            </a:pPr>
            <a:r>
              <a:rPr lang="en-US" sz="4000" dirty="0">
                <a:solidFill>
                  <a:srgbClr val="38512F"/>
                </a:solidFill>
                <a:latin typeface="Lora" pitchFamily="34" charset="0"/>
                <a:ea typeface="Lora" pitchFamily="34" charset="-122"/>
                <a:cs typeface="Lora" pitchFamily="34" charset="-120"/>
              </a:rPr>
              <a:t>Transformer la Stratégie en Réalité Opérationnelle</a:t>
            </a:r>
            <a:endParaRPr lang="en-US" sz="4000" dirty="0"/>
          </a:p>
        </p:txBody>
      </p:sp>
      <p:sp>
        <p:nvSpPr>
          <p:cNvPr id="3" name="Shape 1"/>
          <p:cNvSpPr/>
          <p:nvPr/>
        </p:nvSpPr>
        <p:spPr>
          <a:xfrm>
            <a:off x="762238" y="1995011"/>
            <a:ext cx="2184202" cy="1583174"/>
          </a:xfrm>
          <a:prstGeom prst="roundRect">
            <a:avLst>
              <a:gd name="adj" fmla="val 2064"/>
            </a:avLst>
          </a:prstGeom>
          <a:solidFill>
            <a:srgbClr val="F3E7D4"/>
          </a:solidFill>
          <a:ln/>
        </p:spPr>
        <p:txBody>
          <a:bodyPr/>
          <a:lstStyle/>
          <a:p>
            <a:endParaRPr lang="fr-CA"/>
          </a:p>
        </p:txBody>
      </p:sp>
      <p:sp>
        <p:nvSpPr>
          <p:cNvPr id="4" name="Text 2"/>
          <p:cNvSpPr/>
          <p:nvPr/>
        </p:nvSpPr>
        <p:spPr>
          <a:xfrm>
            <a:off x="1701165" y="2595205"/>
            <a:ext cx="306229" cy="382786"/>
          </a:xfrm>
          <a:prstGeom prst="rect">
            <a:avLst/>
          </a:prstGeom>
          <a:noFill/>
          <a:ln/>
        </p:spPr>
        <p:txBody>
          <a:bodyPr wrap="none" lIns="0" tIns="0" rIns="0" bIns="0" rtlCol="0" anchor="t"/>
          <a:lstStyle/>
          <a:p>
            <a:pPr marL="0" indent="0" algn="ctr">
              <a:lnSpc>
                <a:spcPts val="3850"/>
              </a:lnSpc>
              <a:buNone/>
            </a:pPr>
            <a:r>
              <a:rPr lang="en-US" sz="2400" dirty="0">
                <a:solidFill>
                  <a:srgbClr val="3A3630"/>
                </a:solidFill>
                <a:latin typeface="Lora" pitchFamily="34" charset="0"/>
                <a:ea typeface="Lora" pitchFamily="34" charset="-122"/>
                <a:cs typeface="Lora" pitchFamily="34" charset="-120"/>
              </a:rPr>
              <a:t>1</a:t>
            </a:r>
            <a:endParaRPr lang="en-US" sz="2400" dirty="0"/>
          </a:p>
        </p:txBody>
      </p:sp>
      <p:sp>
        <p:nvSpPr>
          <p:cNvPr id="5" name="Text 3"/>
          <p:cNvSpPr/>
          <p:nvPr/>
        </p:nvSpPr>
        <p:spPr>
          <a:xfrm>
            <a:off x="3164205" y="2212777"/>
            <a:ext cx="2562344" cy="320278"/>
          </a:xfrm>
          <a:prstGeom prst="rect">
            <a:avLst/>
          </a:prstGeom>
          <a:noFill/>
          <a:ln/>
        </p:spPr>
        <p:txBody>
          <a:bodyPr wrap="none" lIns="0" tIns="0" rIns="0" bIns="0" rtlCol="0" anchor="t"/>
          <a:lstStyle/>
          <a:p>
            <a:pPr marL="0" indent="0" algn="l">
              <a:lnSpc>
                <a:spcPts val="2500"/>
              </a:lnSpc>
              <a:buNone/>
            </a:pPr>
            <a:r>
              <a:rPr lang="en-US" sz="2000" dirty="0">
                <a:solidFill>
                  <a:srgbClr val="3A3630"/>
                </a:solidFill>
                <a:latin typeface="Lora" pitchFamily="34" charset="0"/>
                <a:ea typeface="Lora" pitchFamily="34" charset="-122"/>
                <a:cs typeface="Lora" pitchFamily="34" charset="-120"/>
              </a:rPr>
              <a:t>Débat et Décision</a:t>
            </a:r>
            <a:endParaRPr lang="en-US" sz="2000" dirty="0"/>
          </a:p>
        </p:txBody>
      </p:sp>
      <p:sp>
        <p:nvSpPr>
          <p:cNvPr id="6" name="Text 4"/>
          <p:cNvSpPr/>
          <p:nvPr/>
        </p:nvSpPr>
        <p:spPr>
          <a:xfrm>
            <a:off x="3164205" y="2663666"/>
            <a:ext cx="10486192" cy="696754"/>
          </a:xfrm>
          <a:prstGeom prst="rect">
            <a:avLst/>
          </a:prstGeom>
          <a:noFill/>
          <a:ln/>
        </p:spPr>
        <p:txBody>
          <a:bodyPr wrap="square" lIns="0" tIns="0" rIns="0" bIns="0" rtlCol="0" anchor="t"/>
          <a:lstStyle/>
          <a:p>
            <a:pPr marL="0" indent="0" algn="l">
              <a:lnSpc>
                <a:spcPts val="2700"/>
              </a:lnSpc>
              <a:buNone/>
            </a:pPr>
            <a:r>
              <a:rPr lang="en-US" sz="1700" dirty="0">
                <a:solidFill>
                  <a:srgbClr val="3A3630"/>
                </a:solidFill>
                <a:latin typeface="Source Sans Pro" pitchFamily="34" charset="0"/>
                <a:ea typeface="Source Sans Pro" pitchFamily="34" charset="-122"/>
                <a:cs typeface="Source Sans Pro" pitchFamily="34" charset="-120"/>
              </a:rPr>
              <a:t>Le processus de débat et de décision sur les changements d'orientation stratégique aide les équipes de direction à soutenir la nouvelle direction.</a:t>
            </a:r>
            <a:endParaRPr lang="en-US" sz="1700" dirty="0"/>
          </a:p>
        </p:txBody>
      </p:sp>
      <p:sp>
        <p:nvSpPr>
          <p:cNvPr id="7" name="Shape 5"/>
          <p:cNvSpPr/>
          <p:nvPr/>
        </p:nvSpPr>
        <p:spPr>
          <a:xfrm>
            <a:off x="3055263" y="3562945"/>
            <a:ext cx="10704076" cy="15240"/>
          </a:xfrm>
          <a:prstGeom prst="roundRect">
            <a:avLst>
              <a:gd name="adj" fmla="val 214372"/>
            </a:avLst>
          </a:prstGeom>
          <a:solidFill>
            <a:srgbClr val="D9CDBA"/>
          </a:solidFill>
          <a:ln/>
        </p:spPr>
        <p:txBody>
          <a:bodyPr/>
          <a:lstStyle/>
          <a:p>
            <a:endParaRPr lang="fr-CA"/>
          </a:p>
        </p:txBody>
      </p:sp>
      <p:sp>
        <p:nvSpPr>
          <p:cNvPr id="8" name="Shape 6"/>
          <p:cNvSpPr/>
          <p:nvPr/>
        </p:nvSpPr>
        <p:spPr>
          <a:xfrm>
            <a:off x="762238" y="3687008"/>
            <a:ext cx="4368522" cy="1583174"/>
          </a:xfrm>
          <a:prstGeom prst="roundRect">
            <a:avLst>
              <a:gd name="adj" fmla="val 2064"/>
            </a:avLst>
          </a:prstGeom>
          <a:solidFill>
            <a:srgbClr val="F3E7D4"/>
          </a:solidFill>
          <a:ln/>
        </p:spPr>
        <p:txBody>
          <a:bodyPr/>
          <a:lstStyle/>
          <a:p>
            <a:endParaRPr lang="fr-CA"/>
          </a:p>
        </p:txBody>
      </p:sp>
      <p:sp>
        <p:nvSpPr>
          <p:cNvPr id="9" name="Text 7"/>
          <p:cNvSpPr/>
          <p:nvPr/>
        </p:nvSpPr>
        <p:spPr>
          <a:xfrm>
            <a:off x="2793325" y="4287203"/>
            <a:ext cx="306229" cy="382786"/>
          </a:xfrm>
          <a:prstGeom prst="rect">
            <a:avLst/>
          </a:prstGeom>
          <a:noFill/>
          <a:ln/>
        </p:spPr>
        <p:txBody>
          <a:bodyPr wrap="none" lIns="0" tIns="0" rIns="0" bIns="0" rtlCol="0" anchor="t"/>
          <a:lstStyle/>
          <a:p>
            <a:pPr marL="0" indent="0" algn="ctr">
              <a:lnSpc>
                <a:spcPts val="3850"/>
              </a:lnSpc>
              <a:buNone/>
            </a:pPr>
            <a:r>
              <a:rPr lang="en-US" sz="2400" dirty="0">
                <a:solidFill>
                  <a:srgbClr val="3A3630"/>
                </a:solidFill>
                <a:latin typeface="Lora" pitchFamily="34" charset="0"/>
                <a:ea typeface="Lora" pitchFamily="34" charset="-122"/>
                <a:cs typeface="Lora" pitchFamily="34" charset="-120"/>
              </a:rPr>
              <a:t>2</a:t>
            </a:r>
            <a:endParaRPr lang="en-US" sz="2400" dirty="0"/>
          </a:p>
        </p:txBody>
      </p:sp>
      <p:sp>
        <p:nvSpPr>
          <p:cNvPr id="10" name="Text 8"/>
          <p:cNvSpPr/>
          <p:nvPr/>
        </p:nvSpPr>
        <p:spPr>
          <a:xfrm>
            <a:off x="5348526" y="3904774"/>
            <a:ext cx="2562344" cy="320278"/>
          </a:xfrm>
          <a:prstGeom prst="rect">
            <a:avLst/>
          </a:prstGeom>
          <a:noFill/>
          <a:ln/>
        </p:spPr>
        <p:txBody>
          <a:bodyPr wrap="none" lIns="0" tIns="0" rIns="0" bIns="0" rtlCol="0" anchor="t"/>
          <a:lstStyle/>
          <a:p>
            <a:pPr marL="0" indent="0" algn="l">
              <a:lnSpc>
                <a:spcPts val="2500"/>
              </a:lnSpc>
              <a:buNone/>
            </a:pPr>
            <a:r>
              <a:rPr lang="en-US" sz="2000" dirty="0">
                <a:solidFill>
                  <a:srgbClr val="3A3630"/>
                </a:solidFill>
                <a:latin typeface="Lora" pitchFamily="34" charset="0"/>
                <a:ea typeface="Lora" pitchFamily="34" charset="-122"/>
                <a:cs typeface="Lora" pitchFamily="34" charset="-120"/>
              </a:rPr>
              <a:t>Approche Disciplinée</a:t>
            </a:r>
            <a:endParaRPr lang="en-US" sz="2000" dirty="0"/>
          </a:p>
        </p:txBody>
      </p:sp>
      <p:sp>
        <p:nvSpPr>
          <p:cNvPr id="11" name="Text 9"/>
          <p:cNvSpPr/>
          <p:nvPr/>
        </p:nvSpPr>
        <p:spPr>
          <a:xfrm>
            <a:off x="5348526" y="4355663"/>
            <a:ext cx="8301871" cy="696754"/>
          </a:xfrm>
          <a:prstGeom prst="rect">
            <a:avLst/>
          </a:prstGeom>
          <a:noFill/>
          <a:ln/>
        </p:spPr>
        <p:txBody>
          <a:bodyPr wrap="square" lIns="0" tIns="0" rIns="0" bIns="0" rtlCol="0" anchor="t"/>
          <a:lstStyle/>
          <a:p>
            <a:pPr marL="0" indent="0" algn="l">
              <a:lnSpc>
                <a:spcPts val="2700"/>
              </a:lnSpc>
              <a:buNone/>
            </a:pPr>
            <a:r>
              <a:rPr lang="en-US" sz="1700" dirty="0">
                <a:solidFill>
                  <a:srgbClr val="3A3630"/>
                </a:solidFill>
                <a:latin typeface="Source Sans Pro" pitchFamily="34" charset="0"/>
                <a:ea typeface="Source Sans Pro" pitchFamily="34" charset="-122"/>
                <a:cs typeface="Source Sans Pro" pitchFamily="34" charset="-120"/>
              </a:rPr>
              <a:t>Il faut une approche disciplinée pour convertir les stratégies en actions qui peuvent être incorporées dans les plans financiers et les budgets opérationnels.</a:t>
            </a:r>
            <a:endParaRPr lang="en-US" sz="1700" dirty="0"/>
          </a:p>
        </p:txBody>
      </p:sp>
      <p:sp>
        <p:nvSpPr>
          <p:cNvPr id="12" name="Shape 10"/>
          <p:cNvSpPr/>
          <p:nvPr/>
        </p:nvSpPr>
        <p:spPr>
          <a:xfrm>
            <a:off x="5239583" y="5254943"/>
            <a:ext cx="8519755" cy="15240"/>
          </a:xfrm>
          <a:prstGeom prst="roundRect">
            <a:avLst>
              <a:gd name="adj" fmla="val 214372"/>
            </a:avLst>
          </a:prstGeom>
          <a:solidFill>
            <a:srgbClr val="D9CDBA"/>
          </a:solidFill>
          <a:ln/>
        </p:spPr>
        <p:txBody>
          <a:bodyPr/>
          <a:lstStyle/>
          <a:p>
            <a:endParaRPr lang="fr-CA"/>
          </a:p>
        </p:txBody>
      </p:sp>
      <p:sp>
        <p:nvSpPr>
          <p:cNvPr id="13" name="Shape 11"/>
          <p:cNvSpPr/>
          <p:nvPr/>
        </p:nvSpPr>
        <p:spPr>
          <a:xfrm>
            <a:off x="762238" y="5379006"/>
            <a:ext cx="6552962" cy="1931551"/>
          </a:xfrm>
          <a:prstGeom prst="roundRect">
            <a:avLst>
              <a:gd name="adj" fmla="val 1691"/>
            </a:avLst>
          </a:prstGeom>
          <a:solidFill>
            <a:srgbClr val="F3E7D4"/>
          </a:solidFill>
          <a:ln/>
        </p:spPr>
        <p:txBody>
          <a:bodyPr/>
          <a:lstStyle/>
          <a:p>
            <a:endParaRPr lang="fr-CA"/>
          </a:p>
        </p:txBody>
      </p:sp>
      <p:sp>
        <p:nvSpPr>
          <p:cNvPr id="14" name="Text 12"/>
          <p:cNvSpPr/>
          <p:nvPr/>
        </p:nvSpPr>
        <p:spPr>
          <a:xfrm>
            <a:off x="3885605" y="6153388"/>
            <a:ext cx="306229" cy="382786"/>
          </a:xfrm>
          <a:prstGeom prst="rect">
            <a:avLst/>
          </a:prstGeom>
          <a:noFill/>
          <a:ln/>
        </p:spPr>
        <p:txBody>
          <a:bodyPr wrap="none" lIns="0" tIns="0" rIns="0" bIns="0" rtlCol="0" anchor="t"/>
          <a:lstStyle/>
          <a:p>
            <a:pPr marL="0" indent="0" algn="ctr">
              <a:lnSpc>
                <a:spcPts val="3850"/>
              </a:lnSpc>
              <a:buNone/>
            </a:pPr>
            <a:r>
              <a:rPr lang="en-US" sz="2400" dirty="0">
                <a:solidFill>
                  <a:srgbClr val="3A3630"/>
                </a:solidFill>
                <a:latin typeface="Lora" pitchFamily="34" charset="0"/>
                <a:ea typeface="Lora" pitchFamily="34" charset="-122"/>
                <a:cs typeface="Lora" pitchFamily="34" charset="-120"/>
              </a:rPr>
              <a:t>3</a:t>
            </a:r>
            <a:endParaRPr lang="en-US" sz="2400" dirty="0"/>
          </a:p>
        </p:txBody>
      </p:sp>
      <p:sp>
        <p:nvSpPr>
          <p:cNvPr id="15" name="Text 13"/>
          <p:cNvSpPr/>
          <p:nvPr/>
        </p:nvSpPr>
        <p:spPr>
          <a:xfrm>
            <a:off x="7532965" y="5596771"/>
            <a:ext cx="4511873" cy="320278"/>
          </a:xfrm>
          <a:prstGeom prst="rect">
            <a:avLst/>
          </a:prstGeom>
          <a:noFill/>
          <a:ln/>
        </p:spPr>
        <p:txBody>
          <a:bodyPr wrap="none" lIns="0" tIns="0" rIns="0" bIns="0" rtlCol="0" anchor="t"/>
          <a:lstStyle/>
          <a:p>
            <a:pPr marL="0" indent="0" algn="l">
              <a:lnSpc>
                <a:spcPts val="2500"/>
              </a:lnSpc>
              <a:buNone/>
            </a:pPr>
            <a:r>
              <a:rPr lang="en-US" sz="2000" dirty="0">
                <a:solidFill>
                  <a:srgbClr val="3A3630"/>
                </a:solidFill>
                <a:latin typeface="Lora" pitchFamily="34" charset="0"/>
                <a:ea typeface="Lora" pitchFamily="34" charset="-122"/>
                <a:cs typeface="Lora" pitchFamily="34" charset="-120"/>
              </a:rPr>
              <a:t>Prévisions et Budgétisation Continues</a:t>
            </a:r>
            <a:endParaRPr lang="en-US" sz="2000" dirty="0"/>
          </a:p>
        </p:txBody>
      </p:sp>
      <p:sp>
        <p:nvSpPr>
          <p:cNvPr id="16" name="Text 14"/>
          <p:cNvSpPr/>
          <p:nvPr/>
        </p:nvSpPr>
        <p:spPr>
          <a:xfrm>
            <a:off x="7532965" y="6047661"/>
            <a:ext cx="6117431" cy="1045131"/>
          </a:xfrm>
          <a:prstGeom prst="rect">
            <a:avLst/>
          </a:prstGeom>
          <a:noFill/>
          <a:ln/>
        </p:spPr>
        <p:txBody>
          <a:bodyPr wrap="square" lIns="0" tIns="0" rIns="0" bIns="0" rtlCol="0" anchor="t"/>
          <a:lstStyle/>
          <a:p>
            <a:pPr marL="0" indent="0" algn="l">
              <a:lnSpc>
                <a:spcPts val="2700"/>
              </a:lnSpc>
              <a:buNone/>
            </a:pPr>
            <a:r>
              <a:rPr lang="en-US" sz="1700" dirty="0">
                <a:solidFill>
                  <a:srgbClr val="3A3630"/>
                </a:solidFill>
                <a:latin typeface="Source Sans Pro" pitchFamily="34" charset="0"/>
                <a:ea typeface="Source Sans Pro" pitchFamily="34" charset="-122"/>
                <a:cs typeface="Source Sans Pro" pitchFamily="34" charset="-120"/>
              </a:rPr>
              <a:t>Une capacité importante est la prévision et la budgétisation continues, afin que les investissements nécessaires puissent être effectués en temps opportun.</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72214" y="449580"/>
            <a:ext cx="10701457" cy="481013"/>
          </a:xfrm>
          <a:prstGeom prst="rect">
            <a:avLst/>
          </a:prstGeom>
          <a:noFill/>
          <a:ln/>
        </p:spPr>
        <p:txBody>
          <a:bodyPr wrap="none" lIns="0" tIns="0" rIns="0" bIns="0" rtlCol="0" anchor="t"/>
          <a:lstStyle/>
          <a:p>
            <a:pPr marL="0" indent="0">
              <a:lnSpc>
                <a:spcPts val="3750"/>
              </a:lnSpc>
              <a:buNone/>
            </a:pPr>
            <a:r>
              <a:rPr lang="en-US" sz="3000" dirty="0">
                <a:solidFill>
                  <a:srgbClr val="38512F"/>
                </a:solidFill>
                <a:latin typeface="Lora" pitchFamily="34" charset="0"/>
                <a:ea typeface="Lora" pitchFamily="34" charset="-122"/>
                <a:cs typeface="Lora" pitchFamily="34" charset="-120"/>
              </a:rPr>
              <a:t>Le Processus de Transformation d'une Initiative Stratégique</a:t>
            </a:r>
            <a:endParaRPr lang="en-US" sz="3000" dirty="0"/>
          </a:p>
        </p:txBody>
      </p:sp>
      <p:pic>
        <p:nvPicPr>
          <p:cNvPr id="3" name="Image 0" descr="preencoded.png"/>
          <p:cNvPicPr>
            <a:picLocks noChangeAspect="1"/>
          </p:cNvPicPr>
          <p:nvPr/>
        </p:nvPicPr>
        <p:blipFill>
          <a:blip r:embed="rId3"/>
          <a:stretch>
            <a:fillRect/>
          </a:stretch>
        </p:blipFill>
        <p:spPr>
          <a:xfrm>
            <a:off x="572214" y="1257538"/>
            <a:ext cx="9212104" cy="5158740"/>
          </a:xfrm>
          <a:prstGeom prst="rect">
            <a:avLst/>
          </a:prstGeom>
        </p:spPr>
      </p:pic>
      <p:sp>
        <p:nvSpPr>
          <p:cNvPr id="4" name="Text 1"/>
          <p:cNvSpPr/>
          <p:nvPr/>
        </p:nvSpPr>
        <p:spPr>
          <a:xfrm>
            <a:off x="572214" y="6600230"/>
            <a:ext cx="13485971" cy="522922"/>
          </a:xfrm>
          <a:prstGeom prst="rect">
            <a:avLst/>
          </a:prstGeom>
          <a:noFill/>
          <a:ln/>
        </p:spPr>
        <p:txBody>
          <a:bodyPr wrap="square" lIns="0" tIns="0" rIns="0" bIns="0" rtlCol="0" anchor="t"/>
          <a:lstStyle/>
          <a:p>
            <a:pPr marL="0" indent="0">
              <a:lnSpc>
                <a:spcPts val="2050"/>
              </a:lnSpc>
              <a:buNone/>
            </a:pPr>
            <a:r>
              <a:rPr lang="en-US" sz="1250" dirty="0">
                <a:solidFill>
                  <a:srgbClr val="3A3630"/>
                </a:solidFill>
                <a:latin typeface="Source Sans Pro" pitchFamily="34" charset="0"/>
                <a:ea typeface="Source Sans Pro" pitchFamily="34" charset="-122"/>
                <a:cs typeface="Source Sans Pro" pitchFamily="34" charset="-120"/>
              </a:rPr>
              <a:t>Le processus de transformation d'une question stratégique critique en une initiative opérationnelle peut prendre 18 mois ou plus. Il commence par l'identification des opportunités, suivie du développement de la stratégie, de l'intégration aux prévisions, de la budgétisation et enfin de la mise en œuvre.</a:t>
            </a:r>
            <a:endParaRPr lang="en-US" sz="1250" dirty="0"/>
          </a:p>
        </p:txBody>
      </p:sp>
      <p:sp>
        <p:nvSpPr>
          <p:cNvPr id="5" name="Text 2"/>
          <p:cNvSpPr/>
          <p:nvPr/>
        </p:nvSpPr>
        <p:spPr>
          <a:xfrm>
            <a:off x="572214" y="7307104"/>
            <a:ext cx="13485971" cy="522922"/>
          </a:xfrm>
          <a:prstGeom prst="rect">
            <a:avLst/>
          </a:prstGeom>
          <a:noFill/>
          <a:ln/>
        </p:spPr>
        <p:txBody>
          <a:bodyPr wrap="square" lIns="0" tIns="0" rIns="0" bIns="0" rtlCol="0" anchor="t"/>
          <a:lstStyle/>
          <a:p>
            <a:pPr marL="0" indent="0">
              <a:lnSpc>
                <a:spcPts val="2050"/>
              </a:lnSpc>
              <a:buNone/>
            </a:pPr>
            <a:r>
              <a:rPr lang="en-US" sz="1250" dirty="0">
                <a:solidFill>
                  <a:srgbClr val="3A3630"/>
                </a:solidFill>
                <a:latin typeface="Source Sans Pro" pitchFamily="34" charset="0"/>
                <a:ea typeface="Source Sans Pro" pitchFamily="34" charset="-122"/>
                <a:cs typeface="Source Sans Pro" pitchFamily="34" charset="-120"/>
              </a:rPr>
              <a:t>Pour les initiatives prometteuses qui manquent de budget pour une exploration approfondie, il est utile de financer leur exploration avec un petit "pot" de capital d'amorçage d'entreprise, distinct du budget opérationnel.</a:t>
            </a:r>
            <a:endParaRPr lang="en-US" sz="12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37724" y="869990"/>
            <a:ext cx="6084451" cy="704017"/>
          </a:xfrm>
          <a:prstGeom prst="rect">
            <a:avLst/>
          </a:prstGeom>
          <a:noFill/>
          <a:ln/>
        </p:spPr>
        <p:txBody>
          <a:bodyPr wrap="none" lIns="0" tIns="0" rIns="0" bIns="0" rtlCol="0" anchor="t"/>
          <a:lstStyle/>
          <a:p>
            <a:pPr marL="0" indent="0">
              <a:lnSpc>
                <a:spcPts val="5500"/>
              </a:lnSpc>
              <a:buNone/>
            </a:pPr>
            <a:r>
              <a:rPr lang="en-US" sz="4400" dirty="0">
                <a:solidFill>
                  <a:srgbClr val="38512F"/>
                </a:solidFill>
                <a:latin typeface="Lora" pitchFamily="34" charset="0"/>
                <a:ea typeface="Lora" pitchFamily="34" charset="-122"/>
                <a:cs typeface="Lora" pitchFamily="34" charset="-120"/>
              </a:rPr>
              <a:t>Faire du Temps un Allié</a:t>
            </a:r>
            <a:endParaRPr lang="en-US" sz="4400" dirty="0"/>
          </a:p>
        </p:txBody>
      </p:sp>
      <p:sp>
        <p:nvSpPr>
          <p:cNvPr id="3" name="Text 1"/>
          <p:cNvSpPr/>
          <p:nvPr/>
        </p:nvSpPr>
        <p:spPr>
          <a:xfrm>
            <a:off x="837724" y="2172414"/>
            <a:ext cx="4078962" cy="789861"/>
          </a:xfrm>
          <a:prstGeom prst="rect">
            <a:avLst/>
          </a:prstGeom>
          <a:noFill/>
          <a:ln/>
        </p:spPr>
        <p:txBody>
          <a:bodyPr wrap="none" lIns="0" tIns="0" rIns="0" bIns="0" rtlCol="0" anchor="t"/>
          <a:lstStyle/>
          <a:p>
            <a:pPr marL="0" indent="0" algn="ctr">
              <a:lnSpc>
                <a:spcPts val="6200"/>
              </a:lnSpc>
              <a:buNone/>
            </a:pPr>
            <a:r>
              <a:rPr lang="en-US" sz="6200" dirty="0">
                <a:solidFill>
                  <a:srgbClr val="3A3630"/>
                </a:solidFill>
                <a:latin typeface="Lora" pitchFamily="34" charset="0"/>
                <a:ea typeface="Lora" pitchFamily="34" charset="-122"/>
                <a:cs typeface="Lora" pitchFamily="34" charset="-120"/>
              </a:rPr>
              <a:t>35%</a:t>
            </a:r>
            <a:endParaRPr lang="en-US" sz="6200" dirty="0"/>
          </a:p>
        </p:txBody>
      </p:sp>
      <p:sp>
        <p:nvSpPr>
          <p:cNvPr id="4" name="Text 2"/>
          <p:cNvSpPr/>
          <p:nvPr/>
        </p:nvSpPr>
        <p:spPr>
          <a:xfrm>
            <a:off x="1469112" y="3261360"/>
            <a:ext cx="2816185" cy="351949"/>
          </a:xfrm>
          <a:prstGeom prst="rect">
            <a:avLst/>
          </a:prstGeom>
          <a:noFill/>
          <a:ln/>
        </p:spPr>
        <p:txBody>
          <a:bodyPr wrap="none" lIns="0" tIns="0" rIns="0" bIns="0" rtlCol="0" anchor="t"/>
          <a:lstStyle/>
          <a:p>
            <a:pPr marL="0" indent="0" algn="ctr">
              <a:lnSpc>
                <a:spcPts val="2750"/>
              </a:lnSpc>
              <a:buNone/>
            </a:pPr>
            <a:r>
              <a:rPr lang="en-US" sz="2200" dirty="0">
                <a:solidFill>
                  <a:srgbClr val="3A3630"/>
                </a:solidFill>
                <a:latin typeface="Lora" pitchFamily="34" charset="0"/>
                <a:ea typeface="Lora" pitchFamily="34" charset="-122"/>
                <a:cs typeface="Lora" pitchFamily="34" charset="-120"/>
              </a:rPr>
              <a:t>Stratégies Réussies</a:t>
            </a:r>
            <a:endParaRPr lang="en-US" sz="2200" dirty="0"/>
          </a:p>
        </p:txBody>
      </p:sp>
      <p:sp>
        <p:nvSpPr>
          <p:cNvPr id="5" name="Text 3"/>
          <p:cNvSpPr/>
          <p:nvPr/>
        </p:nvSpPr>
        <p:spPr>
          <a:xfrm>
            <a:off x="837724" y="3756898"/>
            <a:ext cx="4078962" cy="1149072"/>
          </a:xfrm>
          <a:prstGeom prst="rect">
            <a:avLst/>
          </a:prstGeom>
          <a:noFill/>
          <a:ln/>
        </p:spPr>
        <p:txBody>
          <a:bodyPr wrap="square" lIns="0" tIns="0" rIns="0" bIns="0" rtlCol="0" anchor="t"/>
          <a:lstStyle/>
          <a:p>
            <a:pPr marL="0" indent="0" algn="ctr">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Seulement 35% des stratégies d'entreprise réussissent plus de trois tests stratégiques sur dix.</a:t>
            </a:r>
            <a:endParaRPr lang="en-US" sz="1850" dirty="0"/>
          </a:p>
        </p:txBody>
      </p:sp>
      <p:sp>
        <p:nvSpPr>
          <p:cNvPr id="6" name="Text 4"/>
          <p:cNvSpPr/>
          <p:nvPr/>
        </p:nvSpPr>
        <p:spPr>
          <a:xfrm>
            <a:off x="5275659" y="2172414"/>
            <a:ext cx="4078962" cy="789861"/>
          </a:xfrm>
          <a:prstGeom prst="rect">
            <a:avLst/>
          </a:prstGeom>
          <a:noFill/>
          <a:ln/>
        </p:spPr>
        <p:txBody>
          <a:bodyPr wrap="none" lIns="0" tIns="0" rIns="0" bIns="0" rtlCol="0" anchor="t"/>
          <a:lstStyle/>
          <a:p>
            <a:pPr marL="0" indent="0" algn="ctr">
              <a:lnSpc>
                <a:spcPts val="6200"/>
              </a:lnSpc>
              <a:buNone/>
            </a:pPr>
            <a:r>
              <a:rPr lang="en-US" sz="6200" dirty="0">
                <a:solidFill>
                  <a:srgbClr val="3A3630"/>
                </a:solidFill>
                <a:latin typeface="Lora" pitchFamily="34" charset="0"/>
                <a:ea typeface="Lora" pitchFamily="34" charset="-122"/>
                <a:cs typeface="Lora" pitchFamily="34" charset="-120"/>
              </a:rPr>
              <a:t>18+</a:t>
            </a:r>
            <a:endParaRPr lang="en-US" sz="6200" dirty="0"/>
          </a:p>
        </p:txBody>
      </p:sp>
      <p:sp>
        <p:nvSpPr>
          <p:cNvPr id="7" name="Text 5"/>
          <p:cNvSpPr/>
          <p:nvPr/>
        </p:nvSpPr>
        <p:spPr>
          <a:xfrm>
            <a:off x="5744885" y="3261360"/>
            <a:ext cx="3140393" cy="351949"/>
          </a:xfrm>
          <a:prstGeom prst="rect">
            <a:avLst/>
          </a:prstGeom>
          <a:noFill/>
          <a:ln/>
        </p:spPr>
        <p:txBody>
          <a:bodyPr wrap="none" lIns="0" tIns="0" rIns="0" bIns="0" rtlCol="0" anchor="t"/>
          <a:lstStyle/>
          <a:p>
            <a:pPr marL="0" indent="0" algn="ctr">
              <a:lnSpc>
                <a:spcPts val="2750"/>
              </a:lnSpc>
              <a:buNone/>
            </a:pPr>
            <a:r>
              <a:rPr lang="en-US" sz="2200" dirty="0">
                <a:solidFill>
                  <a:srgbClr val="3A3630"/>
                </a:solidFill>
                <a:latin typeface="Lora" pitchFamily="34" charset="0"/>
                <a:ea typeface="Lora" pitchFamily="34" charset="-122"/>
                <a:cs typeface="Lora" pitchFamily="34" charset="-120"/>
              </a:rPr>
              <a:t>Mois de Transformation</a:t>
            </a:r>
            <a:endParaRPr lang="en-US" sz="2200" dirty="0"/>
          </a:p>
        </p:txBody>
      </p:sp>
      <p:sp>
        <p:nvSpPr>
          <p:cNvPr id="8" name="Text 6"/>
          <p:cNvSpPr/>
          <p:nvPr/>
        </p:nvSpPr>
        <p:spPr>
          <a:xfrm>
            <a:off x="5275659" y="3756898"/>
            <a:ext cx="4078962" cy="1149072"/>
          </a:xfrm>
          <a:prstGeom prst="rect">
            <a:avLst/>
          </a:prstGeom>
          <a:noFill/>
          <a:ln/>
        </p:spPr>
        <p:txBody>
          <a:bodyPr wrap="square" lIns="0" tIns="0" rIns="0" bIns="0" rtlCol="0" anchor="t"/>
          <a:lstStyle/>
          <a:p>
            <a:pPr marL="0" indent="0" algn="ctr">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Il peut facilement prendre 18 mois ou plus pour passer d'une idée brute à son intégration dans le budget.</a:t>
            </a:r>
            <a:endParaRPr lang="en-US" sz="1850" dirty="0"/>
          </a:p>
        </p:txBody>
      </p:sp>
      <p:sp>
        <p:nvSpPr>
          <p:cNvPr id="9" name="Text 7"/>
          <p:cNvSpPr/>
          <p:nvPr/>
        </p:nvSpPr>
        <p:spPr>
          <a:xfrm>
            <a:off x="9713595" y="2172414"/>
            <a:ext cx="4079081" cy="789861"/>
          </a:xfrm>
          <a:prstGeom prst="rect">
            <a:avLst/>
          </a:prstGeom>
          <a:noFill/>
          <a:ln/>
        </p:spPr>
        <p:txBody>
          <a:bodyPr wrap="none" lIns="0" tIns="0" rIns="0" bIns="0" rtlCol="0" anchor="t"/>
          <a:lstStyle/>
          <a:p>
            <a:pPr marL="0" indent="0" algn="ctr">
              <a:lnSpc>
                <a:spcPts val="6200"/>
              </a:lnSpc>
              <a:buNone/>
            </a:pPr>
            <a:r>
              <a:rPr lang="en-US" sz="6200" dirty="0">
                <a:solidFill>
                  <a:srgbClr val="3A3630"/>
                </a:solidFill>
                <a:latin typeface="Lora" pitchFamily="34" charset="0"/>
                <a:ea typeface="Lora" pitchFamily="34" charset="-122"/>
                <a:cs typeface="Lora" pitchFamily="34" charset="-120"/>
              </a:rPr>
              <a:t>15-25</a:t>
            </a:r>
            <a:endParaRPr lang="en-US" sz="6200" dirty="0"/>
          </a:p>
        </p:txBody>
      </p:sp>
      <p:sp>
        <p:nvSpPr>
          <p:cNvPr id="10" name="Text 8"/>
          <p:cNvSpPr/>
          <p:nvPr/>
        </p:nvSpPr>
        <p:spPr>
          <a:xfrm>
            <a:off x="10344983" y="3261360"/>
            <a:ext cx="2816185" cy="351949"/>
          </a:xfrm>
          <a:prstGeom prst="rect">
            <a:avLst/>
          </a:prstGeom>
          <a:noFill/>
          <a:ln/>
        </p:spPr>
        <p:txBody>
          <a:bodyPr wrap="none" lIns="0" tIns="0" rIns="0" bIns="0" rtlCol="0" anchor="t"/>
          <a:lstStyle/>
          <a:p>
            <a:pPr marL="0" indent="0" algn="ctr">
              <a:lnSpc>
                <a:spcPts val="2750"/>
              </a:lnSpc>
              <a:buNone/>
            </a:pPr>
            <a:r>
              <a:rPr lang="en-US" sz="2200" dirty="0">
                <a:solidFill>
                  <a:srgbClr val="3A3630"/>
                </a:solidFill>
                <a:latin typeface="Lora" pitchFamily="34" charset="0"/>
                <a:ea typeface="Lora" pitchFamily="34" charset="-122"/>
                <a:cs typeface="Lora" pitchFamily="34" charset="-120"/>
              </a:rPr>
              <a:t>Questions Critiques</a:t>
            </a:r>
            <a:endParaRPr lang="en-US" sz="2200" dirty="0"/>
          </a:p>
        </p:txBody>
      </p:sp>
      <p:sp>
        <p:nvSpPr>
          <p:cNvPr id="11" name="Text 9"/>
          <p:cNvSpPr/>
          <p:nvPr/>
        </p:nvSpPr>
        <p:spPr>
          <a:xfrm>
            <a:off x="9713595" y="3756898"/>
            <a:ext cx="4079081" cy="1149072"/>
          </a:xfrm>
          <a:prstGeom prst="rect">
            <a:avLst/>
          </a:prstGeom>
          <a:noFill/>
          <a:ln/>
        </p:spPr>
        <p:txBody>
          <a:bodyPr wrap="square" lIns="0" tIns="0" rIns="0" bIns="0" rtlCol="0" anchor="t"/>
          <a:lstStyle/>
          <a:p>
            <a:pPr marL="0" indent="0" algn="ctr">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Une entreprise ne peut généralement pas gérer plus de 15 à 25 questions stratégiques critiques en parallèle.</a:t>
            </a:r>
            <a:endParaRPr lang="en-US" sz="1850" dirty="0"/>
          </a:p>
        </p:txBody>
      </p:sp>
      <p:sp>
        <p:nvSpPr>
          <p:cNvPr id="12" name="Text 10"/>
          <p:cNvSpPr/>
          <p:nvPr/>
        </p:nvSpPr>
        <p:spPr>
          <a:xfrm>
            <a:off x="837724" y="5175171"/>
            <a:ext cx="12954952" cy="1149072"/>
          </a:xfrm>
          <a:prstGeom prst="rect">
            <a:avLst/>
          </a:prstGeom>
          <a:noFill/>
          <a:ln/>
        </p:spPr>
        <p:txBody>
          <a:bodyPr wrap="square" lIns="0" tIns="0" rIns="0" bIns="0" rtlCol="0" anchor="t"/>
          <a:lstStyle/>
          <a:p>
            <a:pPr marL="0" indent="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Pour créer de la valeur pour les actionnaires dans notre turbulent 21e siècle, les entreprises doivent consacrer autant de temps à l'élaboration et à l'exécution des stratégies qu'aux questions opérationnelles. Celles qui le font développeront des compétences institutionnelles et généreront des idées stratégiques qui évoluent avec le temps.</a:t>
            </a:r>
            <a:endParaRPr lang="en-US" sz="1850" dirty="0"/>
          </a:p>
        </p:txBody>
      </p:sp>
      <p:sp>
        <p:nvSpPr>
          <p:cNvPr id="13" name="Text 11"/>
          <p:cNvSpPr/>
          <p:nvPr/>
        </p:nvSpPr>
        <p:spPr>
          <a:xfrm>
            <a:off x="837724" y="6593443"/>
            <a:ext cx="12954952" cy="766048"/>
          </a:xfrm>
          <a:prstGeom prst="rect">
            <a:avLst/>
          </a:prstGeom>
          <a:noFill/>
          <a:ln/>
        </p:spPr>
        <p:txBody>
          <a:bodyPr wrap="square" lIns="0" tIns="0" rIns="0" bIns="0" rtlCol="0" anchor="t"/>
          <a:lstStyle/>
          <a:p>
            <a:pPr marL="0" indent="0">
              <a:lnSpc>
                <a:spcPts val="3000"/>
              </a:lnSpc>
              <a:buNone/>
            </a:pPr>
            <a:r>
              <a:rPr lang="en-US" sz="1850" dirty="0">
                <a:solidFill>
                  <a:srgbClr val="3A3630"/>
                </a:solidFill>
                <a:latin typeface="Source Sans Pro" pitchFamily="34" charset="0"/>
                <a:ea typeface="Source Sans Pro" pitchFamily="34" charset="-122"/>
                <a:cs typeface="Source Sans Pro" pitchFamily="34" charset="-120"/>
              </a:rPr>
              <a:t>Plutôt que de craindre l'incertitude et l'inconnu, ces leaders stratégiques peuvent les embrasser et faire du passage du temps un allié contre les concurrents qui se retiennent lorsque l'avenir semble flou.</a:t>
            </a:r>
            <a:endParaRPr lang="en-US" sz="18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943</Words>
  <Application>Microsoft Office PowerPoint</Application>
  <PresentationFormat>Personnalisé</PresentationFormat>
  <Paragraphs>78</Paragraphs>
  <Slides>8</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vt:i4>
      </vt:variant>
    </vt:vector>
  </HeadingPairs>
  <TitlesOfParts>
    <vt:vector size="14" baseType="lpstr">
      <vt:lpstr>Source Sans Pro Medium</vt:lpstr>
      <vt:lpstr>Arial</vt:lpstr>
      <vt:lpstr>Source Sans Pro Bold</vt:lpstr>
      <vt:lpstr>Source Sans Pro</vt:lpstr>
      <vt:lpstr>Lora</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Michel Martel</cp:lastModifiedBy>
  <cp:revision>2</cp:revision>
  <dcterms:created xsi:type="dcterms:W3CDTF">2025-03-11T20:50:34Z</dcterms:created>
  <dcterms:modified xsi:type="dcterms:W3CDTF">2025-03-19T13:09:40Z</dcterms:modified>
</cp:coreProperties>
</file>