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0" r:id="rId5"/>
    <p:sldId id="259" r:id="rId6"/>
    <p:sldId id="268" r:id="rId7"/>
    <p:sldId id="261" r:id="rId8"/>
    <p:sldId id="262" r:id="rId9"/>
    <p:sldId id="265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81"/>
    <a:srgbClr val="CDFFCD"/>
    <a:srgbClr val="00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58" y="-8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82A4D4-2F84-4333-97C3-D0A84E0E02A4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/>
      <dgm:spPr/>
    </dgm:pt>
    <dgm:pt modelId="{F1347219-D01F-4FC9-A957-887AD38CE46F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Do</a:t>
          </a:r>
          <a:endParaRPr kumimoji="0" lang="en-US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gm:t>
    </dgm:pt>
    <dgm:pt modelId="{18560DE5-53FC-4E67-B419-060B92188AAA}" type="parTrans" cxnId="{80C28EFF-B132-4F4D-B514-5F1AA520D92D}">
      <dgm:prSet/>
      <dgm:spPr/>
    </dgm:pt>
    <dgm:pt modelId="{3DA5B8AF-956C-4078-BFF7-F90AA9CD9A06}" type="sibTrans" cxnId="{80C28EFF-B132-4F4D-B514-5F1AA520D92D}">
      <dgm:prSet/>
      <dgm:spPr/>
    </dgm:pt>
    <dgm:pt modelId="{3A9509A6-74D4-4B53-8F41-8D0EF888FA62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Review</a:t>
          </a:r>
          <a:endParaRPr kumimoji="0" lang="en-US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gm:t>
    </dgm:pt>
    <dgm:pt modelId="{4C9C2FBE-945A-4A22-89F0-8F092A0A4802}" type="parTrans" cxnId="{DF291F76-8B56-43A2-99B4-D0DAACBB7B91}">
      <dgm:prSet/>
      <dgm:spPr/>
    </dgm:pt>
    <dgm:pt modelId="{E960D348-9F75-4305-A74C-28FB51537571}" type="sibTrans" cxnId="{DF291F76-8B56-43A2-99B4-D0DAACBB7B91}">
      <dgm:prSet/>
      <dgm:spPr/>
    </dgm:pt>
    <dgm:pt modelId="{0DD949F9-BAF6-4A03-BBC8-92B2348E9CE8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Plan</a:t>
          </a:r>
          <a:endParaRPr kumimoji="0" lang="en-US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gm:t>
    </dgm:pt>
    <dgm:pt modelId="{B931A784-D67C-4F9F-AFFB-D4BC05DE2531}" type="parTrans" cxnId="{0E7BB347-5F90-448D-A771-0EE231C112BF}">
      <dgm:prSet/>
      <dgm:spPr/>
    </dgm:pt>
    <dgm:pt modelId="{6099E176-2ED8-4CE6-B893-6FBC0DC816E2}" type="sibTrans" cxnId="{0E7BB347-5F90-448D-A771-0EE231C112BF}">
      <dgm:prSet/>
      <dgm:spPr/>
    </dgm:pt>
    <dgm:pt modelId="{6F16F136-EF8E-43A2-85BE-C07142AD4C34}" type="pres">
      <dgm:prSet presAssocID="{B282A4D4-2F84-4333-97C3-D0A84E0E02A4}" presName="cycle" presStyleCnt="0">
        <dgm:presLayoutVars>
          <dgm:dir/>
          <dgm:resizeHandles val="exact"/>
        </dgm:presLayoutVars>
      </dgm:prSet>
      <dgm:spPr/>
    </dgm:pt>
    <dgm:pt modelId="{C617D2C7-7C8B-4D84-B1C8-327435FF8306}" type="pres">
      <dgm:prSet presAssocID="{F1347219-D01F-4FC9-A957-887AD38CE46F}" presName="dummy" presStyleCnt="0"/>
      <dgm:spPr/>
    </dgm:pt>
    <dgm:pt modelId="{924CD170-9879-4372-971D-4F292F9A985A}" type="pres">
      <dgm:prSet presAssocID="{F1347219-D01F-4FC9-A957-887AD38CE46F}" presName="node" presStyleLbl="revTx" presStyleIdx="0" presStyleCnt="3">
        <dgm:presLayoutVars>
          <dgm:bulletEnabled val="1"/>
        </dgm:presLayoutVars>
      </dgm:prSet>
      <dgm:spPr/>
    </dgm:pt>
    <dgm:pt modelId="{61538CEB-FE89-472D-AE9A-7D6F4CF7617D}" type="pres">
      <dgm:prSet presAssocID="{3DA5B8AF-956C-4078-BFF7-F90AA9CD9A06}" presName="sibTrans" presStyleLbl="node1" presStyleIdx="0" presStyleCnt="3"/>
      <dgm:spPr/>
    </dgm:pt>
    <dgm:pt modelId="{A0F94748-FABA-4A4A-825B-36D3B0E30A91}" type="pres">
      <dgm:prSet presAssocID="{3A9509A6-74D4-4B53-8F41-8D0EF888FA62}" presName="dummy" presStyleCnt="0"/>
      <dgm:spPr/>
    </dgm:pt>
    <dgm:pt modelId="{6491B918-058A-4D61-A3A7-057B01E9FAEE}" type="pres">
      <dgm:prSet presAssocID="{3A9509A6-74D4-4B53-8F41-8D0EF888FA62}" presName="node" presStyleLbl="revTx" presStyleIdx="1" presStyleCnt="3">
        <dgm:presLayoutVars>
          <dgm:bulletEnabled val="1"/>
        </dgm:presLayoutVars>
      </dgm:prSet>
      <dgm:spPr/>
    </dgm:pt>
    <dgm:pt modelId="{2F698AEC-6932-47F9-8F1F-5102867370D7}" type="pres">
      <dgm:prSet presAssocID="{E960D348-9F75-4305-A74C-28FB51537571}" presName="sibTrans" presStyleLbl="node1" presStyleIdx="1" presStyleCnt="3"/>
      <dgm:spPr/>
    </dgm:pt>
    <dgm:pt modelId="{82DE360B-8E6B-4B33-ADED-E425D6745884}" type="pres">
      <dgm:prSet presAssocID="{0DD949F9-BAF6-4A03-BBC8-92B2348E9CE8}" presName="dummy" presStyleCnt="0"/>
      <dgm:spPr/>
    </dgm:pt>
    <dgm:pt modelId="{80746523-8AD0-4BD7-9621-55E9BB2EAB4B}" type="pres">
      <dgm:prSet presAssocID="{0DD949F9-BAF6-4A03-BBC8-92B2348E9CE8}" presName="node" presStyleLbl="revTx" presStyleIdx="2" presStyleCnt="3">
        <dgm:presLayoutVars>
          <dgm:bulletEnabled val="1"/>
        </dgm:presLayoutVars>
      </dgm:prSet>
      <dgm:spPr/>
    </dgm:pt>
    <dgm:pt modelId="{C588D389-C0CD-4EAA-8785-17AF28289DED}" type="pres">
      <dgm:prSet presAssocID="{6099E176-2ED8-4CE6-B893-6FBC0DC816E2}" presName="sibTrans" presStyleLbl="node1" presStyleIdx="2" presStyleCnt="3"/>
      <dgm:spPr/>
    </dgm:pt>
  </dgm:ptLst>
  <dgm:cxnLst>
    <dgm:cxn modelId="{2100850A-6EF6-4588-8817-D483557A6B5E}" type="presOf" srcId="{3A9509A6-74D4-4B53-8F41-8D0EF888FA62}" destId="{6491B918-058A-4D61-A3A7-057B01E9FAEE}" srcOrd="0" destOrd="0" presId="urn:microsoft.com/office/officeart/2005/8/layout/cycle1"/>
    <dgm:cxn modelId="{B54BB77C-EADC-43C1-B42A-292C1388DA6F}" type="presOf" srcId="{F1347219-D01F-4FC9-A957-887AD38CE46F}" destId="{924CD170-9879-4372-971D-4F292F9A985A}" srcOrd="0" destOrd="0" presId="urn:microsoft.com/office/officeart/2005/8/layout/cycle1"/>
    <dgm:cxn modelId="{2831D67C-FEA0-4191-9300-C0EFFEDAD1D1}" type="presOf" srcId="{3DA5B8AF-956C-4078-BFF7-F90AA9CD9A06}" destId="{61538CEB-FE89-472D-AE9A-7D6F4CF7617D}" srcOrd="0" destOrd="0" presId="urn:microsoft.com/office/officeart/2005/8/layout/cycle1"/>
    <dgm:cxn modelId="{0E7BB347-5F90-448D-A771-0EE231C112BF}" srcId="{B282A4D4-2F84-4333-97C3-D0A84E0E02A4}" destId="{0DD949F9-BAF6-4A03-BBC8-92B2348E9CE8}" srcOrd="2" destOrd="0" parTransId="{B931A784-D67C-4F9F-AFFB-D4BC05DE2531}" sibTransId="{6099E176-2ED8-4CE6-B893-6FBC0DC816E2}"/>
    <dgm:cxn modelId="{32CB4F49-2789-4136-8C1A-02C072CC1133}" type="presOf" srcId="{E960D348-9F75-4305-A74C-28FB51537571}" destId="{2F698AEC-6932-47F9-8F1F-5102867370D7}" srcOrd="0" destOrd="0" presId="urn:microsoft.com/office/officeart/2005/8/layout/cycle1"/>
    <dgm:cxn modelId="{34C2297F-A3A4-4807-8DDC-B4E28BE35B8C}" type="presOf" srcId="{6099E176-2ED8-4CE6-B893-6FBC0DC816E2}" destId="{C588D389-C0CD-4EAA-8785-17AF28289DED}" srcOrd="0" destOrd="0" presId="urn:microsoft.com/office/officeart/2005/8/layout/cycle1"/>
    <dgm:cxn modelId="{20FAD56C-2FA9-4432-9DE7-AB0FA466D5C5}" type="presOf" srcId="{0DD949F9-BAF6-4A03-BBC8-92B2348E9CE8}" destId="{80746523-8AD0-4BD7-9621-55E9BB2EAB4B}" srcOrd="0" destOrd="0" presId="urn:microsoft.com/office/officeart/2005/8/layout/cycle1"/>
    <dgm:cxn modelId="{80C28EFF-B132-4F4D-B514-5F1AA520D92D}" srcId="{B282A4D4-2F84-4333-97C3-D0A84E0E02A4}" destId="{F1347219-D01F-4FC9-A957-887AD38CE46F}" srcOrd="0" destOrd="0" parTransId="{18560DE5-53FC-4E67-B419-060B92188AAA}" sibTransId="{3DA5B8AF-956C-4078-BFF7-F90AA9CD9A06}"/>
    <dgm:cxn modelId="{DF291F76-8B56-43A2-99B4-D0DAACBB7B91}" srcId="{B282A4D4-2F84-4333-97C3-D0A84E0E02A4}" destId="{3A9509A6-74D4-4B53-8F41-8D0EF888FA62}" srcOrd="1" destOrd="0" parTransId="{4C9C2FBE-945A-4A22-89F0-8F092A0A4802}" sibTransId="{E960D348-9F75-4305-A74C-28FB51537571}"/>
    <dgm:cxn modelId="{5C3185EB-DD8E-4712-ABA8-52A641EE9C21}" type="presOf" srcId="{B282A4D4-2F84-4333-97C3-D0A84E0E02A4}" destId="{6F16F136-EF8E-43A2-85BE-C07142AD4C34}" srcOrd="0" destOrd="0" presId="urn:microsoft.com/office/officeart/2005/8/layout/cycle1"/>
    <dgm:cxn modelId="{F34A9D57-A29F-424D-B25C-047494562EAC}" type="presParOf" srcId="{6F16F136-EF8E-43A2-85BE-C07142AD4C34}" destId="{C617D2C7-7C8B-4D84-B1C8-327435FF8306}" srcOrd="0" destOrd="0" presId="urn:microsoft.com/office/officeart/2005/8/layout/cycle1"/>
    <dgm:cxn modelId="{A561A1A4-385D-4CFA-AC37-BA34633E46C3}" type="presParOf" srcId="{6F16F136-EF8E-43A2-85BE-C07142AD4C34}" destId="{924CD170-9879-4372-971D-4F292F9A985A}" srcOrd="1" destOrd="0" presId="urn:microsoft.com/office/officeart/2005/8/layout/cycle1"/>
    <dgm:cxn modelId="{AA7AFC9A-00AC-4425-9576-7601C011A9A6}" type="presParOf" srcId="{6F16F136-EF8E-43A2-85BE-C07142AD4C34}" destId="{61538CEB-FE89-472D-AE9A-7D6F4CF7617D}" srcOrd="2" destOrd="0" presId="urn:microsoft.com/office/officeart/2005/8/layout/cycle1"/>
    <dgm:cxn modelId="{4F821D58-AD5C-4DDA-B887-6873D98697C0}" type="presParOf" srcId="{6F16F136-EF8E-43A2-85BE-C07142AD4C34}" destId="{A0F94748-FABA-4A4A-825B-36D3B0E30A91}" srcOrd="3" destOrd="0" presId="urn:microsoft.com/office/officeart/2005/8/layout/cycle1"/>
    <dgm:cxn modelId="{9F90B89B-BE4A-4BA2-A198-15A908D42B61}" type="presParOf" srcId="{6F16F136-EF8E-43A2-85BE-C07142AD4C34}" destId="{6491B918-058A-4D61-A3A7-057B01E9FAEE}" srcOrd="4" destOrd="0" presId="urn:microsoft.com/office/officeart/2005/8/layout/cycle1"/>
    <dgm:cxn modelId="{CE1B0C8C-6298-4624-8742-02B81781F081}" type="presParOf" srcId="{6F16F136-EF8E-43A2-85BE-C07142AD4C34}" destId="{2F698AEC-6932-47F9-8F1F-5102867370D7}" srcOrd="5" destOrd="0" presId="urn:microsoft.com/office/officeart/2005/8/layout/cycle1"/>
    <dgm:cxn modelId="{2C62C158-B6C8-4515-ABC7-1B6EB912F658}" type="presParOf" srcId="{6F16F136-EF8E-43A2-85BE-C07142AD4C34}" destId="{82DE360B-8E6B-4B33-ADED-E425D6745884}" srcOrd="6" destOrd="0" presId="urn:microsoft.com/office/officeart/2005/8/layout/cycle1"/>
    <dgm:cxn modelId="{E6BC1BCB-488A-4D43-98B9-7084B6B6D8B5}" type="presParOf" srcId="{6F16F136-EF8E-43A2-85BE-C07142AD4C34}" destId="{80746523-8AD0-4BD7-9621-55E9BB2EAB4B}" srcOrd="7" destOrd="0" presId="urn:microsoft.com/office/officeart/2005/8/layout/cycle1"/>
    <dgm:cxn modelId="{700BB420-9328-47E0-9B2C-82900E217628}" type="presParOf" srcId="{6F16F136-EF8E-43A2-85BE-C07142AD4C34}" destId="{C588D389-C0CD-4EAA-8785-17AF28289DED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CD170-9879-4372-971D-4F292F9A985A}">
      <dsp:nvSpPr>
        <dsp:cNvPr id="0" name=""/>
        <dsp:cNvSpPr/>
      </dsp:nvSpPr>
      <dsp:spPr>
        <a:xfrm>
          <a:off x="2638925" y="295340"/>
          <a:ext cx="1510199" cy="1510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32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Do</a:t>
          </a:r>
          <a:endParaRPr kumimoji="0" lang="en-US" sz="3200" b="1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sp:txBody>
      <dsp:txXfrm>
        <a:off x="2638925" y="295340"/>
        <a:ext cx="1510199" cy="1510199"/>
      </dsp:txXfrm>
    </dsp:sp>
    <dsp:sp modelId="{61538CEB-FE89-472D-AE9A-7D6F4CF7617D}">
      <dsp:nvSpPr>
        <dsp:cNvPr id="0" name=""/>
        <dsp:cNvSpPr/>
      </dsp:nvSpPr>
      <dsp:spPr>
        <a:xfrm>
          <a:off x="338980" y="-1702"/>
          <a:ext cx="3570510" cy="3570510"/>
        </a:xfrm>
        <a:prstGeom prst="circularArrow">
          <a:avLst>
            <a:gd name="adj1" fmla="val 8248"/>
            <a:gd name="adj2" fmla="val 576061"/>
            <a:gd name="adj3" fmla="val 2964110"/>
            <a:gd name="adj4" fmla="val 51552"/>
            <a:gd name="adj5" fmla="val 962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91B918-058A-4D61-A3A7-057B01E9FAEE}">
      <dsp:nvSpPr>
        <dsp:cNvPr id="0" name=""/>
        <dsp:cNvSpPr/>
      </dsp:nvSpPr>
      <dsp:spPr>
        <a:xfrm>
          <a:off x="1369136" y="2494679"/>
          <a:ext cx="1510199" cy="1510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32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Review</a:t>
          </a:r>
          <a:endParaRPr kumimoji="0" lang="en-US" sz="3200" b="1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sp:txBody>
      <dsp:txXfrm>
        <a:off x="1369136" y="2494679"/>
        <a:ext cx="1510199" cy="1510199"/>
      </dsp:txXfrm>
    </dsp:sp>
    <dsp:sp modelId="{2F698AEC-6932-47F9-8F1F-5102867370D7}">
      <dsp:nvSpPr>
        <dsp:cNvPr id="0" name=""/>
        <dsp:cNvSpPr/>
      </dsp:nvSpPr>
      <dsp:spPr>
        <a:xfrm>
          <a:off x="338980" y="-1702"/>
          <a:ext cx="3570510" cy="3570510"/>
        </a:xfrm>
        <a:prstGeom prst="circularArrow">
          <a:avLst>
            <a:gd name="adj1" fmla="val 8248"/>
            <a:gd name="adj2" fmla="val 576061"/>
            <a:gd name="adj3" fmla="val 10172386"/>
            <a:gd name="adj4" fmla="val 7259829"/>
            <a:gd name="adj5" fmla="val 962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46523-8AD0-4BD7-9621-55E9BB2EAB4B}">
      <dsp:nvSpPr>
        <dsp:cNvPr id="0" name=""/>
        <dsp:cNvSpPr/>
      </dsp:nvSpPr>
      <dsp:spPr>
        <a:xfrm>
          <a:off x="99347" y="295340"/>
          <a:ext cx="1510199" cy="1510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32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Plan</a:t>
          </a:r>
          <a:endParaRPr kumimoji="0" lang="en-US" sz="3200" b="1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sp:txBody>
      <dsp:txXfrm>
        <a:off x="99347" y="295340"/>
        <a:ext cx="1510199" cy="1510199"/>
      </dsp:txXfrm>
    </dsp:sp>
    <dsp:sp modelId="{C588D389-C0CD-4EAA-8785-17AF28289DED}">
      <dsp:nvSpPr>
        <dsp:cNvPr id="0" name=""/>
        <dsp:cNvSpPr/>
      </dsp:nvSpPr>
      <dsp:spPr>
        <a:xfrm>
          <a:off x="338980" y="-1702"/>
          <a:ext cx="3570510" cy="3570510"/>
        </a:xfrm>
        <a:prstGeom prst="circularArrow">
          <a:avLst>
            <a:gd name="adj1" fmla="val 8248"/>
            <a:gd name="adj2" fmla="val 576061"/>
            <a:gd name="adj3" fmla="val 16856958"/>
            <a:gd name="adj4" fmla="val 14966980"/>
            <a:gd name="adj5" fmla="val 962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1/23/2013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‹N°›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57290" y="857232"/>
            <a:ext cx="7406640" cy="378918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7200" dirty="0" smtClean="0"/>
              <a:t>Plan </a:t>
            </a:r>
            <a:br>
              <a:rPr lang="fr-FR" sz="7200" dirty="0" smtClean="0"/>
            </a:br>
            <a:r>
              <a:rPr lang="fr-FR" sz="7200" dirty="0" smtClean="0"/>
              <a:t>Stratégique </a:t>
            </a:r>
            <a:br>
              <a:rPr lang="fr-FR" sz="7200" dirty="0" smtClean="0"/>
            </a:br>
            <a:r>
              <a:rPr lang="fr-FR" sz="7200" dirty="0" smtClean="0"/>
              <a:t>et lien </a:t>
            </a:r>
            <a:br>
              <a:rPr lang="fr-FR" sz="7200" dirty="0" smtClean="0"/>
            </a:br>
            <a:r>
              <a:rPr lang="fr-FR" sz="7200" dirty="0" smtClean="0"/>
              <a:t>avec les TB</a:t>
            </a:r>
            <a:endParaRPr lang="fr-FR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ensées 35"/>
          <p:cNvSpPr/>
          <p:nvPr/>
        </p:nvSpPr>
        <p:spPr>
          <a:xfrm>
            <a:off x="395536" y="1340768"/>
            <a:ext cx="8640960" cy="5085184"/>
          </a:xfrm>
          <a:prstGeom prst="cloud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Plan stratégique : </a:t>
            </a:r>
            <a:br>
              <a:rPr lang="fr-FR" dirty="0" smtClean="0"/>
            </a:br>
            <a:r>
              <a:rPr lang="fr-FR" dirty="0" smtClean="0"/>
              <a:t>Environnement &amp; Risques</a:t>
            </a:r>
            <a:endParaRPr lang="fr-FR" dirty="0"/>
          </a:p>
        </p:txBody>
      </p:sp>
      <p:grpSp>
        <p:nvGrpSpPr>
          <p:cNvPr id="34" name="Groupe 33"/>
          <p:cNvGrpSpPr/>
          <p:nvPr/>
        </p:nvGrpSpPr>
        <p:grpSpPr>
          <a:xfrm>
            <a:off x="2483768" y="2507573"/>
            <a:ext cx="4824536" cy="3111421"/>
            <a:chOff x="2771800" y="1936242"/>
            <a:chExt cx="6241678" cy="4114800"/>
          </a:xfrm>
        </p:grpSpPr>
        <p:sp>
          <p:nvSpPr>
            <p:cNvPr id="52" name="Text Box 1046"/>
            <p:cNvSpPr txBox="1">
              <a:spLocks noChangeArrowheads="1"/>
            </p:cNvSpPr>
            <p:nvPr/>
          </p:nvSpPr>
          <p:spPr bwMode="auto">
            <a:xfrm>
              <a:off x="6043266" y="2317242"/>
              <a:ext cx="29702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spAutoFit/>
            </a:bodyPr>
            <a:lstStyle/>
            <a:p>
              <a:pPr eaLnBrk="0" hangingPunct="0"/>
              <a:r>
                <a:rPr lang="en-US" sz="1600" i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Why we exist</a:t>
              </a:r>
            </a:p>
          </p:txBody>
        </p:sp>
        <p:grpSp>
          <p:nvGrpSpPr>
            <p:cNvPr id="3" name="Groupe 90"/>
            <p:cNvGrpSpPr/>
            <p:nvPr/>
          </p:nvGrpSpPr>
          <p:grpSpPr>
            <a:xfrm>
              <a:off x="2771800" y="1936242"/>
              <a:ext cx="5486400" cy="4114800"/>
              <a:chOff x="2123728" y="1936242"/>
              <a:chExt cx="5486400" cy="4114800"/>
            </a:xfrm>
          </p:grpSpPr>
          <p:sp>
            <p:nvSpPr>
              <p:cNvPr id="54" name="AutoShape 1038"/>
              <p:cNvSpPr>
                <a:spLocks noChangeArrowheads="1"/>
              </p:cNvSpPr>
              <p:nvPr/>
            </p:nvSpPr>
            <p:spPr bwMode="auto">
              <a:xfrm rot="10800000">
                <a:off x="2123728" y="1936242"/>
                <a:ext cx="5486400" cy="4114800"/>
              </a:xfrm>
              <a:prstGeom prst="triangle">
                <a:avLst>
                  <a:gd name="adj" fmla="val 50000"/>
                </a:avLst>
              </a:prstGeom>
              <a:solidFill>
                <a:srgbClr val="FFC0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4053" dir="1857825" algn="ctr" rotWithShape="0">
                  <a:schemeClr val="tx1"/>
                </a:outerShdw>
              </a:effectLst>
            </p:spPr>
            <p:txBody>
              <a:bodyPr wrap="none" lIns="45720" rIns="45720" anchor="ctr"/>
              <a:lstStyle/>
              <a:p>
                <a:pPr algn="ctr" eaLnBrk="0" hangingPunct="0"/>
                <a:endParaRPr lang="fr-FR" sz="1200" b="0"/>
              </a:p>
            </p:txBody>
          </p:sp>
          <p:sp>
            <p:nvSpPr>
              <p:cNvPr id="55" name="AutoShape 1039"/>
              <p:cNvSpPr>
                <a:spLocks noChangeArrowheads="1"/>
              </p:cNvSpPr>
              <p:nvPr/>
            </p:nvSpPr>
            <p:spPr bwMode="auto">
              <a:xfrm rot="10800000">
                <a:off x="2860328" y="3068130"/>
                <a:ext cx="3962400" cy="2971800"/>
              </a:xfrm>
              <a:prstGeom prst="triangle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rgbClr val="FFFF00"/>
                  </a:gs>
                </a:gsLst>
                <a:lin ang="5400000" scaled="1"/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4053" dir="1857825" algn="ctr" rotWithShape="0">
                  <a:schemeClr val="tx1"/>
                </a:outerShdw>
              </a:effectLst>
            </p:spPr>
            <p:txBody>
              <a:bodyPr wrap="none" lIns="45720" rIns="45720" anchor="ctr"/>
              <a:lstStyle/>
              <a:p>
                <a:pPr algn="ctr" eaLnBrk="0" hangingPunct="0"/>
                <a:endParaRPr lang="fr-FR" sz="1200" b="0"/>
              </a:p>
            </p:txBody>
          </p:sp>
          <p:sp>
            <p:nvSpPr>
              <p:cNvPr id="59" name="Text Box 1044"/>
              <p:cNvSpPr txBox="1">
                <a:spLocks noChangeArrowheads="1"/>
              </p:cNvSpPr>
              <p:nvPr/>
            </p:nvSpPr>
            <p:spPr bwMode="auto">
              <a:xfrm>
                <a:off x="4359553" y="3821418"/>
                <a:ext cx="97238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r" eaLnBrk="0" hangingPunct="0"/>
                <a:r>
                  <a:rPr lang="en-US" sz="1600" dirty="0" err="1" smtClean="0"/>
                  <a:t>Objectifs</a:t>
                </a:r>
                <a:endParaRPr lang="en-US" sz="1600" dirty="0"/>
              </a:p>
            </p:txBody>
          </p:sp>
          <p:sp>
            <p:nvSpPr>
              <p:cNvPr id="60" name="Text Box 1045"/>
              <p:cNvSpPr txBox="1">
                <a:spLocks noChangeArrowheads="1"/>
              </p:cNvSpPr>
              <p:nvPr/>
            </p:nvSpPr>
            <p:spPr bwMode="auto">
              <a:xfrm>
                <a:off x="4452713" y="2583437"/>
                <a:ext cx="92429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r" eaLnBrk="0" hangingPunct="0"/>
                <a:r>
                  <a:rPr lang="en-US" sz="1600" dirty="0" err="1" smtClean="0"/>
                  <a:t>Mesures</a:t>
                </a:r>
                <a:endParaRPr lang="en-US" sz="1600" dirty="0"/>
              </a:p>
            </p:txBody>
          </p:sp>
          <p:sp>
            <p:nvSpPr>
              <p:cNvPr id="62" name="Line 1054"/>
              <p:cNvSpPr>
                <a:spLocks noChangeShapeType="1"/>
              </p:cNvSpPr>
              <p:nvPr/>
            </p:nvSpPr>
            <p:spPr bwMode="auto">
              <a:xfrm rot="10800000">
                <a:off x="3655666" y="4265105"/>
                <a:ext cx="24003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45720" rIns="45720" anchor="ctr"/>
              <a:lstStyle/>
              <a:p>
                <a:endParaRPr lang="fr-CA"/>
              </a:p>
            </p:txBody>
          </p:sp>
          <p:sp>
            <p:nvSpPr>
              <p:cNvPr id="63" name="Line 1055"/>
              <p:cNvSpPr>
                <a:spLocks noChangeShapeType="1"/>
              </p:cNvSpPr>
              <p:nvPr/>
            </p:nvSpPr>
            <p:spPr bwMode="auto">
              <a:xfrm rot="10800000" flipV="1">
                <a:off x="4862166" y="3044317"/>
                <a:ext cx="2014537" cy="317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45720" rIns="45720" anchor="ctr"/>
              <a:lstStyle/>
              <a:p>
                <a:endParaRPr lang="fr-CA"/>
              </a:p>
            </p:txBody>
          </p:sp>
          <p:sp>
            <p:nvSpPr>
              <p:cNvPr id="64" name="Line 1056"/>
              <p:cNvSpPr>
                <a:spLocks noChangeShapeType="1"/>
              </p:cNvSpPr>
              <p:nvPr/>
            </p:nvSpPr>
            <p:spPr bwMode="auto">
              <a:xfrm rot="10800000">
                <a:off x="2461712" y="2457607"/>
                <a:ext cx="4807974" cy="98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45720" rIns="45720" anchor="ctr"/>
              <a:lstStyle/>
              <a:p>
                <a:endParaRPr lang="fr-CA"/>
              </a:p>
            </p:txBody>
          </p:sp>
          <p:sp>
            <p:nvSpPr>
              <p:cNvPr id="65" name="Line 1057"/>
              <p:cNvSpPr>
                <a:spLocks noChangeShapeType="1"/>
              </p:cNvSpPr>
              <p:nvPr/>
            </p:nvSpPr>
            <p:spPr bwMode="auto">
              <a:xfrm rot="10800000">
                <a:off x="4862166" y="1936242"/>
                <a:ext cx="272256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45720" rIns="45720" anchor="ctr"/>
              <a:lstStyle/>
              <a:p>
                <a:endParaRPr lang="fr-CA"/>
              </a:p>
            </p:txBody>
          </p:sp>
          <p:sp>
            <p:nvSpPr>
              <p:cNvPr id="68" name="Line 1080"/>
              <p:cNvSpPr>
                <a:spLocks noChangeShapeType="1"/>
              </p:cNvSpPr>
              <p:nvPr/>
            </p:nvSpPr>
            <p:spPr bwMode="auto">
              <a:xfrm rot="10800000" flipV="1">
                <a:off x="3312766" y="3719005"/>
                <a:ext cx="3114675" cy="952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69" name="Text Box 1081"/>
              <p:cNvSpPr txBox="1">
                <a:spLocks noChangeArrowheads="1"/>
              </p:cNvSpPr>
              <p:nvPr/>
            </p:nvSpPr>
            <p:spPr bwMode="auto">
              <a:xfrm>
                <a:off x="4545872" y="2012061"/>
                <a:ext cx="70788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r" eaLnBrk="0" hangingPunct="0"/>
                <a:r>
                  <a:rPr lang="en-US" sz="1600" dirty="0" err="1" smtClean="0"/>
                  <a:t>Cibles</a:t>
                </a:r>
                <a:endParaRPr lang="en-US" sz="1600" dirty="0"/>
              </a:p>
            </p:txBody>
          </p:sp>
          <p:sp>
            <p:nvSpPr>
              <p:cNvPr id="70" name="Text Box 1082"/>
              <p:cNvSpPr txBox="1">
                <a:spLocks noChangeArrowheads="1"/>
              </p:cNvSpPr>
              <p:nvPr/>
            </p:nvSpPr>
            <p:spPr bwMode="auto">
              <a:xfrm>
                <a:off x="4359553" y="3250042"/>
                <a:ext cx="1031875" cy="336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r" eaLnBrk="0" hangingPunct="0"/>
                <a:r>
                  <a:rPr lang="en-US" sz="1600" dirty="0"/>
                  <a:t>Initiatives</a:t>
                </a:r>
              </a:p>
            </p:txBody>
          </p:sp>
          <p:sp>
            <p:nvSpPr>
              <p:cNvPr id="72" name="AutoShape 1040"/>
              <p:cNvSpPr>
                <a:spLocks noChangeArrowheads="1"/>
              </p:cNvSpPr>
              <p:nvPr/>
            </p:nvSpPr>
            <p:spPr bwMode="auto">
              <a:xfrm rot="10800000">
                <a:off x="3655666" y="4255580"/>
                <a:ext cx="2403475" cy="1778000"/>
              </a:xfrm>
              <a:prstGeom prst="triangle">
                <a:avLst>
                  <a:gd name="adj" fmla="val 50000"/>
                </a:avLst>
              </a:prstGeom>
              <a:solidFill>
                <a:srgbClr val="00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4053" dir="1857825" algn="ctr" rotWithShape="0">
                  <a:schemeClr val="tx1"/>
                </a:outerShdw>
              </a:effectLst>
            </p:spPr>
            <p:txBody>
              <a:bodyPr wrap="none" lIns="45720" rIns="45720" anchor="ctr"/>
              <a:lstStyle/>
              <a:p>
                <a:pPr algn="ctr" eaLnBrk="0" hangingPunct="0"/>
                <a:endParaRPr lang="fr-FR" sz="1200" b="0"/>
              </a:p>
            </p:txBody>
          </p:sp>
          <p:sp>
            <p:nvSpPr>
              <p:cNvPr id="73" name="Line 1051"/>
              <p:cNvSpPr>
                <a:spLocks noChangeShapeType="1"/>
              </p:cNvSpPr>
              <p:nvPr/>
            </p:nvSpPr>
            <p:spPr bwMode="auto">
              <a:xfrm rot="10800000">
                <a:off x="4322416" y="5246180"/>
                <a:ext cx="10858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45720" rIns="45720" anchor="ctr"/>
              <a:lstStyle/>
              <a:p>
                <a:endParaRPr lang="fr-CA"/>
              </a:p>
            </p:txBody>
          </p:sp>
          <p:sp>
            <p:nvSpPr>
              <p:cNvPr id="74" name="Line 1052"/>
              <p:cNvSpPr>
                <a:spLocks noChangeShapeType="1"/>
              </p:cNvSpPr>
              <p:nvPr/>
            </p:nvSpPr>
            <p:spPr bwMode="auto">
              <a:xfrm rot="10800000">
                <a:off x="3979516" y="4738180"/>
                <a:ext cx="175577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45720" rIns="45720" anchor="ctr"/>
              <a:lstStyle/>
              <a:p>
                <a:endParaRPr lang="fr-CA"/>
              </a:p>
            </p:txBody>
          </p:sp>
          <p:sp>
            <p:nvSpPr>
              <p:cNvPr id="58" name="Text Box 1043"/>
              <p:cNvSpPr txBox="1">
                <a:spLocks noChangeArrowheads="1"/>
              </p:cNvSpPr>
              <p:nvPr/>
            </p:nvSpPr>
            <p:spPr bwMode="auto">
              <a:xfrm>
                <a:off x="4545872" y="4297565"/>
                <a:ext cx="54758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r" eaLnBrk="0" hangingPunct="0"/>
                <a:r>
                  <a:rPr lang="en-US" sz="1600" dirty="0" smtClean="0"/>
                  <a:t>Buts</a:t>
                </a:r>
                <a:endParaRPr lang="en-US" sz="1600" dirty="0"/>
              </a:p>
            </p:txBody>
          </p:sp>
          <p:sp>
            <p:nvSpPr>
              <p:cNvPr id="57" name="Text Box 1042"/>
              <p:cNvSpPr txBox="1">
                <a:spLocks noChangeArrowheads="1"/>
              </p:cNvSpPr>
              <p:nvPr/>
            </p:nvSpPr>
            <p:spPr bwMode="auto">
              <a:xfrm>
                <a:off x="4545872" y="4868941"/>
                <a:ext cx="701675" cy="336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r" eaLnBrk="0" hangingPunct="0"/>
                <a:r>
                  <a:rPr lang="en-US" sz="1600" dirty="0"/>
                  <a:t>Vision</a:t>
                </a:r>
              </a:p>
            </p:txBody>
          </p:sp>
          <p:sp>
            <p:nvSpPr>
              <p:cNvPr id="56" name="Text Box 1041"/>
              <p:cNvSpPr txBox="1">
                <a:spLocks noChangeArrowheads="1"/>
              </p:cNvSpPr>
              <p:nvPr/>
            </p:nvSpPr>
            <p:spPr bwMode="auto">
              <a:xfrm>
                <a:off x="4452712" y="5249858"/>
                <a:ext cx="849312" cy="336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r" eaLnBrk="0" hangingPunct="0"/>
                <a:r>
                  <a:rPr lang="en-US" sz="1600" dirty="0"/>
                  <a:t>Mission</a:t>
                </a:r>
              </a:p>
            </p:txBody>
          </p:sp>
        </p:grpSp>
      </p:grpSp>
      <p:sp>
        <p:nvSpPr>
          <p:cNvPr id="37" name="Éclair 36"/>
          <p:cNvSpPr/>
          <p:nvPr/>
        </p:nvSpPr>
        <p:spPr>
          <a:xfrm rot="20475438">
            <a:off x="1990361" y="4155112"/>
            <a:ext cx="1584176" cy="122413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ZoneTexte 37"/>
          <p:cNvSpPr txBox="1"/>
          <p:nvPr/>
        </p:nvSpPr>
        <p:spPr>
          <a:xfrm>
            <a:off x="1187624" y="393305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Risques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98080" cy="1143000"/>
          </a:xfrm>
        </p:spPr>
        <p:txBody>
          <a:bodyPr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01992" y="1772816"/>
            <a:ext cx="7242008" cy="4691608"/>
          </a:xfrm>
        </p:spPr>
        <p:txBody>
          <a:bodyPr/>
          <a:lstStyle/>
          <a:p>
            <a:r>
              <a:rPr lang="fr-FR" dirty="0" smtClean="0"/>
              <a:t>Définition du plan stratégique</a:t>
            </a:r>
            <a:endParaRPr lang="fr-FR" dirty="0"/>
          </a:p>
        </p:txBody>
      </p:sp>
      <p:graphicFrame>
        <p:nvGraphicFramePr>
          <p:cNvPr id="4" name="Diagramme 3"/>
          <p:cNvGraphicFramePr/>
          <p:nvPr/>
        </p:nvGraphicFramePr>
        <p:xfrm>
          <a:off x="2771800" y="2420888"/>
          <a:ext cx="4248472" cy="4005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Plan stratégique : </a:t>
            </a:r>
            <a:br>
              <a:rPr lang="fr-FR" dirty="0" smtClean="0"/>
            </a:br>
            <a:r>
              <a:rPr lang="fr-FR" dirty="0" smtClean="0"/>
              <a:t>présentation détaillée</a:t>
            </a:r>
            <a:endParaRPr lang="fr-FR" dirty="0"/>
          </a:p>
        </p:txBody>
      </p:sp>
      <p:sp>
        <p:nvSpPr>
          <p:cNvPr id="52" name="Text Box 1046"/>
          <p:cNvSpPr txBox="1">
            <a:spLocks noChangeArrowheads="1"/>
          </p:cNvSpPr>
          <p:nvPr/>
        </p:nvSpPr>
        <p:spPr bwMode="auto">
          <a:xfrm>
            <a:off x="6043266" y="2317242"/>
            <a:ext cx="2970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eaLnBrk="0" hangingPunct="0"/>
            <a:r>
              <a:rPr lang="en-US" sz="1600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Why we exist</a:t>
            </a:r>
          </a:p>
        </p:txBody>
      </p:sp>
      <p:grpSp>
        <p:nvGrpSpPr>
          <p:cNvPr id="91" name="Groupe 90"/>
          <p:cNvGrpSpPr/>
          <p:nvPr/>
        </p:nvGrpSpPr>
        <p:grpSpPr>
          <a:xfrm>
            <a:off x="1475656" y="1628800"/>
            <a:ext cx="7528669" cy="4464496"/>
            <a:chOff x="827584" y="1628800"/>
            <a:chExt cx="7528669" cy="4464496"/>
          </a:xfrm>
        </p:grpSpPr>
        <p:sp>
          <p:nvSpPr>
            <p:cNvPr id="90" name="Rectangle 89"/>
            <p:cNvSpPr/>
            <p:nvPr/>
          </p:nvSpPr>
          <p:spPr>
            <a:xfrm>
              <a:off x="1259632" y="1916832"/>
              <a:ext cx="3672408" cy="11521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259632" y="3068960"/>
              <a:ext cx="3672408" cy="1152128"/>
            </a:xfrm>
            <a:prstGeom prst="rect">
              <a:avLst/>
            </a:prstGeom>
            <a:solidFill>
              <a:srgbClr val="FFFF8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259632" y="4221088"/>
              <a:ext cx="3672408" cy="1872208"/>
            </a:xfrm>
            <a:prstGeom prst="rect">
              <a:avLst/>
            </a:prstGeom>
            <a:solidFill>
              <a:srgbClr val="CDFF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8" name="Text Box 1077"/>
            <p:cNvSpPr txBox="1">
              <a:spLocks noChangeArrowheads="1"/>
            </p:cNvSpPr>
            <p:nvPr/>
          </p:nvSpPr>
          <p:spPr bwMode="auto">
            <a:xfrm>
              <a:off x="1907704" y="5085184"/>
              <a:ext cx="141000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5720" rIns="45720">
              <a:spAutoFit/>
            </a:bodyPr>
            <a:lstStyle/>
            <a:p>
              <a:pPr eaLnBrk="0" hangingPunct="0"/>
              <a:r>
                <a:rPr lang="en-US" sz="1600" b="0" dirty="0" smtClean="0"/>
                <a:t>Plan </a:t>
              </a:r>
              <a:r>
                <a:rPr lang="en-US" sz="1600" b="0" dirty="0" err="1" smtClean="0"/>
                <a:t>stratégique</a:t>
              </a:r>
              <a:endParaRPr lang="en-US" sz="1600" b="0" dirty="0"/>
            </a:p>
          </p:txBody>
        </p:sp>
        <p:sp>
          <p:nvSpPr>
            <p:cNvPr id="79" name="Text Box 1078"/>
            <p:cNvSpPr txBox="1">
              <a:spLocks noChangeArrowheads="1"/>
            </p:cNvSpPr>
            <p:nvPr/>
          </p:nvSpPr>
          <p:spPr bwMode="auto">
            <a:xfrm>
              <a:off x="1691680" y="3501008"/>
              <a:ext cx="13410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5720" rIns="45720">
              <a:spAutoFit/>
            </a:bodyPr>
            <a:lstStyle/>
            <a:p>
              <a:pPr eaLnBrk="0" hangingPunct="0"/>
              <a:r>
                <a:rPr lang="en-US" sz="1600" b="0" dirty="0" smtClean="0"/>
                <a:t>Plans d’ action </a:t>
              </a:r>
              <a:endParaRPr lang="en-US" sz="1600" b="0" dirty="0"/>
            </a:p>
          </p:txBody>
        </p:sp>
        <p:sp>
          <p:nvSpPr>
            <p:cNvPr id="80" name="Text Box 1079"/>
            <p:cNvSpPr txBox="1">
              <a:spLocks noChangeArrowheads="1"/>
            </p:cNvSpPr>
            <p:nvPr/>
          </p:nvSpPr>
          <p:spPr bwMode="auto">
            <a:xfrm>
              <a:off x="1331640" y="2420888"/>
              <a:ext cx="107375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5720" rIns="45720">
              <a:spAutoFit/>
            </a:bodyPr>
            <a:lstStyle/>
            <a:p>
              <a:pPr eaLnBrk="0" hangingPunct="0"/>
              <a:r>
                <a:rPr lang="en-US" sz="1600" b="0" dirty="0"/>
                <a:t>S</a:t>
              </a:r>
              <a:r>
                <a:rPr lang="en-US" sz="1600" b="0" dirty="0" smtClean="0"/>
                <a:t>urveillance</a:t>
              </a:r>
              <a:endParaRPr lang="en-US" sz="1600" b="0" dirty="0"/>
            </a:p>
          </p:txBody>
        </p:sp>
        <p:sp>
          <p:nvSpPr>
            <p:cNvPr id="54" name="AutoShape 1038"/>
            <p:cNvSpPr>
              <a:spLocks noChangeArrowheads="1"/>
            </p:cNvSpPr>
            <p:nvPr/>
          </p:nvSpPr>
          <p:spPr bwMode="auto">
            <a:xfrm rot="10800000">
              <a:off x="2123728" y="1936242"/>
              <a:ext cx="5486400" cy="4114800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74053" dir="1857825" algn="ctr" rotWithShape="0">
                <a:schemeClr val="tx1"/>
              </a:outerShdw>
            </a:effectLst>
          </p:spPr>
          <p:txBody>
            <a:bodyPr wrap="none" lIns="45720" rIns="45720" anchor="ctr"/>
            <a:lstStyle/>
            <a:p>
              <a:pPr algn="ctr" eaLnBrk="0" hangingPunct="0"/>
              <a:endParaRPr lang="fr-FR" sz="1200" b="0"/>
            </a:p>
          </p:txBody>
        </p:sp>
        <p:sp>
          <p:nvSpPr>
            <p:cNvPr id="55" name="AutoShape 1039"/>
            <p:cNvSpPr>
              <a:spLocks noChangeArrowheads="1"/>
            </p:cNvSpPr>
            <p:nvPr/>
          </p:nvSpPr>
          <p:spPr bwMode="auto">
            <a:xfrm rot="10800000">
              <a:off x="2860328" y="3068130"/>
              <a:ext cx="3962400" cy="2971800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rgbClr val="FFFF00"/>
                </a:gs>
              </a:gsLst>
              <a:lin ang="54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74053" dir="1857825" algn="ctr" rotWithShape="0">
                <a:schemeClr val="tx1"/>
              </a:outerShdw>
            </a:effectLst>
          </p:spPr>
          <p:txBody>
            <a:bodyPr wrap="none" lIns="45720" rIns="45720" anchor="ctr"/>
            <a:lstStyle/>
            <a:p>
              <a:pPr algn="ctr" eaLnBrk="0" hangingPunct="0"/>
              <a:endParaRPr lang="fr-FR" sz="1200" b="0"/>
            </a:p>
          </p:txBody>
        </p:sp>
        <p:sp>
          <p:nvSpPr>
            <p:cNvPr id="56" name="Text Box 1041"/>
            <p:cNvSpPr txBox="1">
              <a:spLocks noChangeArrowheads="1"/>
            </p:cNvSpPr>
            <p:nvPr/>
          </p:nvSpPr>
          <p:spPr bwMode="auto">
            <a:xfrm>
              <a:off x="5462139" y="5461312"/>
              <a:ext cx="8493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5720" rIns="45720">
              <a:spAutoFit/>
            </a:bodyPr>
            <a:lstStyle/>
            <a:p>
              <a:pPr algn="r" eaLnBrk="0" hangingPunct="0"/>
              <a:r>
                <a:rPr lang="en-US" sz="1600" dirty="0"/>
                <a:t>Mission</a:t>
              </a:r>
            </a:p>
          </p:txBody>
        </p:sp>
        <p:sp>
          <p:nvSpPr>
            <p:cNvPr id="57" name="Text Box 1042"/>
            <p:cNvSpPr txBox="1">
              <a:spLocks noChangeArrowheads="1"/>
            </p:cNvSpPr>
            <p:nvPr/>
          </p:nvSpPr>
          <p:spPr bwMode="auto">
            <a:xfrm>
              <a:off x="5851332" y="4891143"/>
              <a:ext cx="7016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5720" rIns="45720">
              <a:spAutoFit/>
            </a:bodyPr>
            <a:lstStyle/>
            <a:p>
              <a:pPr algn="r" eaLnBrk="0" hangingPunct="0"/>
              <a:r>
                <a:rPr lang="en-US" sz="1600" dirty="0"/>
                <a:t>Vision</a:t>
              </a:r>
            </a:p>
          </p:txBody>
        </p:sp>
        <p:sp>
          <p:nvSpPr>
            <p:cNvPr id="58" name="Text Box 1043"/>
            <p:cNvSpPr txBox="1">
              <a:spLocks noChangeArrowheads="1"/>
            </p:cNvSpPr>
            <p:nvPr/>
          </p:nvSpPr>
          <p:spPr bwMode="auto">
            <a:xfrm>
              <a:off x="6195767" y="4374642"/>
              <a:ext cx="54758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5720" rIns="45720">
              <a:spAutoFit/>
            </a:bodyPr>
            <a:lstStyle/>
            <a:p>
              <a:pPr algn="r" eaLnBrk="0" hangingPunct="0"/>
              <a:r>
                <a:rPr lang="en-US" sz="1600" dirty="0" smtClean="0"/>
                <a:t>Buts</a:t>
              </a:r>
              <a:endParaRPr lang="en-US" sz="1600" dirty="0"/>
            </a:p>
          </p:txBody>
        </p:sp>
        <p:sp>
          <p:nvSpPr>
            <p:cNvPr id="59" name="Text Box 1044"/>
            <p:cNvSpPr txBox="1">
              <a:spLocks noChangeArrowheads="1"/>
            </p:cNvSpPr>
            <p:nvPr/>
          </p:nvSpPr>
          <p:spPr bwMode="auto">
            <a:xfrm>
              <a:off x="6484783" y="3896446"/>
              <a:ext cx="97238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5720" rIns="45720">
              <a:spAutoFit/>
            </a:bodyPr>
            <a:lstStyle/>
            <a:p>
              <a:pPr algn="r" eaLnBrk="0" hangingPunct="0"/>
              <a:r>
                <a:rPr lang="en-US" sz="1600" dirty="0" err="1" smtClean="0"/>
                <a:t>Objectifs</a:t>
              </a:r>
              <a:endParaRPr lang="en-US" sz="1600" dirty="0"/>
            </a:p>
          </p:txBody>
        </p:sp>
        <p:sp>
          <p:nvSpPr>
            <p:cNvPr id="60" name="Text Box 1045"/>
            <p:cNvSpPr txBox="1">
              <a:spLocks noChangeArrowheads="1"/>
            </p:cNvSpPr>
            <p:nvPr/>
          </p:nvSpPr>
          <p:spPr bwMode="auto">
            <a:xfrm>
              <a:off x="7317662" y="2706692"/>
              <a:ext cx="92429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5720" rIns="45720">
              <a:spAutoFit/>
            </a:bodyPr>
            <a:lstStyle/>
            <a:p>
              <a:pPr algn="r" eaLnBrk="0" hangingPunct="0"/>
              <a:r>
                <a:rPr lang="en-US" sz="1600" dirty="0" err="1" smtClean="0"/>
                <a:t>Mesures</a:t>
              </a:r>
              <a:endParaRPr lang="en-US" sz="1600" dirty="0"/>
            </a:p>
          </p:txBody>
        </p:sp>
        <p:sp>
          <p:nvSpPr>
            <p:cNvPr id="61" name="Line 1053"/>
            <p:cNvSpPr>
              <a:spLocks noChangeShapeType="1"/>
            </p:cNvSpPr>
            <p:nvPr/>
          </p:nvSpPr>
          <p:spPr bwMode="auto">
            <a:xfrm rot="10800000">
              <a:off x="4866928" y="1936242"/>
              <a:ext cx="4763" cy="23336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5720" rIns="45720" anchor="ctr"/>
            <a:lstStyle/>
            <a:p>
              <a:endParaRPr lang="fr-CA"/>
            </a:p>
          </p:txBody>
        </p:sp>
        <p:sp>
          <p:nvSpPr>
            <p:cNvPr id="62" name="Line 1054"/>
            <p:cNvSpPr>
              <a:spLocks noChangeShapeType="1"/>
            </p:cNvSpPr>
            <p:nvPr/>
          </p:nvSpPr>
          <p:spPr bwMode="auto">
            <a:xfrm rot="10800000">
              <a:off x="3655666" y="4265105"/>
              <a:ext cx="24003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5720" rIns="45720" anchor="ctr"/>
            <a:lstStyle/>
            <a:p>
              <a:endParaRPr lang="fr-CA"/>
            </a:p>
          </p:txBody>
        </p:sp>
        <p:sp>
          <p:nvSpPr>
            <p:cNvPr id="63" name="Line 1055"/>
            <p:cNvSpPr>
              <a:spLocks noChangeShapeType="1"/>
            </p:cNvSpPr>
            <p:nvPr/>
          </p:nvSpPr>
          <p:spPr bwMode="auto">
            <a:xfrm rot="10800000" flipV="1">
              <a:off x="4862166" y="3044317"/>
              <a:ext cx="2014537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5720" rIns="45720" anchor="ctr"/>
            <a:lstStyle/>
            <a:p>
              <a:endParaRPr lang="fr-CA"/>
            </a:p>
          </p:txBody>
        </p:sp>
        <p:sp>
          <p:nvSpPr>
            <p:cNvPr id="64" name="Line 1056"/>
            <p:cNvSpPr>
              <a:spLocks noChangeShapeType="1"/>
            </p:cNvSpPr>
            <p:nvPr/>
          </p:nvSpPr>
          <p:spPr bwMode="auto">
            <a:xfrm rot="10800000">
              <a:off x="2461712" y="2457607"/>
              <a:ext cx="4807974" cy="98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5720" rIns="45720" anchor="ctr"/>
            <a:lstStyle/>
            <a:p>
              <a:endParaRPr lang="fr-CA"/>
            </a:p>
          </p:txBody>
        </p:sp>
        <p:sp>
          <p:nvSpPr>
            <p:cNvPr id="65" name="Line 1057"/>
            <p:cNvSpPr>
              <a:spLocks noChangeShapeType="1"/>
            </p:cNvSpPr>
            <p:nvPr/>
          </p:nvSpPr>
          <p:spPr bwMode="auto">
            <a:xfrm rot="10800000">
              <a:off x="4862166" y="1936242"/>
              <a:ext cx="27225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5720" rIns="45720" anchor="ctr"/>
            <a:lstStyle/>
            <a:p>
              <a:endParaRPr lang="fr-CA"/>
            </a:p>
          </p:txBody>
        </p:sp>
        <p:sp>
          <p:nvSpPr>
            <p:cNvPr id="66" name="Line 1058"/>
            <p:cNvSpPr>
              <a:spLocks noChangeShapeType="1"/>
            </p:cNvSpPr>
            <p:nvPr/>
          </p:nvSpPr>
          <p:spPr bwMode="auto">
            <a:xfrm rot="10800000" flipH="1">
              <a:off x="4841119" y="1916832"/>
              <a:ext cx="1140541" cy="40705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5720" rIns="45720" anchor="ctr"/>
            <a:lstStyle/>
            <a:p>
              <a:endParaRPr lang="fr-CA"/>
            </a:p>
          </p:txBody>
        </p:sp>
        <p:sp>
          <p:nvSpPr>
            <p:cNvPr id="67" name="Line 1059"/>
            <p:cNvSpPr>
              <a:spLocks noChangeShapeType="1"/>
            </p:cNvSpPr>
            <p:nvPr/>
          </p:nvSpPr>
          <p:spPr bwMode="auto">
            <a:xfrm rot="10800000" flipH="1">
              <a:off x="6011158" y="1936496"/>
              <a:ext cx="776750" cy="17894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5720" rIns="45720" anchor="ctr"/>
            <a:lstStyle/>
            <a:p>
              <a:endParaRPr lang="fr-CA"/>
            </a:p>
          </p:txBody>
        </p:sp>
        <p:sp>
          <p:nvSpPr>
            <p:cNvPr id="68" name="Line 1080"/>
            <p:cNvSpPr>
              <a:spLocks noChangeShapeType="1"/>
            </p:cNvSpPr>
            <p:nvPr/>
          </p:nvSpPr>
          <p:spPr bwMode="auto">
            <a:xfrm rot="10800000" flipV="1">
              <a:off x="3312766" y="3719005"/>
              <a:ext cx="3114675" cy="95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CA"/>
            </a:p>
          </p:txBody>
        </p:sp>
        <p:sp>
          <p:nvSpPr>
            <p:cNvPr id="69" name="Text Box 1081"/>
            <p:cNvSpPr txBox="1">
              <a:spLocks noChangeArrowheads="1"/>
            </p:cNvSpPr>
            <p:nvPr/>
          </p:nvSpPr>
          <p:spPr bwMode="auto">
            <a:xfrm>
              <a:off x="7648367" y="2071845"/>
              <a:ext cx="70788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5720" rIns="45720">
              <a:spAutoFit/>
            </a:bodyPr>
            <a:lstStyle/>
            <a:p>
              <a:pPr algn="r" eaLnBrk="0" hangingPunct="0"/>
              <a:r>
                <a:rPr lang="en-US" sz="1600" dirty="0" err="1" smtClean="0"/>
                <a:t>Cibles</a:t>
              </a:r>
              <a:endParaRPr lang="en-US" sz="1600" dirty="0"/>
            </a:p>
          </p:txBody>
        </p:sp>
        <p:sp>
          <p:nvSpPr>
            <p:cNvPr id="70" name="Text Box 1082"/>
            <p:cNvSpPr txBox="1">
              <a:spLocks noChangeArrowheads="1"/>
            </p:cNvSpPr>
            <p:nvPr/>
          </p:nvSpPr>
          <p:spPr bwMode="auto">
            <a:xfrm>
              <a:off x="6852886" y="3214686"/>
              <a:ext cx="149040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5720" rIns="45720">
              <a:spAutoFit/>
            </a:bodyPr>
            <a:lstStyle/>
            <a:p>
              <a:pPr algn="r" eaLnBrk="0" hangingPunct="0"/>
              <a:r>
                <a:rPr lang="en-US" sz="2400" b="1" u="sng" dirty="0"/>
                <a:t>Initiatives</a:t>
              </a:r>
            </a:p>
          </p:txBody>
        </p:sp>
        <p:sp>
          <p:nvSpPr>
            <p:cNvPr id="72" name="AutoShape 1040"/>
            <p:cNvSpPr>
              <a:spLocks noChangeArrowheads="1"/>
            </p:cNvSpPr>
            <p:nvPr/>
          </p:nvSpPr>
          <p:spPr bwMode="auto">
            <a:xfrm rot="10800000">
              <a:off x="3655666" y="4255580"/>
              <a:ext cx="2403475" cy="1778000"/>
            </a:xfrm>
            <a:prstGeom prst="triangle">
              <a:avLst>
                <a:gd name="adj" fmla="val 50000"/>
              </a:avLst>
            </a:prstGeom>
            <a:solidFill>
              <a:srgbClr val="0099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74053" dir="1857825" algn="ctr" rotWithShape="0">
                <a:schemeClr val="tx1"/>
              </a:outerShdw>
            </a:effectLst>
          </p:spPr>
          <p:txBody>
            <a:bodyPr wrap="none" lIns="45720" rIns="45720" anchor="ctr"/>
            <a:lstStyle/>
            <a:p>
              <a:pPr algn="ctr" eaLnBrk="0" hangingPunct="0"/>
              <a:endParaRPr lang="fr-FR" sz="1200" b="0"/>
            </a:p>
          </p:txBody>
        </p:sp>
        <p:sp>
          <p:nvSpPr>
            <p:cNvPr id="73" name="Line 1051"/>
            <p:cNvSpPr>
              <a:spLocks noChangeShapeType="1"/>
            </p:cNvSpPr>
            <p:nvPr/>
          </p:nvSpPr>
          <p:spPr bwMode="auto">
            <a:xfrm rot="10800000">
              <a:off x="4322416" y="5246180"/>
              <a:ext cx="10858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5720" rIns="45720" anchor="ctr"/>
            <a:lstStyle/>
            <a:p>
              <a:endParaRPr lang="fr-CA"/>
            </a:p>
          </p:txBody>
        </p:sp>
        <p:sp>
          <p:nvSpPr>
            <p:cNvPr id="74" name="Line 1052"/>
            <p:cNvSpPr>
              <a:spLocks noChangeShapeType="1"/>
            </p:cNvSpPr>
            <p:nvPr/>
          </p:nvSpPr>
          <p:spPr bwMode="auto">
            <a:xfrm rot="10800000">
              <a:off x="3979516" y="4738180"/>
              <a:ext cx="17557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5720" rIns="45720" anchor="ctr"/>
            <a:lstStyle/>
            <a:p>
              <a:endParaRPr lang="fr-CA"/>
            </a:p>
          </p:txBody>
        </p:sp>
        <p:sp>
          <p:nvSpPr>
            <p:cNvPr id="84" name="Flèche vers le haut 83"/>
            <p:cNvSpPr/>
            <p:nvPr/>
          </p:nvSpPr>
          <p:spPr>
            <a:xfrm>
              <a:off x="827584" y="1628800"/>
              <a:ext cx="504056" cy="4464496"/>
            </a:xfrm>
            <a:prstGeom prst="upArrow">
              <a:avLst/>
            </a:prstGeom>
            <a:gradFill>
              <a:gsLst>
                <a:gs pos="2000">
                  <a:schemeClr val="accent2"/>
                </a:gs>
                <a:gs pos="43000">
                  <a:srgbClr val="FFFF00"/>
                </a:gs>
                <a:gs pos="80000">
                  <a:srgbClr val="92D050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92" name="ZoneTexte 91"/>
          <p:cNvSpPr txBox="1"/>
          <p:nvPr/>
        </p:nvSpPr>
        <p:spPr>
          <a:xfrm>
            <a:off x="1187624" y="119675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Concret</a:t>
            </a:r>
            <a:endParaRPr lang="fr-CA" dirty="0"/>
          </a:p>
        </p:txBody>
      </p:sp>
      <p:sp>
        <p:nvSpPr>
          <p:cNvPr id="93" name="ZoneTexte 92"/>
          <p:cNvSpPr txBox="1"/>
          <p:nvPr/>
        </p:nvSpPr>
        <p:spPr>
          <a:xfrm>
            <a:off x="1259632" y="6211669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Abstrait</a:t>
            </a:r>
          </a:p>
          <a:p>
            <a:endParaRPr lang="fr-CA" dirty="0"/>
          </a:p>
        </p:txBody>
      </p:sp>
      <p:sp>
        <p:nvSpPr>
          <p:cNvPr id="34" name="Flèche vers le haut 33"/>
          <p:cNvSpPr/>
          <p:nvPr/>
        </p:nvSpPr>
        <p:spPr>
          <a:xfrm>
            <a:off x="8572528" y="3714752"/>
            <a:ext cx="428628" cy="21431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utoShape 20"/>
          <p:cNvSpPr>
            <a:spLocks noChangeArrowheads="1"/>
          </p:cNvSpPr>
          <p:nvPr/>
        </p:nvSpPr>
        <p:spPr bwMode="auto">
          <a:xfrm>
            <a:off x="8379726" y="180256"/>
            <a:ext cx="504825" cy="750887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8532126" y="332656"/>
            <a:ext cx="504825" cy="750887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" name="AutoShape 20"/>
          <p:cNvSpPr>
            <a:spLocks noChangeArrowheads="1"/>
          </p:cNvSpPr>
          <p:nvPr/>
        </p:nvSpPr>
        <p:spPr bwMode="auto">
          <a:xfrm>
            <a:off x="8684526" y="485056"/>
            <a:ext cx="504825" cy="750887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7498080" cy="1143000"/>
          </a:xfrm>
        </p:spPr>
        <p:txBody>
          <a:bodyPr/>
          <a:lstStyle/>
          <a:p>
            <a:pPr algn="ctr"/>
            <a:r>
              <a:rPr lang="fr-FR" dirty="0" smtClean="0"/>
              <a:t>Vision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53765" y="1762199"/>
            <a:ext cx="7498080" cy="1800200"/>
          </a:xfrm>
        </p:spPr>
        <p:txBody>
          <a:bodyPr/>
          <a:lstStyle/>
          <a:p>
            <a:r>
              <a:rPr lang="fr-FR" dirty="0" smtClean="0"/>
              <a:t>Comment l’entreprise veut être perçue à l’avenir</a:t>
            </a:r>
            <a:endParaRPr lang="fr-FR" dirty="0"/>
          </a:p>
        </p:txBody>
      </p:sp>
      <p:pic>
        <p:nvPicPr>
          <p:cNvPr id="15362" name="Picture 2" descr="C:\Users\Zean-Phi\AppData\Local\Microsoft\Windows\Temporary Internet Files\Content.IE5\40M9Z4TL\MC90029363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3140968"/>
            <a:ext cx="4104456" cy="302304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7498080" cy="1143000"/>
          </a:xfrm>
        </p:spPr>
        <p:txBody>
          <a:bodyPr/>
          <a:lstStyle/>
          <a:p>
            <a:pPr algn="ctr"/>
            <a:r>
              <a:rPr lang="fr-FR" dirty="0" smtClean="0"/>
              <a:t>Mission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28728" y="1285860"/>
            <a:ext cx="7498080" cy="2214578"/>
          </a:xfrm>
        </p:spPr>
        <p:txBody>
          <a:bodyPr/>
          <a:lstStyle/>
          <a:p>
            <a:r>
              <a:rPr lang="fr-FR" dirty="0" smtClean="0"/>
              <a:t>Justifier de l’existence d’une entreprise</a:t>
            </a:r>
          </a:p>
          <a:p>
            <a:endParaRPr lang="fr-FR" dirty="0" smtClean="0"/>
          </a:p>
          <a:p>
            <a:r>
              <a:rPr lang="fr-FR" dirty="0" smtClean="0"/>
              <a:t>Ce que la CIE veut faire</a:t>
            </a:r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CA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smtClean="0"/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2490" y="214290"/>
            <a:ext cx="8091510" cy="642582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498080" cy="1143000"/>
          </a:xfrm>
        </p:spPr>
        <p:txBody>
          <a:bodyPr/>
          <a:lstStyle/>
          <a:p>
            <a:pPr algn="ctr"/>
            <a:r>
              <a:rPr lang="fr-FR" dirty="0" smtClean="0"/>
              <a:t>Buts/objectifs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03648" y="1772816"/>
            <a:ext cx="7056784" cy="4683968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Définir des objectifs à long terme</a:t>
            </a:r>
          </a:p>
          <a:p>
            <a:endParaRPr lang="fr-FR" dirty="0" smtClean="0"/>
          </a:p>
          <a:p>
            <a:r>
              <a:rPr lang="fr-FR" dirty="0" smtClean="0"/>
              <a:t>Rapprocher de la Vision définie</a:t>
            </a:r>
          </a:p>
          <a:p>
            <a:endParaRPr lang="fr-FR" dirty="0" smtClean="0"/>
          </a:p>
          <a:p>
            <a:r>
              <a:rPr lang="fr-FR" dirty="0" smtClean="0"/>
              <a:t>Donner une ligne directrice</a:t>
            </a:r>
          </a:p>
          <a:p>
            <a:pPr lvl="1"/>
            <a:r>
              <a:rPr lang="en-US" sz="2600" dirty="0" smtClean="0"/>
              <a:t>Objectives (SMART)</a:t>
            </a:r>
          </a:p>
          <a:p>
            <a:pPr lvl="2"/>
            <a:r>
              <a:rPr lang="en-US" dirty="0" smtClean="0"/>
              <a:t>S </a:t>
            </a:r>
            <a:r>
              <a:rPr lang="en-US" dirty="0" err="1" smtClean="0"/>
              <a:t>pecific</a:t>
            </a:r>
            <a:endParaRPr lang="en-US" dirty="0" smtClean="0"/>
          </a:p>
          <a:p>
            <a:pPr lvl="2"/>
            <a:r>
              <a:rPr lang="en-US" dirty="0" smtClean="0"/>
              <a:t>M </a:t>
            </a:r>
            <a:r>
              <a:rPr lang="en-US" dirty="0" err="1" smtClean="0"/>
              <a:t>easurable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 err="1" smtClean="0"/>
              <a:t>ctionable</a:t>
            </a:r>
            <a:endParaRPr lang="en-US" dirty="0" smtClean="0"/>
          </a:p>
          <a:p>
            <a:pPr lvl="2"/>
            <a:r>
              <a:rPr lang="en-US" dirty="0" smtClean="0"/>
              <a:t>R </a:t>
            </a:r>
            <a:r>
              <a:rPr lang="en-US" dirty="0" err="1" smtClean="0"/>
              <a:t>ealistic</a:t>
            </a:r>
            <a:r>
              <a:rPr lang="en-US" dirty="0" smtClean="0"/>
              <a:t> </a:t>
            </a:r>
            <a:r>
              <a:rPr lang="en-US" sz="1200" dirty="0" smtClean="0"/>
              <a:t>(past performance, industry average, best of breed)</a:t>
            </a:r>
            <a:endParaRPr lang="en-US" dirty="0" smtClean="0"/>
          </a:p>
          <a:p>
            <a:pPr lvl="2"/>
            <a:r>
              <a:rPr lang="en-US" dirty="0" smtClean="0"/>
              <a:t>T </a:t>
            </a:r>
            <a:r>
              <a:rPr lang="en-US" dirty="0" err="1" smtClean="0"/>
              <a:t>ime</a:t>
            </a:r>
            <a:r>
              <a:rPr lang="en-US" dirty="0" smtClean="0"/>
              <a:t> Element</a:t>
            </a:r>
          </a:p>
          <a:p>
            <a:endParaRPr lang="fr-FR" dirty="0"/>
          </a:p>
        </p:txBody>
      </p:sp>
      <p:pic>
        <p:nvPicPr>
          <p:cNvPr id="16386" name="Picture 2" descr="C:\Users\Zean-Phi\AppData\Local\Microsoft\Windows\Temporary Internet Files\Content.IE5\YHW0OB5A\MC90023879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4293096"/>
            <a:ext cx="2555776" cy="24230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Zean-Phi\AppData\Local\Microsoft\Windows\Temporary Internet Files\Content.IE5\40M9Z4TL\MP900438805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6181" y="1126977"/>
            <a:ext cx="4307819" cy="5731023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498080" cy="1143000"/>
          </a:xfrm>
        </p:spPr>
        <p:txBody>
          <a:bodyPr/>
          <a:lstStyle/>
          <a:p>
            <a:pPr algn="ctr"/>
            <a:r>
              <a:rPr lang="fr-FR" dirty="0" smtClean="0"/>
              <a:t>Plan d’action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844824"/>
            <a:ext cx="7498080" cy="4403576"/>
          </a:xfrm>
        </p:spPr>
        <p:txBody>
          <a:bodyPr/>
          <a:lstStyle/>
          <a:p>
            <a:r>
              <a:rPr lang="fr-FR" dirty="0" smtClean="0"/>
              <a:t>Objectifs à atteindre</a:t>
            </a:r>
          </a:p>
          <a:p>
            <a:endParaRPr lang="fr-FR" dirty="0" smtClean="0"/>
          </a:p>
          <a:p>
            <a:r>
              <a:rPr lang="fr-FR" dirty="0" smtClean="0"/>
              <a:t>Initiatives</a:t>
            </a:r>
          </a:p>
          <a:p>
            <a:endParaRPr lang="fr-FR" dirty="0" smtClean="0"/>
          </a:p>
          <a:p>
            <a:endParaRPr lang="fr-FR" dirty="0" smtClean="0"/>
          </a:p>
          <a:p>
            <a:pPr lvl="2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7498080" cy="1143000"/>
          </a:xfrm>
        </p:spPr>
        <p:txBody>
          <a:bodyPr/>
          <a:lstStyle/>
          <a:p>
            <a:pPr algn="ctr"/>
            <a:r>
              <a:rPr lang="fr-FR" dirty="0" smtClean="0"/>
              <a:t>Surveillance de la progression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Mesures prises</a:t>
            </a:r>
          </a:p>
          <a:p>
            <a:endParaRPr lang="fr-FR" dirty="0" smtClean="0"/>
          </a:p>
          <a:p>
            <a:r>
              <a:rPr lang="fr-FR" dirty="0" smtClean="0"/>
              <a:t>Tableau de bord</a:t>
            </a:r>
          </a:p>
          <a:p>
            <a:endParaRPr lang="fr-FR" dirty="0" smtClean="0"/>
          </a:p>
          <a:p>
            <a:r>
              <a:rPr lang="fr-FR" dirty="0" smtClean="0"/>
              <a:t>Surveillance du risque évalué</a:t>
            </a:r>
            <a:endParaRPr lang="fr-FR" dirty="0"/>
          </a:p>
        </p:txBody>
      </p:sp>
      <p:pic>
        <p:nvPicPr>
          <p:cNvPr id="18438" name="Picture 6" descr="C:\Users\Zean-Phi\AppData\Local\Microsoft\Windows\Temporary Internet Files\Content.IE5\7C5F2WMA\MC90003902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0866" y="4022750"/>
            <a:ext cx="2773134" cy="2835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290</TotalTime>
  <Words>126</Words>
  <Application>Microsoft Office PowerPoint</Application>
  <PresentationFormat>Affichage à l'écran (4:3)</PresentationFormat>
  <Paragraphs>59</Paragraphs>
  <Slides>10</Slides>
  <Notes>0</Notes>
  <HiddenSlides>3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Solstice</vt:lpstr>
      <vt:lpstr>Plan  Stratégique  et lien  avec les TB</vt:lpstr>
      <vt:lpstr>Introduction</vt:lpstr>
      <vt:lpstr>Plan stratégique :  présentation détaillée</vt:lpstr>
      <vt:lpstr>Vision</vt:lpstr>
      <vt:lpstr>Mission</vt:lpstr>
      <vt:lpstr>Présentation PowerPoint</vt:lpstr>
      <vt:lpstr>Buts/objectifs</vt:lpstr>
      <vt:lpstr>Plan d’action</vt:lpstr>
      <vt:lpstr>Surveillance de la progression</vt:lpstr>
      <vt:lpstr>Plan stratégique :  Environnement &amp; Risques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 Stratégique</dc:title>
  <dc:creator>Conqueror</dc:creator>
  <cp:lastModifiedBy>Rio Tinto User</cp:lastModifiedBy>
  <cp:revision>36</cp:revision>
  <dcterms:created xsi:type="dcterms:W3CDTF">2010-09-16T18:38:05Z</dcterms:created>
  <dcterms:modified xsi:type="dcterms:W3CDTF">2013-01-23T15:22:53Z</dcterms:modified>
</cp:coreProperties>
</file>