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9" d="100"/>
          <a:sy n="59" d="100"/>
        </p:scale>
        <p:origin x="477" y="31"/>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754326"/>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Exhaustive Analysis of Indian Agriculture using Power BI</a:t>
            </a:r>
          </a:p>
          <a:p>
            <a:pPr algn="r"/>
            <a:r>
              <a:rPr lang="en-US" sz="3600" b="1" dirty="0">
                <a:solidFill>
                  <a:schemeClr val="bg1"/>
                </a:solidFill>
                <a:latin typeface="Calibri" panose="020F0502020204030204" pitchFamily="34" charset="0"/>
                <a:cs typeface="Times New Roman" panose="02020603050405020304" pitchFamily="18" charset="0"/>
              </a:rPr>
              <a:t>By Dev Chaudhary</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11D08D1C-E77B-95ED-FC7B-2066DC79D43F}"/>
              </a:ext>
            </a:extLst>
          </p:cNvPr>
          <p:cNvSpPr txBox="1"/>
          <p:nvPr/>
        </p:nvSpPr>
        <p:spPr>
          <a:xfrm>
            <a:off x="199809" y="1713980"/>
            <a:ext cx="6105236" cy="3540200"/>
          </a:xfrm>
          <a:prstGeom prst="rect">
            <a:avLst/>
          </a:prstGeom>
          <a:noFill/>
        </p:spPr>
        <p:txBody>
          <a:bodyPr wrap="square">
            <a:spAutoFit/>
          </a:bodyPr>
          <a:lstStyle/>
          <a:p>
            <a:r>
              <a:rPr lang="en-US" dirty="0"/>
              <a:t>Power BI is a business intelligence tool by Microsoft that helps users visualize data, create interactive reports, and gain insights for decision-making. It connects to various data sources like Excel, SQL, and cloud services, allowing data transformation and modeling. With features like DAX for calculations, Power Query for data cleaning, and interactive dashboards, Power BI makes data analysis intuitive. Users can share reports via Power BI Service, enabling collaboration. Its automation, AI-driven insights, and real-time analytics make it a powerful tool for businesses and data professionals.</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2">
            <a:extLst>
              <a:ext uri="{FF2B5EF4-FFF2-40B4-BE49-F238E27FC236}">
                <a16:creationId xmlns:a16="http://schemas.microsoft.com/office/drawing/2014/main" id="{6DB7A45C-4EFB-20D1-21F3-F641D3F2045B}"/>
              </a:ext>
            </a:extLst>
          </p:cNvPr>
          <p:cNvSpPr>
            <a:spLocks noChangeArrowheads="1"/>
          </p:cNvSpPr>
          <p:nvPr/>
        </p:nvSpPr>
        <p:spPr bwMode="auto">
          <a:xfrm rot="10800000" flipV="1">
            <a:off x="135834" y="1467774"/>
            <a:ext cx="67425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 Desktop</a:t>
            </a:r>
            <a:r>
              <a:rPr kumimoji="0" lang="en-US" altLang="en-US" sz="1800" b="0" i="0" u="none" strike="noStrike" cap="none" normalizeH="0" baseline="0" dirty="0">
                <a:ln>
                  <a:noFill/>
                </a:ln>
                <a:solidFill>
                  <a:schemeClr val="tx1"/>
                </a:solidFill>
                <a:effectLst/>
                <a:latin typeface="Arial" panose="020B0604020202020204" pitchFamily="34" charset="0"/>
              </a:rPr>
              <a:t> – A Windows application for creating reports and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 Service</a:t>
            </a:r>
            <a:r>
              <a:rPr kumimoji="0" lang="en-US" altLang="en-US" sz="1800" b="0" i="0" u="none" strike="noStrike" cap="none" normalizeH="0" baseline="0" dirty="0">
                <a:ln>
                  <a:noFill/>
                </a:ln>
                <a:solidFill>
                  <a:schemeClr val="tx1"/>
                </a:solidFill>
                <a:effectLst/>
                <a:latin typeface="Arial" panose="020B0604020202020204" pitchFamily="34" charset="0"/>
              </a:rPr>
              <a:t> – A cloud-based platform for sharing and collaborating on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 Mobile</a:t>
            </a:r>
            <a:r>
              <a:rPr kumimoji="0" lang="en-US" altLang="en-US" sz="1800" b="0" i="0" u="none" strike="noStrike" cap="none" normalizeH="0" baseline="0" dirty="0">
                <a:ln>
                  <a:noFill/>
                </a:ln>
                <a:solidFill>
                  <a:schemeClr val="tx1"/>
                </a:solidFill>
                <a:effectLst/>
                <a:latin typeface="Arial" panose="020B0604020202020204" pitchFamily="34" charset="0"/>
              </a:rPr>
              <a:t> – A mobile app for accessing reports on the 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Query</a:t>
            </a:r>
            <a:r>
              <a:rPr kumimoji="0" lang="en-US" altLang="en-US" sz="1800" b="0" i="0" u="none" strike="noStrike" cap="none" normalizeH="0" baseline="0" dirty="0">
                <a:ln>
                  <a:noFill/>
                </a:ln>
                <a:solidFill>
                  <a:schemeClr val="tx1"/>
                </a:solidFill>
                <a:effectLst/>
                <a:latin typeface="Arial" panose="020B0604020202020204" pitchFamily="34" charset="0"/>
              </a:rPr>
              <a:t> – A data transformation tool for cleaning and shaping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Pivot</a:t>
            </a:r>
            <a:r>
              <a:rPr kumimoji="0" lang="en-US" altLang="en-US" sz="1800" b="0" i="0" u="none" strike="noStrike" cap="none" normalizeH="0" baseline="0" dirty="0">
                <a:ln>
                  <a:noFill/>
                </a:ln>
                <a:solidFill>
                  <a:schemeClr val="tx1"/>
                </a:solidFill>
                <a:effectLst/>
                <a:latin typeface="Arial" panose="020B0604020202020204" pitchFamily="34" charset="0"/>
              </a:rPr>
              <a:t> – Used for data modeling and creating relationships.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DAX (Data Analysis Expressions)</a:t>
            </a:r>
            <a:r>
              <a:rPr kumimoji="0" lang="en-US" altLang="en-US" sz="1800" b="0" i="0" u="none" strike="noStrike" cap="none" normalizeH="0" baseline="0" dirty="0">
                <a:ln>
                  <a:noFill/>
                </a:ln>
                <a:solidFill>
                  <a:schemeClr val="tx1"/>
                </a:solidFill>
                <a:effectLst/>
                <a:latin typeface="Arial" panose="020B0604020202020204" pitchFamily="34" charset="0"/>
              </a:rPr>
              <a:t> – A formula language for calculations and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 Gateway</a:t>
            </a:r>
            <a:r>
              <a:rPr kumimoji="0" lang="en-US" altLang="en-US" sz="1800" b="0" i="0" u="none" strike="noStrike" cap="none" normalizeH="0" baseline="0" dirty="0">
                <a:ln>
                  <a:noFill/>
                </a:ln>
                <a:solidFill>
                  <a:schemeClr val="tx1"/>
                </a:solidFill>
                <a:effectLst/>
                <a:latin typeface="Arial" panose="020B0604020202020204" pitchFamily="34" charset="0"/>
              </a:rPr>
              <a:t> – Connects on-premises data sources to the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BI Embedded</a:t>
            </a:r>
            <a:r>
              <a:rPr kumimoji="0" lang="en-US" altLang="en-US" sz="1800" b="0" i="0" u="none" strike="noStrike" cap="none" normalizeH="0" baseline="0" dirty="0">
                <a:ln>
                  <a:noFill/>
                </a:ln>
                <a:solidFill>
                  <a:schemeClr val="tx1"/>
                </a:solidFill>
                <a:effectLst/>
                <a:latin typeface="Arial" panose="020B0604020202020204" pitchFamily="34" charset="0"/>
              </a:rPr>
              <a:t> – Allows embedding reports into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Automate</a:t>
            </a:r>
            <a:r>
              <a:rPr kumimoji="0" lang="en-US" altLang="en-US" sz="1800" b="0" i="0" u="none" strike="noStrike" cap="none" normalizeH="0" baseline="0" dirty="0">
                <a:ln>
                  <a:noFill/>
                </a:ln>
                <a:solidFill>
                  <a:schemeClr val="tx1"/>
                </a:solidFill>
                <a:effectLst/>
                <a:latin typeface="Arial" panose="020B0604020202020204" pitchFamily="34" charset="0"/>
              </a:rPr>
              <a:t> – Automates workflows and data refreshes.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&amp; Machine Learning</a:t>
            </a:r>
            <a:r>
              <a:rPr kumimoji="0" lang="en-US" altLang="en-US" sz="1800" b="0" i="0" u="none" strike="noStrike" cap="none" normalizeH="0" baseline="0" dirty="0">
                <a:ln>
                  <a:noFill/>
                </a:ln>
                <a:solidFill>
                  <a:schemeClr val="tx1"/>
                </a:solidFill>
                <a:effectLst/>
                <a:latin typeface="Arial" panose="020B0604020202020204" pitchFamily="34" charset="0"/>
              </a:rPr>
              <a:t> – Includes AI visuals and integrations for predictive analysis.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1467A4DA-3B5A-1CE1-7375-2D3879E6AFE7}"/>
              </a:ext>
            </a:extLst>
          </p:cNvPr>
          <p:cNvSpPr>
            <a:spLocks noChangeArrowheads="1"/>
          </p:cNvSpPr>
          <p:nvPr/>
        </p:nvSpPr>
        <p:spPr bwMode="auto">
          <a:xfrm rot="10800000" flipV="1">
            <a:off x="184726" y="2075569"/>
            <a:ext cx="947650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Collection</a:t>
            </a:r>
            <a:r>
              <a:rPr kumimoji="0" lang="en-US" altLang="en-US" sz="1800" b="0" i="0" u="none" strike="noStrike" cap="none" normalizeH="0" baseline="0">
                <a:ln>
                  <a:noFill/>
                </a:ln>
                <a:solidFill>
                  <a:schemeClr val="tx1"/>
                </a:solidFill>
                <a:effectLst/>
                <a:latin typeface="Arial" panose="020B0604020202020204" pitchFamily="34" charset="0"/>
              </a:rPr>
              <a:t> – Connect to various data sources like Excel, SQL, APIs, and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Cleaning &amp; Transformation</a:t>
            </a:r>
            <a:r>
              <a:rPr kumimoji="0" lang="en-US" altLang="en-US" sz="1800" b="0" i="0" u="none" strike="noStrike" cap="none" normalizeH="0" baseline="0">
                <a:ln>
                  <a:noFill/>
                </a:ln>
                <a:solidFill>
                  <a:schemeClr val="tx1"/>
                </a:solidFill>
                <a:effectLst/>
                <a:latin typeface="Arial" panose="020B0604020202020204" pitchFamily="34" charset="0"/>
              </a:rPr>
              <a:t> – Use Power Query to clean, filter, and shape data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Modeling</a:t>
            </a:r>
            <a:r>
              <a:rPr kumimoji="0" lang="en-US" altLang="en-US" sz="1800" b="0" i="0" u="none" strike="noStrike" cap="none" normalizeH="0" baseline="0">
                <a:ln>
                  <a:noFill/>
                </a:ln>
                <a:solidFill>
                  <a:schemeClr val="tx1"/>
                </a:solidFill>
                <a:effectLst/>
                <a:latin typeface="Arial" panose="020B0604020202020204" pitchFamily="34" charset="0"/>
              </a:rPr>
              <a:t> – Establish relationships between tables and use Power Pivot for data structuring.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DAX Calculations</a:t>
            </a:r>
            <a:r>
              <a:rPr kumimoji="0" lang="en-US" altLang="en-US" sz="1800" b="0" i="0" u="none" strike="noStrike" cap="none" normalizeH="0" baseline="0">
                <a:ln>
                  <a:noFill/>
                </a:ln>
                <a:solidFill>
                  <a:schemeClr val="tx1"/>
                </a:solidFill>
                <a:effectLst/>
                <a:latin typeface="Arial" panose="020B0604020202020204" pitchFamily="34" charset="0"/>
              </a:rPr>
              <a:t> – Apply DAX formulas to create measures, calculated columns, and KPIs.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Report &amp; Dashboard Creation</a:t>
            </a:r>
            <a:r>
              <a:rPr kumimoji="0" lang="en-US" altLang="en-US" sz="1800" b="0" i="0" u="none" strike="noStrike" cap="none" normalizeH="0" baseline="0">
                <a:ln>
                  <a:noFill/>
                </a:ln>
                <a:solidFill>
                  <a:schemeClr val="tx1"/>
                </a:solidFill>
                <a:effectLst/>
                <a:latin typeface="Arial" panose="020B0604020202020204" pitchFamily="34" charset="0"/>
              </a:rPr>
              <a:t> – Design interactive visuals using charts, tables, slicers, and filters.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Publishing &amp; Sharing</a:t>
            </a:r>
            <a:r>
              <a:rPr kumimoji="0" lang="en-US" altLang="en-US" sz="1800" b="0" i="0" u="none" strike="noStrike" cap="none" normalizeH="0" baseline="0">
                <a:ln>
                  <a:noFill/>
                </a:ln>
                <a:solidFill>
                  <a:schemeClr val="tx1"/>
                </a:solidFill>
                <a:effectLst/>
                <a:latin typeface="Arial" panose="020B0604020202020204" pitchFamily="34" charset="0"/>
              </a:rPr>
              <a:t> – Upload reports to Power BI Service for collaboration and distribution.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D437C36C-2B77-F094-6F31-949097694DF8}"/>
              </a:ext>
            </a:extLst>
          </p:cNvPr>
          <p:cNvSpPr txBox="1"/>
          <p:nvPr/>
        </p:nvSpPr>
        <p:spPr>
          <a:xfrm>
            <a:off x="168564" y="1953286"/>
            <a:ext cx="11201400" cy="3252878"/>
          </a:xfrm>
          <a:prstGeom prst="rect">
            <a:avLst/>
          </a:prstGeom>
          <a:noFill/>
        </p:spPr>
        <p:txBody>
          <a:bodyPr wrap="square">
            <a:spAutoFit/>
          </a:bodyPr>
          <a:lstStyle/>
          <a:p>
            <a:r>
              <a:rPr lang="en-US" dirty="0"/>
              <a:t>India's agriculture sector is vast and complex, contributing significantly to the economy while facing numerous challenges such as unpredictable weather patterns, fluctuating crop yields, market price volatility, and regional disparities in productivity. The available agricultural data is scattered across multiple sources, including government reports, census data, and market trends, making it difficult to derive meaningful insights for policymakers, farmers, and stakeholders.</a:t>
            </a:r>
          </a:p>
          <a:p>
            <a:r>
              <a:rPr lang="en-US" dirty="0"/>
              <a:t>The lack of real-time, interactive analytics hampers data-driven decision-making, affecting crop planning, resource allocation, and supply chain efficiency. This project aims to develop an interactive Power BI dashboard that integrates and visualizes data on crop production, rainfall patterns, soil health, pricing trends, and government schemes. By providing dynamic insights and trend analysis, the solution will help policymakers optimize agricultural policies, assist farmers in better planning, and enable businesses to make informed investment decisions in the agricultural sector.</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C3C41FA-C6B1-0729-84F3-3EE4E6A51CDD}"/>
              </a:ext>
            </a:extLst>
          </p:cNvPr>
          <p:cNvSpPr txBox="1"/>
          <p:nvPr/>
        </p:nvSpPr>
        <p:spPr>
          <a:xfrm>
            <a:off x="162741" y="1582270"/>
            <a:ext cx="11681792" cy="4976812"/>
          </a:xfrm>
          <a:prstGeom prst="rect">
            <a:avLst/>
          </a:prstGeom>
          <a:noFill/>
        </p:spPr>
        <p:txBody>
          <a:bodyPr wrap="square">
            <a:spAutoFit/>
          </a:bodyPr>
          <a:lstStyle/>
          <a:p>
            <a:r>
              <a:rPr lang="en-US" dirty="0"/>
              <a:t>To address the challenges in Indian agriculture, this project will develop a </a:t>
            </a:r>
            <a:r>
              <a:rPr lang="en-US" b="1" dirty="0"/>
              <a:t>comprehensive Power BI dashboard</a:t>
            </a:r>
            <a:r>
              <a:rPr lang="en-US" dirty="0"/>
              <a:t> that integrates and visualizes key agricultural data from multiple sources. The solution will include the following steps:</a:t>
            </a:r>
          </a:p>
          <a:p>
            <a:pPr>
              <a:buFont typeface="+mj-lt"/>
              <a:buAutoNum type="arabicPeriod"/>
            </a:pPr>
            <a:r>
              <a:rPr lang="en-US" b="1" dirty="0"/>
              <a:t>Data Collection &amp; Integration</a:t>
            </a:r>
            <a:endParaRPr lang="en-US" dirty="0"/>
          </a:p>
          <a:p>
            <a:pPr marL="742950" lvl="1" indent="-285750">
              <a:buFont typeface="+mj-lt"/>
              <a:buAutoNum type="arabicPeriod"/>
            </a:pPr>
            <a:r>
              <a:rPr lang="en-US" dirty="0"/>
              <a:t>Gather data from government portals (e.g., Ministry of Agriculture, IMD, NABARD), market price databases, and census reports.</a:t>
            </a:r>
          </a:p>
          <a:p>
            <a:pPr marL="742950" lvl="1" indent="-285750">
              <a:buFont typeface="+mj-lt"/>
              <a:buAutoNum type="arabicPeriod"/>
            </a:pPr>
            <a:r>
              <a:rPr lang="en-US" dirty="0"/>
              <a:t>Connect multiple data sources (Excel, SQL databases, APIs) to Power BI for seamless integration.</a:t>
            </a:r>
          </a:p>
          <a:p>
            <a:pPr>
              <a:buFont typeface="+mj-lt"/>
              <a:buAutoNum type="arabicPeriod"/>
            </a:pPr>
            <a:r>
              <a:rPr lang="en-US" b="1" dirty="0"/>
              <a:t>Data Cleaning &amp; Transformation</a:t>
            </a:r>
            <a:endParaRPr lang="en-US" dirty="0"/>
          </a:p>
          <a:p>
            <a:pPr marL="742950" lvl="1" indent="-285750">
              <a:buFont typeface="+mj-lt"/>
              <a:buAutoNum type="arabicPeriod"/>
            </a:pPr>
            <a:r>
              <a:rPr lang="en-US" dirty="0"/>
              <a:t>Use </a:t>
            </a:r>
            <a:r>
              <a:rPr lang="en-US" b="1" dirty="0"/>
              <a:t>Power Query</a:t>
            </a:r>
            <a:r>
              <a:rPr lang="en-US" dirty="0"/>
              <a:t> to clean, format, and remove inconsistencies in data.</a:t>
            </a:r>
          </a:p>
          <a:p>
            <a:pPr marL="742950" lvl="1" indent="-285750">
              <a:buFont typeface="+mj-lt"/>
              <a:buAutoNum type="arabicPeriod"/>
            </a:pPr>
            <a:r>
              <a:rPr lang="en-US" dirty="0"/>
              <a:t>Handle missing values and ensure standardization for uniform reporting.</a:t>
            </a:r>
          </a:p>
          <a:p>
            <a:pPr>
              <a:buFont typeface="+mj-lt"/>
              <a:buAutoNum type="arabicPeriod"/>
            </a:pPr>
            <a:r>
              <a:rPr lang="en-US" b="1" dirty="0"/>
              <a:t>Data Modeling &amp; Relationships</a:t>
            </a:r>
            <a:endParaRPr lang="en-US" dirty="0"/>
          </a:p>
          <a:p>
            <a:pPr marL="742950" lvl="1" indent="-285750">
              <a:buFont typeface="+mj-lt"/>
              <a:buAutoNum type="arabicPeriod"/>
            </a:pPr>
            <a:r>
              <a:rPr lang="en-US" dirty="0"/>
              <a:t>Establish relationships between datasets (e.g., crop yield vs. rainfall, market prices vs. production).</a:t>
            </a:r>
          </a:p>
          <a:p>
            <a:pPr marL="742950" lvl="1" indent="-285750">
              <a:buFont typeface="+mj-lt"/>
              <a:buAutoNum type="arabicPeriod"/>
            </a:pPr>
            <a:r>
              <a:rPr lang="en-US" dirty="0"/>
              <a:t>Use </a:t>
            </a:r>
            <a:r>
              <a:rPr lang="en-US" b="1" dirty="0"/>
              <a:t>Power Pivot</a:t>
            </a:r>
            <a:r>
              <a:rPr lang="en-US" dirty="0"/>
              <a:t> to structure data efficiently for better analysis.</a:t>
            </a:r>
          </a:p>
          <a:p>
            <a:pPr>
              <a:buFont typeface="+mj-lt"/>
              <a:buAutoNum type="arabicPeriod"/>
            </a:pPr>
            <a:r>
              <a:rPr lang="en-US" b="1" dirty="0"/>
              <a:t>DAX for Advanced Calculations</a:t>
            </a:r>
            <a:endParaRPr lang="en-US" dirty="0"/>
          </a:p>
          <a:p>
            <a:pPr marL="742950" lvl="1" indent="-285750">
              <a:buFont typeface="+mj-lt"/>
              <a:buAutoNum type="arabicPeriod"/>
            </a:pPr>
            <a:r>
              <a:rPr lang="en-US" dirty="0"/>
              <a:t>Implement </a:t>
            </a:r>
            <a:r>
              <a:rPr lang="en-US" b="1" dirty="0"/>
              <a:t>DAX measures</a:t>
            </a:r>
            <a:r>
              <a:rPr lang="en-US" dirty="0"/>
              <a:t> to calculate key performance indicators (KPIs) such as yield per hectare, price fluctuations, and regional productivity comparisons.</a:t>
            </a:r>
          </a:p>
          <a:p>
            <a:pPr marL="742950" lvl="1" indent="-285750">
              <a:buFont typeface="+mj-lt"/>
              <a:buAutoNum type="arabicPeriod"/>
            </a:pPr>
            <a:r>
              <a:rPr lang="en-US" dirty="0"/>
              <a:t>Create dynamic measures for trend analysis and forecasting.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6D1B6-D943-C809-8370-A6BEA7FD575B}"/>
              </a:ext>
            </a:extLst>
          </p:cNvPr>
          <p:cNvSpPr txBox="1"/>
          <p:nvPr/>
        </p:nvSpPr>
        <p:spPr>
          <a:xfrm>
            <a:off x="214744" y="1146741"/>
            <a:ext cx="10046856" cy="4976812"/>
          </a:xfrm>
          <a:prstGeom prst="rect">
            <a:avLst/>
          </a:prstGeom>
          <a:noFill/>
        </p:spPr>
        <p:txBody>
          <a:bodyPr wrap="square">
            <a:spAutoFit/>
          </a:bodyPr>
          <a:lstStyle/>
          <a:p>
            <a:r>
              <a:rPr lang="en-US" b="1" dirty="0"/>
              <a:t>5.Interactive Dashboards &amp; Visualization</a:t>
            </a:r>
            <a:endParaRPr lang="en-US" dirty="0"/>
          </a:p>
          <a:p>
            <a:pPr marL="742950" lvl="1" indent="-285750">
              <a:buFont typeface="+mj-lt"/>
              <a:buAutoNum type="arabicPeriod"/>
            </a:pPr>
            <a:r>
              <a:rPr lang="en-US" dirty="0"/>
              <a:t>Build </a:t>
            </a:r>
            <a:r>
              <a:rPr lang="en-US" b="1" dirty="0"/>
              <a:t>visually engaging dashboards</a:t>
            </a:r>
            <a:r>
              <a:rPr lang="en-US" dirty="0"/>
              <a:t> with charts, maps, slicers, and filters to allow users to explore data interactively.</a:t>
            </a:r>
          </a:p>
          <a:p>
            <a:pPr marL="742950" lvl="1" indent="-285750">
              <a:buFont typeface="+mj-lt"/>
              <a:buAutoNum type="arabicPeriod"/>
            </a:pPr>
            <a:r>
              <a:rPr lang="en-US" dirty="0"/>
              <a:t>Provide </a:t>
            </a:r>
            <a:r>
              <a:rPr lang="en-US" b="1" dirty="0"/>
              <a:t>regional insights</a:t>
            </a:r>
            <a:r>
              <a:rPr lang="en-US" dirty="0"/>
              <a:t> by incorporating GIS-based mapping to visualize state-wise production, rainfall distribution, and soil quality.</a:t>
            </a:r>
          </a:p>
          <a:p>
            <a:r>
              <a:rPr lang="en-US" b="1" dirty="0"/>
              <a:t>6.Automated Reporting &amp; Real-time Insights</a:t>
            </a:r>
            <a:endParaRPr lang="en-US" dirty="0"/>
          </a:p>
          <a:p>
            <a:pPr marL="742950" lvl="1" indent="-285750">
              <a:buFont typeface="+mj-lt"/>
              <a:buAutoNum type="arabicPeriod"/>
            </a:pPr>
            <a:r>
              <a:rPr lang="en-US" dirty="0"/>
              <a:t>Enable </a:t>
            </a:r>
            <a:r>
              <a:rPr lang="en-US" b="1" dirty="0"/>
              <a:t>scheduled data refreshes</a:t>
            </a:r>
            <a:r>
              <a:rPr lang="en-US" dirty="0"/>
              <a:t> to keep insights up to date.</a:t>
            </a:r>
          </a:p>
          <a:p>
            <a:pPr marL="742950" lvl="1" indent="-285750">
              <a:buFont typeface="+mj-lt"/>
              <a:buAutoNum type="arabicPeriod"/>
            </a:pPr>
            <a:r>
              <a:rPr lang="en-US" dirty="0"/>
              <a:t>Use </a:t>
            </a:r>
            <a:r>
              <a:rPr lang="en-US" b="1" dirty="0"/>
              <a:t>Power BI Service</a:t>
            </a:r>
            <a:r>
              <a:rPr lang="en-US" dirty="0"/>
              <a:t> to publish and share reports with policymakers, farmers, and stakeholders.</a:t>
            </a:r>
          </a:p>
          <a:p>
            <a:r>
              <a:rPr lang="en-US" b="1" dirty="0"/>
              <a:t>7.Decision Support &amp; Predictive Analytics</a:t>
            </a:r>
            <a:endParaRPr lang="en-US" dirty="0"/>
          </a:p>
          <a:p>
            <a:pPr marL="742950" lvl="1" indent="-285750">
              <a:buFont typeface="+mj-lt"/>
              <a:buAutoNum type="arabicPeriod"/>
            </a:pPr>
            <a:r>
              <a:rPr lang="en-US" dirty="0"/>
              <a:t>Leverage Power BI’s </a:t>
            </a:r>
            <a:r>
              <a:rPr lang="en-US" b="1" dirty="0"/>
              <a:t>AI and ML integration</a:t>
            </a:r>
            <a:r>
              <a:rPr lang="en-US" dirty="0"/>
              <a:t> for forecasting crop yields based on historical trends and climate data.</a:t>
            </a:r>
          </a:p>
          <a:p>
            <a:pPr marL="742950" lvl="1" indent="-285750">
              <a:buFont typeface="+mj-lt"/>
              <a:buAutoNum type="arabicPeriod"/>
            </a:pPr>
            <a:r>
              <a:rPr lang="en-US" dirty="0"/>
              <a:t>Provide </a:t>
            </a:r>
            <a:r>
              <a:rPr lang="en-US" b="1" dirty="0"/>
              <a:t>recommendations</a:t>
            </a:r>
            <a:r>
              <a:rPr lang="en-US" dirty="0"/>
              <a:t> for farmers on optimal crop selection based on soil conditions and weather forecasts.</a:t>
            </a:r>
          </a:p>
          <a:p>
            <a:r>
              <a:rPr lang="en-US" dirty="0"/>
              <a:t>By implementing this </a:t>
            </a:r>
            <a:r>
              <a:rPr lang="en-US" b="1" dirty="0"/>
              <a:t>data-driven Power BI solution</a:t>
            </a:r>
            <a:r>
              <a:rPr lang="en-US" dirty="0"/>
              <a:t>, policymakers can make informed decisions, farmers can optimize crop planning, and agribusinesses can analyze market trends efficiently, leading to a more sustainable and productive agriculture sector in India.</a:t>
            </a:r>
          </a:p>
        </p:txBody>
      </p:sp>
    </p:spTree>
    <p:extLst>
      <p:ext uri="{BB962C8B-B14F-4D97-AF65-F5344CB8AC3E}">
        <p14:creationId xmlns:p14="http://schemas.microsoft.com/office/powerpoint/2010/main" val="167062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8D5F1DA-BADA-52A9-9687-0777DC7E4F7E}"/>
              </a:ext>
            </a:extLst>
          </p:cNvPr>
          <p:cNvPicPr>
            <a:picLocks noChangeAspect="1"/>
          </p:cNvPicPr>
          <p:nvPr/>
        </p:nvPicPr>
        <p:blipFill>
          <a:blip r:embed="rId2"/>
          <a:stretch>
            <a:fillRect/>
          </a:stretch>
        </p:blipFill>
        <p:spPr>
          <a:xfrm>
            <a:off x="184728" y="1454522"/>
            <a:ext cx="11841018" cy="528802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9F1A89D-80A3-FA97-8206-E8678C084ADA}"/>
              </a:ext>
            </a:extLst>
          </p:cNvPr>
          <p:cNvSpPr txBox="1"/>
          <p:nvPr/>
        </p:nvSpPr>
        <p:spPr>
          <a:xfrm>
            <a:off x="204354" y="1832224"/>
            <a:ext cx="11783291" cy="3785652"/>
          </a:xfrm>
          <a:prstGeom prst="rect">
            <a:avLst/>
          </a:prstGeom>
          <a:noFill/>
        </p:spPr>
        <p:txBody>
          <a:bodyPr wrap="square">
            <a:spAutoFit/>
          </a:bodyPr>
          <a:lstStyle/>
          <a:p>
            <a:r>
              <a:rPr lang="en-US" sz="2000" dirty="0"/>
              <a:t>The implementation of a </a:t>
            </a:r>
            <a:r>
              <a:rPr lang="en-US" sz="2000" b="1" dirty="0"/>
              <a:t>Power BI-based agricultural analytics dashboard</a:t>
            </a:r>
            <a:r>
              <a:rPr lang="en-US" sz="2000" dirty="0"/>
              <a:t> provides a powerful solution for addressing the challenges faced by the Indian agriculture sector. By integrating data from multiple sources, cleaning and transforming it for better usability, and leveraging advanced data modeling, this project enables </a:t>
            </a:r>
            <a:r>
              <a:rPr lang="en-US" sz="2000" b="1" dirty="0"/>
              <a:t>real-time, data-driven decision-making</a:t>
            </a:r>
            <a:r>
              <a:rPr lang="en-US" sz="2000" dirty="0"/>
              <a:t>.</a:t>
            </a:r>
          </a:p>
          <a:p>
            <a:r>
              <a:rPr lang="en-US" sz="2000" dirty="0"/>
              <a:t>With </a:t>
            </a:r>
            <a:r>
              <a:rPr lang="en-US" sz="2000" b="1" dirty="0"/>
              <a:t>interactive visualizations, predictive analytics, and automated reporting</a:t>
            </a:r>
            <a:r>
              <a:rPr lang="en-US" sz="2000" dirty="0"/>
              <a:t>, stakeholders—including policymakers, farmers, and agribusinesses—gain valuable insights into crop production trends, market prices, weather impacts, and soil health. This fosters </a:t>
            </a:r>
            <a:r>
              <a:rPr lang="en-US" sz="2000" b="1" dirty="0"/>
              <a:t>better planning, resource optimization, and improved yield predictions</a:t>
            </a:r>
            <a:r>
              <a:rPr lang="en-US" sz="2000" dirty="0"/>
              <a:t>, ultimately driving efficiency and sustainability in agriculture.</a:t>
            </a:r>
          </a:p>
          <a:p>
            <a:r>
              <a:rPr lang="en-US" sz="2000" dirty="0"/>
              <a:t>By transforming scattered agricultural data into meaningful insights, this solution bridges the gap between raw data and actionable intelligence, empowering decision-makers to create </a:t>
            </a:r>
            <a:r>
              <a:rPr lang="en-US" sz="2000" b="1" dirty="0"/>
              <a:t>smarter policies, improve farmer support, and enhance food security</a:t>
            </a:r>
            <a:r>
              <a:rPr lang="en-US" sz="2000" dirty="0"/>
              <a:t> in India.</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66</TotalTime>
  <Words>1034</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Dev Chaudhary</cp:lastModifiedBy>
  <cp:revision>5</cp:revision>
  <dcterms:created xsi:type="dcterms:W3CDTF">2024-12-31T09:40:01Z</dcterms:created>
  <dcterms:modified xsi:type="dcterms:W3CDTF">2025-02-06T11:05:35Z</dcterms:modified>
</cp:coreProperties>
</file>