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84" r:id="rId3"/>
  </p:sldMasterIdLst>
  <p:notesMasterIdLst>
    <p:notesMasterId r:id="rId24"/>
  </p:notesMasterIdLst>
  <p:handoutMasterIdLst>
    <p:handoutMasterId r:id="rId25"/>
  </p:handoutMasterIdLst>
  <p:sldIdLst>
    <p:sldId id="378" r:id="rId4"/>
    <p:sldId id="379" r:id="rId5"/>
    <p:sldId id="395" r:id="rId6"/>
    <p:sldId id="399" r:id="rId7"/>
    <p:sldId id="396" r:id="rId8"/>
    <p:sldId id="381" r:id="rId9"/>
    <p:sldId id="392" r:id="rId10"/>
    <p:sldId id="407" r:id="rId11"/>
    <p:sldId id="420" r:id="rId12"/>
    <p:sldId id="421" r:id="rId13"/>
    <p:sldId id="422" r:id="rId14"/>
    <p:sldId id="423" r:id="rId15"/>
    <p:sldId id="416" r:id="rId16"/>
    <p:sldId id="418" r:id="rId17"/>
    <p:sldId id="419" r:id="rId18"/>
    <p:sldId id="410" r:id="rId19"/>
    <p:sldId id="413" r:id="rId20"/>
    <p:sldId id="414" r:id="rId21"/>
    <p:sldId id="424" r:id="rId22"/>
    <p:sldId id="408" r:id="rId23"/>
  </p:sldIdLst>
  <p:sldSz cx="8534400" cy="64008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7" userDrawn="1">
          <p15:clr>
            <a:srgbClr val="A4A3A4"/>
          </p15:clr>
        </p15:guide>
        <p15:guide id="2" orient="horz" pos="3519" userDrawn="1">
          <p15:clr>
            <a:srgbClr val="A4A3A4"/>
          </p15:clr>
        </p15:guide>
        <p15:guide id="3" orient="horz" pos="3017" userDrawn="1">
          <p15:clr>
            <a:srgbClr val="A4A3A4"/>
          </p15:clr>
        </p15:guide>
        <p15:guide id="4" orient="horz" pos="2098" userDrawn="1">
          <p15:clr>
            <a:srgbClr val="A4A3A4"/>
          </p15:clr>
        </p15:guide>
        <p15:guide id="5" orient="horz" pos="260" userDrawn="1">
          <p15:clr>
            <a:srgbClr val="A4A3A4"/>
          </p15:clr>
        </p15:guide>
        <p15:guide id="6" orient="horz" pos="375" userDrawn="1">
          <p15:clr>
            <a:srgbClr val="A4A3A4"/>
          </p15:clr>
        </p15:guide>
        <p15:guide id="7" orient="horz" pos="2558" userDrawn="1">
          <p15:clr>
            <a:srgbClr val="A4A3A4"/>
          </p15:clr>
        </p15:guide>
        <p15:guide id="8" orient="horz" pos="776" userDrawn="1">
          <p15:clr>
            <a:srgbClr val="A4A3A4"/>
          </p15:clr>
        </p15:guide>
        <p15:guide id="9" orient="horz" pos="3184" userDrawn="1">
          <p15:clr>
            <a:srgbClr val="A4A3A4"/>
          </p15:clr>
        </p15:guide>
        <p15:guide id="10" orient="horz" pos="2052" userDrawn="1">
          <p15:clr>
            <a:srgbClr val="A4A3A4"/>
          </p15:clr>
        </p15:guide>
        <p15:guide id="11" orient="horz" pos="1629" userDrawn="1">
          <p15:clr>
            <a:srgbClr val="A4A3A4"/>
          </p15:clr>
        </p15:guide>
        <p15:guide id="12" orient="horz" pos="2914" userDrawn="1">
          <p15:clr>
            <a:srgbClr val="A4A3A4"/>
          </p15:clr>
        </p15:guide>
        <p15:guide id="13" orient="horz" pos="1117" userDrawn="1">
          <p15:clr>
            <a:srgbClr val="A4A3A4"/>
          </p15:clr>
        </p15:guide>
        <p15:guide id="14" orient="horz" pos="702" userDrawn="1">
          <p15:clr>
            <a:srgbClr val="A4A3A4"/>
          </p15:clr>
        </p15:guide>
        <p15:guide id="15" pos="5148" userDrawn="1">
          <p15:clr>
            <a:srgbClr val="A4A3A4"/>
          </p15:clr>
        </p15:guide>
        <p15:guide id="16" pos="741" userDrawn="1">
          <p15:clr>
            <a:srgbClr val="A4A3A4"/>
          </p15:clr>
        </p15:guide>
        <p15:guide id="17" pos="181" userDrawn="1">
          <p15:clr>
            <a:srgbClr val="A4A3A4"/>
          </p15:clr>
        </p15:guide>
        <p15:guide id="18" pos="1454" userDrawn="1">
          <p15:clr>
            <a:srgbClr val="A4A3A4"/>
          </p15:clr>
        </p15:guide>
        <p15:guide id="19" pos="251" userDrawn="1">
          <p15:clr>
            <a:srgbClr val="A4A3A4"/>
          </p15:clr>
        </p15:guide>
        <p15:guide id="20" pos="1565" userDrawn="1">
          <p15:clr>
            <a:srgbClr val="A4A3A4"/>
          </p15:clr>
        </p15:guide>
        <p15:guide id="21" pos="2587" userDrawn="1">
          <p15:clr>
            <a:srgbClr val="A4A3A4"/>
          </p15:clr>
        </p15:guide>
        <p15:guide id="22" pos="1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81B"/>
    <a:srgbClr val="FF7800"/>
    <a:srgbClr val="00A8E4"/>
    <a:srgbClr val="00B2BF"/>
    <a:srgbClr val="FC992E"/>
    <a:srgbClr val="FF8A3D"/>
    <a:srgbClr val="E2231A"/>
    <a:srgbClr val="919295"/>
    <a:srgbClr val="00B6C5"/>
    <a:srgbClr val="00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810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630" y="84"/>
      </p:cViewPr>
      <p:guideLst>
        <p:guide orient="horz" pos="607"/>
        <p:guide orient="horz" pos="3519"/>
        <p:guide orient="horz" pos="3017"/>
        <p:guide orient="horz" pos="2098"/>
        <p:guide orient="horz" pos="260"/>
        <p:guide orient="horz" pos="375"/>
        <p:guide orient="horz" pos="2558"/>
        <p:guide orient="horz" pos="776"/>
        <p:guide orient="horz" pos="3184"/>
        <p:guide orient="horz" pos="2052"/>
        <p:guide orient="horz" pos="1629"/>
        <p:guide orient="horz" pos="2914"/>
        <p:guide orient="horz" pos="1117"/>
        <p:guide orient="horz" pos="702"/>
        <p:guide pos="5148"/>
        <p:guide pos="741"/>
        <p:guide pos="181"/>
        <p:guide pos="1454"/>
        <p:guide pos="251"/>
        <p:guide pos="1565"/>
        <p:guide pos="2587"/>
        <p:guide pos="1568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64"/>
    </p:cViewPr>
  </p:sorterViewPr>
  <p:notesViewPr>
    <p:cSldViewPr snapToGrid="0" snapToObjects="1">
      <p:cViewPr varScale="1">
        <p:scale>
          <a:sx n="81" d="100"/>
          <a:sy n="81" d="100"/>
        </p:scale>
        <p:origin x="-199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7800"/>
            </a:solidFill>
          </c:spPr>
          <c:dPt>
            <c:idx val="0"/>
            <c:bubble3D val="0"/>
            <c:spPr>
              <a:solidFill>
                <a:srgbClr val="F7A8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E5-4407-A70F-256ED894F9AC}"/>
              </c:ext>
            </c:extLst>
          </c:dPt>
          <c:dPt>
            <c:idx val="1"/>
            <c:bubble3D val="0"/>
            <c:spPr>
              <a:solidFill>
                <a:srgbClr val="FF78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E5-4407-A70F-256ED894F9AC}"/>
              </c:ext>
            </c:extLst>
          </c:dPt>
          <c:dPt>
            <c:idx val="2"/>
            <c:bubble3D val="0"/>
            <c:spPr>
              <a:solidFill>
                <a:srgbClr val="FF78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E5-4407-A70F-256ED894F9AC}"/>
              </c:ext>
            </c:extLst>
          </c:dPt>
          <c:dPt>
            <c:idx val="3"/>
            <c:bubble3D val="0"/>
            <c:spPr>
              <a:solidFill>
                <a:srgbClr val="FF78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E5-4407-A70F-256ED894F9A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EE5-4407-A70F-256ED894F9A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EE5-4407-A70F-256ED894F9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56.29</c:v>
                </c:pt>
                <c:pt idx="1">
                  <c:v>43.71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E5-4407-A70F-256ED894F9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542072707437518E-2"/>
          <c:y val="2.591095018657907E-2"/>
          <c:w val="0.87867824873757594"/>
          <c:h val="0.850175922569986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7A81B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16-20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71-75</c:v>
                </c:pt>
                <c:pt idx="7">
                  <c:v>75+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3.4000000000000002E-2</c:v>
                </c:pt>
                <c:pt idx="1">
                  <c:v>3.85E-2</c:v>
                </c:pt>
                <c:pt idx="2">
                  <c:v>0.1012</c:v>
                </c:pt>
                <c:pt idx="3">
                  <c:v>0.18590000000000001</c:v>
                </c:pt>
                <c:pt idx="4">
                  <c:v>0.23519999999999999</c:v>
                </c:pt>
                <c:pt idx="5">
                  <c:v>0.23380000000000001</c:v>
                </c:pt>
                <c:pt idx="6">
                  <c:v>7.4499999999999997E-2</c:v>
                </c:pt>
                <c:pt idx="7">
                  <c:v>9.69E-2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3E9-88FD-8F4EC6BD80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50"/>
        <c:axId val="868876264"/>
        <c:axId val="868875608"/>
      </c:barChart>
      <c:catAx>
        <c:axId val="86887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875608"/>
        <c:crosses val="autoZero"/>
        <c:auto val="1"/>
        <c:lblAlgn val="ctr"/>
        <c:lblOffset val="100"/>
        <c:noMultiLvlLbl val="0"/>
      </c:catAx>
      <c:valAx>
        <c:axId val="86887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87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99488622060728E-2"/>
          <c:y val="1.7860322047705823E-2"/>
          <c:w val="0.92814953353669916"/>
          <c:h val="0.89672681803902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7A81B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Less than $20K</c:v>
                </c:pt>
                <c:pt idx="1">
                  <c:v>$20K - $29K</c:v>
                </c:pt>
                <c:pt idx="2">
                  <c:v>$30K - $39K</c:v>
                </c:pt>
                <c:pt idx="3">
                  <c:v>$40K - $49K</c:v>
                </c:pt>
                <c:pt idx="4">
                  <c:v>$50K - $74K</c:v>
                </c:pt>
                <c:pt idx="5">
                  <c:v>$75K - $99K</c:v>
                </c:pt>
                <c:pt idx="6">
                  <c:v>$100K - $124K</c:v>
                </c:pt>
                <c:pt idx="7">
                  <c:v>$125K or More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2.7E-2</c:v>
                </c:pt>
                <c:pt idx="1">
                  <c:v>2.6599999999999999E-2</c:v>
                </c:pt>
                <c:pt idx="2">
                  <c:v>3.4299999999999997E-2</c:v>
                </c:pt>
                <c:pt idx="3">
                  <c:v>3.7100000000000001E-2</c:v>
                </c:pt>
                <c:pt idx="4">
                  <c:v>0.1153</c:v>
                </c:pt>
                <c:pt idx="5">
                  <c:v>0.15029999999999999</c:v>
                </c:pt>
                <c:pt idx="6">
                  <c:v>0.13739999999999999</c:v>
                </c:pt>
                <c:pt idx="7">
                  <c:v>0.4713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B-41C3-90A8-BC36CBC9F2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50"/>
        <c:axId val="868876264"/>
        <c:axId val="868875608"/>
      </c:barChart>
      <c:catAx>
        <c:axId val="86887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875608"/>
        <c:crosses val="autoZero"/>
        <c:auto val="1"/>
        <c:lblAlgn val="ctr"/>
        <c:lblOffset val="100"/>
        <c:noMultiLvlLbl val="0"/>
      </c:catAx>
      <c:valAx>
        <c:axId val="86887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87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0BEA70BB-7E2F-4E89-9D3D-EE3AD35CF5C1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98F8460-3A71-4091-B7BE-8A79F98B7A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2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BB74960-9B5E-6C43-84C1-F5AA612ED647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9B78253-763C-E249-B215-D8876B1C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1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6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4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7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31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38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22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36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6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0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7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8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6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8253-763C-E249-B215-D8876B1C46F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0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988398"/>
            <a:ext cx="72542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3627120"/>
            <a:ext cx="59740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3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2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15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477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6776" y="238550"/>
            <a:ext cx="2111376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689" y="238550"/>
            <a:ext cx="6194848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355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988398"/>
            <a:ext cx="72542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3627120"/>
            <a:ext cx="59740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3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2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15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54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10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4113107"/>
            <a:ext cx="7254240" cy="1271270"/>
          </a:xfrm>
        </p:spPr>
        <p:txBody>
          <a:bodyPr anchor="t"/>
          <a:lstStyle>
            <a:lvl1pPr algn="l">
              <a:defRPr sz="33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712933"/>
            <a:ext cx="7254240" cy="1400175"/>
          </a:xfrm>
        </p:spPr>
        <p:txBody>
          <a:bodyPr anchor="b"/>
          <a:lstStyle>
            <a:lvl1pPr marL="0" indent="0">
              <a:buNone/>
              <a:defRPr sz="1697">
                <a:solidFill>
                  <a:schemeClr val="tx1">
                    <a:tint val="75000"/>
                  </a:schemeClr>
                </a:solidFill>
              </a:defRPr>
            </a:lvl1pPr>
            <a:lvl2pPr marL="387934" indent="0">
              <a:buNone/>
              <a:defRPr sz="1527">
                <a:solidFill>
                  <a:schemeClr val="tx1">
                    <a:tint val="75000"/>
                  </a:schemeClr>
                </a:solidFill>
              </a:defRPr>
            </a:lvl2pPr>
            <a:lvl3pPr marL="775868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3pPr>
            <a:lvl4pPr marL="1163803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4pPr>
            <a:lvl5pPr marL="1551737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5pPr>
            <a:lvl6pPr marL="1939671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6pPr>
            <a:lvl7pPr marL="232760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7pPr>
            <a:lvl8pPr marL="2715539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8pPr>
            <a:lvl9pPr marL="3103474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95116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89" y="1394250"/>
            <a:ext cx="3617586" cy="3942715"/>
          </a:xfrm>
        </p:spPr>
        <p:txBody>
          <a:bodyPr/>
          <a:lstStyle>
            <a:lvl1pPr>
              <a:defRPr sz="2376"/>
            </a:lvl1pPr>
            <a:lvl2pPr>
              <a:defRPr sz="2036"/>
            </a:lvl2pPr>
            <a:lvl3pPr>
              <a:defRPr sz="1697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9050" y="1394250"/>
            <a:ext cx="3617739" cy="3942715"/>
          </a:xfrm>
        </p:spPr>
        <p:txBody>
          <a:bodyPr/>
          <a:lstStyle>
            <a:lvl1pPr>
              <a:defRPr sz="2376"/>
            </a:lvl1pPr>
            <a:lvl2pPr>
              <a:defRPr sz="2036"/>
            </a:lvl2pPr>
            <a:lvl3pPr>
              <a:defRPr sz="1697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0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1" y="1432773"/>
            <a:ext cx="3770842" cy="597111"/>
          </a:xfrm>
        </p:spPr>
        <p:txBody>
          <a:bodyPr anchor="b"/>
          <a:lstStyle>
            <a:lvl1pPr marL="0" indent="0">
              <a:buNone/>
              <a:defRPr sz="2036" b="1"/>
            </a:lvl1pPr>
            <a:lvl2pPr marL="387934" indent="0">
              <a:buNone/>
              <a:defRPr sz="1697" b="1"/>
            </a:lvl2pPr>
            <a:lvl3pPr marL="775868" indent="0">
              <a:buNone/>
              <a:defRPr sz="1527" b="1"/>
            </a:lvl3pPr>
            <a:lvl4pPr marL="1163803" indent="0">
              <a:buNone/>
              <a:defRPr sz="1358" b="1"/>
            </a:lvl4pPr>
            <a:lvl5pPr marL="1551737" indent="0">
              <a:buNone/>
              <a:defRPr sz="1358" b="1"/>
            </a:lvl5pPr>
            <a:lvl6pPr marL="1939671" indent="0">
              <a:buNone/>
              <a:defRPr sz="1358" b="1"/>
            </a:lvl6pPr>
            <a:lvl7pPr marL="2327605" indent="0">
              <a:buNone/>
              <a:defRPr sz="1358" b="1"/>
            </a:lvl7pPr>
            <a:lvl8pPr marL="2715539" indent="0">
              <a:buNone/>
              <a:defRPr sz="1358" b="1"/>
            </a:lvl8pPr>
            <a:lvl9pPr marL="3103474" indent="0">
              <a:buNone/>
              <a:defRPr sz="13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1" y="2029884"/>
            <a:ext cx="3770842" cy="3687869"/>
          </a:xfrm>
        </p:spPr>
        <p:txBody>
          <a:bodyPr/>
          <a:lstStyle>
            <a:lvl1pPr>
              <a:defRPr sz="2036"/>
            </a:lvl1pPr>
            <a:lvl2pPr>
              <a:defRPr sz="1697"/>
            </a:lvl2pPr>
            <a:lvl3pPr>
              <a:defRPr sz="1527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7" y="1432773"/>
            <a:ext cx="3772324" cy="597111"/>
          </a:xfrm>
        </p:spPr>
        <p:txBody>
          <a:bodyPr anchor="b"/>
          <a:lstStyle>
            <a:lvl1pPr marL="0" indent="0">
              <a:buNone/>
              <a:defRPr sz="2036" b="1"/>
            </a:lvl1pPr>
            <a:lvl2pPr marL="387934" indent="0">
              <a:buNone/>
              <a:defRPr sz="1697" b="1"/>
            </a:lvl2pPr>
            <a:lvl3pPr marL="775868" indent="0">
              <a:buNone/>
              <a:defRPr sz="1527" b="1"/>
            </a:lvl3pPr>
            <a:lvl4pPr marL="1163803" indent="0">
              <a:buNone/>
              <a:defRPr sz="1358" b="1"/>
            </a:lvl4pPr>
            <a:lvl5pPr marL="1551737" indent="0">
              <a:buNone/>
              <a:defRPr sz="1358" b="1"/>
            </a:lvl5pPr>
            <a:lvl6pPr marL="1939671" indent="0">
              <a:buNone/>
              <a:defRPr sz="1358" b="1"/>
            </a:lvl6pPr>
            <a:lvl7pPr marL="2327605" indent="0">
              <a:buNone/>
              <a:defRPr sz="1358" b="1"/>
            </a:lvl7pPr>
            <a:lvl8pPr marL="2715539" indent="0">
              <a:buNone/>
              <a:defRPr sz="1358" b="1"/>
            </a:lvl8pPr>
            <a:lvl9pPr marL="3103474" indent="0">
              <a:buNone/>
              <a:defRPr sz="13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7" y="2029884"/>
            <a:ext cx="3772324" cy="3687869"/>
          </a:xfrm>
        </p:spPr>
        <p:txBody>
          <a:bodyPr/>
          <a:lstStyle>
            <a:lvl1pPr>
              <a:defRPr sz="2036"/>
            </a:lvl1pPr>
            <a:lvl2pPr>
              <a:defRPr sz="1697"/>
            </a:lvl2pPr>
            <a:lvl3pPr>
              <a:defRPr sz="1527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787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71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4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1" y="254847"/>
            <a:ext cx="2807759" cy="1084580"/>
          </a:xfrm>
        </p:spPr>
        <p:txBody>
          <a:bodyPr anchor="b"/>
          <a:lstStyle>
            <a:lvl1pPr algn="l">
              <a:defRPr sz="1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4" y="254848"/>
            <a:ext cx="4770967" cy="5462905"/>
          </a:xfrm>
        </p:spPr>
        <p:txBody>
          <a:bodyPr/>
          <a:lstStyle>
            <a:lvl1pPr>
              <a:defRPr sz="2715"/>
            </a:lvl1pPr>
            <a:lvl2pPr>
              <a:defRPr sz="2376"/>
            </a:lvl2pPr>
            <a:lvl3pPr>
              <a:defRPr sz="2036"/>
            </a:lvl3pPr>
            <a:lvl4pPr>
              <a:defRPr sz="1697"/>
            </a:lvl4pPr>
            <a:lvl5pPr>
              <a:defRPr sz="1697"/>
            </a:lvl5pPr>
            <a:lvl6pPr>
              <a:defRPr sz="1697"/>
            </a:lvl6pPr>
            <a:lvl7pPr>
              <a:defRPr sz="1697"/>
            </a:lvl7pPr>
            <a:lvl8pPr>
              <a:defRPr sz="1697"/>
            </a:lvl8pPr>
            <a:lvl9pPr>
              <a:defRPr sz="1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1" y="1339428"/>
            <a:ext cx="2807759" cy="4378325"/>
          </a:xfrm>
        </p:spPr>
        <p:txBody>
          <a:bodyPr/>
          <a:lstStyle>
            <a:lvl1pPr marL="0" indent="0">
              <a:buNone/>
              <a:defRPr sz="1188"/>
            </a:lvl1pPr>
            <a:lvl2pPr marL="387934" indent="0">
              <a:buNone/>
              <a:defRPr sz="1018"/>
            </a:lvl2pPr>
            <a:lvl3pPr marL="775868" indent="0">
              <a:buNone/>
              <a:defRPr sz="849"/>
            </a:lvl3pPr>
            <a:lvl4pPr marL="1163803" indent="0">
              <a:buNone/>
              <a:defRPr sz="764"/>
            </a:lvl4pPr>
            <a:lvl5pPr marL="1551737" indent="0">
              <a:buNone/>
              <a:defRPr sz="764"/>
            </a:lvl5pPr>
            <a:lvl6pPr marL="1939671" indent="0">
              <a:buNone/>
              <a:defRPr sz="764"/>
            </a:lvl6pPr>
            <a:lvl7pPr marL="2327605" indent="0">
              <a:buNone/>
              <a:defRPr sz="764"/>
            </a:lvl7pPr>
            <a:lvl8pPr marL="2715539" indent="0">
              <a:buNone/>
              <a:defRPr sz="764"/>
            </a:lvl8pPr>
            <a:lvl9pPr marL="3103474" indent="0">
              <a:buNone/>
              <a:defRPr sz="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8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23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480561"/>
            <a:ext cx="5120640" cy="528955"/>
          </a:xfrm>
        </p:spPr>
        <p:txBody>
          <a:bodyPr anchor="b"/>
          <a:lstStyle>
            <a:lvl1pPr algn="l">
              <a:defRPr sz="1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71923"/>
            <a:ext cx="5120640" cy="3840480"/>
          </a:xfrm>
        </p:spPr>
        <p:txBody>
          <a:bodyPr/>
          <a:lstStyle>
            <a:lvl1pPr marL="0" indent="0">
              <a:buNone/>
              <a:defRPr sz="2715"/>
            </a:lvl1pPr>
            <a:lvl2pPr marL="387934" indent="0">
              <a:buNone/>
              <a:defRPr sz="2376"/>
            </a:lvl2pPr>
            <a:lvl3pPr marL="775868" indent="0">
              <a:buNone/>
              <a:defRPr sz="2036"/>
            </a:lvl3pPr>
            <a:lvl4pPr marL="1163803" indent="0">
              <a:buNone/>
              <a:defRPr sz="1697"/>
            </a:lvl4pPr>
            <a:lvl5pPr marL="1551737" indent="0">
              <a:buNone/>
              <a:defRPr sz="1697"/>
            </a:lvl5pPr>
            <a:lvl6pPr marL="1939671" indent="0">
              <a:buNone/>
              <a:defRPr sz="1697"/>
            </a:lvl6pPr>
            <a:lvl7pPr marL="2327605" indent="0">
              <a:buNone/>
              <a:defRPr sz="1697"/>
            </a:lvl7pPr>
            <a:lvl8pPr marL="2715539" indent="0">
              <a:buNone/>
              <a:defRPr sz="1697"/>
            </a:lvl8pPr>
            <a:lvl9pPr marL="3103474" indent="0">
              <a:buNone/>
              <a:defRPr sz="169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5009516"/>
            <a:ext cx="5120640" cy="751205"/>
          </a:xfrm>
        </p:spPr>
        <p:txBody>
          <a:bodyPr/>
          <a:lstStyle>
            <a:lvl1pPr marL="0" indent="0">
              <a:buNone/>
              <a:defRPr sz="1188"/>
            </a:lvl1pPr>
            <a:lvl2pPr marL="387934" indent="0">
              <a:buNone/>
              <a:defRPr sz="1018"/>
            </a:lvl2pPr>
            <a:lvl3pPr marL="775868" indent="0">
              <a:buNone/>
              <a:defRPr sz="849"/>
            </a:lvl3pPr>
            <a:lvl4pPr marL="1163803" indent="0">
              <a:buNone/>
              <a:defRPr sz="764"/>
            </a:lvl4pPr>
            <a:lvl5pPr marL="1551737" indent="0">
              <a:buNone/>
              <a:defRPr sz="764"/>
            </a:lvl5pPr>
            <a:lvl6pPr marL="1939671" indent="0">
              <a:buNone/>
              <a:defRPr sz="764"/>
            </a:lvl6pPr>
            <a:lvl7pPr marL="2327605" indent="0">
              <a:buNone/>
              <a:defRPr sz="764"/>
            </a:lvl7pPr>
            <a:lvl8pPr marL="2715539" indent="0">
              <a:buNone/>
              <a:defRPr sz="764"/>
            </a:lvl8pPr>
            <a:lvl9pPr marL="3103474" indent="0">
              <a:buNone/>
              <a:defRPr sz="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0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23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6776" y="238550"/>
            <a:ext cx="2111376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689" y="238550"/>
            <a:ext cx="6194848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31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988398"/>
            <a:ext cx="72542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3627120"/>
            <a:ext cx="59740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3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2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15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75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39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4113107"/>
            <a:ext cx="7254240" cy="1271270"/>
          </a:xfrm>
        </p:spPr>
        <p:txBody>
          <a:bodyPr anchor="t"/>
          <a:lstStyle>
            <a:lvl1pPr algn="l">
              <a:defRPr sz="3394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712933"/>
            <a:ext cx="7254240" cy="1400175"/>
          </a:xfrm>
        </p:spPr>
        <p:txBody>
          <a:bodyPr anchor="b"/>
          <a:lstStyle>
            <a:lvl1pPr marL="0" indent="0">
              <a:buNone/>
              <a:defRPr sz="1697">
                <a:solidFill>
                  <a:schemeClr val="tx1">
                    <a:tint val="75000"/>
                  </a:schemeClr>
                </a:solidFill>
              </a:defRPr>
            </a:lvl1pPr>
            <a:lvl2pPr marL="387934" indent="0">
              <a:buNone/>
              <a:defRPr sz="1527">
                <a:solidFill>
                  <a:schemeClr val="tx1">
                    <a:tint val="75000"/>
                  </a:schemeClr>
                </a:solidFill>
              </a:defRPr>
            </a:lvl2pPr>
            <a:lvl3pPr marL="775868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3pPr>
            <a:lvl4pPr marL="1163803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4pPr>
            <a:lvl5pPr marL="1551737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5pPr>
            <a:lvl6pPr marL="1939671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6pPr>
            <a:lvl7pPr marL="232760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7pPr>
            <a:lvl8pPr marL="2715539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8pPr>
            <a:lvl9pPr marL="3103474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86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52" y="1394250"/>
            <a:ext cx="3756137" cy="3942715"/>
          </a:xfrm>
        </p:spPr>
        <p:txBody>
          <a:bodyPr/>
          <a:lstStyle>
            <a:lvl1pPr>
              <a:defRPr sz="2376"/>
            </a:lvl1pPr>
            <a:lvl2pPr>
              <a:defRPr sz="2036"/>
            </a:lvl2pPr>
            <a:lvl3pPr>
              <a:defRPr sz="1697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3654" y="1394250"/>
            <a:ext cx="3712820" cy="3942715"/>
          </a:xfrm>
        </p:spPr>
        <p:txBody>
          <a:bodyPr/>
          <a:lstStyle>
            <a:lvl1pPr>
              <a:defRPr sz="2376"/>
            </a:lvl1pPr>
            <a:lvl2pPr>
              <a:defRPr sz="2036"/>
            </a:lvl2pPr>
            <a:lvl3pPr>
              <a:defRPr sz="1697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53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1" y="1432773"/>
            <a:ext cx="3770842" cy="597111"/>
          </a:xfrm>
        </p:spPr>
        <p:txBody>
          <a:bodyPr anchor="b"/>
          <a:lstStyle>
            <a:lvl1pPr marL="0" indent="0">
              <a:buNone/>
              <a:defRPr sz="2036" b="1"/>
            </a:lvl1pPr>
            <a:lvl2pPr marL="387934" indent="0">
              <a:buNone/>
              <a:defRPr sz="1697" b="1"/>
            </a:lvl2pPr>
            <a:lvl3pPr marL="775868" indent="0">
              <a:buNone/>
              <a:defRPr sz="1527" b="1"/>
            </a:lvl3pPr>
            <a:lvl4pPr marL="1163803" indent="0">
              <a:buNone/>
              <a:defRPr sz="1358" b="1"/>
            </a:lvl4pPr>
            <a:lvl5pPr marL="1551737" indent="0">
              <a:buNone/>
              <a:defRPr sz="1358" b="1"/>
            </a:lvl5pPr>
            <a:lvl6pPr marL="1939671" indent="0">
              <a:buNone/>
              <a:defRPr sz="1358" b="1"/>
            </a:lvl6pPr>
            <a:lvl7pPr marL="2327605" indent="0">
              <a:buNone/>
              <a:defRPr sz="1358" b="1"/>
            </a:lvl7pPr>
            <a:lvl8pPr marL="2715539" indent="0">
              <a:buNone/>
              <a:defRPr sz="1358" b="1"/>
            </a:lvl8pPr>
            <a:lvl9pPr marL="3103474" indent="0">
              <a:buNone/>
              <a:defRPr sz="13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1" y="2029884"/>
            <a:ext cx="3770842" cy="3687869"/>
          </a:xfrm>
        </p:spPr>
        <p:txBody>
          <a:bodyPr/>
          <a:lstStyle>
            <a:lvl1pPr>
              <a:defRPr sz="2036"/>
            </a:lvl1pPr>
            <a:lvl2pPr>
              <a:defRPr sz="1697"/>
            </a:lvl2pPr>
            <a:lvl3pPr>
              <a:defRPr sz="1527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7" y="1432773"/>
            <a:ext cx="3772324" cy="597111"/>
          </a:xfrm>
        </p:spPr>
        <p:txBody>
          <a:bodyPr anchor="b"/>
          <a:lstStyle>
            <a:lvl1pPr marL="0" indent="0">
              <a:buNone/>
              <a:defRPr sz="2036" b="1"/>
            </a:lvl1pPr>
            <a:lvl2pPr marL="387934" indent="0">
              <a:buNone/>
              <a:defRPr sz="1697" b="1"/>
            </a:lvl2pPr>
            <a:lvl3pPr marL="775868" indent="0">
              <a:buNone/>
              <a:defRPr sz="1527" b="1"/>
            </a:lvl3pPr>
            <a:lvl4pPr marL="1163803" indent="0">
              <a:buNone/>
              <a:defRPr sz="1358" b="1"/>
            </a:lvl4pPr>
            <a:lvl5pPr marL="1551737" indent="0">
              <a:buNone/>
              <a:defRPr sz="1358" b="1"/>
            </a:lvl5pPr>
            <a:lvl6pPr marL="1939671" indent="0">
              <a:buNone/>
              <a:defRPr sz="1358" b="1"/>
            </a:lvl6pPr>
            <a:lvl7pPr marL="2327605" indent="0">
              <a:buNone/>
              <a:defRPr sz="1358" b="1"/>
            </a:lvl7pPr>
            <a:lvl8pPr marL="2715539" indent="0">
              <a:buNone/>
              <a:defRPr sz="1358" b="1"/>
            </a:lvl8pPr>
            <a:lvl9pPr marL="3103474" indent="0">
              <a:buNone/>
              <a:defRPr sz="13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7" y="2029884"/>
            <a:ext cx="3772324" cy="3687869"/>
          </a:xfrm>
        </p:spPr>
        <p:txBody>
          <a:bodyPr/>
          <a:lstStyle>
            <a:lvl1pPr>
              <a:defRPr sz="2036"/>
            </a:lvl1pPr>
            <a:lvl2pPr>
              <a:defRPr sz="1697"/>
            </a:lvl2pPr>
            <a:lvl3pPr>
              <a:defRPr sz="1527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>
                <a:solidFill>
                  <a:srgbClr val="00246C"/>
                </a:solidFill>
              </a:rPr>
              <a:pPr/>
              <a:t>‹#›</a:t>
            </a:fld>
            <a:endParaRPr lang="en-US" dirty="0">
              <a:solidFill>
                <a:srgbClr val="002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61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63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61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4113107"/>
            <a:ext cx="7254240" cy="1271270"/>
          </a:xfrm>
        </p:spPr>
        <p:txBody>
          <a:bodyPr anchor="t"/>
          <a:lstStyle>
            <a:lvl1pPr algn="l">
              <a:defRPr sz="3394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712933"/>
            <a:ext cx="7254240" cy="1400175"/>
          </a:xfrm>
        </p:spPr>
        <p:txBody>
          <a:bodyPr anchor="b"/>
          <a:lstStyle>
            <a:lvl1pPr marL="0" indent="0">
              <a:buNone/>
              <a:defRPr sz="1697">
                <a:solidFill>
                  <a:schemeClr val="tx1">
                    <a:tint val="75000"/>
                  </a:schemeClr>
                </a:solidFill>
              </a:defRPr>
            </a:lvl1pPr>
            <a:lvl2pPr marL="387934" indent="0">
              <a:buNone/>
              <a:defRPr sz="1527">
                <a:solidFill>
                  <a:schemeClr val="tx1">
                    <a:tint val="75000"/>
                  </a:schemeClr>
                </a:solidFill>
              </a:defRPr>
            </a:lvl2pPr>
            <a:lvl3pPr marL="775868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3pPr>
            <a:lvl4pPr marL="1163803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4pPr>
            <a:lvl5pPr marL="1551737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5pPr>
            <a:lvl6pPr marL="1939671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6pPr>
            <a:lvl7pPr marL="232760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7pPr>
            <a:lvl8pPr marL="2715539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8pPr>
            <a:lvl9pPr marL="3103474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89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1" y="254847"/>
            <a:ext cx="2807759" cy="1084580"/>
          </a:xfrm>
        </p:spPr>
        <p:txBody>
          <a:bodyPr anchor="b"/>
          <a:lstStyle>
            <a:lvl1pPr algn="l">
              <a:defRPr sz="1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4" y="254848"/>
            <a:ext cx="4770967" cy="5462905"/>
          </a:xfrm>
        </p:spPr>
        <p:txBody>
          <a:bodyPr/>
          <a:lstStyle>
            <a:lvl1pPr>
              <a:defRPr sz="2715"/>
            </a:lvl1pPr>
            <a:lvl2pPr>
              <a:defRPr sz="2376"/>
            </a:lvl2pPr>
            <a:lvl3pPr>
              <a:defRPr sz="2036"/>
            </a:lvl3pPr>
            <a:lvl4pPr>
              <a:defRPr sz="1697"/>
            </a:lvl4pPr>
            <a:lvl5pPr>
              <a:defRPr sz="1697"/>
            </a:lvl5pPr>
            <a:lvl6pPr>
              <a:defRPr sz="1697"/>
            </a:lvl6pPr>
            <a:lvl7pPr>
              <a:defRPr sz="1697"/>
            </a:lvl7pPr>
            <a:lvl8pPr>
              <a:defRPr sz="1697"/>
            </a:lvl8pPr>
            <a:lvl9pPr>
              <a:defRPr sz="1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1" y="1339428"/>
            <a:ext cx="2807759" cy="4378325"/>
          </a:xfrm>
        </p:spPr>
        <p:txBody>
          <a:bodyPr/>
          <a:lstStyle>
            <a:lvl1pPr marL="0" indent="0">
              <a:buNone/>
              <a:defRPr sz="1188"/>
            </a:lvl1pPr>
            <a:lvl2pPr marL="387934" indent="0">
              <a:buNone/>
              <a:defRPr sz="1018"/>
            </a:lvl2pPr>
            <a:lvl3pPr marL="775868" indent="0">
              <a:buNone/>
              <a:defRPr sz="849"/>
            </a:lvl3pPr>
            <a:lvl4pPr marL="1163803" indent="0">
              <a:buNone/>
              <a:defRPr sz="764"/>
            </a:lvl4pPr>
            <a:lvl5pPr marL="1551737" indent="0">
              <a:buNone/>
              <a:defRPr sz="764"/>
            </a:lvl5pPr>
            <a:lvl6pPr marL="1939671" indent="0">
              <a:buNone/>
              <a:defRPr sz="764"/>
            </a:lvl6pPr>
            <a:lvl7pPr marL="2327605" indent="0">
              <a:buNone/>
              <a:defRPr sz="764"/>
            </a:lvl7pPr>
            <a:lvl8pPr marL="2715539" indent="0">
              <a:buNone/>
              <a:defRPr sz="764"/>
            </a:lvl8pPr>
            <a:lvl9pPr marL="3103474" indent="0">
              <a:buNone/>
              <a:defRPr sz="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>
                <a:solidFill>
                  <a:srgbClr val="00246C"/>
                </a:solidFill>
              </a:rPr>
              <a:pPr/>
              <a:t>13-Oct-2017</a:t>
            </a:fld>
            <a:endParaRPr lang="en-US" dirty="0">
              <a:solidFill>
                <a:srgbClr val="00246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>
                <a:solidFill>
                  <a:srgbClr val="00246C"/>
                </a:solidFill>
              </a:rPr>
              <a:pPr/>
              <a:t>‹#›</a:t>
            </a:fld>
            <a:endParaRPr lang="en-US" dirty="0">
              <a:solidFill>
                <a:srgbClr val="002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3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480561"/>
            <a:ext cx="5120640" cy="528955"/>
          </a:xfrm>
        </p:spPr>
        <p:txBody>
          <a:bodyPr anchor="b"/>
          <a:lstStyle>
            <a:lvl1pPr algn="l">
              <a:defRPr sz="1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71923"/>
            <a:ext cx="5120640" cy="3840480"/>
          </a:xfrm>
        </p:spPr>
        <p:txBody>
          <a:bodyPr/>
          <a:lstStyle>
            <a:lvl1pPr marL="0" indent="0">
              <a:buNone/>
              <a:defRPr sz="2715"/>
            </a:lvl1pPr>
            <a:lvl2pPr marL="387934" indent="0">
              <a:buNone/>
              <a:defRPr sz="2376"/>
            </a:lvl2pPr>
            <a:lvl3pPr marL="775868" indent="0">
              <a:buNone/>
              <a:defRPr sz="2036"/>
            </a:lvl3pPr>
            <a:lvl4pPr marL="1163803" indent="0">
              <a:buNone/>
              <a:defRPr sz="1697"/>
            </a:lvl4pPr>
            <a:lvl5pPr marL="1551737" indent="0">
              <a:buNone/>
              <a:defRPr sz="1697"/>
            </a:lvl5pPr>
            <a:lvl6pPr marL="1939671" indent="0">
              <a:buNone/>
              <a:defRPr sz="1697"/>
            </a:lvl6pPr>
            <a:lvl7pPr marL="2327605" indent="0">
              <a:buNone/>
              <a:defRPr sz="1697"/>
            </a:lvl7pPr>
            <a:lvl8pPr marL="2715539" indent="0">
              <a:buNone/>
              <a:defRPr sz="1697"/>
            </a:lvl8pPr>
            <a:lvl9pPr marL="3103474" indent="0">
              <a:buNone/>
              <a:defRPr sz="169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5009516"/>
            <a:ext cx="5120640" cy="751205"/>
          </a:xfrm>
        </p:spPr>
        <p:txBody>
          <a:bodyPr/>
          <a:lstStyle>
            <a:lvl1pPr marL="0" indent="0">
              <a:buNone/>
              <a:defRPr sz="1188"/>
            </a:lvl1pPr>
            <a:lvl2pPr marL="387934" indent="0">
              <a:buNone/>
              <a:defRPr sz="1018"/>
            </a:lvl2pPr>
            <a:lvl3pPr marL="775868" indent="0">
              <a:buNone/>
              <a:defRPr sz="849"/>
            </a:lvl3pPr>
            <a:lvl4pPr marL="1163803" indent="0">
              <a:buNone/>
              <a:defRPr sz="764"/>
            </a:lvl4pPr>
            <a:lvl5pPr marL="1551737" indent="0">
              <a:buNone/>
              <a:defRPr sz="764"/>
            </a:lvl5pPr>
            <a:lvl6pPr marL="1939671" indent="0">
              <a:buNone/>
              <a:defRPr sz="764"/>
            </a:lvl6pPr>
            <a:lvl7pPr marL="2327605" indent="0">
              <a:buNone/>
              <a:defRPr sz="764"/>
            </a:lvl7pPr>
            <a:lvl8pPr marL="2715539" indent="0">
              <a:buNone/>
              <a:defRPr sz="764"/>
            </a:lvl8pPr>
            <a:lvl9pPr marL="3103474" indent="0">
              <a:buNone/>
              <a:defRPr sz="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>
                <a:solidFill>
                  <a:srgbClr val="00246C"/>
                </a:solidFill>
              </a:rPr>
              <a:pPr/>
              <a:t>13-Oct-2017</a:t>
            </a:fld>
            <a:endParaRPr lang="en-US" dirty="0">
              <a:solidFill>
                <a:srgbClr val="00246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>
                <a:solidFill>
                  <a:srgbClr val="00246C"/>
                </a:solidFill>
              </a:rPr>
              <a:pPr/>
              <a:t>‹#›</a:t>
            </a:fld>
            <a:endParaRPr lang="en-US" dirty="0">
              <a:solidFill>
                <a:srgbClr val="002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0256"/>
      </p:ext>
    </p:extLst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>
                <a:solidFill>
                  <a:srgbClr val="00246C"/>
                </a:solidFill>
              </a:rPr>
              <a:pPr/>
              <a:t>‹#›</a:t>
            </a:fld>
            <a:endParaRPr lang="en-US" dirty="0">
              <a:solidFill>
                <a:srgbClr val="002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470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6776" y="238550"/>
            <a:ext cx="2111376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689" y="238550"/>
            <a:ext cx="6194848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246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>
                <a:solidFill>
                  <a:srgbClr val="00246C"/>
                </a:solidFill>
              </a:rPr>
              <a:pPr/>
              <a:t>‹#›</a:t>
            </a:fld>
            <a:endParaRPr lang="en-US" dirty="0">
              <a:solidFill>
                <a:srgbClr val="002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16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52" y="1394250"/>
            <a:ext cx="3756137" cy="3942715"/>
          </a:xfrm>
        </p:spPr>
        <p:txBody>
          <a:bodyPr/>
          <a:lstStyle>
            <a:lvl1pPr>
              <a:defRPr sz="2376"/>
            </a:lvl1pPr>
            <a:lvl2pPr>
              <a:defRPr sz="2036"/>
            </a:lvl2pPr>
            <a:lvl3pPr>
              <a:defRPr sz="1697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3654" y="1394250"/>
            <a:ext cx="3712820" cy="3942715"/>
          </a:xfrm>
        </p:spPr>
        <p:txBody>
          <a:bodyPr/>
          <a:lstStyle>
            <a:lvl1pPr>
              <a:defRPr sz="2376"/>
            </a:lvl1pPr>
            <a:lvl2pPr>
              <a:defRPr sz="2036"/>
            </a:lvl2pPr>
            <a:lvl3pPr>
              <a:defRPr sz="1697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0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1" y="1432773"/>
            <a:ext cx="3770842" cy="597111"/>
          </a:xfrm>
        </p:spPr>
        <p:txBody>
          <a:bodyPr anchor="b"/>
          <a:lstStyle>
            <a:lvl1pPr marL="0" indent="0">
              <a:buNone/>
              <a:defRPr sz="2036" b="1"/>
            </a:lvl1pPr>
            <a:lvl2pPr marL="387934" indent="0">
              <a:buNone/>
              <a:defRPr sz="1697" b="1"/>
            </a:lvl2pPr>
            <a:lvl3pPr marL="775868" indent="0">
              <a:buNone/>
              <a:defRPr sz="1527" b="1"/>
            </a:lvl3pPr>
            <a:lvl4pPr marL="1163803" indent="0">
              <a:buNone/>
              <a:defRPr sz="1358" b="1"/>
            </a:lvl4pPr>
            <a:lvl5pPr marL="1551737" indent="0">
              <a:buNone/>
              <a:defRPr sz="1358" b="1"/>
            </a:lvl5pPr>
            <a:lvl6pPr marL="1939671" indent="0">
              <a:buNone/>
              <a:defRPr sz="1358" b="1"/>
            </a:lvl6pPr>
            <a:lvl7pPr marL="2327605" indent="0">
              <a:buNone/>
              <a:defRPr sz="1358" b="1"/>
            </a:lvl7pPr>
            <a:lvl8pPr marL="2715539" indent="0">
              <a:buNone/>
              <a:defRPr sz="1358" b="1"/>
            </a:lvl8pPr>
            <a:lvl9pPr marL="3103474" indent="0">
              <a:buNone/>
              <a:defRPr sz="13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1" y="2029884"/>
            <a:ext cx="3770842" cy="3687869"/>
          </a:xfrm>
        </p:spPr>
        <p:txBody>
          <a:bodyPr/>
          <a:lstStyle>
            <a:lvl1pPr>
              <a:defRPr sz="2036"/>
            </a:lvl1pPr>
            <a:lvl2pPr>
              <a:defRPr sz="1697"/>
            </a:lvl2pPr>
            <a:lvl3pPr>
              <a:defRPr sz="1527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7" y="1432773"/>
            <a:ext cx="3772324" cy="597111"/>
          </a:xfrm>
        </p:spPr>
        <p:txBody>
          <a:bodyPr anchor="b"/>
          <a:lstStyle>
            <a:lvl1pPr marL="0" indent="0">
              <a:buNone/>
              <a:defRPr sz="2036" b="1"/>
            </a:lvl1pPr>
            <a:lvl2pPr marL="387934" indent="0">
              <a:buNone/>
              <a:defRPr sz="1697" b="1"/>
            </a:lvl2pPr>
            <a:lvl3pPr marL="775868" indent="0">
              <a:buNone/>
              <a:defRPr sz="1527" b="1"/>
            </a:lvl3pPr>
            <a:lvl4pPr marL="1163803" indent="0">
              <a:buNone/>
              <a:defRPr sz="1358" b="1"/>
            </a:lvl4pPr>
            <a:lvl5pPr marL="1551737" indent="0">
              <a:buNone/>
              <a:defRPr sz="1358" b="1"/>
            </a:lvl5pPr>
            <a:lvl6pPr marL="1939671" indent="0">
              <a:buNone/>
              <a:defRPr sz="1358" b="1"/>
            </a:lvl6pPr>
            <a:lvl7pPr marL="2327605" indent="0">
              <a:buNone/>
              <a:defRPr sz="1358" b="1"/>
            </a:lvl7pPr>
            <a:lvl8pPr marL="2715539" indent="0">
              <a:buNone/>
              <a:defRPr sz="1358" b="1"/>
            </a:lvl8pPr>
            <a:lvl9pPr marL="3103474" indent="0">
              <a:buNone/>
              <a:defRPr sz="13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7" y="2029884"/>
            <a:ext cx="3772324" cy="3687869"/>
          </a:xfrm>
        </p:spPr>
        <p:txBody>
          <a:bodyPr/>
          <a:lstStyle>
            <a:lvl1pPr>
              <a:defRPr sz="2036"/>
            </a:lvl1pPr>
            <a:lvl2pPr>
              <a:defRPr sz="1697"/>
            </a:lvl2pPr>
            <a:lvl3pPr>
              <a:defRPr sz="1527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4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4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2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1" y="254847"/>
            <a:ext cx="2807759" cy="1084580"/>
          </a:xfrm>
        </p:spPr>
        <p:txBody>
          <a:bodyPr anchor="b"/>
          <a:lstStyle>
            <a:lvl1pPr algn="l">
              <a:defRPr sz="1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4" y="254848"/>
            <a:ext cx="4770967" cy="5462905"/>
          </a:xfrm>
        </p:spPr>
        <p:txBody>
          <a:bodyPr/>
          <a:lstStyle>
            <a:lvl1pPr>
              <a:defRPr sz="2715"/>
            </a:lvl1pPr>
            <a:lvl2pPr>
              <a:defRPr sz="2376"/>
            </a:lvl2pPr>
            <a:lvl3pPr>
              <a:defRPr sz="2036"/>
            </a:lvl3pPr>
            <a:lvl4pPr>
              <a:defRPr sz="1697"/>
            </a:lvl4pPr>
            <a:lvl5pPr>
              <a:defRPr sz="1697"/>
            </a:lvl5pPr>
            <a:lvl6pPr>
              <a:defRPr sz="1697"/>
            </a:lvl6pPr>
            <a:lvl7pPr>
              <a:defRPr sz="1697"/>
            </a:lvl7pPr>
            <a:lvl8pPr>
              <a:defRPr sz="1697"/>
            </a:lvl8pPr>
            <a:lvl9pPr>
              <a:defRPr sz="1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1" y="1339428"/>
            <a:ext cx="2807759" cy="4378325"/>
          </a:xfrm>
        </p:spPr>
        <p:txBody>
          <a:bodyPr/>
          <a:lstStyle>
            <a:lvl1pPr marL="0" indent="0">
              <a:buNone/>
              <a:defRPr sz="1188"/>
            </a:lvl1pPr>
            <a:lvl2pPr marL="387934" indent="0">
              <a:buNone/>
              <a:defRPr sz="1018"/>
            </a:lvl2pPr>
            <a:lvl3pPr marL="775868" indent="0">
              <a:buNone/>
              <a:defRPr sz="849"/>
            </a:lvl3pPr>
            <a:lvl4pPr marL="1163803" indent="0">
              <a:buNone/>
              <a:defRPr sz="764"/>
            </a:lvl4pPr>
            <a:lvl5pPr marL="1551737" indent="0">
              <a:buNone/>
              <a:defRPr sz="764"/>
            </a:lvl5pPr>
            <a:lvl6pPr marL="1939671" indent="0">
              <a:buNone/>
              <a:defRPr sz="764"/>
            </a:lvl6pPr>
            <a:lvl7pPr marL="2327605" indent="0">
              <a:buNone/>
              <a:defRPr sz="764"/>
            </a:lvl7pPr>
            <a:lvl8pPr marL="2715539" indent="0">
              <a:buNone/>
              <a:defRPr sz="764"/>
            </a:lvl8pPr>
            <a:lvl9pPr marL="3103474" indent="0">
              <a:buNone/>
              <a:defRPr sz="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26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480561"/>
            <a:ext cx="5120640" cy="528955"/>
          </a:xfrm>
        </p:spPr>
        <p:txBody>
          <a:bodyPr anchor="b"/>
          <a:lstStyle>
            <a:lvl1pPr algn="l">
              <a:defRPr sz="1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71923"/>
            <a:ext cx="5120640" cy="3840480"/>
          </a:xfrm>
        </p:spPr>
        <p:txBody>
          <a:bodyPr/>
          <a:lstStyle>
            <a:lvl1pPr marL="0" indent="0">
              <a:buNone/>
              <a:defRPr sz="2715"/>
            </a:lvl1pPr>
            <a:lvl2pPr marL="387934" indent="0">
              <a:buNone/>
              <a:defRPr sz="2376"/>
            </a:lvl2pPr>
            <a:lvl3pPr marL="775868" indent="0">
              <a:buNone/>
              <a:defRPr sz="2036"/>
            </a:lvl3pPr>
            <a:lvl4pPr marL="1163803" indent="0">
              <a:buNone/>
              <a:defRPr sz="1697"/>
            </a:lvl4pPr>
            <a:lvl5pPr marL="1551737" indent="0">
              <a:buNone/>
              <a:defRPr sz="1697"/>
            </a:lvl5pPr>
            <a:lvl6pPr marL="1939671" indent="0">
              <a:buNone/>
              <a:defRPr sz="1697"/>
            </a:lvl6pPr>
            <a:lvl7pPr marL="2327605" indent="0">
              <a:buNone/>
              <a:defRPr sz="1697"/>
            </a:lvl7pPr>
            <a:lvl8pPr marL="2715539" indent="0">
              <a:buNone/>
              <a:defRPr sz="1697"/>
            </a:lvl8pPr>
            <a:lvl9pPr marL="3103474" indent="0">
              <a:buNone/>
              <a:defRPr sz="169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5009516"/>
            <a:ext cx="5120640" cy="751205"/>
          </a:xfrm>
        </p:spPr>
        <p:txBody>
          <a:bodyPr/>
          <a:lstStyle>
            <a:lvl1pPr marL="0" indent="0">
              <a:buNone/>
              <a:defRPr sz="1188"/>
            </a:lvl1pPr>
            <a:lvl2pPr marL="387934" indent="0">
              <a:buNone/>
              <a:defRPr sz="1018"/>
            </a:lvl2pPr>
            <a:lvl3pPr marL="775868" indent="0">
              <a:buNone/>
              <a:defRPr sz="849"/>
            </a:lvl3pPr>
            <a:lvl4pPr marL="1163803" indent="0">
              <a:buNone/>
              <a:defRPr sz="764"/>
            </a:lvl4pPr>
            <a:lvl5pPr marL="1551737" indent="0">
              <a:buNone/>
              <a:defRPr sz="764"/>
            </a:lvl5pPr>
            <a:lvl6pPr marL="1939671" indent="0">
              <a:buNone/>
              <a:defRPr sz="764"/>
            </a:lvl6pPr>
            <a:lvl7pPr marL="2327605" indent="0">
              <a:buNone/>
              <a:defRPr sz="764"/>
            </a:lvl7pPr>
            <a:lvl8pPr marL="2715539" indent="0">
              <a:buNone/>
              <a:defRPr sz="764"/>
            </a:lvl8pPr>
            <a:lvl9pPr marL="3103474" indent="0">
              <a:buNone/>
              <a:defRPr sz="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0" y="5932595"/>
            <a:ext cx="1991360" cy="340783"/>
          </a:xfrm>
          <a:prstGeom prst="rect">
            <a:avLst/>
          </a:prstGeom>
        </p:spPr>
        <p:txBody>
          <a:bodyPr/>
          <a:lstStyle/>
          <a:p>
            <a:fld id="{CF439764-AE6E-6E47-8C4E-36721DB59E0E}" type="datetimeFigureOut">
              <a:rPr lang="en-US" smtClean="0"/>
              <a:pPr/>
              <a:t>13-Oct-2017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18480" y="4808871"/>
            <a:ext cx="1991360" cy="340783"/>
          </a:xfrm>
          <a:prstGeom prst="rect">
            <a:avLst/>
          </a:prstGeom>
        </p:spPr>
        <p:txBody>
          <a:bodyPr/>
          <a:lstStyle/>
          <a:p>
            <a:fld id="{D6E6F69A-4F6B-0545-8BE6-E197F50C9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5789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50" y="256330"/>
            <a:ext cx="7817323" cy="47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48" y="1493521"/>
            <a:ext cx="7762432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93964" y="5971858"/>
            <a:ext cx="4723640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fld id="{CF1A8821-C998-834A-B51E-54D54792926D}" type="slidenum">
              <a:rPr kumimoji="0" lang="en-US" sz="764" b="0" i="0" u="none" strike="noStrike" kern="1200" cap="none" spc="255" normalizeH="0" baseline="0" noProof="0" smtClean="0">
                <a:ln>
                  <a:noFill/>
                </a:ln>
                <a:solidFill>
                  <a:srgbClr val="8B8D8E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pPr lvl="0">
                <a:defRPr/>
              </a:pPr>
              <a:t>‹#›</a:t>
            </a:fld>
            <a:r>
              <a:rPr kumimoji="0" lang="en-US" sz="764" b="0" i="0" u="none" strike="noStrike" kern="1200" cap="none" spc="255" normalizeH="0" baseline="0" noProof="0" dirty="0" smtClean="0">
                <a:ln>
                  <a:noFill/>
                </a:ln>
                <a:solidFill>
                  <a:srgbClr val="8B8D8E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 |  </a:t>
            </a:r>
            <a:r>
              <a:rPr lang="en-US" sz="764" kern="1000" spc="195" dirty="0" smtClean="0">
                <a:solidFill>
                  <a:srgbClr val="8B8D8E"/>
                </a:solidFill>
                <a:cs typeface="Arial Narrow"/>
              </a:rPr>
              <a:t>ROTARY SPONSORSHIP</a:t>
            </a:r>
            <a:r>
              <a:rPr lang="en-US" sz="764" kern="1000" spc="195" baseline="0" dirty="0" smtClean="0">
                <a:solidFill>
                  <a:srgbClr val="8B8D8E"/>
                </a:solidFill>
                <a:cs typeface="Arial Narrow"/>
              </a:rPr>
              <a:t> 2018 CONVENTION</a:t>
            </a:r>
            <a:endParaRPr lang="en-US" sz="764" kern="1000" spc="195" dirty="0">
              <a:solidFill>
                <a:srgbClr val="8B8D8E"/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4633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387934" rtl="0" eaLnBrk="1" latinLnBrk="0" hangingPunct="1">
        <a:spcBef>
          <a:spcPct val="0"/>
        </a:spcBef>
        <a:buNone/>
        <a:defRPr sz="1358" kern="0" cap="all" spc="255">
          <a:solidFill>
            <a:srgbClr val="E30022"/>
          </a:solidFill>
          <a:latin typeface="Arial Narrow"/>
          <a:ea typeface="+mj-ea"/>
          <a:cs typeface="Arial Narrow"/>
        </a:defRPr>
      </a:lvl1pPr>
    </p:titleStyle>
    <p:bodyStyle>
      <a:lvl1pPr marL="290951" indent="-290951" algn="l" defTabSz="387934" rtl="0" eaLnBrk="1" latinLnBrk="0" hangingPunct="1">
        <a:spcBef>
          <a:spcPct val="20000"/>
        </a:spcBef>
        <a:buFont typeface="Arial"/>
        <a:buChar char="•"/>
        <a:defRPr sz="2715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1pPr>
      <a:lvl2pPr marL="630393" indent="-242459" algn="l" defTabSz="387934" rtl="0" eaLnBrk="1" latinLnBrk="0" hangingPunct="1">
        <a:spcBef>
          <a:spcPct val="20000"/>
        </a:spcBef>
        <a:buFont typeface="Arial"/>
        <a:buChar char="–"/>
        <a:defRPr sz="2376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2pPr>
      <a:lvl3pPr marL="969836" indent="-193967" algn="l" defTabSz="387934" rtl="0" eaLnBrk="1" latinLnBrk="0" hangingPunct="1">
        <a:spcBef>
          <a:spcPct val="20000"/>
        </a:spcBef>
        <a:buFont typeface="Arial"/>
        <a:buChar char="•"/>
        <a:defRPr sz="2036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3pPr>
      <a:lvl4pPr marL="1357770" indent="-193967" algn="l" defTabSz="387934" rtl="0" eaLnBrk="1" latinLnBrk="0" hangingPunct="1">
        <a:spcBef>
          <a:spcPct val="20000"/>
        </a:spcBef>
        <a:buFont typeface="Arial"/>
        <a:buChar char="–"/>
        <a:defRPr sz="1697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4pPr>
      <a:lvl5pPr marL="1745704" indent="-193967" algn="l" defTabSz="387934" rtl="0" eaLnBrk="1" latinLnBrk="0" hangingPunct="1">
        <a:spcBef>
          <a:spcPct val="20000"/>
        </a:spcBef>
        <a:buFont typeface="Arial"/>
        <a:buChar char="»"/>
        <a:defRPr sz="1697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5pPr>
      <a:lvl6pPr marL="2133638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21572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2909507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297441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1pPr>
      <a:lvl2pPr marL="387934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2pPr>
      <a:lvl3pPr marL="775868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3pPr>
      <a:lvl4pPr marL="1163803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4pPr>
      <a:lvl5pPr marL="1551737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5pPr>
      <a:lvl6pPr marL="1939671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6pPr>
      <a:lvl7pPr marL="2327605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7pPr>
      <a:lvl8pPr marL="2715539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74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8534400" cy="5407025"/>
          </a:xfrm>
          <a:prstGeom prst="rect">
            <a:avLst/>
          </a:prstGeom>
          <a:gradFill flip="none" rotWithShape="1">
            <a:gsLst>
              <a:gs pos="0">
                <a:srgbClr val="C3011F"/>
              </a:gs>
              <a:gs pos="100000">
                <a:srgbClr val="E30022"/>
              </a:gs>
              <a:gs pos="47000">
                <a:srgbClr val="E3002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50" y="256330"/>
            <a:ext cx="7817323" cy="47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48" y="1493521"/>
            <a:ext cx="7762432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920" y="5932595"/>
            <a:ext cx="2702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5248" y="5971858"/>
            <a:ext cx="4723640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fld id="{CF1A8821-C998-834A-B51E-54D54792926D}" type="slidenum">
              <a:rPr kumimoji="0" lang="en-US" sz="764" b="0" i="0" u="none" strike="noStrike" kern="1200" cap="none" spc="255" normalizeH="0" baseline="0" noProof="0" smtClean="0">
                <a:ln>
                  <a:noFill/>
                </a:ln>
                <a:solidFill>
                  <a:srgbClr val="8B8D8E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pPr lvl="0">
                <a:defRPr/>
              </a:pPr>
              <a:t>‹#›</a:t>
            </a:fld>
            <a:r>
              <a:rPr kumimoji="0" lang="en-US" sz="764" b="0" i="0" u="none" strike="noStrike" kern="1200" cap="none" spc="255" normalizeH="0" baseline="0" noProof="0" dirty="0" smtClean="0">
                <a:ln>
                  <a:noFill/>
                </a:ln>
                <a:solidFill>
                  <a:srgbClr val="8B8D8E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 |  </a:t>
            </a:r>
            <a:r>
              <a:rPr lang="en-US" sz="764" kern="1000" spc="195" dirty="0" smtClean="0">
                <a:solidFill>
                  <a:srgbClr val="8B8D8E"/>
                </a:solidFill>
                <a:cs typeface="Arial Narrow"/>
              </a:rPr>
              <a:t>ROTARY SPONSORSHIP OPPORTUNITIES 2016</a:t>
            </a:r>
            <a:endParaRPr lang="en-US" sz="764" kern="1000" spc="195" dirty="0">
              <a:solidFill>
                <a:srgbClr val="8B8D8E"/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8324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387934" rtl="0" eaLnBrk="1" latinLnBrk="0" hangingPunct="1">
        <a:spcBef>
          <a:spcPct val="0"/>
        </a:spcBef>
        <a:buNone/>
        <a:defRPr sz="1188" kern="0" cap="all" spc="255">
          <a:solidFill>
            <a:schemeClr val="bg1"/>
          </a:solidFill>
          <a:latin typeface="Century Gothic"/>
          <a:ea typeface="+mj-ea"/>
          <a:cs typeface="Century Gothic"/>
        </a:defRPr>
      </a:lvl1pPr>
    </p:titleStyle>
    <p:bodyStyle>
      <a:lvl1pPr marL="290951" indent="-290951" algn="l" defTabSz="387934" rtl="0" eaLnBrk="1" latinLnBrk="0" hangingPunct="1">
        <a:spcBef>
          <a:spcPct val="20000"/>
        </a:spcBef>
        <a:buFont typeface="Arial"/>
        <a:buChar char="•"/>
        <a:defRPr sz="2715" kern="1200">
          <a:solidFill>
            <a:srgbClr val="FFFFFF"/>
          </a:solidFill>
          <a:latin typeface="Century Gothic"/>
          <a:ea typeface="+mn-ea"/>
          <a:cs typeface="Century Gothic"/>
        </a:defRPr>
      </a:lvl1pPr>
      <a:lvl2pPr marL="630393" indent="-242459" algn="l" defTabSz="387934" rtl="0" eaLnBrk="1" latinLnBrk="0" hangingPunct="1">
        <a:spcBef>
          <a:spcPct val="20000"/>
        </a:spcBef>
        <a:buFont typeface="Arial"/>
        <a:buChar char="–"/>
        <a:defRPr sz="2376" kern="1200">
          <a:solidFill>
            <a:srgbClr val="FFFFFF"/>
          </a:solidFill>
          <a:latin typeface="Century Gothic"/>
          <a:ea typeface="+mn-ea"/>
          <a:cs typeface="Century Gothic"/>
        </a:defRPr>
      </a:lvl2pPr>
      <a:lvl3pPr marL="969836" indent="-193967" algn="l" defTabSz="387934" rtl="0" eaLnBrk="1" latinLnBrk="0" hangingPunct="1">
        <a:spcBef>
          <a:spcPct val="20000"/>
        </a:spcBef>
        <a:buFont typeface="Arial"/>
        <a:buChar char="•"/>
        <a:defRPr sz="2036" kern="1200">
          <a:solidFill>
            <a:srgbClr val="FFFFFF"/>
          </a:solidFill>
          <a:latin typeface="Century Gothic"/>
          <a:ea typeface="+mn-ea"/>
          <a:cs typeface="Century Gothic"/>
        </a:defRPr>
      </a:lvl3pPr>
      <a:lvl4pPr marL="1357770" indent="-193967" algn="l" defTabSz="387934" rtl="0" eaLnBrk="1" latinLnBrk="0" hangingPunct="1">
        <a:spcBef>
          <a:spcPct val="20000"/>
        </a:spcBef>
        <a:buFont typeface="Arial"/>
        <a:buChar char="–"/>
        <a:defRPr sz="1697" kern="1200">
          <a:solidFill>
            <a:srgbClr val="FFFFFF"/>
          </a:solidFill>
          <a:latin typeface="Century Gothic"/>
          <a:ea typeface="+mn-ea"/>
          <a:cs typeface="Century Gothic"/>
        </a:defRPr>
      </a:lvl4pPr>
      <a:lvl5pPr marL="1745704" indent="-193967" algn="l" defTabSz="387934" rtl="0" eaLnBrk="1" latinLnBrk="0" hangingPunct="1">
        <a:spcBef>
          <a:spcPct val="20000"/>
        </a:spcBef>
        <a:buFont typeface="Arial"/>
        <a:buChar char="»"/>
        <a:defRPr sz="1697" kern="1200">
          <a:solidFill>
            <a:srgbClr val="FFFFFF"/>
          </a:solidFill>
          <a:latin typeface="Century Gothic"/>
          <a:ea typeface="+mn-ea"/>
          <a:cs typeface="Century Gothic"/>
        </a:defRPr>
      </a:lvl5pPr>
      <a:lvl6pPr marL="2133638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21572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2909507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297441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1pPr>
      <a:lvl2pPr marL="387934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2pPr>
      <a:lvl3pPr marL="775868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3pPr>
      <a:lvl4pPr marL="1163803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4pPr>
      <a:lvl5pPr marL="1551737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5pPr>
      <a:lvl6pPr marL="1939671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6pPr>
      <a:lvl7pPr marL="2327605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7pPr>
      <a:lvl8pPr marL="2715539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74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50" y="256330"/>
            <a:ext cx="7817323" cy="47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48" y="1493521"/>
            <a:ext cx="7762432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387934" rtl="0" eaLnBrk="1" latinLnBrk="0" hangingPunct="1">
        <a:spcBef>
          <a:spcPct val="0"/>
        </a:spcBef>
        <a:buNone/>
        <a:defRPr sz="1358" kern="0" cap="all" spc="255">
          <a:solidFill>
            <a:srgbClr val="E30022"/>
          </a:solidFill>
          <a:latin typeface="Arial Narrow"/>
          <a:ea typeface="+mj-ea"/>
          <a:cs typeface="Arial Narrow"/>
        </a:defRPr>
      </a:lvl1pPr>
    </p:titleStyle>
    <p:bodyStyle>
      <a:lvl1pPr marL="290951" indent="-290951" algn="l" defTabSz="387934" rtl="0" eaLnBrk="1" latinLnBrk="0" hangingPunct="1">
        <a:spcBef>
          <a:spcPct val="20000"/>
        </a:spcBef>
        <a:buFont typeface="Arial"/>
        <a:buChar char="•"/>
        <a:defRPr sz="2715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1pPr>
      <a:lvl2pPr marL="630393" indent="-242459" algn="l" defTabSz="387934" rtl="0" eaLnBrk="1" latinLnBrk="0" hangingPunct="1">
        <a:spcBef>
          <a:spcPct val="20000"/>
        </a:spcBef>
        <a:buFont typeface="Arial"/>
        <a:buChar char="–"/>
        <a:defRPr sz="2376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2pPr>
      <a:lvl3pPr marL="969836" indent="-193967" algn="l" defTabSz="387934" rtl="0" eaLnBrk="1" latinLnBrk="0" hangingPunct="1">
        <a:spcBef>
          <a:spcPct val="20000"/>
        </a:spcBef>
        <a:buFont typeface="Arial"/>
        <a:buChar char="•"/>
        <a:defRPr sz="2036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3pPr>
      <a:lvl4pPr marL="1357770" indent="-193967" algn="l" defTabSz="387934" rtl="0" eaLnBrk="1" latinLnBrk="0" hangingPunct="1">
        <a:spcBef>
          <a:spcPct val="20000"/>
        </a:spcBef>
        <a:buFont typeface="Arial"/>
        <a:buChar char="–"/>
        <a:defRPr sz="1697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4pPr>
      <a:lvl5pPr marL="1745704" indent="-193967" algn="l" defTabSz="387934" rtl="0" eaLnBrk="1" latinLnBrk="0" hangingPunct="1">
        <a:spcBef>
          <a:spcPct val="20000"/>
        </a:spcBef>
        <a:buFont typeface="Arial"/>
        <a:buChar char="»"/>
        <a:defRPr sz="1697" kern="1200">
          <a:solidFill>
            <a:schemeClr val="tx1">
              <a:lumMod val="65000"/>
              <a:lumOff val="35000"/>
            </a:schemeClr>
          </a:solidFill>
          <a:latin typeface="Georgia"/>
          <a:ea typeface="+mn-ea"/>
          <a:cs typeface="Georgia"/>
        </a:defRPr>
      </a:lvl5pPr>
      <a:lvl6pPr marL="2133638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21572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2909507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297441" indent="-193967" algn="l" defTabSz="387934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1pPr>
      <a:lvl2pPr marL="387934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2pPr>
      <a:lvl3pPr marL="775868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3pPr>
      <a:lvl4pPr marL="1163803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4pPr>
      <a:lvl5pPr marL="1551737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5pPr>
      <a:lvl6pPr marL="1939671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6pPr>
      <a:lvl7pPr marL="2327605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7pPr>
      <a:lvl8pPr marL="2715539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74" algn="l" defTabSz="387934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ossamos@rogers.com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gent.condonow.com/images/toronto_condo_skyline1600X1000_55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4"/>
          <a:stretch/>
        </p:blipFill>
        <p:spPr bwMode="auto">
          <a:xfrm>
            <a:off x="-26148" y="-8305"/>
            <a:ext cx="8556766" cy="45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03559" y="384919"/>
            <a:ext cx="2842479" cy="710032"/>
          </a:xfrm>
          <a:prstGeom prst="rect">
            <a:avLst/>
          </a:prstGeom>
          <a:solidFill>
            <a:srgbClr val="00B2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/>
          </a:p>
        </p:txBody>
      </p:sp>
      <p:sp>
        <p:nvSpPr>
          <p:cNvPr id="19" name="Rectangle 18"/>
          <p:cNvSpPr/>
          <p:nvPr/>
        </p:nvSpPr>
        <p:spPr>
          <a:xfrm>
            <a:off x="-1" y="4534222"/>
            <a:ext cx="8531352" cy="914400"/>
          </a:xfrm>
          <a:prstGeom prst="rect">
            <a:avLst/>
          </a:prstGeom>
          <a:solidFill>
            <a:srgbClr val="00B2BF">
              <a:alpha val="84706"/>
            </a:srgb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/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1" y="4447446"/>
            <a:ext cx="8531350" cy="807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61" b="1" kern="0" dirty="0">
                <a:solidFill>
                  <a:srgbClr val="FFFFFF"/>
                </a:solidFill>
                <a:latin typeface="Arial Narrow" pitchFamily="34" charset="0"/>
              </a:rPr>
              <a:t>JOIN US FOR THE </a:t>
            </a:r>
            <a:r>
              <a:rPr lang="en-US" sz="2461" b="1" kern="0" dirty="0" smtClean="0">
                <a:solidFill>
                  <a:srgbClr val="FFFFFF"/>
                </a:solidFill>
                <a:latin typeface="Arial Narrow" pitchFamily="34" charset="0"/>
              </a:rPr>
              <a:t>2018 </a:t>
            </a:r>
            <a:r>
              <a:rPr lang="en-US" sz="2461" b="1" kern="0" dirty="0">
                <a:solidFill>
                  <a:srgbClr val="FFFFFF"/>
                </a:solidFill>
                <a:latin typeface="Arial Narrow" pitchFamily="34" charset="0"/>
              </a:rPr>
              <a:t>ROTARY INTERNATIONAL CONVENTION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 bwMode="auto">
          <a:xfrm>
            <a:off x="5877807" y="471497"/>
            <a:ext cx="2637465" cy="561195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036"/>
              </a:lnSpc>
            </a:pPr>
            <a:r>
              <a:rPr lang="en-US" sz="1867" b="1" spc="59" dirty="0">
                <a:solidFill>
                  <a:srgbClr val="FFFFFF"/>
                </a:solidFill>
                <a:latin typeface="Arial"/>
                <a:cs typeface="Arial"/>
              </a:rPr>
              <a:t>SPONSORSHIP OPPORTUNITIES</a:t>
            </a:r>
            <a:endParaRPr lang="en-US" sz="1867" spc="59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585" y="5068976"/>
            <a:ext cx="4510482" cy="287323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867" spc="59" dirty="0" smtClean="0">
                <a:solidFill>
                  <a:srgbClr val="FFFFFF"/>
                </a:solidFill>
                <a:latin typeface="Arial Narrow" pitchFamily="34" charset="0"/>
                <a:ea typeface="+mj-ea"/>
                <a:cs typeface="+mj-cs"/>
              </a:rPr>
              <a:t>TORONTO, CANADA, |  23-27 </a:t>
            </a:r>
            <a:r>
              <a:rPr lang="en-US" sz="1867" spc="59" dirty="0">
                <a:solidFill>
                  <a:srgbClr val="FFFFFF"/>
                </a:solidFill>
                <a:latin typeface="Arial Narrow" pitchFamily="34" charset="0"/>
                <a:ea typeface="+mj-ea"/>
                <a:cs typeface="+mj-cs"/>
              </a:rPr>
              <a:t>June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8585" y="445059"/>
            <a:ext cx="2340047" cy="2340047"/>
            <a:chOff x="351903" y="430494"/>
            <a:chExt cx="2757913" cy="2757913"/>
          </a:xfrm>
        </p:grpSpPr>
        <p:sp>
          <p:nvSpPr>
            <p:cNvPr id="4" name="Oval 3"/>
            <p:cNvSpPr/>
            <p:nvPr/>
          </p:nvSpPr>
          <p:spPr>
            <a:xfrm>
              <a:off x="640387" y="718978"/>
              <a:ext cx="2180944" cy="2180944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7"/>
            </a:p>
          </p:txBody>
        </p:sp>
        <p:pic>
          <p:nvPicPr>
            <p:cNvPr id="15" name="Picture 14" descr="RotaryMoE-R_RGB.png"/>
            <p:cNvPicPr>
              <a:picLocks noChangeAspect="1"/>
            </p:cNvPicPr>
            <p:nvPr/>
          </p:nvPicPr>
          <p:blipFill>
            <a:blip r:embed="rId4" cstate="email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03" y="430494"/>
              <a:ext cx="2757913" cy="2757913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9" y="5562977"/>
            <a:ext cx="1191548" cy="6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Demographics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0324" y="777206"/>
            <a:ext cx="1211109" cy="218008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697"/>
              </a:lnSpc>
            </a:pPr>
            <a:r>
              <a:rPr lang="en-US" b="1" u="sng" dirty="0" smtClean="0">
                <a:solidFill>
                  <a:schemeClr val="accent6"/>
                </a:solidFill>
              </a:rPr>
              <a:t>Income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58826176"/>
              </p:ext>
            </p:extLst>
          </p:nvPr>
        </p:nvGraphicFramePr>
        <p:xfrm>
          <a:off x="197427" y="1165994"/>
          <a:ext cx="8104909" cy="41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8511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ROTARIANS’ TOP SECTOR AFFINITIES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0" y="3571434"/>
            <a:ext cx="1325880" cy="1325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39687" y="5016114"/>
            <a:ext cx="1042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Energy</a:t>
            </a:r>
            <a:endParaRPr lang="en-US" sz="17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3" y="1111830"/>
            <a:ext cx="1325880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810" y="2710515"/>
            <a:ext cx="16582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Travel </a:t>
            </a:r>
            <a:r>
              <a:rPr lang="en-US" sz="1700" b="1" dirty="0">
                <a:solidFill>
                  <a:schemeClr val="accent6"/>
                </a:solidFill>
                <a:latin typeface="+mj-lt"/>
              </a:rPr>
              <a:t>- cruise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7" y="1122221"/>
            <a:ext cx="1325880" cy="13258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34329" y="2695685"/>
            <a:ext cx="1679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Professional</a:t>
            </a:r>
            <a:endParaRPr lang="en-US" sz="17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3" y="3571434"/>
            <a:ext cx="1325880" cy="13258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4424" y="5016114"/>
            <a:ext cx="1560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Travel </a:t>
            </a:r>
            <a:r>
              <a:rPr lang="en-US" sz="1700" b="1" dirty="0">
                <a:solidFill>
                  <a:schemeClr val="accent6"/>
                </a:solidFill>
                <a:latin typeface="+mj-lt"/>
              </a:rPr>
              <a:t>- air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62" y="3571434"/>
            <a:ext cx="1325880" cy="13258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30176" y="5016114"/>
            <a:ext cx="17645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Travel </a:t>
            </a:r>
            <a:r>
              <a:rPr lang="en-US" sz="1700" b="1" dirty="0">
                <a:solidFill>
                  <a:schemeClr val="accent6"/>
                </a:solidFill>
                <a:latin typeface="+mj-lt"/>
              </a:rPr>
              <a:t>- hotel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0" y="1111830"/>
            <a:ext cx="1325880" cy="13390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06108" y="2695685"/>
            <a:ext cx="9582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Finance</a:t>
            </a:r>
            <a:endParaRPr lang="en-US" sz="17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62" y="1110524"/>
            <a:ext cx="1325880" cy="13284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96357" y="2695685"/>
            <a:ext cx="10432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Services</a:t>
            </a:r>
            <a:endParaRPr lang="en-US" sz="17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2" y="3571434"/>
            <a:ext cx="1325880" cy="13258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64927" y="5016114"/>
            <a:ext cx="2700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Household- </a:t>
            </a:r>
            <a:r>
              <a:rPr lang="en-US" sz="1700" b="1" dirty="0">
                <a:solidFill>
                  <a:schemeClr val="accent6"/>
                </a:solidFill>
                <a:latin typeface="+mj-lt"/>
              </a:rPr>
              <a:t>outdoors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2" y="1111830"/>
            <a:ext cx="1325880" cy="132588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457366" y="2695685"/>
            <a:ext cx="21928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Travel </a:t>
            </a:r>
            <a:r>
              <a:rPr lang="en-US" sz="1700" b="1" dirty="0">
                <a:solidFill>
                  <a:schemeClr val="accent6"/>
                </a:solidFill>
                <a:latin typeface="+mj-lt"/>
              </a:rPr>
              <a:t>- booking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7" y="3506377"/>
            <a:ext cx="1467459" cy="1455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9878" y="5016114"/>
            <a:ext cx="10180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/>
                </a:solidFill>
                <a:latin typeface="+mj-lt"/>
              </a:rPr>
              <a:t>Health</a:t>
            </a:r>
            <a:endParaRPr lang="en-US" sz="17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7476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ROTARIANS’ PURCHASING BEHAVIORS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37531" y="781040"/>
            <a:ext cx="8229600" cy="513368"/>
          </a:xfrm>
          <a:prstGeom prst="rect">
            <a:avLst/>
          </a:prstGeom>
        </p:spPr>
        <p:txBody>
          <a:bodyPr/>
          <a:lstStyle>
            <a:lvl1pPr marL="290951" indent="-290951" algn="l" defTabSz="387934" rtl="0" eaLnBrk="1" latinLnBrk="0" hangingPunct="1">
              <a:spcBef>
                <a:spcPct val="20000"/>
              </a:spcBef>
              <a:buFont typeface="Arial"/>
              <a:buChar char="•"/>
              <a:defRPr sz="2715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630393" indent="-242459" algn="l" defTabSz="387934" rtl="0" eaLnBrk="1" latinLnBrk="0" hangingPunct="1">
              <a:spcBef>
                <a:spcPct val="20000"/>
              </a:spcBef>
              <a:buFont typeface="Arial"/>
              <a:buChar char="–"/>
              <a:defRPr sz="2376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69836" indent="-193967" algn="l" defTabSz="387934" rtl="0" eaLnBrk="1" latinLnBrk="0" hangingPunct="1">
              <a:spcBef>
                <a:spcPct val="20000"/>
              </a:spcBef>
              <a:buFont typeface="Arial"/>
              <a:buChar char="•"/>
              <a:defRPr sz="2036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357770" indent="-193967" algn="l" defTabSz="387934" rtl="0" eaLnBrk="1" latinLnBrk="0" hangingPunct="1">
              <a:spcBef>
                <a:spcPct val="20000"/>
              </a:spcBef>
              <a:buFont typeface="Arial"/>
              <a:buChar char="–"/>
              <a:defRPr sz="1697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745704" indent="-193967" algn="l" defTabSz="387934" rtl="0" eaLnBrk="1" latinLnBrk="0" hangingPunct="1">
              <a:spcBef>
                <a:spcPct val="20000"/>
              </a:spcBef>
              <a:buFont typeface="Arial"/>
              <a:buChar char="»"/>
              <a:defRPr sz="1697" kern="120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2133638" indent="-193967" algn="l" defTabSz="387934" rtl="0" eaLnBrk="1" latinLnBrk="0" hangingPunct="1">
              <a:spcBef>
                <a:spcPct val="20000"/>
              </a:spcBef>
              <a:buFont typeface="Arial"/>
              <a:buChar char="•"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1572" indent="-193967" algn="l" defTabSz="387934" rtl="0" eaLnBrk="1" latinLnBrk="0" hangingPunct="1">
              <a:spcBef>
                <a:spcPct val="20000"/>
              </a:spcBef>
              <a:buFont typeface="Arial"/>
              <a:buChar char="•"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09507" indent="-193967" algn="l" defTabSz="387934" rtl="0" eaLnBrk="1" latinLnBrk="0" hangingPunct="1">
              <a:spcBef>
                <a:spcPct val="20000"/>
              </a:spcBef>
              <a:buFont typeface="Arial"/>
              <a:buChar char="•"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7441" indent="-193967" algn="l" defTabSz="387934" rtl="0" eaLnBrk="1" latinLnBrk="0" hangingPunct="1">
              <a:spcBef>
                <a:spcPct val="20000"/>
              </a:spcBef>
              <a:buFont typeface="Arial"/>
              <a:buChar char="•"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100" b="1" dirty="0" smtClean="0">
                <a:solidFill>
                  <a:schemeClr val="accent6"/>
                </a:solidFill>
                <a:latin typeface="+mj-lt"/>
              </a:rPr>
              <a:t>Rotarians outspend other non-profit constituents in the following categories:</a:t>
            </a:r>
            <a:endParaRPr lang="en-US" sz="21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t="2837" r="36666" b="71277"/>
          <a:stretch/>
        </p:blipFill>
        <p:spPr>
          <a:xfrm>
            <a:off x="951991" y="1406920"/>
            <a:ext cx="1447800" cy="139065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60415" y="2738283"/>
            <a:ext cx="197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Outdoor sports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27" y="1454545"/>
            <a:ext cx="1295400" cy="12954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793647" y="2738283"/>
            <a:ext cx="197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Home &amp; garden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06" y="1454545"/>
            <a:ext cx="1295400" cy="1295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166147" y="2738283"/>
            <a:ext cx="21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Senior products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4" y="3598580"/>
            <a:ext cx="1282931" cy="128293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38215" y="4948194"/>
            <a:ext cx="224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Women’s fashion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89" y="3630064"/>
            <a:ext cx="1219962" cy="121996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50644" y="4948194"/>
            <a:ext cx="260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Women’s accessories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11" y="3617142"/>
            <a:ext cx="1245807" cy="124580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406144" y="4948194"/>
            <a:ext cx="197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Men’s fashion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8" y="3563195"/>
            <a:ext cx="1353700" cy="13537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179324" y="4948194"/>
            <a:ext cx="26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+mj-lt"/>
              </a:rPr>
              <a:t>Children’s products</a:t>
            </a:r>
          </a:p>
        </p:txBody>
      </p:sp>
    </p:spTree>
    <p:extLst>
      <p:ext uri="{BB962C8B-B14F-4D97-AF65-F5344CB8AC3E}">
        <p14:creationId xmlns:p14="http://schemas.microsoft.com/office/powerpoint/2010/main" val="1850561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HIGHLIGHTs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498" y="619399"/>
            <a:ext cx="378704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HOUSE OF FRIENDSHIP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Open Saturday through Wednesday, this is where the Rotary world comes together and where ideas, best practices, and project </a:t>
            </a:r>
            <a:r>
              <a:rPr lang="en-US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successes are proudly shared. Attendees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Browse booths showcasing Rotary projects, Rotary Fellowships, and Rotarian Action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Shop for Rotary-licensed pins, shirts, and banners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Meet with staff in the Rotary Resource Center about Rotary’s programs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Engage with sponsors and supporters who support Rotary’s causes around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Enjoy food and entertainment unique to our host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Register for the 2019 convention in Hamburg, German</a:t>
            </a:r>
          </a:p>
        </p:txBody>
      </p:sp>
      <p:pic>
        <p:nvPicPr>
          <p:cNvPr id="1026" name="Picture 2" descr="Image result for rotary convention &quot;house of friendship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31" y="688682"/>
            <a:ext cx="4069080" cy="2315985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4"/>
          <a:stretch/>
        </p:blipFill>
        <p:spPr>
          <a:xfrm>
            <a:off x="4252331" y="3103290"/>
            <a:ext cx="4069080" cy="222711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86285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HIGHLIGHTs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498" y="995168"/>
            <a:ext cx="3787041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GENERAL SESSIONS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Five general sessions, including the Opening &amp; Closing Ceremonies, provide attendees an opportunity to hear from world-class speakers and leaders from government, industry, and the Rotary world.</a:t>
            </a:r>
          </a:p>
          <a:p>
            <a:endParaRPr lang="en-US" sz="1600" dirty="0">
              <a:solidFill>
                <a:schemeClr val="accent6"/>
              </a:solidFill>
              <a:latin typeface="Arial Narrow" panose="020B0606020202030204" pitchFamily="34" charset="0"/>
            </a:endParaRPr>
          </a:p>
          <a:p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Past years’ speakers have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Bill Gates, Philanthropist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Ban Ki-moon, United Nations General Secretary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Ashton Kutcher, Actor and Activist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James Quincey, President and CEO, The </a:t>
            </a:r>
            <a:r>
              <a:rPr lang="en-US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C</a:t>
            </a: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oca-Cola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Her Majesty Queen Noor of Jordan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pic>
        <p:nvPicPr>
          <p:cNvPr id="3080" name="Picture 8" descr="Image result for bill gates rotary conven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23" y="1588475"/>
            <a:ext cx="2433443" cy="3650164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an ki moon rotary convention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t="14534" r="34951"/>
          <a:stretch/>
        </p:blipFill>
        <p:spPr bwMode="auto">
          <a:xfrm>
            <a:off x="3884539" y="685033"/>
            <a:ext cx="2518342" cy="2098598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shton kutcher rotary conventio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3319" r="18405"/>
          <a:stretch/>
        </p:blipFill>
        <p:spPr bwMode="auto">
          <a:xfrm>
            <a:off x="3884539" y="3133494"/>
            <a:ext cx="2360276" cy="2256922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757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HIGHLIGHTs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9738" y="969509"/>
            <a:ext cx="401280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BREAKOUT SESSIONS</a:t>
            </a:r>
          </a:p>
          <a:p>
            <a:r>
              <a:rPr lang="en-US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Breakout sessions can inspire attendees, and help them polish their leadership skills and get new ideas for projects, fundraising, strengthening membership, and more</a:t>
            </a:r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. Presentations, workshops, and discussions provide a chance to learn from and work with experts in a variety of fields, including experience Rotarians, guest speakers, and young leaders.</a:t>
            </a:r>
          </a:p>
          <a:p>
            <a:endParaRPr lang="en-US" sz="1600" dirty="0">
              <a:solidFill>
                <a:schemeClr val="accent6"/>
              </a:solidFill>
              <a:latin typeface="Arial Narrow" panose="020B0606020202030204" pitchFamily="34" charset="0"/>
            </a:endParaRPr>
          </a:p>
          <a:p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Topics range from ways to strengthen membership, design effective and sustainable projects, working with corporate and community partners, and developing leadership.</a:t>
            </a:r>
          </a:p>
        </p:txBody>
      </p:sp>
      <p:pic>
        <p:nvPicPr>
          <p:cNvPr id="2050" name="Picture 2" descr="Image result for rotary convention breakout session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16" y="619399"/>
            <a:ext cx="4114800" cy="2312557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otary convention breakout sessions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0"/>
          <a:stretch/>
        </p:blipFill>
        <p:spPr bwMode="auto">
          <a:xfrm>
            <a:off x="4252331" y="2961296"/>
            <a:ext cx="4114800" cy="2415548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96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Digital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004" y="892564"/>
            <a:ext cx="69651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The 2017 Atlanta Convention reported a significant increase in digital engagement over the 2016 Convention: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cross-channel reach increased from 6,000,000 to 9,950,000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cross-channel engagements increased from 433,000 to 597,000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 597% increase to 243,219 video views of the “Convention Minute”, a daily report during the week of the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 smtClean="0">
                <a:solidFill>
                  <a:schemeClr val="accent6"/>
                </a:solidFill>
              </a:rPr>
              <a:t> 636%  increase to 233,000 Facebook views of Convention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 428% increase to 27,980 Facebook engagements with Convention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211,700 convention emails were sent with 86,000 unique opens – a 40% open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and 21,417 clicks were recorded to the 2018 Convention registration page during the Atlanta convention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17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Sponsorship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004" y="792205"/>
            <a:ext cx="80691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Depending upon level, sponsorship recognition can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Sponsor “Thank You” ad in </a:t>
            </a:r>
            <a:r>
              <a:rPr lang="en-US" i="1" dirty="0" smtClean="0">
                <a:solidFill>
                  <a:schemeClr val="accent6"/>
                </a:solidFill>
              </a:rPr>
              <a:t>The Rotarian </a:t>
            </a:r>
            <a:r>
              <a:rPr lang="en-US" dirty="0" smtClean="0">
                <a:solidFill>
                  <a:schemeClr val="accent6"/>
                </a:solidFill>
              </a:rPr>
              <a:t>magazine (circulation 427,000+)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Sponsor Page of Convention Program Guide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Rotary International Convention microsite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Toronto Host Committee Convention microsite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Convention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Convention e-newsletters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Convention general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Public address announcements within House of Friendship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Signage throughout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Attendee welcome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Transportation Guide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Advertising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Full-page, full-color display advertisement in </a:t>
            </a:r>
            <a:r>
              <a:rPr lang="en-US" i="1" dirty="0">
                <a:solidFill>
                  <a:schemeClr val="accent6"/>
                </a:solidFill>
              </a:rPr>
              <a:t>The Rotarian </a:t>
            </a:r>
            <a:r>
              <a:rPr lang="en-US" dirty="0">
                <a:solidFill>
                  <a:schemeClr val="accent6"/>
                </a:solidFill>
              </a:rPr>
              <a:t>magazine (circulation 427,000+)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Full-page</a:t>
            </a:r>
            <a:r>
              <a:rPr lang="en-US" dirty="0">
                <a:solidFill>
                  <a:schemeClr val="accent6"/>
                </a:solidFill>
              </a:rPr>
              <a:t>, full-color advertisement in Convention Program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93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Sponsorship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15" y="766521"/>
            <a:ext cx="7979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Hospitality and Engagement: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Complimentary convention 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Tickets to convention special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Thought Leadership: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Opportunity to present a break-out session at Convention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Exhibition/Promotion: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Booth in the House of Friendship exhibition 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Opportunity to include promotional item in Welcome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Custom campaign development with Rotary to align with Rotary brand and causes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43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Sponsorship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15" y="766521"/>
            <a:ext cx="7979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Sponsorship Levels: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Diamond Level – CAN$338,000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Platinum Level – CAN$236,000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Gold Level – CAN$135,000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Silver Level – CAN$68,000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Bronze Level – CAN$34,000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House of Friendship Supporter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Level One Supporter – CAN$15,000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Level Two Supporter – CAN$10,000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Level One Supporter – CAN$$7,000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62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2160" y="0"/>
            <a:ext cx="3814726" cy="5486400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0" y="1148168"/>
            <a:ext cx="2876046" cy="384723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1018"/>
              </a:spcAft>
              <a:buNone/>
            </a:pPr>
            <a:r>
              <a:rPr lang="en-US" sz="1527" dirty="0">
                <a:solidFill>
                  <a:schemeClr val="accent6"/>
                </a:solidFill>
                <a:latin typeface="Arial Narrow"/>
                <a:cs typeface="Arial Narrow"/>
              </a:rPr>
              <a:t>Rotary connects </a:t>
            </a:r>
            <a:r>
              <a:rPr lang="en-US" sz="1527" b="1" dirty="0">
                <a:solidFill>
                  <a:srgbClr val="F7A81B"/>
                </a:solidFill>
                <a:latin typeface="Arial Narrow"/>
                <a:cs typeface="Arial Narrow"/>
              </a:rPr>
              <a:t>1.2 million members </a:t>
            </a:r>
            <a:r>
              <a:rPr lang="en-US" sz="1527" dirty="0">
                <a:solidFill>
                  <a:schemeClr val="accent6"/>
                </a:solidFill>
                <a:latin typeface="Arial Narrow"/>
                <a:cs typeface="Arial Narrow"/>
              </a:rPr>
              <a:t>of all ages and cultures around a shared purpose: to strengthen the communities in which we live. By uniting great minds with diverse perspectives, for more than 100 years, Rotary has earned its reputation as, “People of Action.”</a:t>
            </a:r>
            <a:endParaRPr lang="en-GB" sz="1527" dirty="0" smtClean="0">
              <a:solidFill>
                <a:schemeClr val="accent6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spcAft>
                <a:spcPts val="1018"/>
              </a:spcAft>
              <a:buNone/>
            </a:pPr>
            <a:r>
              <a:rPr lang="en-US" sz="1527" dirty="0">
                <a:solidFill>
                  <a:schemeClr val="accent6"/>
                </a:solidFill>
                <a:latin typeface="Arial Narrow"/>
                <a:cs typeface="Arial Narrow"/>
              </a:rPr>
              <a:t>With the strength of our membership and the help of our partners, we garner support in </a:t>
            </a:r>
            <a:r>
              <a:rPr lang="en-US" sz="1527" b="1" dirty="0">
                <a:solidFill>
                  <a:srgbClr val="F7A81B"/>
                </a:solidFill>
                <a:latin typeface="Arial Narrow"/>
                <a:cs typeface="Arial Narrow"/>
              </a:rPr>
              <a:t>200 countries </a:t>
            </a:r>
            <a:r>
              <a:rPr lang="en-US" sz="1527" dirty="0">
                <a:solidFill>
                  <a:schemeClr val="accent6"/>
                </a:solidFill>
                <a:latin typeface="Arial Narrow"/>
                <a:cs typeface="Arial Narrow"/>
              </a:rPr>
              <a:t>and geographic areas across the globe. Our </a:t>
            </a:r>
            <a:r>
              <a:rPr lang="en-US" sz="1527" b="1" dirty="0">
                <a:solidFill>
                  <a:srgbClr val="F7A81B"/>
                </a:solidFill>
                <a:latin typeface="Arial Narrow"/>
                <a:cs typeface="Arial Narrow"/>
              </a:rPr>
              <a:t>35,000 clubs </a:t>
            </a:r>
            <a:r>
              <a:rPr lang="en-US" sz="1527" dirty="0">
                <a:solidFill>
                  <a:schemeClr val="accent6"/>
                </a:solidFill>
                <a:latin typeface="Arial Narrow"/>
                <a:cs typeface="Arial Narrow"/>
              </a:rPr>
              <a:t>tackle the world’s most pressing humanitarian challenges to ensure a better tomorrow for its people today</a:t>
            </a:r>
            <a:r>
              <a:rPr lang="en-GB" sz="1527" dirty="0" smtClean="0">
                <a:solidFill>
                  <a:schemeClr val="accent6"/>
                </a:solidFill>
                <a:latin typeface="Arial Narrow"/>
                <a:cs typeface="Arial Narrow"/>
              </a:rPr>
              <a:t>.</a:t>
            </a:r>
            <a:endParaRPr lang="en-GB" sz="1527" dirty="0">
              <a:solidFill>
                <a:schemeClr val="accent6"/>
              </a:solidFill>
              <a:latin typeface="Arial Narrow"/>
              <a:cs typeface="Arial Narrow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2671" y="380599"/>
            <a:ext cx="2715223" cy="418947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715" b="1" dirty="0">
                <a:solidFill>
                  <a:schemeClr val="accent6"/>
                </a:solidFill>
              </a:rPr>
              <a:t>About </a:t>
            </a:r>
            <a:r>
              <a:rPr lang="en-US" sz="2715" b="1" dirty="0">
                <a:solidFill>
                  <a:srgbClr val="FFFFFF"/>
                </a:solidFill>
              </a:rPr>
              <a:t>Rotary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5" y="132872"/>
            <a:ext cx="3915491" cy="52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1" y="0"/>
            <a:ext cx="8534399" cy="4914483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846" y="0"/>
            <a:ext cx="4828686" cy="49103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43" y="724547"/>
            <a:ext cx="3364361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pc="17" dirty="0" smtClean="0">
                <a:solidFill>
                  <a:schemeClr val="accent6"/>
                </a:solidFill>
              </a:rPr>
              <a:t>We offer sponsors maximum exposure and the opportunity to showcase your brand to attendees and to millions of visitors on our website and followers on social media channels.</a:t>
            </a:r>
          </a:p>
          <a:p>
            <a:endParaRPr lang="en-US" sz="1400" spc="17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17" dirty="0" smtClean="0">
                <a:solidFill>
                  <a:schemeClr val="accent6"/>
                </a:solidFill>
                <a:cs typeface="Arial Narrow Bold"/>
              </a:rPr>
              <a:t>Raise awareness of your brand among an international audience of professionals and community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spc="17" dirty="0" smtClean="0">
              <a:solidFill>
                <a:schemeClr val="accent6"/>
              </a:solidFill>
              <a:cs typeface="Arial Narrow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17" dirty="0" smtClean="0">
                <a:solidFill>
                  <a:schemeClr val="accent6"/>
                </a:solidFill>
                <a:cs typeface="Arial Narrow Bold"/>
              </a:rPr>
              <a:t>Connect directly with attendees by becoming an exhibitor and distributing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spc="17" dirty="0" smtClean="0">
              <a:solidFill>
                <a:schemeClr val="accent6"/>
              </a:solidFill>
              <a:cs typeface="Arial Narrow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17" dirty="0" smtClean="0">
                <a:solidFill>
                  <a:schemeClr val="accent6"/>
                </a:solidFill>
                <a:cs typeface="Arial Narrow Bold"/>
              </a:rPr>
              <a:t>Offer special promotions to attendees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spc="17" dirty="0" smtClean="0">
              <a:solidFill>
                <a:schemeClr val="accent6"/>
              </a:solidFill>
              <a:cs typeface="Arial Narrow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17" dirty="0" smtClean="0">
                <a:solidFill>
                  <a:schemeClr val="accent6"/>
                </a:solidFill>
                <a:cs typeface="Arial Narrow Bold"/>
              </a:rPr>
              <a:t>Extend your message beyond the convention through online and print recognition and special activations and promotions.</a:t>
            </a:r>
            <a:endParaRPr lang="en-US" sz="1400" spc="17" dirty="0">
              <a:solidFill>
                <a:schemeClr val="accent6"/>
              </a:solidFill>
              <a:cs typeface="Arial Narrow Bold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7556" y="121063"/>
            <a:ext cx="6612702" cy="4029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376" b="1" dirty="0">
                <a:solidFill>
                  <a:schemeClr val="accent6"/>
                </a:solidFill>
              </a:rPr>
              <a:t>Become a sponsor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545" y="5065746"/>
            <a:ext cx="2350256" cy="117230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18" b="1" spc="25" dirty="0">
                <a:solidFill>
                  <a:srgbClr val="00B2BF"/>
                </a:solidFill>
                <a:latin typeface="Arial"/>
                <a:cs typeface="Arial"/>
              </a:rPr>
              <a:t>CONTACT INFORMATION</a:t>
            </a:r>
            <a:r>
              <a:rPr lang="en-US" sz="1018" b="1" spc="25" dirty="0">
                <a:solidFill>
                  <a:srgbClr val="58585A"/>
                </a:solidFill>
                <a:latin typeface="Arial"/>
                <a:cs typeface="Arial"/>
              </a:rPr>
              <a:t>	</a:t>
            </a:r>
          </a:p>
          <a:p>
            <a:r>
              <a:rPr lang="en-US" sz="1200" dirty="0">
                <a:solidFill>
                  <a:srgbClr val="675D58"/>
                </a:solidFill>
              </a:rPr>
              <a:t>Ross Amos</a:t>
            </a:r>
          </a:p>
          <a:p>
            <a:r>
              <a:rPr lang="en-US" sz="1200" spc="25" dirty="0">
                <a:solidFill>
                  <a:srgbClr val="675D58"/>
                </a:solidFill>
                <a:cs typeface="Arial"/>
              </a:rPr>
              <a:t>Sponsorship//Fundraising</a:t>
            </a:r>
          </a:p>
          <a:p>
            <a:r>
              <a:rPr lang="en-US" sz="1200" spc="25" dirty="0">
                <a:solidFill>
                  <a:srgbClr val="675D58"/>
                </a:solidFill>
                <a:cs typeface="Arial"/>
              </a:rPr>
              <a:t>Host Organizing Committee</a:t>
            </a:r>
          </a:p>
          <a:p>
            <a:r>
              <a:rPr lang="en-US" sz="1200" spc="25">
                <a:solidFill>
                  <a:srgbClr val="675D58"/>
                </a:solidFill>
                <a:cs typeface="Arial"/>
              </a:rPr>
              <a:t>rossamos@rogers.com</a:t>
            </a:r>
            <a:r>
              <a:rPr lang="en-US" sz="1200" spc="25">
                <a:solidFill>
                  <a:srgbClr val="675D58"/>
                </a:solidFill>
                <a:cs typeface="Arial"/>
                <a:hlinkClick r:id="rId5"/>
              </a:rPr>
              <a:t>ossamos@ro</a:t>
            </a:r>
            <a:r>
              <a:rPr lang="en-US" sz="1200" spc="25">
                <a:solidFill>
                  <a:srgbClr val="675D58"/>
                </a:solidFill>
                <a:cs typeface="Arial"/>
              </a:rPr>
              <a:t>416 456 5964</a:t>
            </a:r>
            <a:endParaRPr lang="en-US" sz="1200" spc="25" dirty="0">
              <a:solidFill>
                <a:srgbClr val="675D58"/>
              </a:solidFill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1" y="5932449"/>
            <a:ext cx="936803" cy="30560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8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567" y="7947"/>
            <a:ext cx="8546560" cy="5486400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3" y="742471"/>
            <a:ext cx="6128274" cy="32888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163" y="153809"/>
            <a:ext cx="3141579" cy="418947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WHERE</a:t>
            </a:r>
            <a:r>
              <a:rPr lang="en-US" sz="2000" b="1" dirty="0" smtClean="0">
                <a:solidFill>
                  <a:srgbClr val="17458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WE ARE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42850" y="164760"/>
            <a:ext cx="1784143" cy="4189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000" b="1" dirty="0" smtClean="0">
                <a:solidFill>
                  <a:schemeClr val="accent6"/>
                </a:solidFill>
              </a:rPr>
              <a:t>WHO </a:t>
            </a:r>
            <a:r>
              <a:rPr lang="en-US" sz="2000" b="1" dirty="0" smtClean="0">
                <a:solidFill>
                  <a:srgbClr val="FFFFFF"/>
                </a:solidFill>
              </a:rPr>
              <a:t>WE ARE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2850" y="690870"/>
            <a:ext cx="1784143" cy="31257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400" b="1" cap="none" spc="0" dirty="0" smtClean="0">
                <a:solidFill>
                  <a:srgbClr val="F7A81B"/>
                </a:solidFill>
              </a:rPr>
              <a:t>1.2 million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Rotary Members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  <a:p>
            <a:r>
              <a:rPr lang="en-US" sz="1400" b="1" cap="none" spc="0" dirty="0" smtClean="0">
                <a:solidFill>
                  <a:srgbClr val="F7A81B"/>
                </a:solidFill>
              </a:rPr>
              <a:t>35,000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Rotary Clubs</a:t>
            </a:r>
          </a:p>
          <a:p>
            <a:endParaRPr lang="en-US" sz="1200" b="1" cap="none" spc="0" dirty="0">
              <a:solidFill>
                <a:srgbClr val="F7A81B"/>
              </a:solidFill>
            </a:endParaRPr>
          </a:p>
          <a:p>
            <a:r>
              <a:rPr lang="en-US" sz="1400" b="1" cap="none" spc="0" dirty="0" smtClean="0">
                <a:solidFill>
                  <a:srgbClr val="F7A81B"/>
                </a:solidFill>
              </a:rPr>
              <a:t>200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Countries &amp; 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Geographic Areas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  <a:p>
            <a:r>
              <a:rPr lang="en-US" sz="1400" b="1" cap="none" spc="0" dirty="0" smtClean="0">
                <a:solidFill>
                  <a:srgbClr val="F7A81B"/>
                </a:solidFill>
              </a:rPr>
              <a:t>50-59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Median Age</a:t>
            </a:r>
          </a:p>
          <a:p>
            <a:endParaRPr lang="en-US" sz="1200" b="1" cap="none" spc="0" dirty="0">
              <a:solidFill>
                <a:srgbClr val="F7A81B"/>
              </a:solidFill>
            </a:endParaRPr>
          </a:p>
          <a:p>
            <a:r>
              <a:rPr lang="en-US" sz="1400" b="1" cap="none" spc="0" dirty="0" smtClean="0">
                <a:solidFill>
                  <a:srgbClr val="F7A81B"/>
                </a:solidFill>
              </a:rPr>
              <a:t>70%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Employed</a:t>
            </a:r>
            <a:endParaRPr lang="en-US" sz="1200" b="1" cap="none" spc="0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8672" y="1598612"/>
            <a:ext cx="1425056" cy="651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North America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And the Caribbean</a:t>
            </a:r>
            <a:endParaRPr lang="en-US" sz="1200" b="1" cap="none" spc="0" dirty="0">
              <a:solidFill>
                <a:srgbClr val="FFFFFF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355,815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28657" y="1085259"/>
            <a:ext cx="806641" cy="651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Europe</a:t>
            </a:r>
            <a:endParaRPr lang="en-US" sz="1200" b="1" cap="none" spc="0" dirty="0">
              <a:solidFill>
                <a:srgbClr val="FFFFFF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308,555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339312" y="1753834"/>
            <a:ext cx="1425056" cy="651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South and Southeast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Asia (including India)</a:t>
            </a:r>
            <a:endParaRPr lang="en-US" sz="1200" b="1" cap="none" spc="0" dirty="0">
              <a:solidFill>
                <a:srgbClr val="FFFFFF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202,191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60972" y="1291561"/>
            <a:ext cx="1149370" cy="8905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North Asia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(including Japan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And Korea)</a:t>
            </a:r>
            <a:endParaRPr lang="en-US" sz="1200" b="1" cap="none" spc="0" dirty="0">
              <a:solidFill>
                <a:srgbClr val="FFFFFF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147,714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885286" y="2784820"/>
            <a:ext cx="1425056" cy="651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Australia, Philippines</a:t>
            </a:r>
          </a:p>
          <a:p>
            <a:r>
              <a:rPr lang="en-US" sz="1200" b="1" cap="none" spc="0" dirty="0" smtClean="0">
                <a:solidFill>
                  <a:schemeClr val="accent6"/>
                </a:solidFill>
              </a:rPr>
              <a:t>And Pacific Realm</a:t>
            </a:r>
            <a:endParaRPr lang="en-US" sz="1200" b="1" cap="none" spc="0" dirty="0">
              <a:solidFill>
                <a:schemeClr val="accent6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61,048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22639" y="2611432"/>
            <a:ext cx="1091800" cy="651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Africa and 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Southwest Asia</a:t>
            </a:r>
            <a:endParaRPr lang="en-US" sz="1200" b="1" cap="none" spc="0" dirty="0">
              <a:solidFill>
                <a:srgbClr val="FFFFFF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38,074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108621" y="2816393"/>
            <a:ext cx="1425056" cy="651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Central and 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South America</a:t>
            </a:r>
            <a:endParaRPr lang="en-US" sz="1200" b="1" cap="none" spc="0" dirty="0">
              <a:solidFill>
                <a:srgbClr val="FFFFFF"/>
              </a:solidFill>
            </a:endParaRPr>
          </a:p>
          <a:p>
            <a:pPr algn="ctr"/>
            <a:r>
              <a:rPr lang="en-US" sz="1400" b="1" cap="none" spc="0" dirty="0" smtClean="0">
                <a:solidFill>
                  <a:schemeClr val="accent6"/>
                </a:solidFill>
              </a:rPr>
              <a:t>94,516</a:t>
            </a: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6163" y="583707"/>
            <a:ext cx="6128274" cy="0"/>
          </a:xfrm>
          <a:prstGeom prst="line">
            <a:avLst/>
          </a:prstGeom>
          <a:ln w="57150">
            <a:solidFill>
              <a:srgbClr val="FFFFFF"/>
            </a:solidFill>
          </a:ln>
          <a:effectLst>
            <a:outerShdw blurRad="40000" dist="20000" dir="5400000" rotWithShape="0">
              <a:srgbClr val="FFFFFF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42850" y="588295"/>
            <a:ext cx="1685533" cy="0"/>
          </a:xfrm>
          <a:prstGeom prst="line">
            <a:avLst/>
          </a:prstGeom>
          <a:ln w="57150">
            <a:solidFill>
              <a:srgbClr val="FFFFFF"/>
            </a:solidFill>
          </a:ln>
          <a:effectLst>
            <a:outerShdw blurRad="40000" dist="20000" dir="5400000" rotWithShape="0">
              <a:srgbClr val="FFFFFF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166163" y="4094454"/>
            <a:ext cx="3935150" cy="4189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000" b="1" dirty="0" smtClean="0">
                <a:solidFill>
                  <a:schemeClr val="accent6"/>
                </a:solidFill>
              </a:rPr>
              <a:t>ROTARY’s</a:t>
            </a:r>
            <a:r>
              <a:rPr lang="en-US" sz="2000" b="1" dirty="0" smtClean="0">
                <a:solidFill>
                  <a:srgbClr val="17458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Global Reach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6163" y="4536626"/>
            <a:ext cx="8185357" cy="0"/>
          </a:xfrm>
          <a:prstGeom prst="line">
            <a:avLst/>
          </a:prstGeom>
          <a:ln w="57150">
            <a:solidFill>
              <a:srgbClr val="FFFFFF"/>
            </a:solidFill>
          </a:ln>
          <a:effectLst>
            <a:outerShdw blurRad="40000" dist="20000" dir="5400000" rotWithShape="0">
              <a:srgbClr val="FFFFFF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855205" y="4800542"/>
            <a:ext cx="1646668" cy="488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87934" rtl="0" eaLnBrk="1" latinLnBrk="0" hangingPunct="1">
              <a:spcBef>
                <a:spcPct val="0"/>
              </a:spcBef>
              <a:buNone/>
              <a:defRPr sz="1358" kern="0" cap="all" spc="255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1200" b="1" cap="none" spc="0" dirty="0" smtClean="0">
                <a:solidFill>
                  <a:srgbClr val="FFFFFF"/>
                </a:solidFill>
              </a:rPr>
              <a:t>14.9 million unique</a:t>
            </a:r>
          </a:p>
          <a:p>
            <a:r>
              <a:rPr lang="en-US" sz="1200" b="1" cap="none" spc="0" dirty="0" smtClean="0">
                <a:solidFill>
                  <a:srgbClr val="FFFFFF"/>
                </a:solidFill>
              </a:rPr>
              <a:t>Web visits annually</a:t>
            </a:r>
            <a:endParaRPr lang="en-US" sz="1400" b="1" cap="none" spc="0" dirty="0" smtClean="0">
              <a:solidFill>
                <a:srgbClr val="17458F"/>
              </a:solidFill>
            </a:endParaRPr>
          </a:p>
          <a:p>
            <a:endParaRPr lang="en-US" sz="1200" b="1" cap="none" spc="0" dirty="0">
              <a:solidFill>
                <a:srgbClr val="17458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84640" y="4760786"/>
            <a:ext cx="1979047" cy="528438"/>
            <a:chOff x="3098000" y="4760786"/>
            <a:chExt cx="1979047" cy="528438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3430379" y="4800542"/>
              <a:ext cx="1646668" cy="48868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387934" rtl="0" eaLnBrk="1" latinLnBrk="0" hangingPunct="1">
                <a:spcBef>
                  <a:spcPct val="0"/>
                </a:spcBef>
                <a:buNone/>
                <a:defRPr sz="1358" kern="0" cap="all" spc="255">
                  <a:solidFill>
                    <a:srgbClr val="E30022"/>
                  </a:solidFill>
                  <a:latin typeface="Arial Narrow"/>
                  <a:ea typeface="+mj-ea"/>
                  <a:cs typeface="Arial Narrow"/>
                </a:defRPr>
              </a:lvl1pPr>
            </a:lstStyle>
            <a:p>
              <a:r>
                <a:rPr lang="en-US" sz="1200" b="1" cap="none" spc="0" dirty="0" smtClean="0">
                  <a:solidFill>
                    <a:srgbClr val="FFFFFF"/>
                  </a:solidFill>
                </a:rPr>
                <a:t>1,060,733</a:t>
              </a:r>
            </a:p>
            <a:p>
              <a:r>
                <a:rPr lang="en-US" sz="1200" b="1" cap="none" spc="0" dirty="0" smtClean="0">
                  <a:solidFill>
                    <a:srgbClr val="FFFFFF"/>
                  </a:solidFill>
                </a:rPr>
                <a:t>fans</a:t>
              </a:r>
              <a:endParaRPr lang="en-US" sz="1400" b="1" cap="none" spc="0" dirty="0" smtClean="0">
                <a:solidFill>
                  <a:srgbClr val="17458F"/>
                </a:solidFill>
              </a:endParaRPr>
            </a:p>
            <a:p>
              <a:endParaRPr lang="en-US" sz="1200" b="1" cap="none" spc="0" dirty="0">
                <a:solidFill>
                  <a:srgbClr val="17458F"/>
                </a:solidFill>
              </a:endParaRPr>
            </a:p>
          </p:txBody>
        </p:sp>
        <p:pic>
          <p:nvPicPr>
            <p:cNvPr id="1030" name="Picture 6" descr="Image result for facebook icon transparent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75" t="16058" r="30829" b="17583"/>
            <a:stretch/>
          </p:blipFill>
          <p:spPr bwMode="auto">
            <a:xfrm>
              <a:off x="3098000" y="4760786"/>
              <a:ext cx="252411" cy="462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717060" y="4714655"/>
            <a:ext cx="1254020" cy="574569"/>
            <a:chOff x="5143780" y="4714655"/>
            <a:chExt cx="1254020" cy="574569"/>
          </a:xfrm>
        </p:grpSpPr>
        <p:sp>
          <p:nvSpPr>
            <p:cNvPr id="29" name="Title 1"/>
            <p:cNvSpPr txBox="1">
              <a:spLocks/>
            </p:cNvSpPr>
            <p:nvPr/>
          </p:nvSpPr>
          <p:spPr>
            <a:xfrm>
              <a:off x="5733558" y="4800542"/>
              <a:ext cx="664242" cy="48868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387934" rtl="0" eaLnBrk="1" latinLnBrk="0" hangingPunct="1">
                <a:spcBef>
                  <a:spcPct val="0"/>
                </a:spcBef>
                <a:buNone/>
                <a:defRPr sz="1358" kern="0" cap="all" spc="255">
                  <a:solidFill>
                    <a:srgbClr val="E30022"/>
                  </a:solidFill>
                  <a:latin typeface="Arial Narrow"/>
                  <a:ea typeface="+mj-ea"/>
                  <a:cs typeface="Arial Narrow"/>
                </a:defRPr>
              </a:lvl1pPr>
            </a:lstStyle>
            <a:p>
              <a:r>
                <a:rPr lang="en-US" sz="1200" b="1" cap="none" spc="0" dirty="0" smtClean="0">
                  <a:solidFill>
                    <a:srgbClr val="FFFFFF"/>
                  </a:solidFill>
                </a:rPr>
                <a:t>474,647</a:t>
              </a:r>
            </a:p>
            <a:p>
              <a:r>
                <a:rPr lang="en-US" sz="1200" b="1" cap="none" spc="0" dirty="0" smtClean="0">
                  <a:solidFill>
                    <a:srgbClr val="FFFFFF"/>
                  </a:solidFill>
                </a:rPr>
                <a:t>followers</a:t>
              </a:r>
              <a:endParaRPr lang="en-US" sz="1400" b="1" cap="none" spc="0" dirty="0" smtClean="0">
                <a:solidFill>
                  <a:srgbClr val="17458F"/>
                </a:solidFill>
              </a:endParaRPr>
            </a:p>
            <a:p>
              <a:endParaRPr lang="en-US" sz="1200" b="1" cap="none" spc="0" dirty="0">
                <a:solidFill>
                  <a:srgbClr val="17458F"/>
                </a:solidFill>
              </a:endParaRPr>
            </a:p>
          </p:txBody>
        </p:sp>
        <p:pic>
          <p:nvPicPr>
            <p:cNvPr id="1034" name="Picture 10" descr="Image result for twitter icon transparent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68" t="29243" r="26914" b="30146"/>
            <a:stretch/>
          </p:blipFill>
          <p:spPr bwMode="auto">
            <a:xfrm>
              <a:off x="5143780" y="4714655"/>
              <a:ext cx="582506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Image result for internet icon transparent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3" y="471465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099671" y="4696106"/>
            <a:ext cx="1363609" cy="527109"/>
            <a:chOff x="5982071" y="4696106"/>
            <a:chExt cx="1363609" cy="527109"/>
          </a:xfrm>
        </p:grpSpPr>
        <p:pic>
          <p:nvPicPr>
            <p:cNvPr id="2" name="Picture 6" descr="Image result for instagram reverse out logo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071" y="4757529"/>
              <a:ext cx="465686" cy="465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itle 1"/>
            <p:cNvSpPr txBox="1">
              <a:spLocks/>
            </p:cNvSpPr>
            <p:nvPr/>
          </p:nvSpPr>
          <p:spPr>
            <a:xfrm>
              <a:off x="6590807" y="4696106"/>
              <a:ext cx="754873" cy="48868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387934" rtl="0" eaLnBrk="1" latinLnBrk="0" hangingPunct="1">
                <a:spcBef>
                  <a:spcPct val="0"/>
                </a:spcBef>
                <a:buNone/>
                <a:defRPr sz="1358" kern="0" cap="all" spc="255">
                  <a:solidFill>
                    <a:srgbClr val="E30022"/>
                  </a:solidFill>
                  <a:latin typeface="Arial Narrow"/>
                  <a:ea typeface="+mj-ea"/>
                  <a:cs typeface="Arial Narrow"/>
                </a:defRPr>
              </a:lvl1pPr>
            </a:lstStyle>
            <a:p>
              <a:r>
                <a:rPr lang="en-US" sz="1200" b="1" cap="none" spc="0" dirty="0" smtClean="0">
                  <a:solidFill>
                    <a:srgbClr val="FFFFFF"/>
                  </a:solidFill>
                </a:rPr>
                <a:t>58,326</a:t>
              </a:r>
            </a:p>
            <a:p>
              <a:r>
                <a:rPr lang="en-US" sz="1200" b="1" cap="none" spc="0" dirty="0" smtClean="0">
                  <a:solidFill>
                    <a:srgbClr val="FFFFFF"/>
                  </a:solidFill>
                </a:rPr>
                <a:t>followers</a:t>
              </a:r>
              <a:endParaRPr lang="en-US" sz="1200" b="1" cap="none" spc="0" dirty="0">
                <a:solidFill>
                  <a:srgbClr val="17458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98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53" y="-1436"/>
            <a:ext cx="8534400" cy="548639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5" name="TextBox 4"/>
          <p:cNvSpPr txBox="1"/>
          <p:nvPr/>
        </p:nvSpPr>
        <p:spPr>
          <a:xfrm>
            <a:off x="195142" y="1345125"/>
            <a:ext cx="3776569" cy="2354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00" spc="17" dirty="0">
                <a:solidFill>
                  <a:schemeClr val="accent6"/>
                </a:solidFill>
              </a:rPr>
              <a:t>With a shared commitment to enhance communities and improve lives, Rotary </a:t>
            </a:r>
            <a:r>
              <a:rPr lang="en-US" sz="1700" spc="17" dirty="0" smtClean="0">
                <a:solidFill>
                  <a:schemeClr val="accent6"/>
                </a:solidFill>
              </a:rPr>
              <a:t>members, also known as Rotarians, </a:t>
            </a:r>
            <a:r>
              <a:rPr lang="en-US" sz="1700" spc="17" dirty="0">
                <a:solidFill>
                  <a:schemeClr val="accent6"/>
                </a:solidFill>
              </a:rPr>
              <a:t>work to address today’s </a:t>
            </a:r>
            <a:r>
              <a:rPr lang="en-US" sz="1700" spc="17" dirty="0" smtClean="0">
                <a:solidFill>
                  <a:schemeClr val="accent6"/>
                </a:solidFill>
              </a:rPr>
              <a:t>most persistent problems. They improve </a:t>
            </a:r>
            <a:r>
              <a:rPr lang="en-US" sz="1700" spc="17" dirty="0">
                <a:solidFill>
                  <a:schemeClr val="accent6"/>
                </a:solidFill>
              </a:rPr>
              <a:t>health, provide access to clean water and safe sanitation, grow local economies, support education, and promote </a:t>
            </a:r>
            <a:r>
              <a:rPr lang="en-US" sz="1700" spc="17" dirty="0" smtClean="0">
                <a:solidFill>
                  <a:schemeClr val="accent6"/>
                </a:solidFill>
              </a:rPr>
              <a:t>peace all in support of bettering communities.</a:t>
            </a:r>
          </a:p>
          <a:p>
            <a:endParaRPr lang="en-US" sz="1700" spc="17" dirty="0">
              <a:solidFill>
                <a:schemeClr val="accent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556" y="121063"/>
            <a:ext cx="6612702" cy="4029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376" b="1" dirty="0" smtClean="0">
                <a:solidFill>
                  <a:schemeClr val="accent6"/>
                </a:solidFill>
              </a:rPr>
              <a:t>OUR</a:t>
            </a:r>
            <a:r>
              <a:rPr lang="en-US" sz="2376" b="1" dirty="0" smtClean="0">
                <a:solidFill>
                  <a:srgbClr val="FFFFFF"/>
                </a:solidFill>
              </a:rPr>
              <a:t> </a:t>
            </a:r>
            <a:r>
              <a:rPr lang="en-US" sz="2376" b="1" dirty="0" err="1" smtClean="0">
                <a:solidFill>
                  <a:schemeClr val="accent6"/>
                </a:solidFill>
              </a:rPr>
              <a:t>CauseS</a:t>
            </a:r>
            <a:endParaRPr lang="en-US" sz="2376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26326" y="-6351"/>
            <a:ext cx="2103120" cy="1828800"/>
            <a:chOff x="6426326" y="-6351"/>
            <a:chExt cx="2103120" cy="1828800"/>
          </a:xfrm>
        </p:grpSpPr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6426326" y="-6351"/>
              <a:ext cx="2103120" cy="1828800"/>
            </a:xfrm>
            <a:prstGeom prst="rect">
              <a:avLst/>
            </a:prstGeom>
            <a:solidFill>
              <a:srgbClr val="D91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27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024" y="128780"/>
              <a:ext cx="1149724" cy="1098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6426326" y="1304260"/>
              <a:ext cx="2103120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MATERNAL 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AND </a:t>
              </a:r>
              <a:r>
                <a:rPr lang="en-US" sz="1100" kern="0" spc="80" dirty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CHILD HEALTH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26326" y="1829365"/>
            <a:ext cx="2103120" cy="1828800"/>
            <a:chOff x="6426326" y="1829365"/>
            <a:chExt cx="2103120" cy="18288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426326" y="1829365"/>
              <a:ext cx="2103120" cy="1828800"/>
            </a:xfrm>
            <a:prstGeom prst="rect">
              <a:avLst/>
            </a:prstGeom>
            <a:solidFill>
              <a:srgbClr val="01B4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32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240" y="2050515"/>
              <a:ext cx="1193292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6426326" y="3209470"/>
              <a:ext cx="2100121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WATER 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AND </a:t>
              </a:r>
              <a:r>
                <a:rPr lang="en-US" sz="1100" kern="0" spc="80" dirty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SANITATION</a:t>
              </a:r>
            </a:p>
          </p:txBody>
        </p:sp>
      </p:grpSp>
      <p:sp>
        <p:nvSpPr>
          <p:cNvPr id="44" name="Rectangle 43"/>
          <p:cNvSpPr/>
          <p:nvPr/>
        </p:nvSpPr>
        <p:spPr bwMode="auto">
          <a:xfrm>
            <a:off x="6426326" y="3657731"/>
            <a:ext cx="2103120" cy="1828800"/>
          </a:xfrm>
          <a:prstGeom prst="rect">
            <a:avLst/>
          </a:prstGeom>
          <a:solidFill>
            <a:srgbClr val="F7A8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8" name="Picture 1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55" y="3835199"/>
            <a:ext cx="791062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 bwMode="auto">
          <a:xfrm>
            <a:off x="6369244" y="5091823"/>
            <a:ext cx="2141443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1100" kern="0" spc="80" dirty="0" smtClean="0">
                <a:solidFill>
                  <a:srgbClr val="FFFFFE"/>
                </a:solidFill>
                <a:latin typeface="Arial Narrow"/>
                <a:ea typeface="ヒラギノ角ゴ Pro W3" charset="0"/>
                <a:cs typeface="Arial Narrow"/>
              </a:rPr>
              <a:t>DISEASE PREVENTION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1100" kern="0" spc="80" dirty="0" smtClean="0">
                <a:solidFill>
                  <a:srgbClr val="FFFFFE"/>
                </a:solidFill>
                <a:latin typeface="Arial Narrow"/>
                <a:ea typeface="ヒラギノ角ゴ Pro W3" charset="0"/>
                <a:cs typeface="Arial Narrow"/>
              </a:rPr>
              <a:t>AND TREATMENT</a:t>
            </a:r>
            <a:endParaRPr lang="en-US" sz="1100" kern="0" spc="80" dirty="0">
              <a:solidFill>
                <a:srgbClr val="FFFFFE"/>
              </a:solidFill>
              <a:latin typeface="Arial Narrow"/>
              <a:ea typeface="ヒラギノ角ゴ Pro W3" charset="0"/>
              <a:cs typeface="Arial Narrow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06316" y="4611"/>
            <a:ext cx="2103120" cy="1828800"/>
            <a:chOff x="4306316" y="4611"/>
            <a:chExt cx="2103120" cy="18288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4306316" y="4611"/>
              <a:ext cx="2103120" cy="1828800"/>
            </a:xfrm>
            <a:prstGeom prst="rect">
              <a:avLst/>
            </a:prstGeom>
            <a:solidFill>
              <a:srgbClr val="8721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29" name="Picture 2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349" y="133557"/>
              <a:ext cx="1145055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06316" y="1304260"/>
              <a:ext cx="2103120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PEACE AND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CONFLICT RESOLUTION</a:t>
              </a:r>
              <a:endParaRPr lang="en-US" sz="1100" kern="0" spc="80" dirty="0">
                <a:solidFill>
                  <a:srgbClr val="FFFFFE"/>
                </a:solidFill>
                <a:latin typeface="Arial Narrow"/>
                <a:ea typeface="ヒラギノ角ゴ Pro W3" charset="0"/>
                <a:cs typeface="Arial Narrow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06316" y="3654104"/>
            <a:ext cx="2103120" cy="1834751"/>
            <a:chOff x="4306316" y="3654104"/>
            <a:chExt cx="2103120" cy="1834751"/>
          </a:xfrm>
        </p:grpSpPr>
        <p:sp>
          <p:nvSpPr>
            <p:cNvPr id="47" name="Rectangle 46"/>
            <p:cNvSpPr/>
            <p:nvPr/>
          </p:nvSpPr>
          <p:spPr bwMode="auto">
            <a:xfrm>
              <a:off x="4306316" y="3654104"/>
              <a:ext cx="2103120" cy="1828800"/>
            </a:xfrm>
            <a:prstGeom prst="rect">
              <a:avLst/>
            </a:prstGeom>
            <a:solidFill>
              <a:srgbClr val="1745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31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920" y="3862676"/>
              <a:ext cx="1379913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307393" y="5091823"/>
              <a:ext cx="2086284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ECONOMIC AND COMMUNITY DEVELOPMENT</a:t>
              </a:r>
              <a:endParaRPr lang="en-US" sz="1100" kern="0" spc="80" dirty="0">
                <a:solidFill>
                  <a:srgbClr val="FFFFFE"/>
                </a:solidFill>
                <a:latin typeface="Arial Narrow"/>
                <a:ea typeface="ヒラギノ角ゴ Pro W3" charset="0"/>
                <a:cs typeface="Arial Narrow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318775" y="1809792"/>
            <a:ext cx="4251960" cy="0"/>
          </a:xfrm>
          <a:prstGeom prst="line">
            <a:avLst/>
          </a:prstGeom>
          <a:ln w="412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306316" y="1829365"/>
            <a:ext cx="2103121" cy="1828800"/>
            <a:chOff x="4306316" y="1829365"/>
            <a:chExt cx="2103121" cy="1828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306316" y="1829365"/>
              <a:ext cx="2103120" cy="1828800"/>
            </a:xfrm>
            <a:prstGeom prst="rect">
              <a:avLst/>
            </a:prstGeom>
            <a:solidFill>
              <a:srgbClr val="0099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30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150" y="2042403"/>
              <a:ext cx="1271452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07393" y="3209470"/>
              <a:ext cx="2102044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BASIC EDUCATION 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100" kern="0" spc="80" dirty="0" smtClean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AND </a:t>
              </a:r>
              <a:r>
                <a:rPr lang="en-US" sz="1100" kern="0" spc="80" dirty="0">
                  <a:solidFill>
                    <a:srgbClr val="FFFFFE"/>
                  </a:solidFill>
                  <a:latin typeface="Arial Narrow"/>
                  <a:ea typeface="ヒラギノ角ゴ Pro W3" charset="0"/>
                  <a:cs typeface="Arial Narrow"/>
                </a:rPr>
                <a:t>LITERACY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4318775" y="3654104"/>
            <a:ext cx="4251960" cy="0"/>
          </a:xfrm>
          <a:prstGeom prst="line">
            <a:avLst/>
          </a:prstGeom>
          <a:ln w="412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29325" y="-6351"/>
            <a:ext cx="0" cy="5573138"/>
          </a:xfrm>
          <a:prstGeom prst="line">
            <a:avLst/>
          </a:prstGeom>
          <a:ln w="412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20855" y="5377"/>
            <a:ext cx="0" cy="5573138"/>
          </a:xfrm>
          <a:prstGeom prst="line">
            <a:avLst/>
          </a:prstGeom>
          <a:ln w="412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69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567" y="7947"/>
            <a:ext cx="8546560" cy="5486400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20" name="Rectangle 19"/>
          <p:cNvSpPr/>
          <p:nvPr/>
        </p:nvSpPr>
        <p:spPr>
          <a:xfrm>
            <a:off x="6675148" y="755553"/>
            <a:ext cx="1717317" cy="4290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13830" y="755553"/>
            <a:ext cx="1717317" cy="4290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black">
          <a:xfrm>
            <a:off x="235186" y="1028093"/>
            <a:ext cx="2157412" cy="84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223838" indent="-2222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6937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120775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6081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0653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5225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29797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4369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en-US" sz="1200" b="1" dirty="0">
                <a:solidFill>
                  <a:srgbClr val="F7A81B"/>
                </a:solidFill>
                <a:latin typeface="Arial Narrow" panose="020B0606020202030204" pitchFamily="34" charset="0"/>
              </a:rPr>
              <a:t>4-Star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 rating from </a:t>
            </a:r>
            <a:b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Charity Navigator for</a:t>
            </a:r>
            <a:r>
              <a:rPr lang="en-US" altLang="en-US" sz="1200" b="1" dirty="0">
                <a:solidFill>
                  <a:srgbClr val="F7A81B"/>
                </a:solidFill>
                <a:latin typeface="Arial Narrow" panose="020B0606020202030204" pitchFamily="34" charset="0"/>
              </a:rPr>
              <a:t> eight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consecutive 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years. </a:t>
            </a:r>
            <a:r>
              <a:rPr lang="en-US" altLang="en-US" sz="1200" b="1" dirty="0" smtClean="0">
                <a:solidFill>
                  <a:srgbClr val="F7A81B"/>
                </a:solidFill>
                <a:latin typeface="Arial Narrow" panose="020B0606020202030204" pitchFamily="34" charset="0"/>
              </a:rPr>
              <a:t>100% 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score 2016</a:t>
            </a:r>
            <a:endParaRPr lang="en-US" altLang="en-US" sz="1200" b="1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black">
          <a:xfrm>
            <a:off x="235186" y="2471227"/>
            <a:ext cx="2157412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223838" indent="-2222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6937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120775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6081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0653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5225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29797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4369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en-US" sz="1200" b="1" dirty="0">
                <a:solidFill>
                  <a:srgbClr val="F7A81B"/>
                </a:solidFill>
                <a:latin typeface="Arial Narrow" panose="020B0606020202030204" pitchFamily="34" charset="0"/>
              </a:rPr>
              <a:t>Full Accreditation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- BBB </a:t>
            </a:r>
            <a:b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Wise Giving Alliance for meeting the Alliance’s 20 Standards for </a:t>
            </a:r>
            <a:b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</a:b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Charity Accountability</a:t>
            </a:r>
          </a:p>
        </p:txBody>
      </p:sp>
      <p:pic>
        <p:nvPicPr>
          <p:cNvPr id="8" name="Picture 12" descr="https://media.kaboom.org/app/assets/resources/000/000/592/original/BBB-accredited-charity_1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57" y="2773104"/>
            <a:ext cx="1176878" cy="445742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www.fisherhouse.org/site/assets/files/3211/charitywatch_seal_rgb_web_hi-res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57" y="3898506"/>
            <a:ext cx="12541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black">
          <a:xfrm>
            <a:off x="235186" y="4094519"/>
            <a:ext cx="16827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223838" indent="-2222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6937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120775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6081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0653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5225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29797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4369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en-US" sz="1200" b="1" dirty="0">
                <a:solidFill>
                  <a:srgbClr val="F7A81B"/>
                </a:solidFill>
                <a:latin typeface="Arial Narrow" panose="020B0606020202030204" pitchFamily="34" charset="0"/>
              </a:rPr>
              <a:t>Top-Rated “A”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Rating from Charity Watch</a:t>
            </a:r>
          </a:p>
        </p:txBody>
      </p:sp>
      <p:pic>
        <p:nvPicPr>
          <p:cNvPr id="11" name="Picture 8" descr="https://d24j9r7lck9cin.cloudfront.net/l/o/1/1055.143061268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40" y="938512"/>
            <a:ext cx="11842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black">
          <a:xfrm>
            <a:off x="4268407" y="959064"/>
            <a:ext cx="2406742" cy="9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223838" indent="-2222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6937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120775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6081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0653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5225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29797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4369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Listed as </a:t>
            </a:r>
            <a:r>
              <a:rPr lang="en-US" altLang="en-US" sz="1200" b="1" dirty="0" smtClean="0">
                <a:solidFill>
                  <a:srgbClr val="F7A81B"/>
                </a:solidFill>
                <a:latin typeface="Arial Narrow" panose="020B0606020202030204" pitchFamily="34" charset="0"/>
              </a:rPr>
              <a:t>#3 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on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CNBC’s 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“Top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10 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Charities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Changing the World in 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2016”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while “maintaining stellar financial management and transparency.”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black">
          <a:xfrm>
            <a:off x="4268406" y="2471227"/>
            <a:ext cx="255587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223838" indent="-2222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6937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120775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6081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0653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5225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29797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4369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PRSA’s 2016 Silver Anvil Award for </a:t>
            </a:r>
            <a:r>
              <a:rPr lang="en-US" altLang="en-US" sz="1200" b="1" dirty="0">
                <a:solidFill>
                  <a:srgbClr val="F7A81B"/>
                </a:solidFill>
                <a:latin typeface="Arial Narrow" panose="020B0606020202030204" pitchFamily="34" charset="0"/>
              </a:rPr>
              <a:t>Best Global Communications Campaign </a:t>
            </a:r>
            <a:r>
              <a:rPr lang="en-US" altLang="en-US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for Rotary’s End Polio Now campaign</a:t>
            </a:r>
          </a:p>
        </p:txBody>
      </p:sp>
      <p:pic>
        <p:nvPicPr>
          <p:cNvPr id="14" name="Picture 10" descr="http://www.prsa.org/AboutPRSA/GuidelinesLogos/images/WebLogosTagLine/PRSA_RGB_234781.gi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89" y="2564954"/>
            <a:ext cx="13858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6163" y="153809"/>
            <a:ext cx="3141579" cy="418947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ROTARY’S REPUTATION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black">
          <a:xfrm>
            <a:off x="4268406" y="4094519"/>
            <a:ext cx="2555875" cy="5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223838" indent="-2222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6937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120775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608138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0653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5225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29797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436938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Named </a:t>
            </a:r>
            <a:r>
              <a:rPr lang="en-US" altLang="en-US" sz="1200" b="1" dirty="0" smtClean="0">
                <a:solidFill>
                  <a:srgbClr val="F7A81B"/>
                </a:solidFill>
                <a:latin typeface="Arial Narrow" panose="020B0606020202030204" pitchFamily="34" charset="0"/>
              </a:rPr>
              <a:t>World’s Outstanding Foundation</a:t>
            </a:r>
            <a:r>
              <a:rPr lang="en-US" altLang="en-US" sz="12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 for 2016</a:t>
            </a:r>
            <a:endParaRPr lang="en-US" altLang="en-US" sz="1200" b="1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6163" y="755553"/>
            <a:ext cx="822630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6163" y="2076795"/>
            <a:ext cx="822630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6163" y="5048505"/>
            <a:ext cx="822630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163" y="3682206"/>
            <a:ext cx="822630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6163" y="755553"/>
            <a:ext cx="0" cy="429295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13830" y="2076795"/>
            <a:ext cx="1717317" cy="0"/>
          </a:xfrm>
          <a:prstGeom prst="line">
            <a:avLst/>
          </a:prstGeom>
          <a:ln>
            <a:solidFill>
              <a:srgbClr val="F7A81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13830" y="3682206"/>
            <a:ext cx="1717317" cy="0"/>
          </a:xfrm>
          <a:prstGeom prst="line">
            <a:avLst/>
          </a:prstGeom>
          <a:ln>
            <a:solidFill>
              <a:srgbClr val="F7A81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75148" y="2076795"/>
            <a:ext cx="1717317" cy="0"/>
          </a:xfrm>
          <a:prstGeom prst="line">
            <a:avLst/>
          </a:prstGeom>
          <a:ln>
            <a:solidFill>
              <a:srgbClr val="F7A81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5148" y="3684283"/>
            <a:ext cx="1717317" cy="0"/>
          </a:xfrm>
          <a:prstGeom prst="line">
            <a:avLst/>
          </a:prstGeom>
          <a:ln>
            <a:solidFill>
              <a:srgbClr val="F7A81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harity navigator 4-star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88" y="1091068"/>
            <a:ext cx="1109930" cy="5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ssociation of fundraising professional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41" y="3898506"/>
            <a:ext cx="1393596" cy="9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13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3565001"/>
            <a:ext cx="8558348" cy="1828802"/>
          </a:xfrm>
          <a:prstGeom prst="rect">
            <a:avLst/>
          </a:prstGeom>
          <a:solidFill>
            <a:srgbClr val="00B2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27" name="TextBox 26"/>
          <p:cNvSpPr txBox="1"/>
          <p:nvPr/>
        </p:nvSpPr>
        <p:spPr>
          <a:xfrm>
            <a:off x="2854711" y="4188366"/>
            <a:ext cx="5575279" cy="1018484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>
              <a:spcAft>
                <a:spcPts val="764"/>
              </a:spcAft>
            </a:pPr>
            <a:r>
              <a:rPr lang="en-US" sz="1188" spc="25" dirty="0" smtClean="0">
                <a:solidFill>
                  <a:schemeClr val="accent6"/>
                </a:solidFill>
                <a:cs typeface="Arial Narrow"/>
              </a:rPr>
              <a:t>The Rotary International Convention, Rotary’s premiere event, is held every May or June in a different world-class city. Well attended by our members, the convention is a four-day event featuring notable speakers, meeting sessions, in-depth seminars, interactive exhibit space, as well as entertainment and special events.</a:t>
            </a:r>
          </a:p>
          <a:p>
            <a:pPr>
              <a:spcAft>
                <a:spcPts val="764"/>
              </a:spcAft>
            </a:pPr>
            <a:r>
              <a:rPr lang="en-US" sz="1200" spc="25" dirty="0" smtClean="0">
                <a:solidFill>
                  <a:schemeClr val="accent6"/>
                </a:solidFill>
                <a:cs typeface="Arial Narrow"/>
              </a:rPr>
              <a:t>Tourism Toronto estimates </a:t>
            </a:r>
            <a:r>
              <a:rPr lang="en-US" sz="1200" b="1" spc="25" dirty="0" smtClean="0">
                <a:solidFill>
                  <a:srgbClr val="F7A81B"/>
                </a:solidFill>
                <a:cs typeface="Arial Narrow"/>
              </a:rPr>
              <a:t>the economic impact </a:t>
            </a:r>
            <a:r>
              <a:rPr lang="en-US" sz="1200" spc="25" dirty="0" smtClean="0">
                <a:solidFill>
                  <a:schemeClr val="accent6"/>
                </a:solidFill>
                <a:cs typeface="Arial Narrow"/>
              </a:rPr>
              <a:t>of the convention to be</a:t>
            </a:r>
            <a:r>
              <a:rPr lang="en-US" sz="1200" b="1" spc="25" dirty="0" smtClean="0">
                <a:solidFill>
                  <a:schemeClr val="accent6"/>
                </a:solidFill>
                <a:cs typeface="Arial Narrow"/>
              </a:rPr>
              <a:t> </a:t>
            </a:r>
            <a:r>
              <a:rPr lang="en-US" sz="1200" b="1" spc="25" dirty="0" smtClean="0">
                <a:solidFill>
                  <a:srgbClr val="F7A81B"/>
                </a:solidFill>
                <a:cs typeface="Arial Narrow"/>
              </a:rPr>
              <a:t>$40,062,250 CDN. </a:t>
            </a:r>
            <a:endParaRPr lang="en-US" sz="1200" b="1" dirty="0">
              <a:solidFill>
                <a:srgbClr val="F7A81B"/>
              </a:solidFill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63" y="3733239"/>
            <a:ext cx="2092850" cy="19315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358" dirty="0">
                <a:solidFill>
                  <a:schemeClr val="accent6"/>
                </a:solidFill>
              </a:rPr>
              <a:t>The </a:t>
            </a:r>
            <a:r>
              <a:rPr lang="en-US" sz="1358" dirty="0" smtClean="0">
                <a:solidFill>
                  <a:schemeClr val="accent6"/>
                </a:solidFill>
              </a:rPr>
              <a:t>2018 </a:t>
            </a:r>
            <a:r>
              <a:rPr lang="en-US" sz="1358" dirty="0">
                <a:solidFill>
                  <a:schemeClr val="accent6"/>
                </a:solidFill>
              </a:rPr>
              <a:t>convention will be held </a:t>
            </a:r>
            <a:r>
              <a:rPr lang="en-US" sz="1358" b="1" dirty="0" smtClean="0">
                <a:solidFill>
                  <a:srgbClr val="F7A81B"/>
                </a:solidFill>
              </a:rPr>
              <a:t>23-27 </a:t>
            </a:r>
            <a:r>
              <a:rPr lang="en-US" sz="1358" b="1" dirty="0">
                <a:solidFill>
                  <a:srgbClr val="F7A81B"/>
                </a:solidFill>
              </a:rPr>
              <a:t>June </a:t>
            </a:r>
            <a:r>
              <a:rPr lang="en-US" sz="1358" dirty="0">
                <a:solidFill>
                  <a:schemeClr val="accent6"/>
                </a:solidFill>
              </a:rPr>
              <a:t>at </a:t>
            </a:r>
            <a:r>
              <a:rPr lang="en-US" sz="1358" dirty="0" smtClean="0">
                <a:solidFill>
                  <a:schemeClr val="accent6"/>
                </a:solidFill>
              </a:rPr>
              <a:t>the Metro Toronto Convention Centre and the  Air Canada Centre in Toronto, Canada.</a:t>
            </a:r>
            <a:endParaRPr lang="en-US" sz="1358" spc="25" dirty="0">
              <a:solidFill>
                <a:schemeClr val="accent6"/>
              </a:solidFill>
              <a:latin typeface="Georgia"/>
              <a:cs typeface="Georgi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9363" y="3733239"/>
            <a:ext cx="8310627" cy="382217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algn="ctr"/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INTERNATIONAL CONVENTION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56321" y="4246730"/>
            <a:ext cx="0" cy="960120"/>
          </a:xfrm>
          <a:prstGeom prst="line">
            <a:avLst/>
          </a:prstGeom>
          <a:ln w="190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toronto convention cen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9"/>
          <a:stretch/>
        </p:blipFill>
        <p:spPr bwMode="auto">
          <a:xfrm>
            <a:off x="3" y="-155663"/>
            <a:ext cx="8558348" cy="37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302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3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pic>
        <p:nvPicPr>
          <p:cNvPr id="2" name="Picture 1" descr="DotMap_white.eps"/>
          <p:cNvPicPr>
            <a:picLocks noChangeAspect="1"/>
          </p:cNvPicPr>
          <p:nvPr/>
        </p:nvPicPr>
        <p:blipFill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9" y="1044416"/>
            <a:ext cx="6134366" cy="3975708"/>
          </a:xfrm>
          <a:prstGeom prst="rect">
            <a:avLst/>
          </a:prstGeom>
        </p:spPr>
      </p:pic>
      <p:sp>
        <p:nvSpPr>
          <p:cNvPr id="583" name="Rectangle 582"/>
          <p:cNvSpPr/>
          <p:nvPr/>
        </p:nvSpPr>
        <p:spPr>
          <a:xfrm>
            <a:off x="272003" y="721263"/>
            <a:ext cx="7878084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1697"/>
              </a:lnSpc>
            </a:pPr>
            <a:r>
              <a:rPr lang="en-US" sz="1442" dirty="0">
                <a:solidFill>
                  <a:schemeClr val="accent6"/>
                </a:solidFill>
              </a:rPr>
              <a:t>Depending on the host city, the convention attracts </a:t>
            </a:r>
            <a:r>
              <a:rPr lang="en-US" sz="1442" dirty="0" smtClean="0">
                <a:solidFill>
                  <a:schemeClr val="accent6"/>
                </a:solidFill>
              </a:rPr>
              <a:t>between </a:t>
            </a:r>
            <a:r>
              <a:rPr lang="en-US" sz="1442" b="1" dirty="0" smtClean="0">
                <a:solidFill>
                  <a:schemeClr val="accent6"/>
                </a:solidFill>
              </a:rPr>
              <a:t>15,000 </a:t>
            </a:r>
            <a:r>
              <a:rPr lang="en-US" sz="1442" b="1" dirty="0">
                <a:solidFill>
                  <a:schemeClr val="accent6"/>
                </a:solidFill>
              </a:rPr>
              <a:t>and </a:t>
            </a:r>
            <a:r>
              <a:rPr lang="en-US" sz="1442" b="1" dirty="0" smtClean="0">
                <a:solidFill>
                  <a:schemeClr val="accent6"/>
                </a:solidFill>
              </a:rPr>
              <a:t>45,000 </a:t>
            </a:r>
            <a:r>
              <a:rPr lang="en-US" sz="1442" b="1" dirty="0">
                <a:solidFill>
                  <a:schemeClr val="accent6"/>
                </a:solidFill>
              </a:rPr>
              <a:t>Rotary members </a:t>
            </a:r>
            <a:r>
              <a:rPr lang="en-US" sz="1442" dirty="0">
                <a:solidFill>
                  <a:schemeClr val="accent6"/>
                </a:solidFill>
              </a:rPr>
              <a:t>from around the world</a:t>
            </a:r>
            <a:r>
              <a:rPr lang="en-US" sz="1442" dirty="0" smtClean="0">
                <a:solidFill>
                  <a:schemeClr val="accent6"/>
                </a:solidFill>
              </a:rPr>
              <a:t>. The convention will be in Hamburg, Germany in 2019, and Honolulu, Hawaii in 2020. </a:t>
            </a:r>
            <a:endParaRPr lang="en-US" sz="1442" dirty="0">
              <a:solidFill>
                <a:schemeClr val="accent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715958" y="2937227"/>
            <a:ext cx="1373368" cy="543519"/>
            <a:chOff x="8466730" y="2709466"/>
            <a:chExt cx="1618611" cy="640575"/>
          </a:xfrm>
        </p:grpSpPr>
        <p:sp>
          <p:nvSpPr>
            <p:cNvPr id="586" name="Rectangle 585"/>
            <p:cNvSpPr/>
            <p:nvPr/>
          </p:nvSpPr>
          <p:spPr>
            <a:xfrm>
              <a:off x="8466730" y="3165423"/>
              <a:ext cx="1618611" cy="184618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r>
                <a:rPr lang="en-US" sz="1018" dirty="0">
                  <a:solidFill>
                    <a:srgbClr val="FF7800"/>
                  </a:solidFill>
                  <a:cs typeface="Arial Narrow"/>
                </a:rPr>
                <a:t>2012 Bangkok, Thailand</a:t>
              </a: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8482919" y="2709466"/>
              <a:ext cx="1435386" cy="430900"/>
            </a:xfrm>
            <a:prstGeom prst="rect">
              <a:avLst/>
            </a:prstGeom>
            <a:no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376" b="1" dirty="0">
                  <a:solidFill>
                    <a:srgbClr val="FF7800"/>
                  </a:solidFill>
                  <a:latin typeface="Georgia"/>
                  <a:cs typeface="Georgia"/>
                </a:rPr>
                <a:t>33,104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4693" y="2038533"/>
            <a:ext cx="1515177" cy="513242"/>
            <a:chOff x="-2932338" y="1346274"/>
            <a:chExt cx="1785744" cy="604892"/>
          </a:xfrm>
        </p:grpSpPr>
        <p:sp>
          <p:nvSpPr>
            <p:cNvPr id="589" name="Rectangle 588"/>
            <p:cNvSpPr/>
            <p:nvPr/>
          </p:nvSpPr>
          <p:spPr>
            <a:xfrm>
              <a:off x="-2930879" y="1766548"/>
              <a:ext cx="1784285" cy="18461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18" spc="17" dirty="0">
                  <a:solidFill>
                    <a:srgbClr val="FF7800"/>
                  </a:solidFill>
                  <a:cs typeface="Arial Narrow"/>
                </a:rPr>
                <a:t>2013 Lisbon, Portugal</a:t>
              </a: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-2932338" y="1346274"/>
              <a:ext cx="1503477" cy="430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376" b="1" dirty="0" smtClean="0">
                  <a:solidFill>
                    <a:srgbClr val="FF7800"/>
                  </a:solidFill>
                  <a:latin typeface="Georgia"/>
                  <a:cs typeface="Georgia"/>
                </a:rPr>
                <a:t>19,717</a:t>
              </a:r>
              <a:endParaRPr lang="en-US" sz="2376" b="1" dirty="0">
                <a:solidFill>
                  <a:srgbClr val="FF7800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25583" y="4372049"/>
            <a:ext cx="2003590" cy="548673"/>
            <a:chOff x="6850578" y="5326218"/>
            <a:chExt cx="2361374" cy="646648"/>
          </a:xfrm>
        </p:grpSpPr>
        <p:sp>
          <p:nvSpPr>
            <p:cNvPr id="593" name="Rectangle 592"/>
            <p:cNvSpPr/>
            <p:nvPr/>
          </p:nvSpPr>
          <p:spPr>
            <a:xfrm>
              <a:off x="6850578" y="5788248"/>
              <a:ext cx="2361374" cy="18461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18" dirty="0">
                  <a:solidFill>
                    <a:srgbClr val="FF7800"/>
                  </a:solidFill>
                  <a:cs typeface="Arial Narrow"/>
                </a:rPr>
                <a:t>2014 Sydney, Australia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6853394" y="5326218"/>
              <a:ext cx="1970005" cy="430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376" b="1" dirty="0" smtClean="0">
                  <a:solidFill>
                    <a:srgbClr val="FF7800"/>
                  </a:solidFill>
                  <a:latin typeface="Georgia"/>
                  <a:cs typeface="Georgia"/>
                </a:rPr>
                <a:t>18,603</a:t>
              </a:r>
              <a:endParaRPr lang="en-US" sz="2376" b="1" dirty="0">
                <a:solidFill>
                  <a:srgbClr val="FF7800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7141" y="4424395"/>
            <a:ext cx="2117338" cy="525053"/>
            <a:chOff x="3397780" y="5010808"/>
            <a:chExt cx="2495434" cy="618812"/>
          </a:xfrm>
        </p:grpSpPr>
        <p:sp>
          <p:nvSpPr>
            <p:cNvPr id="597" name="Rectangle 596"/>
            <p:cNvSpPr/>
            <p:nvPr/>
          </p:nvSpPr>
          <p:spPr>
            <a:xfrm>
              <a:off x="3404899" y="5445002"/>
              <a:ext cx="2488315" cy="18461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18" dirty="0">
                  <a:solidFill>
                    <a:srgbClr val="FF7800"/>
                  </a:solidFill>
                  <a:cs typeface="Arial Narrow"/>
                </a:rPr>
                <a:t>2015 São Paulo,</a:t>
              </a:r>
              <a:r>
                <a:rPr lang="en-US" sz="1018" spc="59" dirty="0">
                  <a:solidFill>
                    <a:srgbClr val="FF7800"/>
                  </a:solidFill>
                  <a:latin typeface="Arial Narrow" pitchFamily="34" charset="0"/>
                </a:rPr>
                <a:t> </a:t>
              </a:r>
              <a:r>
                <a:rPr lang="en-US" sz="1018" dirty="0">
                  <a:solidFill>
                    <a:srgbClr val="FF7800"/>
                  </a:solidFill>
                  <a:cs typeface="Arial Narrow"/>
                </a:rPr>
                <a:t>Brazil</a:t>
              </a:r>
            </a:p>
          </p:txBody>
        </p:sp>
        <p:sp>
          <p:nvSpPr>
            <p:cNvPr id="598" name="TextBox 597"/>
            <p:cNvSpPr txBox="1"/>
            <p:nvPr/>
          </p:nvSpPr>
          <p:spPr>
            <a:xfrm>
              <a:off x="3397780" y="5010808"/>
              <a:ext cx="1854405" cy="430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376" b="1" dirty="0" smtClean="0">
                  <a:solidFill>
                    <a:srgbClr val="FF7800"/>
                  </a:solidFill>
                  <a:latin typeface="Georgia"/>
                  <a:cs typeface="Georgia"/>
                </a:rPr>
                <a:t>14,838</a:t>
              </a:r>
              <a:endParaRPr lang="en-US" sz="2376" b="1" dirty="0">
                <a:solidFill>
                  <a:srgbClr val="FF7800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600" name="Rectangle 599"/>
          <p:cNvSpPr/>
          <p:nvPr/>
        </p:nvSpPr>
        <p:spPr>
          <a:xfrm>
            <a:off x="4805792" y="1985393"/>
            <a:ext cx="3361723" cy="195887"/>
          </a:xfrm>
          <a:prstGeom prst="rect">
            <a:avLst/>
          </a:prstGeom>
        </p:spPr>
        <p:txBody>
          <a:bodyPr wrap="square" lIns="0" tIns="0" bIns="0">
            <a:spAutoFit/>
          </a:bodyPr>
          <a:lstStyle/>
          <a:p>
            <a:r>
              <a:rPr lang="en-US" sz="1273" dirty="0">
                <a:solidFill>
                  <a:srgbClr val="FF7800"/>
                </a:solidFill>
                <a:cs typeface="Arial Narrow"/>
              </a:rPr>
              <a:t>2016 </a:t>
            </a:r>
            <a:r>
              <a:rPr lang="en-US" sz="1273" dirty="0" err="1">
                <a:solidFill>
                  <a:srgbClr val="FF7800"/>
                </a:solidFill>
                <a:cs typeface="Arial Narrow"/>
              </a:rPr>
              <a:t>Goyang</a:t>
            </a:r>
            <a:r>
              <a:rPr lang="en-US" sz="1273" dirty="0">
                <a:solidFill>
                  <a:srgbClr val="FF7800"/>
                </a:solidFill>
                <a:cs typeface="Arial Narrow"/>
              </a:rPr>
              <a:t> City (Seoul), Korea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685102" y="1594589"/>
            <a:ext cx="1518581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76" b="1" dirty="0" smtClean="0">
                <a:solidFill>
                  <a:srgbClr val="FF7800"/>
                </a:solidFill>
                <a:latin typeface="Georgia"/>
                <a:cs typeface="Georgia"/>
              </a:rPr>
              <a:t>44,607</a:t>
            </a:r>
            <a:endParaRPr lang="en-US" sz="2376" b="1" baseline="30000" dirty="0">
              <a:solidFill>
                <a:srgbClr val="FF7800"/>
              </a:solidFill>
              <a:latin typeface="Georgia"/>
              <a:cs typeface="Georgia"/>
            </a:endParaRPr>
          </a:p>
        </p:txBody>
      </p:sp>
      <p:sp>
        <p:nvSpPr>
          <p:cNvPr id="614" name="Oval 613"/>
          <p:cNvSpPr>
            <a:spLocks noChangeAspect="1"/>
          </p:cNvSpPr>
          <p:nvPr/>
        </p:nvSpPr>
        <p:spPr>
          <a:xfrm>
            <a:off x="5803107" y="3443565"/>
            <a:ext cx="193718" cy="193718"/>
          </a:xfrm>
          <a:prstGeom prst="ellipse">
            <a:avLst/>
          </a:prstGeom>
          <a:solidFill>
            <a:srgbClr val="919295">
              <a:alpha val="70000"/>
            </a:srgbClr>
          </a:solidFill>
          <a:ln w="19050" cmpd="sng">
            <a:solidFill>
              <a:srgbClr val="91929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9E9F9D"/>
              </a:solidFill>
            </a:endParaRPr>
          </a:p>
        </p:txBody>
      </p:sp>
      <p:cxnSp>
        <p:nvCxnSpPr>
          <p:cNvPr id="615" name="Elbow Connector 614"/>
          <p:cNvCxnSpPr/>
          <p:nvPr/>
        </p:nvCxnSpPr>
        <p:spPr>
          <a:xfrm flipV="1">
            <a:off x="5987392" y="3185866"/>
            <a:ext cx="709120" cy="359002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919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4" name="Oval 583"/>
          <p:cNvSpPr>
            <a:spLocks noChangeAspect="1"/>
          </p:cNvSpPr>
          <p:nvPr/>
        </p:nvSpPr>
        <p:spPr>
          <a:xfrm>
            <a:off x="3943936" y="2984423"/>
            <a:ext cx="193718" cy="193718"/>
          </a:xfrm>
          <a:prstGeom prst="ellipse">
            <a:avLst/>
          </a:prstGeom>
          <a:solidFill>
            <a:srgbClr val="919295">
              <a:alpha val="70000"/>
            </a:srgbClr>
          </a:solidFill>
          <a:ln w="19050" cmpd="sng">
            <a:solidFill>
              <a:srgbClr val="91929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9E9F9D"/>
              </a:solidFill>
            </a:endParaRPr>
          </a:p>
        </p:txBody>
      </p:sp>
      <p:cxnSp>
        <p:nvCxnSpPr>
          <p:cNvPr id="585" name="Elbow Connector 584"/>
          <p:cNvCxnSpPr/>
          <p:nvPr/>
        </p:nvCxnSpPr>
        <p:spPr>
          <a:xfrm rot="16200000" flipV="1">
            <a:off x="3580701" y="2526544"/>
            <a:ext cx="411276" cy="51251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919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6" name="Oval 605"/>
          <p:cNvSpPr>
            <a:spLocks noChangeAspect="1"/>
          </p:cNvSpPr>
          <p:nvPr/>
        </p:nvSpPr>
        <p:spPr>
          <a:xfrm>
            <a:off x="6501690" y="4235244"/>
            <a:ext cx="193718" cy="193718"/>
          </a:xfrm>
          <a:prstGeom prst="ellipse">
            <a:avLst/>
          </a:prstGeom>
          <a:solidFill>
            <a:srgbClr val="919295">
              <a:alpha val="70000"/>
            </a:srgbClr>
          </a:solidFill>
          <a:ln w="19050" cmpd="sng">
            <a:solidFill>
              <a:srgbClr val="91929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EC1F30"/>
              </a:solidFill>
            </a:endParaRPr>
          </a:p>
        </p:txBody>
      </p:sp>
      <p:cxnSp>
        <p:nvCxnSpPr>
          <p:cNvPr id="607" name="Elbow Connector 606"/>
          <p:cNvCxnSpPr/>
          <p:nvPr/>
        </p:nvCxnSpPr>
        <p:spPr>
          <a:xfrm flipV="1">
            <a:off x="5983766" y="4335206"/>
            <a:ext cx="526515" cy="37495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919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8" name="Oval 607"/>
          <p:cNvSpPr>
            <a:spLocks noChangeAspect="1"/>
          </p:cNvSpPr>
          <p:nvPr/>
        </p:nvSpPr>
        <p:spPr>
          <a:xfrm>
            <a:off x="3121206" y="4072413"/>
            <a:ext cx="193718" cy="193718"/>
          </a:xfrm>
          <a:prstGeom prst="ellipse">
            <a:avLst/>
          </a:prstGeom>
          <a:solidFill>
            <a:srgbClr val="919295">
              <a:alpha val="70000"/>
            </a:srgbClr>
          </a:solidFill>
          <a:ln w="19050" cmpd="sng">
            <a:solidFill>
              <a:srgbClr val="91929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9E9F9D"/>
              </a:solidFill>
            </a:endParaRPr>
          </a:p>
        </p:txBody>
      </p:sp>
      <p:cxnSp>
        <p:nvCxnSpPr>
          <p:cNvPr id="609" name="Elbow Connector 608"/>
          <p:cNvCxnSpPr/>
          <p:nvPr/>
        </p:nvCxnSpPr>
        <p:spPr>
          <a:xfrm rot="16200000" flipV="1">
            <a:off x="3331568" y="4142214"/>
            <a:ext cx="343337" cy="385985"/>
          </a:xfrm>
          <a:prstGeom prst="bentConnector2">
            <a:avLst/>
          </a:prstGeom>
          <a:ln w="12700" cmpd="sng">
            <a:solidFill>
              <a:srgbClr val="919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1" name="Elbow Connector 610"/>
          <p:cNvCxnSpPr>
            <a:stCxn id="601" idx="3"/>
          </p:cNvCxnSpPr>
          <p:nvPr/>
        </p:nvCxnSpPr>
        <p:spPr>
          <a:xfrm>
            <a:off x="6203683" y="1823562"/>
            <a:ext cx="845103" cy="850167"/>
          </a:xfrm>
          <a:prstGeom prst="bentConnector2">
            <a:avLst/>
          </a:prstGeom>
          <a:ln w="12700" cmpd="sng">
            <a:solidFill>
              <a:srgbClr val="919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Elbow Connector 612"/>
          <p:cNvCxnSpPr/>
          <p:nvPr/>
        </p:nvCxnSpPr>
        <p:spPr>
          <a:xfrm rot="10800000" flipV="1">
            <a:off x="1711161" y="3349136"/>
            <a:ext cx="783810" cy="396536"/>
          </a:xfrm>
          <a:prstGeom prst="bentConnector3">
            <a:avLst>
              <a:gd name="adj1" fmla="val 39856"/>
            </a:avLst>
          </a:prstGeom>
          <a:ln w="12700" cmpd="sng">
            <a:solidFill>
              <a:srgbClr val="919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Rectangle 591"/>
          <p:cNvSpPr/>
          <p:nvPr/>
        </p:nvSpPr>
        <p:spPr>
          <a:xfrm>
            <a:off x="381067" y="1992142"/>
            <a:ext cx="1373366" cy="156646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018" dirty="0">
                <a:solidFill>
                  <a:schemeClr val="accent6"/>
                </a:solidFill>
                <a:cs typeface="Arial Narrow"/>
              </a:rPr>
              <a:t>   2018 Toronto, Canada</a:t>
            </a:r>
          </a:p>
        </p:txBody>
      </p:sp>
      <p:cxnSp>
        <p:nvCxnSpPr>
          <p:cNvPr id="596" name="Elbow Connector 595"/>
          <p:cNvCxnSpPr/>
          <p:nvPr/>
        </p:nvCxnSpPr>
        <p:spPr>
          <a:xfrm>
            <a:off x="1649033" y="1965504"/>
            <a:ext cx="782320" cy="275186"/>
          </a:xfrm>
          <a:prstGeom prst="bentConnector2">
            <a:avLst/>
          </a:prstGeom>
          <a:ln w="12700" cmpd="sng">
            <a:solidFill>
              <a:srgbClr val="1745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LOCATIONS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91912" y="2885582"/>
            <a:ext cx="2111298" cy="156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18" dirty="0">
                <a:solidFill>
                  <a:srgbClr val="17458F"/>
                </a:solidFill>
                <a:cs typeface="Arial Narrow"/>
              </a:rPr>
              <a:t>2019 Hamburg, Germany</a:t>
            </a:r>
          </a:p>
        </p:txBody>
      </p:sp>
      <p:cxnSp>
        <p:nvCxnSpPr>
          <p:cNvPr id="53" name="Elbow Connector 52"/>
          <p:cNvCxnSpPr/>
          <p:nvPr/>
        </p:nvCxnSpPr>
        <p:spPr>
          <a:xfrm rot="10800000">
            <a:off x="4743476" y="2673957"/>
            <a:ext cx="385984" cy="175511"/>
          </a:xfrm>
          <a:prstGeom prst="bentConnector3">
            <a:avLst>
              <a:gd name="adj1" fmla="val -3492"/>
            </a:avLst>
          </a:prstGeom>
          <a:ln w="12700" cmpd="sng">
            <a:solidFill>
              <a:srgbClr val="1745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spect="1"/>
          </p:cNvSpPr>
          <p:nvPr/>
        </p:nvSpPr>
        <p:spPr>
          <a:xfrm>
            <a:off x="6735455" y="2677765"/>
            <a:ext cx="193718" cy="193718"/>
          </a:xfrm>
          <a:prstGeom prst="ellipse">
            <a:avLst/>
          </a:prstGeom>
          <a:solidFill>
            <a:srgbClr val="919295">
              <a:alpha val="70000"/>
            </a:srgbClr>
          </a:solidFill>
          <a:ln w="19050" cmpd="sng">
            <a:solidFill>
              <a:srgbClr val="91929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9E9F9D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4543718" y="2574405"/>
            <a:ext cx="193718" cy="193718"/>
          </a:xfrm>
          <a:prstGeom prst="ellipse">
            <a:avLst/>
          </a:prstGeom>
          <a:solidFill>
            <a:srgbClr val="17458F">
              <a:alpha val="70000"/>
            </a:srgbClr>
          </a:solidFill>
          <a:ln w="19050" cmpd="sng">
            <a:solidFill>
              <a:srgbClr val="1745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17458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1684198" y="3124524"/>
            <a:ext cx="193718" cy="193718"/>
          </a:xfrm>
          <a:prstGeom prst="ellipse">
            <a:avLst/>
          </a:prstGeom>
          <a:solidFill>
            <a:srgbClr val="17458F">
              <a:alpha val="70000"/>
            </a:srgbClr>
          </a:solidFill>
          <a:ln w="19050" cmpd="sng">
            <a:solidFill>
              <a:srgbClr val="1745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17458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1696" y="2845174"/>
            <a:ext cx="1373366" cy="156646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018" dirty="0">
                <a:solidFill>
                  <a:srgbClr val="17458F"/>
                </a:solidFill>
                <a:cs typeface="Arial Narrow"/>
              </a:rPr>
              <a:t>   </a:t>
            </a:r>
            <a:r>
              <a:rPr lang="en-US" sz="1018" dirty="0" smtClean="0">
                <a:solidFill>
                  <a:srgbClr val="17458F"/>
                </a:solidFill>
                <a:cs typeface="Arial Narrow"/>
              </a:rPr>
              <a:t>2020 Honolulu, Hawaii</a:t>
            </a:r>
            <a:endParaRPr lang="en-US" sz="1018" dirty="0">
              <a:solidFill>
                <a:srgbClr val="17458F"/>
              </a:solidFill>
              <a:cs typeface="Arial Narrow"/>
            </a:endParaRPr>
          </a:p>
        </p:txBody>
      </p:sp>
      <p:cxnSp>
        <p:nvCxnSpPr>
          <p:cNvPr id="55" name="Elbow Connector 54"/>
          <p:cNvCxnSpPr/>
          <p:nvPr/>
        </p:nvCxnSpPr>
        <p:spPr>
          <a:xfrm rot="10800000">
            <a:off x="1387693" y="2937227"/>
            <a:ext cx="385984" cy="175511"/>
          </a:xfrm>
          <a:prstGeom prst="bentConnector3">
            <a:avLst>
              <a:gd name="adj1" fmla="val -3492"/>
            </a:avLst>
          </a:prstGeom>
          <a:ln w="12700" cmpd="sng">
            <a:solidFill>
              <a:srgbClr val="1745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8938" y="3500350"/>
            <a:ext cx="1518581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76" b="1" dirty="0" smtClean="0">
                <a:solidFill>
                  <a:srgbClr val="FF7800"/>
                </a:solidFill>
                <a:latin typeface="Georgia"/>
                <a:cs typeface="Georgia"/>
              </a:rPr>
              <a:t>33,390</a:t>
            </a:r>
            <a:endParaRPr lang="en-US" sz="2376" b="1" baseline="30000" dirty="0">
              <a:solidFill>
                <a:srgbClr val="FF7800"/>
              </a:solidFill>
              <a:latin typeface="Georgia"/>
              <a:cs typeface="Georgi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2982" y="3937398"/>
            <a:ext cx="1795213" cy="195887"/>
          </a:xfrm>
          <a:prstGeom prst="rect">
            <a:avLst/>
          </a:prstGeom>
        </p:spPr>
        <p:txBody>
          <a:bodyPr wrap="square" lIns="0" tIns="0" bIns="0">
            <a:spAutoFit/>
          </a:bodyPr>
          <a:lstStyle/>
          <a:p>
            <a:r>
              <a:rPr lang="en-US" sz="1273" dirty="0" smtClean="0">
                <a:solidFill>
                  <a:srgbClr val="FF7800"/>
                </a:solidFill>
                <a:cs typeface="Arial Narrow"/>
              </a:rPr>
              <a:t>2017 Atlanta, Georgia, USA</a:t>
            </a:r>
            <a:endParaRPr lang="en-US" sz="1273" dirty="0">
              <a:solidFill>
                <a:srgbClr val="FF7800"/>
              </a:solidFill>
              <a:cs typeface="Arial Narrow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2566103" y="3171649"/>
            <a:ext cx="193718" cy="193718"/>
          </a:xfrm>
          <a:prstGeom prst="ellipse">
            <a:avLst/>
          </a:prstGeom>
          <a:solidFill>
            <a:srgbClr val="919295">
              <a:alpha val="70000"/>
            </a:srgbClr>
          </a:solidFill>
          <a:ln w="19050" cmpd="sng">
            <a:solidFill>
              <a:srgbClr val="91929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>
              <a:solidFill>
                <a:srgbClr val="FF78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02521" y="2305353"/>
            <a:ext cx="633879" cy="429301"/>
            <a:chOff x="-1088134" y="3001820"/>
            <a:chExt cx="633879" cy="429301"/>
          </a:xfrm>
        </p:grpSpPr>
        <p:sp>
          <p:nvSpPr>
            <p:cNvPr id="66" name="Rectangle 65"/>
            <p:cNvSpPr/>
            <p:nvPr/>
          </p:nvSpPr>
          <p:spPr>
            <a:xfrm>
              <a:off x="-1088134" y="3001820"/>
              <a:ext cx="633879" cy="429301"/>
            </a:xfrm>
            <a:prstGeom prst="rect">
              <a:avLst/>
            </a:prstGeom>
            <a:solidFill>
              <a:srgbClr val="FFFFFF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7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2677" y="3045065"/>
              <a:ext cx="556467" cy="319693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380536" y="1588199"/>
            <a:ext cx="1518581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76" b="1" dirty="0" smtClean="0">
                <a:solidFill>
                  <a:schemeClr val="accent6"/>
                </a:solidFill>
                <a:latin typeface="Georgia"/>
                <a:cs typeface="Georgia"/>
              </a:rPr>
              <a:t>25,000+</a:t>
            </a:r>
            <a:endParaRPr lang="en-US" sz="2376" b="1" baseline="30000" dirty="0">
              <a:solidFill>
                <a:schemeClr val="accent6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19256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CONVENTION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ATTENDANCE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1576694" y="1299198"/>
            <a:ext cx="1211109" cy="218008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697"/>
              </a:lnSpc>
            </a:pPr>
            <a:r>
              <a:rPr lang="en-US" b="1" dirty="0" smtClean="0">
                <a:solidFill>
                  <a:schemeClr val="accent6"/>
                </a:solidFill>
              </a:rPr>
              <a:t>Korea, 2016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5358" y="1742740"/>
            <a:ext cx="2438400" cy="24314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Top 10 Country Attendance</a:t>
            </a:r>
          </a:p>
          <a:p>
            <a:r>
              <a:rPr lang="en-US" sz="16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Total:  44,607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Korea:	25,048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Japan:	6,808</a:t>
            </a:r>
          </a:p>
          <a:p>
            <a:pPr defTabSz="688975"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United States:	2,594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Taiwan:	2,390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Philippines:	1,146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India:	827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Bangladesh:	572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Nigeria:	458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Australia:	365</a:t>
            </a:r>
          </a:p>
          <a:p>
            <a:pPr>
              <a:tabLst>
                <a:tab pos="1377950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Nepal:	332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54697" y="1291198"/>
            <a:ext cx="2438400" cy="2894129"/>
            <a:chOff x="4464767" y="1503070"/>
            <a:chExt cx="2438400" cy="2894129"/>
          </a:xfrm>
        </p:grpSpPr>
        <p:sp>
          <p:nvSpPr>
            <p:cNvPr id="58" name="TextBox 57"/>
            <p:cNvSpPr txBox="1"/>
            <p:nvPr/>
          </p:nvSpPr>
          <p:spPr>
            <a:xfrm>
              <a:off x="4464767" y="1965764"/>
              <a:ext cx="2438400" cy="243143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Top 10 Country Attendance</a:t>
              </a:r>
            </a:p>
            <a:p>
              <a:r>
                <a:rPr lang="en-US" sz="1600" b="1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Total:  33,390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United States:	16,756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Japan:	2,277</a:t>
              </a:r>
            </a:p>
            <a:p>
              <a:pPr defTabSz="688975"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India:	1,521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Nigeria	1,224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Canada:	965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Taiwan:	893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Brazil:	527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Bangladesh:	520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Korea, Republic of:	461</a:t>
              </a:r>
            </a:p>
            <a:p>
              <a:pPr>
                <a:tabLst>
                  <a:tab pos="1377950" algn="l"/>
                </a:tabLst>
              </a:pPr>
              <a:r>
                <a:rPr lang="en-US" sz="1200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Nepal:	419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69693" y="1503070"/>
              <a:ext cx="1211109" cy="21800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697"/>
                </a:lnSpc>
              </a:pPr>
              <a:r>
                <a:rPr lang="en-US" b="1" dirty="0" smtClean="0">
                  <a:solidFill>
                    <a:schemeClr val="accent6"/>
                  </a:solidFill>
                </a:rPr>
                <a:t>Atlanta, 2017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4963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-14868" y="0"/>
            <a:ext cx="8534399" cy="5478449"/>
          </a:xfrm>
          <a:prstGeom prst="rect">
            <a:avLst/>
          </a:prstGeom>
          <a:solidFill>
            <a:srgbClr val="00B2B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7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72003" y="187147"/>
            <a:ext cx="7817323" cy="40291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0" cap="all" spc="300">
                <a:solidFill>
                  <a:srgbClr val="E3002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z="2715" b="1" dirty="0">
                <a:solidFill>
                  <a:schemeClr val="accent6"/>
                </a:solidFill>
                <a:latin typeface="Arial Narrow Bold"/>
                <a:cs typeface="Arial Narrow Bold"/>
              </a:rPr>
              <a:t>ROTARY </a:t>
            </a:r>
            <a:r>
              <a:rPr lang="en-US" sz="2715" b="1" dirty="0" smtClean="0">
                <a:solidFill>
                  <a:schemeClr val="accent6"/>
                </a:solidFill>
                <a:latin typeface="Arial Narrow Bold"/>
                <a:cs typeface="Arial Narrow Bold"/>
              </a:rPr>
              <a:t>Demographics</a:t>
            </a:r>
            <a:endParaRPr lang="en-US" sz="2715" b="1" dirty="0">
              <a:solidFill>
                <a:schemeClr val="accent6"/>
              </a:solidFill>
              <a:latin typeface="Arial Narrow Bold"/>
              <a:cs typeface="Arial Narrow Bold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70959491"/>
              </p:ext>
            </p:extLst>
          </p:nvPr>
        </p:nvGraphicFramePr>
        <p:xfrm>
          <a:off x="0" y="2067791"/>
          <a:ext cx="3984120" cy="265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809622075"/>
              </p:ext>
            </p:extLst>
          </p:nvPr>
        </p:nvGraphicFramePr>
        <p:xfrm>
          <a:off x="3844310" y="1744854"/>
          <a:ext cx="4468526" cy="2979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>
          <a:xfrm>
            <a:off x="1199469" y="1110917"/>
            <a:ext cx="1211109" cy="218008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697"/>
              </a:lnSpc>
            </a:pPr>
            <a:r>
              <a:rPr lang="en-US" b="1" u="sng" dirty="0" smtClean="0">
                <a:solidFill>
                  <a:schemeClr val="accent6"/>
                </a:solidFill>
              </a:rPr>
              <a:t>Gender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2923" y="1110917"/>
            <a:ext cx="1211109" cy="218008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697"/>
              </a:lnSpc>
            </a:pPr>
            <a:r>
              <a:rPr lang="en-US" b="1" u="sng" dirty="0" smtClean="0">
                <a:solidFill>
                  <a:schemeClr val="accent6"/>
                </a:solidFill>
              </a:rPr>
              <a:t>Age</a:t>
            </a:r>
            <a:endParaRPr lang="en-US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8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tary_partner Deck">
      <a:dk1>
        <a:srgbClr val="00246C"/>
      </a:dk1>
      <a:lt1>
        <a:srgbClr val="9E9F9D"/>
      </a:lt1>
      <a:dk2>
        <a:srgbClr val="FEBD11"/>
      </a:dk2>
      <a:lt2>
        <a:srgbClr val="000000"/>
      </a:lt2>
      <a:accent1>
        <a:srgbClr val="EC1F30"/>
      </a:accent1>
      <a:accent2>
        <a:srgbClr val="3C3C3B"/>
      </a:accent2>
      <a:accent3>
        <a:srgbClr val="73B632"/>
      </a:accent3>
      <a:accent4>
        <a:srgbClr val="FFFFFE"/>
      </a:accent4>
      <a:accent5>
        <a:srgbClr val="FFFFFE"/>
      </a:accent5>
      <a:accent6>
        <a:srgbClr val="FFFFFE"/>
      </a:accent6>
      <a:hlink>
        <a:srgbClr val="FFFFFE"/>
      </a:hlink>
      <a:folHlink>
        <a:srgbClr val="FFFFFE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Rotary_partner Deck">
      <a:dk1>
        <a:srgbClr val="00246C"/>
      </a:dk1>
      <a:lt1>
        <a:srgbClr val="9E9F9D"/>
      </a:lt1>
      <a:dk2>
        <a:srgbClr val="FEBD11"/>
      </a:dk2>
      <a:lt2>
        <a:srgbClr val="000000"/>
      </a:lt2>
      <a:accent1>
        <a:srgbClr val="EC1F30"/>
      </a:accent1>
      <a:accent2>
        <a:srgbClr val="3C3C3B"/>
      </a:accent2>
      <a:accent3>
        <a:srgbClr val="73B632"/>
      </a:accent3>
      <a:accent4>
        <a:srgbClr val="FFFFFE"/>
      </a:accent4>
      <a:accent5>
        <a:srgbClr val="FFFFFE"/>
      </a:accent5>
      <a:accent6>
        <a:srgbClr val="FFFFFE"/>
      </a:accent6>
      <a:hlink>
        <a:srgbClr val="FFFFFE"/>
      </a:hlink>
      <a:folHlink>
        <a:srgbClr val="FFFFF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Rotary_partner Deck">
      <a:dk1>
        <a:srgbClr val="00246C"/>
      </a:dk1>
      <a:lt1>
        <a:srgbClr val="9E9F9D"/>
      </a:lt1>
      <a:dk2>
        <a:srgbClr val="FEBD11"/>
      </a:dk2>
      <a:lt2>
        <a:srgbClr val="000000"/>
      </a:lt2>
      <a:accent1>
        <a:srgbClr val="EC1F30"/>
      </a:accent1>
      <a:accent2>
        <a:srgbClr val="3C3C3B"/>
      </a:accent2>
      <a:accent3>
        <a:srgbClr val="73B632"/>
      </a:accent3>
      <a:accent4>
        <a:srgbClr val="FFFFFE"/>
      </a:accent4>
      <a:accent5>
        <a:srgbClr val="FFFFFE"/>
      </a:accent5>
      <a:accent6>
        <a:srgbClr val="FFFFFE"/>
      </a:accent6>
      <a:hlink>
        <a:srgbClr val="FFFFFE"/>
      </a:hlink>
      <a:folHlink>
        <a:srgbClr val="FFFFFE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Custom</PresentationFormat>
  <Paragraphs>259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Narrow</vt:lpstr>
      <vt:lpstr>Arial Narrow Bold</vt:lpstr>
      <vt:lpstr>Calibri</vt:lpstr>
      <vt:lpstr>Century Gothic</vt:lpstr>
      <vt:lpstr>Georgia</vt:lpstr>
      <vt:lpstr>ヒラギノ角ゴ Pro W3</vt:lpstr>
      <vt:lpstr>Office Theme</vt:lpstr>
      <vt:lpstr>1_Office Theme</vt:lpstr>
      <vt:lpstr>3_Office Theme</vt:lpstr>
      <vt:lpstr>PowerPoint Presentation</vt:lpstr>
      <vt:lpstr>About Rotary</vt:lpstr>
      <vt:lpstr>WHERE WE ARE</vt:lpstr>
      <vt:lpstr>PowerPoint Presentation</vt:lpstr>
      <vt:lpstr>ROTARY’S REPUTATION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2001-01-01T03:41:17Z</dcterms:created>
  <dcterms:modified xsi:type="dcterms:W3CDTF">2017-10-13T16:22:34Z</dcterms:modified>
</cp:coreProperties>
</file>