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59" r:id="rId5"/>
    <p:sldId id="273" r:id="rId6"/>
    <p:sldId id="274" r:id="rId7"/>
    <p:sldId id="268" r:id="rId8"/>
    <p:sldId id="269" r:id="rId9"/>
    <p:sldId id="270" r:id="rId10"/>
    <p:sldId id="271" r:id="rId11"/>
    <p:sldId id="267" r:id="rId12"/>
    <p:sldId id="272" r:id="rId13"/>
    <p:sldId id="275"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50"/>
    <p:restoredTop sz="94674"/>
  </p:normalViewPr>
  <p:slideViewPr>
    <p:cSldViewPr snapToGrid="0" snapToObjects="1">
      <p:cViewPr varScale="1">
        <p:scale>
          <a:sx n="130" d="100"/>
          <a:sy n="130" d="100"/>
        </p:scale>
        <p:origin x="224"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8/14/19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8/14/19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8/14/19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8/14/19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8/14/19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8/14/19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8/14/19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8/14/19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8/14/19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8/14/19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8/14/19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8/14/19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8/14/19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8/14/19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8/14/19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8/14/19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8/14/19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8/14/19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www.salesforce.com/cr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C71F0-DA19-C142-87D0-5C9BF382E857}"/>
              </a:ext>
            </a:extLst>
          </p:cNvPr>
          <p:cNvSpPr>
            <a:spLocks noGrp="1"/>
          </p:cNvSpPr>
          <p:nvPr>
            <p:ph type="ctrTitle"/>
          </p:nvPr>
        </p:nvSpPr>
        <p:spPr>
          <a:xfrm>
            <a:off x="680322" y="2159777"/>
            <a:ext cx="8144134" cy="1373070"/>
          </a:xfrm>
        </p:spPr>
        <p:txBody>
          <a:bodyPr/>
          <a:lstStyle/>
          <a:p>
            <a:r>
              <a:rPr lang="en-US" dirty="0"/>
              <a:t>CRM SYSTEM </a:t>
            </a:r>
          </a:p>
        </p:txBody>
      </p:sp>
      <p:sp>
        <p:nvSpPr>
          <p:cNvPr id="3" name="Subtitle 2">
            <a:extLst>
              <a:ext uri="{FF2B5EF4-FFF2-40B4-BE49-F238E27FC236}">
                <a16:creationId xmlns:a16="http://schemas.microsoft.com/office/drawing/2014/main" id="{22757C3E-CA0A-D145-BE75-3C5EB1831043}"/>
              </a:ext>
            </a:extLst>
          </p:cNvPr>
          <p:cNvSpPr>
            <a:spLocks noGrp="1"/>
          </p:cNvSpPr>
          <p:nvPr>
            <p:ph type="subTitle" idx="1"/>
          </p:nvPr>
        </p:nvSpPr>
        <p:spPr>
          <a:xfrm>
            <a:off x="680322" y="3429001"/>
            <a:ext cx="8144134" cy="812260"/>
          </a:xfrm>
        </p:spPr>
        <p:txBody>
          <a:bodyPr/>
          <a:lstStyle/>
          <a:p>
            <a:r>
              <a:rPr lang="en-US" dirty="0"/>
              <a:t>CUSTOMER RELATIONSHIP MANAGEMENT</a:t>
            </a:r>
          </a:p>
        </p:txBody>
      </p:sp>
      <p:pic>
        <p:nvPicPr>
          <p:cNvPr id="5" name="Picture 4">
            <a:extLst>
              <a:ext uri="{FF2B5EF4-FFF2-40B4-BE49-F238E27FC236}">
                <a16:creationId xmlns:a16="http://schemas.microsoft.com/office/drawing/2014/main" id="{BBFD1AB0-5AA2-1F4F-812A-A568959C04DB}"/>
              </a:ext>
            </a:extLst>
          </p:cNvPr>
          <p:cNvPicPr>
            <a:picLocks noChangeAspect="1"/>
          </p:cNvPicPr>
          <p:nvPr/>
        </p:nvPicPr>
        <p:blipFill>
          <a:blip r:embed="rId2"/>
          <a:stretch>
            <a:fillRect/>
          </a:stretch>
        </p:blipFill>
        <p:spPr>
          <a:xfrm>
            <a:off x="9046723" y="2408813"/>
            <a:ext cx="3145277" cy="1769218"/>
          </a:xfrm>
          <a:prstGeom prst="rect">
            <a:avLst/>
          </a:prstGeom>
        </p:spPr>
      </p:pic>
      <p:sp>
        <p:nvSpPr>
          <p:cNvPr id="6" name="Subtitle 2">
            <a:extLst>
              <a:ext uri="{FF2B5EF4-FFF2-40B4-BE49-F238E27FC236}">
                <a16:creationId xmlns:a16="http://schemas.microsoft.com/office/drawing/2014/main" id="{EBC28F1B-EBE2-BB42-BDF4-8BB5E1CFDB98}"/>
              </a:ext>
            </a:extLst>
          </p:cNvPr>
          <p:cNvSpPr txBox="1">
            <a:spLocks/>
          </p:cNvSpPr>
          <p:nvPr/>
        </p:nvSpPr>
        <p:spPr>
          <a:xfrm>
            <a:off x="680322" y="4830293"/>
            <a:ext cx="4391032" cy="812260"/>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err="1"/>
              <a:t>Caio</a:t>
            </a:r>
            <a:r>
              <a:rPr lang="en-US" dirty="0"/>
              <a:t> </a:t>
            </a:r>
            <a:r>
              <a:rPr lang="en-US" dirty="0" err="1"/>
              <a:t>Schwarcz</a:t>
            </a:r>
            <a:r>
              <a:rPr lang="en-US" dirty="0"/>
              <a:t> Hoffmann 610093</a:t>
            </a:r>
          </a:p>
          <a:p>
            <a:pPr marL="342900" indent="-342900" algn="l">
              <a:buFont typeface="Arial" panose="020B0604020202020204" pitchFamily="34" charset="0"/>
              <a:buChar char="•"/>
            </a:pPr>
            <a:r>
              <a:rPr lang="en-US" dirty="0" err="1"/>
              <a:t>Widjesh</a:t>
            </a:r>
            <a:r>
              <a:rPr lang="en-US" dirty="0"/>
              <a:t> Shiva </a:t>
            </a:r>
            <a:r>
              <a:rPr lang="en-US" dirty="0" err="1"/>
              <a:t>Bhaggan</a:t>
            </a:r>
            <a:r>
              <a:rPr lang="en-US" dirty="0"/>
              <a:t> 610128</a:t>
            </a:r>
          </a:p>
        </p:txBody>
      </p:sp>
    </p:spTree>
    <p:extLst>
      <p:ext uri="{BB962C8B-B14F-4D97-AF65-F5344CB8AC3E}">
        <p14:creationId xmlns:p14="http://schemas.microsoft.com/office/powerpoint/2010/main" val="1183260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51EAA-A8CC-9041-9027-29ABBC3F956B}"/>
              </a:ext>
            </a:extLst>
          </p:cNvPr>
          <p:cNvSpPr>
            <a:spLocks noGrp="1"/>
          </p:cNvSpPr>
          <p:nvPr>
            <p:ph type="title"/>
          </p:nvPr>
        </p:nvSpPr>
        <p:spPr/>
        <p:txBody>
          <a:bodyPr/>
          <a:lstStyle/>
          <a:p>
            <a:r>
              <a:rPr lang="en-US" dirty="0"/>
              <a:t>Software Design</a:t>
            </a:r>
          </a:p>
        </p:txBody>
      </p:sp>
      <p:sp>
        <p:nvSpPr>
          <p:cNvPr id="3" name="Content Placeholder 2">
            <a:extLst>
              <a:ext uri="{FF2B5EF4-FFF2-40B4-BE49-F238E27FC236}">
                <a16:creationId xmlns:a16="http://schemas.microsoft.com/office/drawing/2014/main" id="{41269660-E26F-B44D-837E-458B2D03C9E9}"/>
              </a:ext>
            </a:extLst>
          </p:cNvPr>
          <p:cNvSpPr>
            <a:spLocks noGrp="1"/>
          </p:cNvSpPr>
          <p:nvPr>
            <p:ph idx="1"/>
          </p:nvPr>
        </p:nvSpPr>
        <p:spPr/>
        <p:txBody>
          <a:bodyPr/>
          <a:lstStyle/>
          <a:p>
            <a:r>
              <a:rPr lang="en-US" dirty="0"/>
              <a:t>Factory Method Pattern</a:t>
            </a:r>
          </a:p>
          <a:p>
            <a:r>
              <a:rPr lang="en-US" dirty="0"/>
              <a:t>Model View Controller Pattern</a:t>
            </a:r>
          </a:p>
          <a:p>
            <a:r>
              <a:rPr lang="en-US" dirty="0"/>
              <a:t>Repository</a:t>
            </a:r>
          </a:p>
          <a:p>
            <a:r>
              <a:rPr lang="en-US" dirty="0"/>
              <a:t>Business-Service Layer</a:t>
            </a:r>
          </a:p>
        </p:txBody>
      </p:sp>
    </p:spTree>
    <p:extLst>
      <p:ext uri="{BB962C8B-B14F-4D97-AF65-F5344CB8AC3E}">
        <p14:creationId xmlns:p14="http://schemas.microsoft.com/office/powerpoint/2010/main" val="4236920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812E-C9C4-4F4E-94EC-8965C30ED250}"/>
              </a:ext>
            </a:extLst>
          </p:cNvPr>
          <p:cNvSpPr>
            <a:spLocks noGrp="1"/>
          </p:cNvSpPr>
          <p:nvPr>
            <p:ph type="title"/>
          </p:nvPr>
        </p:nvSpPr>
        <p:spPr/>
        <p:txBody>
          <a:bodyPr/>
          <a:lstStyle/>
          <a:p>
            <a:r>
              <a:rPr lang="en-US" dirty="0"/>
              <a:t>The solution presentation</a:t>
            </a:r>
          </a:p>
        </p:txBody>
      </p:sp>
    </p:spTree>
    <p:extLst>
      <p:ext uri="{BB962C8B-B14F-4D97-AF65-F5344CB8AC3E}">
        <p14:creationId xmlns:p14="http://schemas.microsoft.com/office/powerpoint/2010/main" val="3507958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8019E-07A0-4D4E-87F2-41605EA9B19A}"/>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0A0E2B2F-9166-3844-B3AF-67424972D1F6}"/>
              </a:ext>
            </a:extLst>
          </p:cNvPr>
          <p:cNvSpPr>
            <a:spLocks noGrp="1"/>
          </p:cNvSpPr>
          <p:nvPr>
            <p:ph idx="1"/>
          </p:nvPr>
        </p:nvSpPr>
        <p:spPr/>
        <p:txBody>
          <a:bodyPr/>
          <a:lstStyle/>
          <a:p>
            <a:r>
              <a:rPr lang="en-US" dirty="0"/>
              <a:t>In this course we have looked at some key concepts, themes and skills related to software development.</a:t>
            </a:r>
          </a:p>
          <a:p>
            <a:r>
              <a:rPr lang="en-US" dirty="0"/>
              <a:t>“Our Software Development skills have greatly shaped after this study. We have realized how developing without principle may impact our software’s. Developing with principles definitely improves the quality of software, and this project proves it.”</a:t>
            </a:r>
          </a:p>
        </p:txBody>
      </p:sp>
    </p:spTree>
    <p:extLst>
      <p:ext uri="{BB962C8B-B14F-4D97-AF65-F5344CB8AC3E}">
        <p14:creationId xmlns:p14="http://schemas.microsoft.com/office/powerpoint/2010/main" val="936862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40F3D-74D9-3643-B9AD-4CEB96B4C172}"/>
              </a:ext>
            </a:extLst>
          </p:cNvPr>
          <p:cNvSpPr>
            <a:spLocks noGrp="1"/>
          </p:cNvSpPr>
          <p:nvPr>
            <p:ph type="ctrTitle"/>
          </p:nvPr>
        </p:nvSpPr>
        <p:spPr/>
        <p:txBody>
          <a:bodyPr/>
          <a:lstStyle/>
          <a:p>
            <a:r>
              <a:rPr lang="en-US" dirty="0"/>
              <a:t>Question ? </a:t>
            </a:r>
          </a:p>
        </p:txBody>
      </p:sp>
    </p:spTree>
    <p:extLst>
      <p:ext uri="{BB962C8B-B14F-4D97-AF65-F5344CB8AC3E}">
        <p14:creationId xmlns:p14="http://schemas.microsoft.com/office/powerpoint/2010/main" val="184230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6BC2FA2-98C8-2249-AA38-D64246ED8AC2}"/>
              </a:ext>
            </a:extLst>
          </p:cNvPr>
          <p:cNvSpPr>
            <a:spLocks noGrp="1"/>
          </p:cNvSpPr>
          <p:nvPr>
            <p:ph type="title"/>
          </p:nvPr>
        </p:nvSpPr>
        <p:spPr/>
        <p:txBody>
          <a:bodyPr/>
          <a:lstStyle/>
          <a:p>
            <a:pPr algn="ctr"/>
            <a:r>
              <a:rPr lang="en-US" dirty="0"/>
              <a:t>THANKS </a:t>
            </a:r>
          </a:p>
        </p:txBody>
      </p:sp>
    </p:spTree>
    <p:extLst>
      <p:ext uri="{BB962C8B-B14F-4D97-AF65-F5344CB8AC3E}">
        <p14:creationId xmlns:p14="http://schemas.microsoft.com/office/powerpoint/2010/main" val="3950874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2CF9A-B20C-9D46-9EA4-B069C1CF682F}"/>
              </a:ext>
            </a:extLst>
          </p:cNvPr>
          <p:cNvSpPr>
            <a:spLocks noGrp="1"/>
          </p:cNvSpPr>
          <p:nvPr>
            <p:ph type="title"/>
          </p:nvPr>
        </p:nvSpPr>
        <p:spPr/>
        <p:txBody>
          <a:bodyPr/>
          <a:lstStyle/>
          <a:p>
            <a:r>
              <a:rPr lang="en-US" dirty="0"/>
              <a:t>WHAT IS CRM ?</a:t>
            </a:r>
          </a:p>
        </p:txBody>
      </p:sp>
      <p:sp>
        <p:nvSpPr>
          <p:cNvPr id="3" name="Content Placeholder 2">
            <a:extLst>
              <a:ext uri="{FF2B5EF4-FFF2-40B4-BE49-F238E27FC236}">
                <a16:creationId xmlns:a16="http://schemas.microsoft.com/office/drawing/2014/main" id="{E6731D66-BF4F-244B-BCED-C2379E7F2235}"/>
              </a:ext>
            </a:extLst>
          </p:cNvPr>
          <p:cNvSpPr>
            <a:spLocks noGrp="1"/>
          </p:cNvSpPr>
          <p:nvPr>
            <p:ph idx="1"/>
          </p:nvPr>
        </p:nvSpPr>
        <p:spPr>
          <a:xfrm>
            <a:off x="680321" y="2336873"/>
            <a:ext cx="9613861" cy="2371314"/>
          </a:xfrm>
        </p:spPr>
        <p:txBody>
          <a:bodyPr>
            <a:normAutofit fontScale="92500"/>
          </a:bodyPr>
          <a:lstStyle/>
          <a:p>
            <a:r>
              <a:rPr lang="en-US" b="1" dirty="0">
                <a:hlinkClick r:id="rId2">
                  <a:extLst>
                    <a:ext uri="{A12FA001-AC4F-418D-AE19-62706E023703}">
                      <ahyp:hlinkClr xmlns:ahyp="http://schemas.microsoft.com/office/drawing/2018/hyperlinkcolor" val="tx"/>
                    </a:ext>
                  </a:extLst>
                </a:hlinkClick>
              </a:rPr>
              <a:t>Customer relationship management (CRM)</a:t>
            </a:r>
            <a:r>
              <a:rPr lang="en-US" dirty="0">
                <a:hlinkClick r:id="rId2">
                  <a:extLst>
                    <a:ext uri="{A12FA001-AC4F-418D-AE19-62706E023703}">
                      <ahyp:hlinkClr xmlns:ahyp="http://schemas.microsoft.com/office/drawing/2018/hyperlinkcolor" val="tx"/>
                    </a:ext>
                  </a:extLst>
                </a:hlinkClick>
              </a:rPr>
              <a:t> </a:t>
            </a:r>
            <a:r>
              <a:rPr lang="en-US" dirty="0"/>
              <a:t>is a technology for managing assistance provided to customers and potential customers by employees of the company throughout countries and companies stores.</a:t>
            </a:r>
          </a:p>
          <a:p>
            <a:r>
              <a:rPr lang="en-US" b="1" dirty="0"/>
              <a:t>The goal is simple: </a:t>
            </a:r>
            <a:r>
              <a:rPr lang="en-US" dirty="0"/>
              <a:t>Improve business relationships. A CRM system helps companies stay connected to customers, streamline processes, and improve profitability.</a:t>
            </a:r>
            <a:br>
              <a:rPr lang="en-US" dirty="0"/>
            </a:br>
            <a:endParaRPr lang="en-US" dirty="0"/>
          </a:p>
        </p:txBody>
      </p:sp>
    </p:spTree>
    <p:extLst>
      <p:ext uri="{BB962C8B-B14F-4D97-AF65-F5344CB8AC3E}">
        <p14:creationId xmlns:p14="http://schemas.microsoft.com/office/powerpoint/2010/main" val="1313596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5FEE8-C1BC-974D-9492-89D88DC5EA5B}"/>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B049EDB7-C632-B441-A9F2-E7988599F24B}"/>
              </a:ext>
            </a:extLst>
          </p:cNvPr>
          <p:cNvSpPr>
            <a:spLocks noGrp="1"/>
          </p:cNvSpPr>
          <p:nvPr>
            <p:ph idx="1"/>
          </p:nvPr>
        </p:nvSpPr>
        <p:spPr/>
        <p:txBody>
          <a:bodyPr/>
          <a:lstStyle/>
          <a:p>
            <a:r>
              <a:rPr lang="en-US" dirty="0"/>
              <a:t>CRM-System for a company located in South-America</a:t>
            </a:r>
          </a:p>
          <a:p>
            <a:r>
              <a:rPr lang="en-US" dirty="0"/>
              <a:t>.NET Core Framework and Entity Framework</a:t>
            </a:r>
          </a:p>
          <a:p>
            <a:endParaRPr lang="en-US" dirty="0"/>
          </a:p>
          <a:p>
            <a:endParaRPr lang="en-US" dirty="0"/>
          </a:p>
          <a:p>
            <a:r>
              <a:rPr lang="en-US" dirty="0"/>
              <a:t>Improve profitability</a:t>
            </a:r>
          </a:p>
          <a:p>
            <a:r>
              <a:rPr lang="en-US" dirty="0"/>
              <a:t>Staying in touch with customers</a:t>
            </a:r>
          </a:p>
        </p:txBody>
      </p:sp>
      <p:sp>
        <p:nvSpPr>
          <p:cNvPr id="6" name="TextBox 5">
            <a:extLst>
              <a:ext uri="{FF2B5EF4-FFF2-40B4-BE49-F238E27FC236}">
                <a16:creationId xmlns:a16="http://schemas.microsoft.com/office/drawing/2014/main" id="{5FBAACF8-0160-6E4F-83C4-96F7AF4382C9}"/>
              </a:ext>
            </a:extLst>
          </p:cNvPr>
          <p:cNvSpPr txBox="1"/>
          <p:nvPr/>
        </p:nvSpPr>
        <p:spPr>
          <a:xfrm>
            <a:off x="4318781" y="3428999"/>
            <a:ext cx="2127739" cy="369332"/>
          </a:xfrm>
          <a:prstGeom prst="rect">
            <a:avLst/>
          </a:prstGeom>
          <a:noFill/>
        </p:spPr>
        <p:txBody>
          <a:bodyPr wrap="square" rtlCol="0">
            <a:spAutoFit/>
          </a:bodyPr>
          <a:lstStyle/>
          <a:p>
            <a:r>
              <a:rPr lang="en-US" u="sng" dirty="0"/>
              <a:t>Problem Scenario</a:t>
            </a:r>
          </a:p>
        </p:txBody>
      </p:sp>
    </p:spTree>
    <p:extLst>
      <p:ext uri="{BB962C8B-B14F-4D97-AF65-F5344CB8AC3E}">
        <p14:creationId xmlns:p14="http://schemas.microsoft.com/office/powerpoint/2010/main" val="2848824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5217-7166-D347-8BCC-E9F8753DDDA6}"/>
              </a:ext>
            </a:extLst>
          </p:cNvPr>
          <p:cNvSpPr>
            <a:spLocks noGrp="1"/>
          </p:cNvSpPr>
          <p:nvPr>
            <p:ph type="title"/>
          </p:nvPr>
        </p:nvSpPr>
        <p:spPr/>
        <p:txBody>
          <a:bodyPr/>
          <a:lstStyle/>
          <a:p>
            <a:r>
              <a:rPr lang="en-US" dirty="0"/>
              <a:t>Use Cases Identified and Implemented</a:t>
            </a:r>
          </a:p>
        </p:txBody>
      </p:sp>
      <p:pic>
        <p:nvPicPr>
          <p:cNvPr id="9" name="Content Placeholder 8">
            <a:extLst>
              <a:ext uri="{FF2B5EF4-FFF2-40B4-BE49-F238E27FC236}">
                <a16:creationId xmlns:a16="http://schemas.microsoft.com/office/drawing/2014/main" id="{CA5A6A2C-772C-7040-A728-8AC87132E6E6}"/>
              </a:ext>
            </a:extLst>
          </p:cNvPr>
          <p:cNvPicPr>
            <a:picLocks noGrp="1" noChangeAspect="1"/>
          </p:cNvPicPr>
          <p:nvPr>
            <p:ph idx="1"/>
          </p:nvPr>
        </p:nvPicPr>
        <p:blipFill>
          <a:blip r:embed="rId2"/>
          <a:stretch>
            <a:fillRect/>
          </a:stretch>
        </p:blipFill>
        <p:spPr>
          <a:xfrm>
            <a:off x="1632170" y="2130323"/>
            <a:ext cx="7049713" cy="4524443"/>
          </a:xfrm>
        </p:spPr>
      </p:pic>
    </p:spTree>
    <p:extLst>
      <p:ext uri="{BB962C8B-B14F-4D97-AF65-F5344CB8AC3E}">
        <p14:creationId xmlns:p14="http://schemas.microsoft.com/office/powerpoint/2010/main" val="717990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2B2E-4E73-E64C-96C0-BFC7411693B2}"/>
              </a:ext>
            </a:extLst>
          </p:cNvPr>
          <p:cNvSpPr>
            <a:spLocks noGrp="1"/>
          </p:cNvSpPr>
          <p:nvPr>
            <p:ph type="title"/>
          </p:nvPr>
        </p:nvSpPr>
        <p:spPr/>
        <p:txBody>
          <a:bodyPr/>
          <a:lstStyle/>
          <a:p>
            <a:r>
              <a:rPr lang="en-US" dirty="0"/>
              <a:t>Class Diagram</a:t>
            </a:r>
          </a:p>
        </p:txBody>
      </p:sp>
      <p:pic>
        <p:nvPicPr>
          <p:cNvPr id="5" name="Content Placeholder 4">
            <a:extLst>
              <a:ext uri="{FF2B5EF4-FFF2-40B4-BE49-F238E27FC236}">
                <a16:creationId xmlns:a16="http://schemas.microsoft.com/office/drawing/2014/main" id="{9D0CD767-B0A7-364C-82F9-479A2D2E76D8}"/>
              </a:ext>
            </a:extLst>
          </p:cNvPr>
          <p:cNvPicPr>
            <a:picLocks noGrp="1" noChangeAspect="1"/>
          </p:cNvPicPr>
          <p:nvPr>
            <p:ph idx="1"/>
          </p:nvPr>
        </p:nvPicPr>
        <p:blipFill>
          <a:blip r:embed="rId2"/>
          <a:stretch>
            <a:fillRect/>
          </a:stretch>
        </p:blipFill>
        <p:spPr>
          <a:xfrm>
            <a:off x="1431879" y="2189317"/>
            <a:ext cx="8705179" cy="4481080"/>
          </a:xfrm>
        </p:spPr>
      </p:pic>
    </p:spTree>
    <p:extLst>
      <p:ext uri="{BB962C8B-B14F-4D97-AF65-F5344CB8AC3E}">
        <p14:creationId xmlns:p14="http://schemas.microsoft.com/office/powerpoint/2010/main" val="3770983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29978-AC9E-CC4A-8B73-28E1D9F32D53}"/>
              </a:ext>
            </a:extLst>
          </p:cNvPr>
          <p:cNvSpPr>
            <a:spLocks noGrp="1"/>
          </p:cNvSpPr>
          <p:nvPr>
            <p:ph type="title"/>
          </p:nvPr>
        </p:nvSpPr>
        <p:spPr/>
        <p:txBody>
          <a:bodyPr/>
          <a:lstStyle/>
          <a:p>
            <a:r>
              <a:rPr lang="en-US" dirty="0"/>
              <a:t>ER Diagram (Database Design Model)</a:t>
            </a:r>
          </a:p>
        </p:txBody>
      </p:sp>
      <p:pic>
        <p:nvPicPr>
          <p:cNvPr id="5" name="Content Placeholder 4">
            <a:extLst>
              <a:ext uri="{FF2B5EF4-FFF2-40B4-BE49-F238E27FC236}">
                <a16:creationId xmlns:a16="http://schemas.microsoft.com/office/drawing/2014/main" id="{5FD5D479-6EFE-5647-90BB-D33C1A31D6A3}"/>
              </a:ext>
            </a:extLst>
          </p:cNvPr>
          <p:cNvPicPr>
            <a:picLocks noGrp="1" noChangeAspect="1"/>
          </p:cNvPicPr>
          <p:nvPr>
            <p:ph idx="1"/>
          </p:nvPr>
        </p:nvPicPr>
        <p:blipFill>
          <a:blip r:embed="rId2"/>
          <a:stretch>
            <a:fillRect/>
          </a:stretch>
        </p:blipFill>
        <p:spPr>
          <a:xfrm>
            <a:off x="1868128" y="2238478"/>
            <a:ext cx="8150942" cy="4463434"/>
          </a:xfrm>
        </p:spPr>
      </p:pic>
    </p:spTree>
    <p:extLst>
      <p:ext uri="{BB962C8B-B14F-4D97-AF65-F5344CB8AC3E}">
        <p14:creationId xmlns:p14="http://schemas.microsoft.com/office/powerpoint/2010/main" val="3799348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1EFF3-DCBB-474B-8261-262418771C1F}"/>
              </a:ext>
            </a:extLst>
          </p:cNvPr>
          <p:cNvSpPr>
            <a:spLocks noGrp="1"/>
          </p:cNvSpPr>
          <p:nvPr>
            <p:ph type="title"/>
          </p:nvPr>
        </p:nvSpPr>
        <p:spPr/>
        <p:txBody>
          <a:bodyPr/>
          <a:lstStyle/>
          <a:p>
            <a:r>
              <a:rPr lang="en-US" dirty="0"/>
              <a:t>Creating Ticket with existing Customer</a:t>
            </a:r>
          </a:p>
        </p:txBody>
      </p:sp>
      <p:pic>
        <p:nvPicPr>
          <p:cNvPr id="13" name="Content Placeholder 12">
            <a:extLst>
              <a:ext uri="{FF2B5EF4-FFF2-40B4-BE49-F238E27FC236}">
                <a16:creationId xmlns:a16="http://schemas.microsoft.com/office/drawing/2014/main" id="{FC9F98F7-AD5D-DE47-B04B-DCBF65E858E2}"/>
              </a:ext>
            </a:extLst>
          </p:cNvPr>
          <p:cNvPicPr>
            <a:picLocks noGrp="1" noChangeAspect="1"/>
          </p:cNvPicPr>
          <p:nvPr>
            <p:ph idx="1"/>
          </p:nvPr>
        </p:nvPicPr>
        <p:blipFill>
          <a:blip r:embed="rId2"/>
          <a:stretch>
            <a:fillRect/>
          </a:stretch>
        </p:blipFill>
        <p:spPr>
          <a:xfrm>
            <a:off x="2080240" y="2132520"/>
            <a:ext cx="6733019" cy="4507461"/>
          </a:xfrm>
        </p:spPr>
      </p:pic>
    </p:spTree>
    <p:extLst>
      <p:ext uri="{BB962C8B-B14F-4D97-AF65-F5344CB8AC3E}">
        <p14:creationId xmlns:p14="http://schemas.microsoft.com/office/powerpoint/2010/main" val="3371137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2694-5440-FC44-8FE8-8284DC02A27E}"/>
              </a:ext>
            </a:extLst>
          </p:cNvPr>
          <p:cNvSpPr>
            <a:spLocks noGrp="1"/>
          </p:cNvSpPr>
          <p:nvPr>
            <p:ph type="title"/>
          </p:nvPr>
        </p:nvSpPr>
        <p:spPr>
          <a:xfrm>
            <a:off x="680321" y="753228"/>
            <a:ext cx="9613861" cy="1080938"/>
          </a:xfrm>
        </p:spPr>
        <p:txBody>
          <a:bodyPr/>
          <a:lstStyle/>
          <a:p>
            <a:r>
              <a:rPr lang="en-US" dirty="0"/>
              <a:t>Assign a ticket to an employee</a:t>
            </a:r>
          </a:p>
        </p:txBody>
      </p:sp>
      <p:pic>
        <p:nvPicPr>
          <p:cNvPr id="5" name="Content Placeholder 4">
            <a:extLst>
              <a:ext uri="{FF2B5EF4-FFF2-40B4-BE49-F238E27FC236}">
                <a16:creationId xmlns:a16="http://schemas.microsoft.com/office/drawing/2014/main" id="{A84EB0C9-91F0-7846-B8F4-19BF3FEF192E}"/>
              </a:ext>
            </a:extLst>
          </p:cNvPr>
          <p:cNvPicPr>
            <a:picLocks noGrp="1" noChangeAspect="1"/>
          </p:cNvPicPr>
          <p:nvPr>
            <p:ph idx="1"/>
          </p:nvPr>
        </p:nvPicPr>
        <p:blipFill>
          <a:blip r:embed="rId2"/>
          <a:stretch>
            <a:fillRect/>
          </a:stretch>
        </p:blipFill>
        <p:spPr>
          <a:xfrm>
            <a:off x="2051372" y="2074153"/>
            <a:ext cx="6547878" cy="4653524"/>
          </a:xfrm>
        </p:spPr>
      </p:pic>
    </p:spTree>
    <p:extLst>
      <p:ext uri="{BB962C8B-B14F-4D97-AF65-F5344CB8AC3E}">
        <p14:creationId xmlns:p14="http://schemas.microsoft.com/office/powerpoint/2010/main" val="2911442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29AE9-A46A-6141-9A11-A4CC82B3F22E}"/>
              </a:ext>
            </a:extLst>
          </p:cNvPr>
          <p:cNvSpPr>
            <a:spLocks noGrp="1"/>
          </p:cNvSpPr>
          <p:nvPr>
            <p:ph type="title"/>
          </p:nvPr>
        </p:nvSpPr>
        <p:spPr/>
        <p:txBody>
          <a:bodyPr/>
          <a:lstStyle/>
          <a:p>
            <a:r>
              <a:rPr lang="en-US" dirty="0"/>
              <a:t>OOP Principle Used</a:t>
            </a:r>
          </a:p>
        </p:txBody>
      </p:sp>
      <p:sp>
        <p:nvSpPr>
          <p:cNvPr id="3" name="Content Placeholder 2">
            <a:extLst>
              <a:ext uri="{FF2B5EF4-FFF2-40B4-BE49-F238E27FC236}">
                <a16:creationId xmlns:a16="http://schemas.microsoft.com/office/drawing/2014/main" id="{0E27D046-08D3-9A44-B69C-7D12CEA1B5FF}"/>
              </a:ext>
            </a:extLst>
          </p:cNvPr>
          <p:cNvSpPr>
            <a:spLocks noGrp="1"/>
          </p:cNvSpPr>
          <p:nvPr>
            <p:ph idx="1"/>
          </p:nvPr>
        </p:nvSpPr>
        <p:spPr>
          <a:xfrm>
            <a:off x="680322" y="2336873"/>
            <a:ext cx="4767168" cy="3599316"/>
          </a:xfrm>
        </p:spPr>
        <p:txBody>
          <a:bodyPr/>
          <a:lstStyle/>
          <a:p>
            <a:r>
              <a:rPr lang="en-US" dirty="0"/>
              <a:t>Single </a:t>
            </a:r>
            <a:r>
              <a:rPr lang="en-US" dirty="0" err="1"/>
              <a:t>Responsibilty</a:t>
            </a:r>
            <a:r>
              <a:rPr lang="en-US" dirty="0"/>
              <a:t> Principle</a:t>
            </a:r>
          </a:p>
          <a:p>
            <a:r>
              <a:rPr lang="en-US" dirty="0"/>
              <a:t>Open/Closed Principle</a:t>
            </a:r>
          </a:p>
          <a:p>
            <a:r>
              <a:rPr lang="en-US" dirty="0"/>
              <a:t>Dependency Inversion</a:t>
            </a:r>
          </a:p>
          <a:p>
            <a:pPr marL="0" indent="0">
              <a:buNone/>
            </a:pPr>
            <a:endParaRPr lang="en-US" dirty="0"/>
          </a:p>
        </p:txBody>
      </p:sp>
      <p:pic>
        <p:nvPicPr>
          <p:cNvPr id="5" name="Picture 4">
            <a:extLst>
              <a:ext uri="{FF2B5EF4-FFF2-40B4-BE49-F238E27FC236}">
                <a16:creationId xmlns:a16="http://schemas.microsoft.com/office/drawing/2014/main" id="{C0C6E7CC-C40B-7243-BED8-225D3C01CD66}"/>
              </a:ext>
            </a:extLst>
          </p:cNvPr>
          <p:cNvPicPr>
            <a:picLocks noChangeAspect="1"/>
          </p:cNvPicPr>
          <p:nvPr/>
        </p:nvPicPr>
        <p:blipFill>
          <a:blip r:embed="rId2"/>
          <a:stretch>
            <a:fillRect/>
          </a:stretch>
        </p:blipFill>
        <p:spPr>
          <a:xfrm>
            <a:off x="5447490" y="2984890"/>
            <a:ext cx="2752017" cy="3763156"/>
          </a:xfrm>
          <a:prstGeom prst="rect">
            <a:avLst/>
          </a:prstGeom>
        </p:spPr>
      </p:pic>
      <p:sp>
        <p:nvSpPr>
          <p:cNvPr id="6" name="TextBox 5">
            <a:extLst>
              <a:ext uri="{FF2B5EF4-FFF2-40B4-BE49-F238E27FC236}">
                <a16:creationId xmlns:a16="http://schemas.microsoft.com/office/drawing/2014/main" id="{0DDF4E70-C41C-AB4A-901E-7E5ABDC59B24}"/>
              </a:ext>
            </a:extLst>
          </p:cNvPr>
          <p:cNvSpPr txBox="1"/>
          <p:nvPr/>
        </p:nvSpPr>
        <p:spPr>
          <a:xfrm>
            <a:off x="8199507" y="1932631"/>
            <a:ext cx="2568973" cy="1200329"/>
          </a:xfrm>
          <a:prstGeom prst="rect">
            <a:avLst/>
          </a:prstGeom>
          <a:noFill/>
        </p:spPr>
        <p:txBody>
          <a:bodyPr wrap="none" rtlCol="0">
            <a:spAutoFit/>
          </a:bodyPr>
          <a:lstStyle/>
          <a:p>
            <a:r>
              <a:rPr lang="en-US" dirty="0"/>
              <a:t>Single </a:t>
            </a:r>
          </a:p>
          <a:p>
            <a:r>
              <a:rPr lang="en-US" dirty="0"/>
              <a:t>Responsibility Principle</a:t>
            </a:r>
          </a:p>
          <a:p>
            <a:r>
              <a:rPr lang="en-US" dirty="0"/>
              <a:t> </a:t>
            </a:r>
          </a:p>
          <a:p>
            <a:endParaRPr lang="en-US" dirty="0"/>
          </a:p>
        </p:txBody>
      </p:sp>
      <p:pic>
        <p:nvPicPr>
          <p:cNvPr id="8" name="Picture 7">
            <a:extLst>
              <a:ext uri="{FF2B5EF4-FFF2-40B4-BE49-F238E27FC236}">
                <a16:creationId xmlns:a16="http://schemas.microsoft.com/office/drawing/2014/main" id="{58F6EA05-D088-594D-8A4A-4DD21935ED06}"/>
              </a:ext>
            </a:extLst>
          </p:cNvPr>
          <p:cNvPicPr>
            <a:picLocks noChangeAspect="1"/>
          </p:cNvPicPr>
          <p:nvPr/>
        </p:nvPicPr>
        <p:blipFill>
          <a:blip r:embed="rId3"/>
          <a:stretch>
            <a:fillRect/>
          </a:stretch>
        </p:blipFill>
        <p:spPr>
          <a:xfrm>
            <a:off x="8267545" y="2529694"/>
            <a:ext cx="2717007" cy="4096050"/>
          </a:xfrm>
          <a:prstGeom prst="rect">
            <a:avLst/>
          </a:prstGeom>
        </p:spPr>
      </p:pic>
      <p:sp>
        <p:nvSpPr>
          <p:cNvPr id="9" name="TextBox 8">
            <a:extLst>
              <a:ext uri="{FF2B5EF4-FFF2-40B4-BE49-F238E27FC236}">
                <a16:creationId xmlns:a16="http://schemas.microsoft.com/office/drawing/2014/main" id="{3A4E693B-C5EE-7647-A1D5-1EB32EAF46C9}"/>
              </a:ext>
            </a:extLst>
          </p:cNvPr>
          <p:cNvSpPr txBox="1"/>
          <p:nvPr/>
        </p:nvSpPr>
        <p:spPr>
          <a:xfrm>
            <a:off x="5379452" y="2634922"/>
            <a:ext cx="2490169" cy="369332"/>
          </a:xfrm>
          <a:prstGeom prst="rect">
            <a:avLst/>
          </a:prstGeom>
          <a:noFill/>
        </p:spPr>
        <p:txBody>
          <a:bodyPr wrap="none" rtlCol="0">
            <a:spAutoFit/>
          </a:bodyPr>
          <a:lstStyle/>
          <a:p>
            <a:r>
              <a:rPr lang="en-US" dirty="0"/>
              <a:t>Open/Closed Principle</a:t>
            </a:r>
          </a:p>
        </p:txBody>
      </p:sp>
      <p:pic>
        <p:nvPicPr>
          <p:cNvPr id="11" name="Picture 10">
            <a:extLst>
              <a:ext uri="{FF2B5EF4-FFF2-40B4-BE49-F238E27FC236}">
                <a16:creationId xmlns:a16="http://schemas.microsoft.com/office/drawing/2014/main" id="{D5022370-B9AE-7146-9265-6BB14E32C8E2}"/>
              </a:ext>
            </a:extLst>
          </p:cNvPr>
          <p:cNvPicPr>
            <a:picLocks noChangeAspect="1"/>
          </p:cNvPicPr>
          <p:nvPr/>
        </p:nvPicPr>
        <p:blipFill>
          <a:blip r:embed="rId4"/>
          <a:stretch>
            <a:fillRect/>
          </a:stretch>
        </p:blipFill>
        <p:spPr>
          <a:xfrm>
            <a:off x="578205" y="4361734"/>
            <a:ext cx="4670323" cy="1155172"/>
          </a:xfrm>
          <a:prstGeom prst="rect">
            <a:avLst/>
          </a:prstGeom>
        </p:spPr>
      </p:pic>
      <p:sp>
        <p:nvSpPr>
          <p:cNvPr id="12" name="TextBox 11">
            <a:extLst>
              <a:ext uri="{FF2B5EF4-FFF2-40B4-BE49-F238E27FC236}">
                <a16:creationId xmlns:a16="http://schemas.microsoft.com/office/drawing/2014/main" id="{AF2DE3BB-EA1E-E54F-BC4D-DFC8440481B1}"/>
              </a:ext>
            </a:extLst>
          </p:cNvPr>
          <p:cNvSpPr txBox="1"/>
          <p:nvPr/>
        </p:nvSpPr>
        <p:spPr>
          <a:xfrm>
            <a:off x="491336" y="4021898"/>
            <a:ext cx="2441694" cy="369332"/>
          </a:xfrm>
          <a:prstGeom prst="rect">
            <a:avLst/>
          </a:prstGeom>
          <a:noFill/>
        </p:spPr>
        <p:txBody>
          <a:bodyPr wrap="none" rtlCol="0">
            <a:spAutoFit/>
          </a:bodyPr>
          <a:lstStyle/>
          <a:p>
            <a:r>
              <a:rPr lang="en-US" dirty="0"/>
              <a:t>Dependency Inversion</a:t>
            </a:r>
          </a:p>
        </p:txBody>
      </p:sp>
    </p:spTree>
    <p:extLst>
      <p:ext uri="{BB962C8B-B14F-4D97-AF65-F5344CB8AC3E}">
        <p14:creationId xmlns:p14="http://schemas.microsoft.com/office/powerpoint/2010/main" val="354803260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{626B6F26-46CF-4846-9659-5F18B9AC5258}tf10001057</Template>
  <TotalTime>180</TotalTime>
  <Words>172</Words>
  <Application>Microsoft Macintosh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Trebuchet MS</vt:lpstr>
      <vt:lpstr>Berlin</vt:lpstr>
      <vt:lpstr>CRM SYSTEM </vt:lpstr>
      <vt:lpstr>WHAT IS CRM ?</vt:lpstr>
      <vt:lpstr>Introduction </vt:lpstr>
      <vt:lpstr>Use Cases Identified and Implemented</vt:lpstr>
      <vt:lpstr>Class Diagram</vt:lpstr>
      <vt:lpstr>ER Diagram (Database Design Model)</vt:lpstr>
      <vt:lpstr>Creating Ticket with existing Customer</vt:lpstr>
      <vt:lpstr>Assign a ticket to an employee</vt:lpstr>
      <vt:lpstr>OOP Principle Used</vt:lpstr>
      <vt:lpstr>Software Design</vt:lpstr>
      <vt:lpstr>The solution presentation</vt:lpstr>
      <vt:lpstr>Conclusion </vt:lpstr>
      <vt:lpstr>Question ? </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CRM SYSTEM </dc:title>
  <dc:creator>Microsoft Office User</dc:creator>
  <cp:lastModifiedBy>Microsoft Office User</cp:lastModifiedBy>
  <cp:revision>15</cp:revision>
  <dcterms:created xsi:type="dcterms:W3CDTF">2019-07-27T00:25:39Z</dcterms:created>
  <dcterms:modified xsi:type="dcterms:W3CDTF">2019-08-15T05:30:03Z</dcterms:modified>
</cp:coreProperties>
</file>