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60" r:id="rId4"/>
    <p:sldId id="261" r:id="rId5"/>
    <p:sldId id="262" r:id="rId6"/>
    <p:sldId id="274" r:id="rId7"/>
    <p:sldId id="275" r:id="rId8"/>
    <p:sldId id="263"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64" r:id="rId23"/>
    <p:sldId id="265" r:id="rId24"/>
    <p:sldId id="266" r:id="rId25"/>
    <p:sldId id="292" r:id="rId26"/>
    <p:sldId id="291" r:id="rId27"/>
    <p:sldId id="293" r:id="rId28"/>
    <p:sldId id="294" r:id="rId29"/>
    <p:sldId id="267" r:id="rId30"/>
    <p:sldId id="268" r:id="rId31"/>
    <p:sldId id="269" r:id="rId32"/>
    <p:sldId id="259"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0959"/>
  </p:normalViewPr>
  <p:slideViewPr>
    <p:cSldViewPr snapToGrid="0">
      <p:cViewPr varScale="1">
        <p:scale>
          <a:sx n="83" d="100"/>
          <a:sy n="83" d="100"/>
        </p:scale>
        <p:origin x="16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8B7F9-2036-9D45-BB04-A57ABA887BF2}" type="datetimeFigureOut">
              <a:rPr lang="pt-BR" smtClean="0"/>
              <a:t>17/07/2022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817DF-9A8E-0B4B-8F27-737A81A2E7E8}" type="slidenum">
              <a:rPr lang="pt-BR" smtClean="0"/>
              <a:t>‹nº›</a:t>
            </a:fld>
            <a:endParaRPr lang="pt-BR"/>
          </a:p>
        </p:txBody>
      </p:sp>
    </p:spTree>
    <p:extLst>
      <p:ext uri="{BB962C8B-B14F-4D97-AF65-F5344CB8AC3E}">
        <p14:creationId xmlns:p14="http://schemas.microsoft.com/office/powerpoint/2010/main" val="57551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b="0" i="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9E2817DF-9A8E-0B4B-8F27-737A81A2E7E8}" type="slidenum">
              <a:rPr lang="pt-BR" smtClean="0"/>
              <a:t>3</a:t>
            </a:fld>
            <a:endParaRPr lang="pt-BR"/>
          </a:p>
        </p:txBody>
      </p:sp>
    </p:spTree>
    <p:extLst>
      <p:ext uri="{BB962C8B-B14F-4D97-AF65-F5344CB8AC3E}">
        <p14:creationId xmlns:p14="http://schemas.microsoft.com/office/powerpoint/2010/main" val="2096842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342900" indent="-342900">
              <a:buFont typeface="+mj-lt"/>
              <a:buAutoNum type="arabicPeriod"/>
            </a:pPr>
            <a:endParaRPr lang="pt-BR" dirty="0"/>
          </a:p>
        </p:txBody>
      </p:sp>
      <p:sp>
        <p:nvSpPr>
          <p:cNvPr id="4" name="Espaço Reservado para Número de Slide 3"/>
          <p:cNvSpPr>
            <a:spLocks noGrp="1"/>
          </p:cNvSpPr>
          <p:nvPr>
            <p:ph type="sldNum" sz="quarter" idx="5"/>
          </p:nvPr>
        </p:nvSpPr>
        <p:spPr/>
        <p:txBody>
          <a:bodyPr/>
          <a:lstStyle/>
          <a:p>
            <a:fld id="{9E2817DF-9A8E-0B4B-8F27-737A81A2E7E8}" type="slidenum">
              <a:rPr lang="pt-BR" smtClean="0"/>
              <a:t>26</a:t>
            </a:fld>
            <a:endParaRPr lang="pt-BR"/>
          </a:p>
        </p:txBody>
      </p:sp>
    </p:spTree>
    <p:extLst>
      <p:ext uri="{BB962C8B-B14F-4D97-AF65-F5344CB8AC3E}">
        <p14:creationId xmlns:p14="http://schemas.microsoft.com/office/powerpoint/2010/main" val="1771858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342900" indent="-342900">
              <a:buFont typeface="+mj-lt"/>
              <a:buAutoNum type="arabicPeriod"/>
            </a:pPr>
            <a:endParaRPr lang="pt-BR" dirty="0"/>
          </a:p>
        </p:txBody>
      </p:sp>
      <p:sp>
        <p:nvSpPr>
          <p:cNvPr id="4" name="Espaço Reservado para Número de Slide 3"/>
          <p:cNvSpPr>
            <a:spLocks noGrp="1"/>
          </p:cNvSpPr>
          <p:nvPr>
            <p:ph type="sldNum" sz="quarter" idx="5"/>
          </p:nvPr>
        </p:nvSpPr>
        <p:spPr/>
        <p:txBody>
          <a:bodyPr/>
          <a:lstStyle/>
          <a:p>
            <a:fld id="{9E2817DF-9A8E-0B4B-8F27-737A81A2E7E8}" type="slidenum">
              <a:rPr lang="pt-BR" smtClean="0"/>
              <a:t>27</a:t>
            </a:fld>
            <a:endParaRPr lang="pt-BR"/>
          </a:p>
        </p:txBody>
      </p:sp>
    </p:spTree>
    <p:extLst>
      <p:ext uri="{BB962C8B-B14F-4D97-AF65-F5344CB8AC3E}">
        <p14:creationId xmlns:p14="http://schemas.microsoft.com/office/powerpoint/2010/main" val="3255285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E2817DF-9A8E-0B4B-8F27-737A81A2E7E8}" type="slidenum">
              <a:rPr lang="pt-BR" smtClean="0"/>
              <a:t>28</a:t>
            </a:fld>
            <a:endParaRPr lang="pt-BR"/>
          </a:p>
        </p:txBody>
      </p:sp>
    </p:spTree>
    <p:extLst>
      <p:ext uri="{BB962C8B-B14F-4D97-AF65-F5344CB8AC3E}">
        <p14:creationId xmlns:p14="http://schemas.microsoft.com/office/powerpoint/2010/main" val="2369607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E2817DF-9A8E-0B4B-8F27-737A81A2E7E8}" type="slidenum">
              <a:rPr lang="pt-BR" smtClean="0"/>
              <a:t>5</a:t>
            </a:fld>
            <a:endParaRPr lang="pt-BR"/>
          </a:p>
        </p:txBody>
      </p:sp>
    </p:spTree>
    <p:extLst>
      <p:ext uri="{BB962C8B-B14F-4D97-AF65-F5344CB8AC3E}">
        <p14:creationId xmlns:p14="http://schemas.microsoft.com/office/powerpoint/2010/main" val="333025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9E2817DF-9A8E-0B4B-8F27-737A81A2E7E8}" type="slidenum">
              <a:rPr lang="pt-BR" smtClean="0"/>
              <a:t>6</a:t>
            </a:fld>
            <a:endParaRPr lang="pt-BR"/>
          </a:p>
        </p:txBody>
      </p:sp>
    </p:spTree>
    <p:extLst>
      <p:ext uri="{BB962C8B-B14F-4D97-AF65-F5344CB8AC3E}">
        <p14:creationId xmlns:p14="http://schemas.microsoft.com/office/powerpoint/2010/main" val="3428095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9E2817DF-9A8E-0B4B-8F27-737A81A2E7E8}" type="slidenum">
              <a:rPr lang="pt-BR" smtClean="0"/>
              <a:t>7</a:t>
            </a:fld>
            <a:endParaRPr lang="pt-BR"/>
          </a:p>
        </p:txBody>
      </p:sp>
    </p:spTree>
    <p:extLst>
      <p:ext uri="{BB962C8B-B14F-4D97-AF65-F5344CB8AC3E}">
        <p14:creationId xmlns:p14="http://schemas.microsoft.com/office/powerpoint/2010/main" val="3376312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E2817DF-9A8E-0B4B-8F27-737A81A2E7E8}" type="slidenum">
              <a:rPr lang="pt-BR" smtClean="0"/>
              <a:t>21</a:t>
            </a:fld>
            <a:endParaRPr lang="pt-BR"/>
          </a:p>
        </p:txBody>
      </p:sp>
    </p:spTree>
    <p:extLst>
      <p:ext uri="{BB962C8B-B14F-4D97-AF65-F5344CB8AC3E}">
        <p14:creationId xmlns:p14="http://schemas.microsoft.com/office/powerpoint/2010/main" val="131760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E2817DF-9A8E-0B4B-8F27-737A81A2E7E8}" type="slidenum">
              <a:rPr lang="pt-BR" smtClean="0"/>
              <a:t>22</a:t>
            </a:fld>
            <a:endParaRPr lang="pt-BR"/>
          </a:p>
        </p:txBody>
      </p:sp>
    </p:spTree>
    <p:extLst>
      <p:ext uri="{BB962C8B-B14F-4D97-AF65-F5344CB8AC3E}">
        <p14:creationId xmlns:p14="http://schemas.microsoft.com/office/powerpoint/2010/main" val="2744262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E2817DF-9A8E-0B4B-8F27-737A81A2E7E8}" type="slidenum">
              <a:rPr lang="pt-BR" smtClean="0"/>
              <a:t>23</a:t>
            </a:fld>
            <a:endParaRPr lang="pt-BR"/>
          </a:p>
        </p:txBody>
      </p:sp>
    </p:spTree>
    <p:extLst>
      <p:ext uri="{BB962C8B-B14F-4D97-AF65-F5344CB8AC3E}">
        <p14:creationId xmlns:p14="http://schemas.microsoft.com/office/powerpoint/2010/main" val="283114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E2817DF-9A8E-0B4B-8F27-737A81A2E7E8}" type="slidenum">
              <a:rPr lang="pt-BR" smtClean="0"/>
              <a:t>24</a:t>
            </a:fld>
            <a:endParaRPr lang="pt-BR"/>
          </a:p>
        </p:txBody>
      </p:sp>
    </p:spTree>
    <p:extLst>
      <p:ext uri="{BB962C8B-B14F-4D97-AF65-F5344CB8AC3E}">
        <p14:creationId xmlns:p14="http://schemas.microsoft.com/office/powerpoint/2010/main" val="3077733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E2817DF-9A8E-0B4B-8F27-737A81A2E7E8}" type="slidenum">
              <a:rPr lang="pt-BR" smtClean="0"/>
              <a:t>25</a:t>
            </a:fld>
            <a:endParaRPr lang="pt-BR"/>
          </a:p>
        </p:txBody>
      </p:sp>
    </p:spTree>
    <p:extLst>
      <p:ext uri="{BB962C8B-B14F-4D97-AF65-F5344CB8AC3E}">
        <p14:creationId xmlns:p14="http://schemas.microsoft.com/office/powerpoint/2010/main" val="306891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3CC8B-6B6D-42A4-A43D-8C51D50B5F6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480B4B0-09ED-4AB1-8928-51A1032F1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FB80371-FC5A-440C-90D0-BC19E0614A81}"/>
              </a:ext>
            </a:extLst>
          </p:cNvPr>
          <p:cNvSpPr>
            <a:spLocks noGrp="1"/>
          </p:cNvSpPr>
          <p:nvPr>
            <p:ph type="dt" sz="half" idx="10"/>
          </p:nvPr>
        </p:nvSpPr>
        <p:spPr/>
        <p:txBody>
          <a:bodyPr/>
          <a:lstStyle/>
          <a:p>
            <a:fld id="{ECC741A5-A2FE-472E-B4EF-1CAE3BB4B398}" type="datetimeFigureOut">
              <a:rPr lang="pt-BR" smtClean="0"/>
              <a:t>17/07/2022</a:t>
            </a:fld>
            <a:endParaRPr lang="pt-BR"/>
          </a:p>
        </p:txBody>
      </p:sp>
      <p:sp>
        <p:nvSpPr>
          <p:cNvPr id="5" name="Espaço Reservado para Rodapé 4">
            <a:extLst>
              <a:ext uri="{FF2B5EF4-FFF2-40B4-BE49-F238E27FC236}">
                <a16:creationId xmlns:a16="http://schemas.microsoft.com/office/drawing/2014/main" id="{6473D91E-6E66-4CE6-A122-D96AA4ED935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B188AFD-FEC7-4469-A4B2-D7E4FC9F6C16}"/>
              </a:ext>
            </a:extLst>
          </p:cNvPr>
          <p:cNvSpPr>
            <a:spLocks noGrp="1"/>
          </p:cNvSpPr>
          <p:nvPr>
            <p:ph type="sldNum" sz="quarter" idx="12"/>
          </p:nvPr>
        </p:nvSpPr>
        <p:spPr/>
        <p:txBody>
          <a:bodyPr/>
          <a:lstStyle/>
          <a:p>
            <a:fld id="{7A349DBD-A4E5-4327-A16A-42D97940FF2F}" type="slidenum">
              <a:rPr lang="pt-BR" smtClean="0"/>
              <a:t>‹nº›</a:t>
            </a:fld>
            <a:endParaRPr lang="pt-BR"/>
          </a:p>
        </p:txBody>
      </p:sp>
    </p:spTree>
    <p:extLst>
      <p:ext uri="{BB962C8B-B14F-4D97-AF65-F5344CB8AC3E}">
        <p14:creationId xmlns:p14="http://schemas.microsoft.com/office/powerpoint/2010/main" val="310204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EC888C-CCAB-43EB-84D9-BE01673394A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5D30AB0-FECE-455C-9DA0-6C7D2DEBAFF3}"/>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7149539-A51C-4386-A4D8-026C99518257}"/>
              </a:ext>
            </a:extLst>
          </p:cNvPr>
          <p:cNvSpPr>
            <a:spLocks noGrp="1"/>
          </p:cNvSpPr>
          <p:nvPr>
            <p:ph type="dt" sz="half" idx="10"/>
          </p:nvPr>
        </p:nvSpPr>
        <p:spPr/>
        <p:txBody>
          <a:bodyPr/>
          <a:lstStyle/>
          <a:p>
            <a:fld id="{ECC741A5-A2FE-472E-B4EF-1CAE3BB4B398}" type="datetimeFigureOut">
              <a:rPr lang="pt-BR" smtClean="0"/>
              <a:t>17/07/2022</a:t>
            </a:fld>
            <a:endParaRPr lang="pt-BR"/>
          </a:p>
        </p:txBody>
      </p:sp>
      <p:sp>
        <p:nvSpPr>
          <p:cNvPr id="5" name="Espaço Reservado para Rodapé 4">
            <a:extLst>
              <a:ext uri="{FF2B5EF4-FFF2-40B4-BE49-F238E27FC236}">
                <a16:creationId xmlns:a16="http://schemas.microsoft.com/office/drawing/2014/main" id="{ABF07E2E-D4A9-4E73-AAD0-82DA4CED698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9BB24DD-805B-4CEC-BFC2-78E6F8C26F48}"/>
              </a:ext>
            </a:extLst>
          </p:cNvPr>
          <p:cNvSpPr>
            <a:spLocks noGrp="1"/>
          </p:cNvSpPr>
          <p:nvPr>
            <p:ph type="sldNum" sz="quarter" idx="12"/>
          </p:nvPr>
        </p:nvSpPr>
        <p:spPr/>
        <p:txBody>
          <a:bodyPr/>
          <a:lstStyle/>
          <a:p>
            <a:fld id="{7A349DBD-A4E5-4327-A16A-42D97940FF2F}" type="slidenum">
              <a:rPr lang="pt-BR" smtClean="0"/>
              <a:t>‹nº›</a:t>
            </a:fld>
            <a:endParaRPr lang="pt-BR"/>
          </a:p>
        </p:txBody>
      </p:sp>
    </p:spTree>
    <p:extLst>
      <p:ext uri="{BB962C8B-B14F-4D97-AF65-F5344CB8AC3E}">
        <p14:creationId xmlns:p14="http://schemas.microsoft.com/office/powerpoint/2010/main" val="2058997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303212A-810B-4989-B570-E29A8BC8C02C}"/>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DC22E40-56C1-4159-954C-543D532698DD}"/>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D5FC567-4F10-4C5D-952B-CA4ABB64F535}"/>
              </a:ext>
            </a:extLst>
          </p:cNvPr>
          <p:cNvSpPr>
            <a:spLocks noGrp="1"/>
          </p:cNvSpPr>
          <p:nvPr>
            <p:ph type="dt" sz="half" idx="10"/>
          </p:nvPr>
        </p:nvSpPr>
        <p:spPr/>
        <p:txBody>
          <a:bodyPr/>
          <a:lstStyle/>
          <a:p>
            <a:fld id="{ECC741A5-A2FE-472E-B4EF-1CAE3BB4B398}" type="datetimeFigureOut">
              <a:rPr lang="pt-BR" smtClean="0"/>
              <a:t>17/07/2022</a:t>
            </a:fld>
            <a:endParaRPr lang="pt-BR"/>
          </a:p>
        </p:txBody>
      </p:sp>
      <p:sp>
        <p:nvSpPr>
          <p:cNvPr id="5" name="Espaço Reservado para Rodapé 4">
            <a:extLst>
              <a:ext uri="{FF2B5EF4-FFF2-40B4-BE49-F238E27FC236}">
                <a16:creationId xmlns:a16="http://schemas.microsoft.com/office/drawing/2014/main" id="{D7D8C50F-8BC6-4B05-B53E-D963D962561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A758D5B-627B-4069-92E2-D7B5652FE4CF}"/>
              </a:ext>
            </a:extLst>
          </p:cNvPr>
          <p:cNvSpPr>
            <a:spLocks noGrp="1"/>
          </p:cNvSpPr>
          <p:nvPr>
            <p:ph type="sldNum" sz="quarter" idx="12"/>
          </p:nvPr>
        </p:nvSpPr>
        <p:spPr/>
        <p:txBody>
          <a:bodyPr/>
          <a:lstStyle/>
          <a:p>
            <a:fld id="{7A349DBD-A4E5-4327-A16A-42D97940FF2F}" type="slidenum">
              <a:rPr lang="pt-BR" smtClean="0"/>
              <a:t>‹nº›</a:t>
            </a:fld>
            <a:endParaRPr lang="pt-BR"/>
          </a:p>
        </p:txBody>
      </p:sp>
    </p:spTree>
    <p:extLst>
      <p:ext uri="{BB962C8B-B14F-4D97-AF65-F5344CB8AC3E}">
        <p14:creationId xmlns:p14="http://schemas.microsoft.com/office/powerpoint/2010/main" val="11050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7A92C9-57A4-43CF-9B31-43D668832EA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03B8DC8-79F5-44DC-9478-3511FB534338}"/>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8D1BBBB-EF83-42C4-9A7E-E50D16EDF5EC}"/>
              </a:ext>
            </a:extLst>
          </p:cNvPr>
          <p:cNvSpPr>
            <a:spLocks noGrp="1"/>
          </p:cNvSpPr>
          <p:nvPr>
            <p:ph type="dt" sz="half" idx="10"/>
          </p:nvPr>
        </p:nvSpPr>
        <p:spPr/>
        <p:txBody>
          <a:bodyPr/>
          <a:lstStyle/>
          <a:p>
            <a:fld id="{ECC741A5-A2FE-472E-B4EF-1CAE3BB4B398}" type="datetimeFigureOut">
              <a:rPr lang="pt-BR" smtClean="0"/>
              <a:t>17/07/2022</a:t>
            </a:fld>
            <a:endParaRPr lang="pt-BR"/>
          </a:p>
        </p:txBody>
      </p:sp>
      <p:sp>
        <p:nvSpPr>
          <p:cNvPr id="5" name="Espaço Reservado para Rodapé 4">
            <a:extLst>
              <a:ext uri="{FF2B5EF4-FFF2-40B4-BE49-F238E27FC236}">
                <a16:creationId xmlns:a16="http://schemas.microsoft.com/office/drawing/2014/main" id="{74425E01-1990-49ED-848C-A69193B1B5B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CF75928-3DC0-49A0-A811-376DFBCFA77B}"/>
              </a:ext>
            </a:extLst>
          </p:cNvPr>
          <p:cNvSpPr>
            <a:spLocks noGrp="1"/>
          </p:cNvSpPr>
          <p:nvPr>
            <p:ph type="sldNum" sz="quarter" idx="12"/>
          </p:nvPr>
        </p:nvSpPr>
        <p:spPr/>
        <p:txBody>
          <a:bodyPr/>
          <a:lstStyle/>
          <a:p>
            <a:fld id="{7A349DBD-A4E5-4327-A16A-42D97940FF2F}" type="slidenum">
              <a:rPr lang="pt-BR" smtClean="0"/>
              <a:t>‹nº›</a:t>
            </a:fld>
            <a:endParaRPr lang="pt-BR"/>
          </a:p>
        </p:txBody>
      </p:sp>
    </p:spTree>
    <p:extLst>
      <p:ext uri="{BB962C8B-B14F-4D97-AF65-F5344CB8AC3E}">
        <p14:creationId xmlns:p14="http://schemas.microsoft.com/office/powerpoint/2010/main" val="213866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D3E35-67A3-413E-A1CB-4F3D1E7610F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E2EFC30-4309-4E66-8430-4453D1381C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BC5FC3C-2B18-4FBC-850B-C89291CC4318}"/>
              </a:ext>
            </a:extLst>
          </p:cNvPr>
          <p:cNvSpPr>
            <a:spLocks noGrp="1"/>
          </p:cNvSpPr>
          <p:nvPr>
            <p:ph type="dt" sz="half" idx="10"/>
          </p:nvPr>
        </p:nvSpPr>
        <p:spPr/>
        <p:txBody>
          <a:bodyPr/>
          <a:lstStyle/>
          <a:p>
            <a:fld id="{ECC741A5-A2FE-472E-B4EF-1CAE3BB4B398}" type="datetimeFigureOut">
              <a:rPr lang="pt-BR" smtClean="0"/>
              <a:t>17/07/2022</a:t>
            </a:fld>
            <a:endParaRPr lang="pt-BR"/>
          </a:p>
        </p:txBody>
      </p:sp>
      <p:sp>
        <p:nvSpPr>
          <p:cNvPr id="5" name="Espaço Reservado para Rodapé 4">
            <a:extLst>
              <a:ext uri="{FF2B5EF4-FFF2-40B4-BE49-F238E27FC236}">
                <a16:creationId xmlns:a16="http://schemas.microsoft.com/office/drawing/2014/main" id="{387BEDC1-70BF-48FA-85B0-BB6B32EFE66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12084B5-9BF0-4DCB-89E0-248A2E83545D}"/>
              </a:ext>
            </a:extLst>
          </p:cNvPr>
          <p:cNvSpPr>
            <a:spLocks noGrp="1"/>
          </p:cNvSpPr>
          <p:nvPr>
            <p:ph type="sldNum" sz="quarter" idx="12"/>
          </p:nvPr>
        </p:nvSpPr>
        <p:spPr/>
        <p:txBody>
          <a:bodyPr/>
          <a:lstStyle/>
          <a:p>
            <a:fld id="{7A349DBD-A4E5-4327-A16A-42D97940FF2F}" type="slidenum">
              <a:rPr lang="pt-BR" smtClean="0"/>
              <a:t>‹nº›</a:t>
            </a:fld>
            <a:endParaRPr lang="pt-BR"/>
          </a:p>
        </p:txBody>
      </p:sp>
    </p:spTree>
    <p:extLst>
      <p:ext uri="{BB962C8B-B14F-4D97-AF65-F5344CB8AC3E}">
        <p14:creationId xmlns:p14="http://schemas.microsoft.com/office/powerpoint/2010/main" val="288368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BFD74-A0C1-483D-8AC5-E89B11B16D6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1BD6E20-6FBD-43EE-A684-97BC47A645B4}"/>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9202F14-52DD-4CBE-A700-FF5399AEB134}"/>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1474993B-A7F5-4485-AF96-3FA856CAEF28}"/>
              </a:ext>
            </a:extLst>
          </p:cNvPr>
          <p:cNvSpPr>
            <a:spLocks noGrp="1"/>
          </p:cNvSpPr>
          <p:nvPr>
            <p:ph type="dt" sz="half" idx="10"/>
          </p:nvPr>
        </p:nvSpPr>
        <p:spPr/>
        <p:txBody>
          <a:bodyPr/>
          <a:lstStyle/>
          <a:p>
            <a:fld id="{ECC741A5-A2FE-472E-B4EF-1CAE3BB4B398}" type="datetimeFigureOut">
              <a:rPr lang="pt-BR" smtClean="0"/>
              <a:t>17/07/2022</a:t>
            </a:fld>
            <a:endParaRPr lang="pt-BR"/>
          </a:p>
        </p:txBody>
      </p:sp>
      <p:sp>
        <p:nvSpPr>
          <p:cNvPr id="6" name="Espaço Reservado para Rodapé 5">
            <a:extLst>
              <a:ext uri="{FF2B5EF4-FFF2-40B4-BE49-F238E27FC236}">
                <a16:creationId xmlns:a16="http://schemas.microsoft.com/office/drawing/2014/main" id="{8C8C970F-E124-44F0-9066-83D38ECADA1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8FF0B81-FC04-4F08-AD16-38DA8DDE6E66}"/>
              </a:ext>
            </a:extLst>
          </p:cNvPr>
          <p:cNvSpPr>
            <a:spLocks noGrp="1"/>
          </p:cNvSpPr>
          <p:nvPr>
            <p:ph type="sldNum" sz="quarter" idx="12"/>
          </p:nvPr>
        </p:nvSpPr>
        <p:spPr/>
        <p:txBody>
          <a:bodyPr/>
          <a:lstStyle/>
          <a:p>
            <a:fld id="{7A349DBD-A4E5-4327-A16A-42D97940FF2F}" type="slidenum">
              <a:rPr lang="pt-BR" smtClean="0"/>
              <a:t>‹nº›</a:t>
            </a:fld>
            <a:endParaRPr lang="pt-BR"/>
          </a:p>
        </p:txBody>
      </p:sp>
    </p:spTree>
    <p:extLst>
      <p:ext uri="{BB962C8B-B14F-4D97-AF65-F5344CB8AC3E}">
        <p14:creationId xmlns:p14="http://schemas.microsoft.com/office/powerpoint/2010/main" val="186512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F5776-EDA3-4004-B1B3-664A85356AA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ACA662B-4ABD-4468-BBF0-7FDC346EB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FD7645FB-D8E3-428D-9EEA-63956FE05C30}"/>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E82CAE8-F7EA-4EBD-95D0-F69662B5D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821A7623-6B49-4E3A-B69C-AD8DF43EE3F0}"/>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214F3BE-B200-4347-98B5-3FF7197862AD}"/>
              </a:ext>
            </a:extLst>
          </p:cNvPr>
          <p:cNvSpPr>
            <a:spLocks noGrp="1"/>
          </p:cNvSpPr>
          <p:nvPr>
            <p:ph type="dt" sz="half" idx="10"/>
          </p:nvPr>
        </p:nvSpPr>
        <p:spPr/>
        <p:txBody>
          <a:bodyPr/>
          <a:lstStyle/>
          <a:p>
            <a:fld id="{ECC741A5-A2FE-472E-B4EF-1CAE3BB4B398}" type="datetimeFigureOut">
              <a:rPr lang="pt-BR" smtClean="0"/>
              <a:t>17/07/2022</a:t>
            </a:fld>
            <a:endParaRPr lang="pt-BR"/>
          </a:p>
        </p:txBody>
      </p:sp>
      <p:sp>
        <p:nvSpPr>
          <p:cNvPr id="8" name="Espaço Reservado para Rodapé 7">
            <a:extLst>
              <a:ext uri="{FF2B5EF4-FFF2-40B4-BE49-F238E27FC236}">
                <a16:creationId xmlns:a16="http://schemas.microsoft.com/office/drawing/2014/main" id="{583EEEB6-4683-49C8-AC55-27DA4310FA43}"/>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457DEA9-23F0-4C79-BA76-51372C51B436}"/>
              </a:ext>
            </a:extLst>
          </p:cNvPr>
          <p:cNvSpPr>
            <a:spLocks noGrp="1"/>
          </p:cNvSpPr>
          <p:nvPr>
            <p:ph type="sldNum" sz="quarter" idx="12"/>
          </p:nvPr>
        </p:nvSpPr>
        <p:spPr/>
        <p:txBody>
          <a:bodyPr/>
          <a:lstStyle/>
          <a:p>
            <a:fld id="{7A349DBD-A4E5-4327-A16A-42D97940FF2F}" type="slidenum">
              <a:rPr lang="pt-BR" smtClean="0"/>
              <a:t>‹nº›</a:t>
            </a:fld>
            <a:endParaRPr lang="pt-BR"/>
          </a:p>
        </p:txBody>
      </p:sp>
    </p:spTree>
    <p:extLst>
      <p:ext uri="{BB962C8B-B14F-4D97-AF65-F5344CB8AC3E}">
        <p14:creationId xmlns:p14="http://schemas.microsoft.com/office/powerpoint/2010/main" val="3606937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D151F-3A37-46A4-AB72-64B3DA24AD8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694220D-6C7B-4CEB-A6C7-7220E3E4FCCF}"/>
              </a:ext>
            </a:extLst>
          </p:cNvPr>
          <p:cNvSpPr>
            <a:spLocks noGrp="1"/>
          </p:cNvSpPr>
          <p:nvPr>
            <p:ph type="dt" sz="half" idx="10"/>
          </p:nvPr>
        </p:nvSpPr>
        <p:spPr/>
        <p:txBody>
          <a:bodyPr/>
          <a:lstStyle/>
          <a:p>
            <a:fld id="{ECC741A5-A2FE-472E-B4EF-1CAE3BB4B398}" type="datetimeFigureOut">
              <a:rPr lang="pt-BR" smtClean="0"/>
              <a:t>17/07/2022</a:t>
            </a:fld>
            <a:endParaRPr lang="pt-BR"/>
          </a:p>
        </p:txBody>
      </p:sp>
      <p:sp>
        <p:nvSpPr>
          <p:cNvPr id="4" name="Espaço Reservado para Rodapé 3">
            <a:extLst>
              <a:ext uri="{FF2B5EF4-FFF2-40B4-BE49-F238E27FC236}">
                <a16:creationId xmlns:a16="http://schemas.microsoft.com/office/drawing/2014/main" id="{ADCD8AEA-E4F6-4B28-9269-2A0188EAECE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8CCBF9A-B6C5-4CD3-A7F4-A570ADE371D8}"/>
              </a:ext>
            </a:extLst>
          </p:cNvPr>
          <p:cNvSpPr>
            <a:spLocks noGrp="1"/>
          </p:cNvSpPr>
          <p:nvPr>
            <p:ph type="sldNum" sz="quarter" idx="12"/>
          </p:nvPr>
        </p:nvSpPr>
        <p:spPr/>
        <p:txBody>
          <a:bodyPr/>
          <a:lstStyle/>
          <a:p>
            <a:fld id="{7A349DBD-A4E5-4327-A16A-42D97940FF2F}" type="slidenum">
              <a:rPr lang="pt-BR" smtClean="0"/>
              <a:t>‹nº›</a:t>
            </a:fld>
            <a:endParaRPr lang="pt-BR"/>
          </a:p>
        </p:txBody>
      </p:sp>
    </p:spTree>
    <p:extLst>
      <p:ext uri="{BB962C8B-B14F-4D97-AF65-F5344CB8AC3E}">
        <p14:creationId xmlns:p14="http://schemas.microsoft.com/office/powerpoint/2010/main" val="139573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D415B14-CDF5-441E-84C5-6A14A7CB0B99}"/>
              </a:ext>
            </a:extLst>
          </p:cNvPr>
          <p:cNvSpPr>
            <a:spLocks noGrp="1"/>
          </p:cNvSpPr>
          <p:nvPr>
            <p:ph type="dt" sz="half" idx="10"/>
          </p:nvPr>
        </p:nvSpPr>
        <p:spPr/>
        <p:txBody>
          <a:bodyPr/>
          <a:lstStyle/>
          <a:p>
            <a:fld id="{ECC741A5-A2FE-472E-B4EF-1CAE3BB4B398}" type="datetimeFigureOut">
              <a:rPr lang="pt-BR" smtClean="0"/>
              <a:t>17/07/2022</a:t>
            </a:fld>
            <a:endParaRPr lang="pt-BR"/>
          </a:p>
        </p:txBody>
      </p:sp>
      <p:sp>
        <p:nvSpPr>
          <p:cNvPr id="3" name="Espaço Reservado para Rodapé 2">
            <a:extLst>
              <a:ext uri="{FF2B5EF4-FFF2-40B4-BE49-F238E27FC236}">
                <a16:creationId xmlns:a16="http://schemas.microsoft.com/office/drawing/2014/main" id="{89E5F4CF-B5AA-45AD-887C-3BA0D288F8C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8EB39E8-8C38-4110-9598-AE4BAA10D333}"/>
              </a:ext>
            </a:extLst>
          </p:cNvPr>
          <p:cNvSpPr>
            <a:spLocks noGrp="1"/>
          </p:cNvSpPr>
          <p:nvPr>
            <p:ph type="sldNum" sz="quarter" idx="12"/>
          </p:nvPr>
        </p:nvSpPr>
        <p:spPr/>
        <p:txBody>
          <a:bodyPr/>
          <a:lstStyle/>
          <a:p>
            <a:fld id="{7A349DBD-A4E5-4327-A16A-42D97940FF2F}" type="slidenum">
              <a:rPr lang="pt-BR" smtClean="0"/>
              <a:t>‹nº›</a:t>
            </a:fld>
            <a:endParaRPr lang="pt-BR"/>
          </a:p>
        </p:txBody>
      </p:sp>
    </p:spTree>
    <p:extLst>
      <p:ext uri="{BB962C8B-B14F-4D97-AF65-F5344CB8AC3E}">
        <p14:creationId xmlns:p14="http://schemas.microsoft.com/office/powerpoint/2010/main" val="205074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265C1-DC1F-46E9-AC90-185B8C7D25C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BC6FDAA-42E4-4A3C-95E6-29731A9692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28F6D45-EAFC-479F-BC9B-C6CAB69F3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3E8952B7-C587-4356-8EA3-F98019477B99}"/>
              </a:ext>
            </a:extLst>
          </p:cNvPr>
          <p:cNvSpPr>
            <a:spLocks noGrp="1"/>
          </p:cNvSpPr>
          <p:nvPr>
            <p:ph type="dt" sz="half" idx="10"/>
          </p:nvPr>
        </p:nvSpPr>
        <p:spPr/>
        <p:txBody>
          <a:bodyPr/>
          <a:lstStyle/>
          <a:p>
            <a:fld id="{ECC741A5-A2FE-472E-B4EF-1CAE3BB4B398}" type="datetimeFigureOut">
              <a:rPr lang="pt-BR" smtClean="0"/>
              <a:t>17/07/2022</a:t>
            </a:fld>
            <a:endParaRPr lang="pt-BR"/>
          </a:p>
        </p:txBody>
      </p:sp>
      <p:sp>
        <p:nvSpPr>
          <p:cNvPr id="6" name="Espaço Reservado para Rodapé 5">
            <a:extLst>
              <a:ext uri="{FF2B5EF4-FFF2-40B4-BE49-F238E27FC236}">
                <a16:creationId xmlns:a16="http://schemas.microsoft.com/office/drawing/2014/main" id="{2C9F655F-05BE-46C0-81A4-7740FEB79FF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E4C35E2-B203-48F4-9F32-82525F1FF276}"/>
              </a:ext>
            </a:extLst>
          </p:cNvPr>
          <p:cNvSpPr>
            <a:spLocks noGrp="1"/>
          </p:cNvSpPr>
          <p:nvPr>
            <p:ph type="sldNum" sz="quarter" idx="12"/>
          </p:nvPr>
        </p:nvSpPr>
        <p:spPr/>
        <p:txBody>
          <a:bodyPr/>
          <a:lstStyle/>
          <a:p>
            <a:fld id="{7A349DBD-A4E5-4327-A16A-42D97940FF2F}" type="slidenum">
              <a:rPr lang="pt-BR" smtClean="0"/>
              <a:t>‹nº›</a:t>
            </a:fld>
            <a:endParaRPr lang="pt-BR"/>
          </a:p>
        </p:txBody>
      </p:sp>
    </p:spTree>
    <p:extLst>
      <p:ext uri="{BB962C8B-B14F-4D97-AF65-F5344CB8AC3E}">
        <p14:creationId xmlns:p14="http://schemas.microsoft.com/office/powerpoint/2010/main" val="213050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C9DB0-24B3-483F-8344-F2106A5F138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C4BBE26-E527-4D47-A213-28F8A03483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D0E7F95-6579-4CB9-A00D-B7F2C3279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B6B66FF9-69F5-45EE-847D-B7924419A02A}"/>
              </a:ext>
            </a:extLst>
          </p:cNvPr>
          <p:cNvSpPr>
            <a:spLocks noGrp="1"/>
          </p:cNvSpPr>
          <p:nvPr>
            <p:ph type="dt" sz="half" idx="10"/>
          </p:nvPr>
        </p:nvSpPr>
        <p:spPr/>
        <p:txBody>
          <a:bodyPr/>
          <a:lstStyle/>
          <a:p>
            <a:fld id="{ECC741A5-A2FE-472E-B4EF-1CAE3BB4B398}" type="datetimeFigureOut">
              <a:rPr lang="pt-BR" smtClean="0"/>
              <a:t>17/07/2022</a:t>
            </a:fld>
            <a:endParaRPr lang="pt-BR"/>
          </a:p>
        </p:txBody>
      </p:sp>
      <p:sp>
        <p:nvSpPr>
          <p:cNvPr id="6" name="Espaço Reservado para Rodapé 5">
            <a:extLst>
              <a:ext uri="{FF2B5EF4-FFF2-40B4-BE49-F238E27FC236}">
                <a16:creationId xmlns:a16="http://schemas.microsoft.com/office/drawing/2014/main" id="{344AD559-DFFE-45FE-93E9-7057C2789F4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E32E61B-4B76-4BA8-A304-1D689A2F42A3}"/>
              </a:ext>
            </a:extLst>
          </p:cNvPr>
          <p:cNvSpPr>
            <a:spLocks noGrp="1"/>
          </p:cNvSpPr>
          <p:nvPr>
            <p:ph type="sldNum" sz="quarter" idx="12"/>
          </p:nvPr>
        </p:nvSpPr>
        <p:spPr/>
        <p:txBody>
          <a:bodyPr/>
          <a:lstStyle/>
          <a:p>
            <a:fld id="{7A349DBD-A4E5-4327-A16A-42D97940FF2F}" type="slidenum">
              <a:rPr lang="pt-BR" smtClean="0"/>
              <a:t>‹nº›</a:t>
            </a:fld>
            <a:endParaRPr lang="pt-BR"/>
          </a:p>
        </p:txBody>
      </p:sp>
    </p:spTree>
    <p:extLst>
      <p:ext uri="{BB962C8B-B14F-4D97-AF65-F5344CB8AC3E}">
        <p14:creationId xmlns:p14="http://schemas.microsoft.com/office/powerpoint/2010/main" val="1504759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DDB72B7-7C32-460D-BFA8-3D35081C2C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70B9C00-B7F4-448A-822D-757EFD48F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0D7E73D-36C1-43BB-A8E4-9056E5E6DE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741A5-A2FE-472E-B4EF-1CAE3BB4B398}" type="datetimeFigureOut">
              <a:rPr lang="pt-BR" smtClean="0"/>
              <a:t>17/07/2022</a:t>
            </a:fld>
            <a:endParaRPr lang="pt-BR"/>
          </a:p>
        </p:txBody>
      </p:sp>
      <p:sp>
        <p:nvSpPr>
          <p:cNvPr id="5" name="Espaço Reservado para Rodapé 4">
            <a:extLst>
              <a:ext uri="{FF2B5EF4-FFF2-40B4-BE49-F238E27FC236}">
                <a16:creationId xmlns:a16="http://schemas.microsoft.com/office/drawing/2014/main" id="{17BAE7EE-2DF4-486C-9786-58B8EA31B4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156E4BB-1EA8-4CDB-8F34-C9334A2A33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49DBD-A4E5-4327-A16A-42D97940FF2F}" type="slidenum">
              <a:rPr lang="pt-BR" smtClean="0"/>
              <a:t>‹nº›</a:t>
            </a:fld>
            <a:endParaRPr lang="pt-BR"/>
          </a:p>
        </p:txBody>
      </p:sp>
    </p:spTree>
    <p:extLst>
      <p:ext uri="{BB962C8B-B14F-4D97-AF65-F5344CB8AC3E}">
        <p14:creationId xmlns:p14="http://schemas.microsoft.com/office/powerpoint/2010/main" val="43694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FE223E3-91CF-4CC0-AC24-A03F15A55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9246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1754326"/>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dirty="0"/>
              <a:t>Observações:</a:t>
            </a:r>
          </a:p>
          <a:p>
            <a:endParaRPr lang="pt-BR" dirty="0"/>
          </a:p>
          <a:p>
            <a:endParaRPr lang="pt-BR" dirty="0"/>
          </a:p>
          <a:p>
            <a:endParaRPr lang="pt-BR"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pic>
        <p:nvPicPr>
          <p:cNvPr id="1026" name="Picture 2">
            <a:extLst>
              <a:ext uri="{FF2B5EF4-FFF2-40B4-BE49-F238E27FC236}">
                <a16:creationId xmlns:a16="http://schemas.microsoft.com/office/drawing/2014/main" id="{05E4220F-6EE4-8849-422B-F6DDF042C3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476" y="2018143"/>
            <a:ext cx="5435600" cy="3378200"/>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8F5CC91A-EB0A-6B81-57A9-53E2BC4EA905}"/>
              </a:ext>
            </a:extLst>
          </p:cNvPr>
          <p:cNvSpPr/>
          <p:nvPr/>
        </p:nvSpPr>
        <p:spPr>
          <a:xfrm>
            <a:off x="481781" y="5499652"/>
            <a:ext cx="7113638" cy="369332"/>
          </a:xfrm>
          <a:prstGeom prst="rect">
            <a:avLst/>
          </a:prstGeom>
        </p:spPr>
        <p:txBody>
          <a:bodyPr wrap="square">
            <a:spAutoFit/>
          </a:bodyPr>
          <a:lstStyle/>
          <a:p>
            <a:r>
              <a:rPr lang="pt-BR" dirty="0"/>
              <a:t>Do total de 41.188 cliente, 88,7% não aceitaram a oferta do banco.</a:t>
            </a:r>
          </a:p>
        </p:txBody>
      </p:sp>
    </p:spTree>
    <p:extLst>
      <p:ext uri="{BB962C8B-B14F-4D97-AF65-F5344CB8AC3E}">
        <p14:creationId xmlns:p14="http://schemas.microsoft.com/office/powerpoint/2010/main" val="395908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1754326"/>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dirty="0"/>
              <a:t>Observações:</a:t>
            </a:r>
          </a:p>
          <a:p>
            <a:endParaRPr lang="pt-BR" dirty="0"/>
          </a:p>
          <a:p>
            <a:endParaRPr lang="pt-BR" dirty="0"/>
          </a:p>
          <a:p>
            <a:endParaRPr lang="pt-BR"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
        <p:nvSpPr>
          <p:cNvPr id="3" name="Retângulo 2">
            <a:extLst>
              <a:ext uri="{FF2B5EF4-FFF2-40B4-BE49-F238E27FC236}">
                <a16:creationId xmlns:a16="http://schemas.microsoft.com/office/drawing/2014/main" id="{8F5CC91A-EB0A-6B81-57A9-53E2BC4EA905}"/>
              </a:ext>
            </a:extLst>
          </p:cNvPr>
          <p:cNvSpPr/>
          <p:nvPr/>
        </p:nvSpPr>
        <p:spPr>
          <a:xfrm>
            <a:off x="7577681" y="1922929"/>
            <a:ext cx="3986951" cy="3970318"/>
          </a:xfrm>
          <a:prstGeom prst="rect">
            <a:avLst/>
          </a:prstGeom>
        </p:spPr>
        <p:txBody>
          <a:bodyPr wrap="square">
            <a:spAutoFit/>
          </a:bodyPr>
          <a:lstStyle/>
          <a:p>
            <a:r>
              <a:rPr lang="pt-BR" dirty="0"/>
              <a:t>Do total de clientes contatados, os que mais aceitaram a oferta foram:</a:t>
            </a:r>
          </a:p>
          <a:p>
            <a:pPr marL="285750" indent="-285750">
              <a:buFont typeface="Arial" panose="020B0604020202020204" pitchFamily="34" charset="0"/>
              <a:buChar char="•"/>
            </a:pPr>
            <a:r>
              <a:rPr lang="pt-BR" dirty="0"/>
              <a:t>Administradores -  3,3%, </a:t>
            </a:r>
          </a:p>
          <a:p>
            <a:pPr marL="285750" indent="-285750">
              <a:buFont typeface="Arial" panose="020B0604020202020204" pitchFamily="34" charset="0"/>
              <a:buChar char="•"/>
            </a:pPr>
            <a:r>
              <a:rPr lang="pt-BR" dirty="0"/>
              <a:t>Operários -  1,5% e </a:t>
            </a:r>
          </a:p>
          <a:p>
            <a:pPr marL="285750" indent="-285750">
              <a:buFont typeface="Arial" panose="020B0604020202020204" pitchFamily="34" charset="0"/>
              <a:buChar char="•"/>
            </a:pPr>
            <a:r>
              <a:rPr lang="pt-BR" dirty="0"/>
              <a:t>Técnicos - 1,8%</a:t>
            </a:r>
          </a:p>
          <a:p>
            <a:endParaRPr lang="pt-BR" dirty="0"/>
          </a:p>
          <a:p>
            <a:r>
              <a:rPr lang="pt-BR" dirty="0"/>
              <a:t>Se olharmos por ocupação do cliente, temos que 31,42% dos clientes com profissão </a:t>
            </a:r>
            <a:r>
              <a:rPr lang="pt-BR" i="1" dirty="0"/>
              <a:t>Estudante</a:t>
            </a:r>
            <a:r>
              <a:rPr lang="pt-BR" dirty="0"/>
              <a:t> aceitou a oferta e 25,23% dos clientes que estão classificados como </a:t>
            </a:r>
            <a:r>
              <a:rPr lang="pt-BR" i="1" dirty="0"/>
              <a:t>Aposentados, </a:t>
            </a:r>
            <a:r>
              <a:rPr lang="pt-BR" dirty="0"/>
              <a:t>também aceitou a oferta. </a:t>
            </a:r>
          </a:p>
          <a:p>
            <a:r>
              <a:rPr lang="pt-BR" dirty="0"/>
              <a:t>São dois grupos com alto índice de aceitação da oferta.</a:t>
            </a:r>
          </a:p>
        </p:txBody>
      </p:sp>
      <p:pic>
        <p:nvPicPr>
          <p:cNvPr id="3074" name="Picture 2">
            <a:extLst>
              <a:ext uri="{FF2B5EF4-FFF2-40B4-BE49-F238E27FC236}">
                <a16:creationId xmlns:a16="http://schemas.microsoft.com/office/drawing/2014/main" id="{B57A724C-5F03-330B-70CE-B719F466C9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781" y="1984023"/>
            <a:ext cx="6710784" cy="3693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892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923330"/>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dirty="0"/>
              <a:t>Observações:</a:t>
            </a:r>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
        <p:nvSpPr>
          <p:cNvPr id="3" name="Retângulo 2">
            <a:extLst>
              <a:ext uri="{FF2B5EF4-FFF2-40B4-BE49-F238E27FC236}">
                <a16:creationId xmlns:a16="http://schemas.microsoft.com/office/drawing/2014/main" id="{8F5CC91A-EB0A-6B81-57A9-53E2BC4EA905}"/>
              </a:ext>
            </a:extLst>
          </p:cNvPr>
          <p:cNvSpPr/>
          <p:nvPr/>
        </p:nvSpPr>
        <p:spPr>
          <a:xfrm>
            <a:off x="7290252" y="3676026"/>
            <a:ext cx="4395017" cy="1200329"/>
          </a:xfrm>
          <a:prstGeom prst="rect">
            <a:avLst/>
          </a:prstGeom>
        </p:spPr>
        <p:txBody>
          <a:bodyPr wrap="square">
            <a:spAutoFit/>
          </a:bodyPr>
          <a:lstStyle/>
          <a:p>
            <a:pPr algn="just"/>
            <a:r>
              <a:rPr lang="pt-BR" dirty="0"/>
              <a:t>Com relação à sucesso na última campanha, percebemos que se o cliente já aceitou uma oferta no passado, existe uma tendência de 65,11% em aceitar uma nova oferta.</a:t>
            </a:r>
          </a:p>
        </p:txBody>
      </p:sp>
      <p:pic>
        <p:nvPicPr>
          <p:cNvPr id="5122" name="Picture 2">
            <a:extLst>
              <a:ext uri="{FF2B5EF4-FFF2-40B4-BE49-F238E27FC236}">
                <a16:creationId xmlns:a16="http://schemas.microsoft.com/office/drawing/2014/main" id="{72524CB4-21D0-602F-0F05-540ED93E0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49" y="2018143"/>
            <a:ext cx="6391935" cy="31352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ela 3">
            <a:extLst>
              <a:ext uri="{FF2B5EF4-FFF2-40B4-BE49-F238E27FC236}">
                <a16:creationId xmlns:a16="http://schemas.microsoft.com/office/drawing/2014/main" id="{F892470E-933C-175A-A7B5-7CB678A98C4A}"/>
              </a:ext>
            </a:extLst>
          </p:cNvPr>
          <p:cNvGraphicFramePr>
            <a:graphicFrameLocks noGrp="1"/>
          </p:cNvGraphicFramePr>
          <p:nvPr>
            <p:extLst>
              <p:ext uri="{D42A27DB-BD31-4B8C-83A1-F6EECF244321}">
                <p14:modId xmlns:p14="http://schemas.microsoft.com/office/powerpoint/2010/main" val="2019847844"/>
              </p:ext>
            </p:extLst>
          </p:nvPr>
        </p:nvGraphicFramePr>
        <p:xfrm>
          <a:off x="7290252" y="2065967"/>
          <a:ext cx="4395017" cy="1219200"/>
        </p:xfrm>
        <a:graphic>
          <a:graphicData uri="http://schemas.openxmlformats.org/drawingml/2006/table">
            <a:tbl>
              <a:tblPr/>
              <a:tblGrid>
                <a:gridCol w="1100240">
                  <a:extLst>
                    <a:ext uri="{9D8B030D-6E8A-4147-A177-3AD203B41FA5}">
                      <a16:colId xmlns:a16="http://schemas.microsoft.com/office/drawing/2014/main" val="470854564"/>
                    </a:ext>
                  </a:extLst>
                </a:gridCol>
                <a:gridCol w="1098259">
                  <a:extLst>
                    <a:ext uri="{9D8B030D-6E8A-4147-A177-3AD203B41FA5}">
                      <a16:colId xmlns:a16="http://schemas.microsoft.com/office/drawing/2014/main" val="1323085861"/>
                    </a:ext>
                  </a:extLst>
                </a:gridCol>
                <a:gridCol w="1098259">
                  <a:extLst>
                    <a:ext uri="{9D8B030D-6E8A-4147-A177-3AD203B41FA5}">
                      <a16:colId xmlns:a16="http://schemas.microsoft.com/office/drawing/2014/main" val="2478279263"/>
                    </a:ext>
                  </a:extLst>
                </a:gridCol>
                <a:gridCol w="1098259">
                  <a:extLst>
                    <a:ext uri="{9D8B030D-6E8A-4147-A177-3AD203B41FA5}">
                      <a16:colId xmlns:a16="http://schemas.microsoft.com/office/drawing/2014/main" val="4058259004"/>
                    </a:ext>
                  </a:extLst>
                </a:gridCol>
              </a:tblGrid>
              <a:tr h="236796">
                <a:tc>
                  <a:txBody>
                    <a:bodyPr/>
                    <a:lstStyle/>
                    <a:p>
                      <a:pPr algn="l" fontAlgn="ctr"/>
                      <a:r>
                        <a:rPr lang="pt-BR" sz="1400" b="1" dirty="0" err="1">
                          <a:effectLst/>
                        </a:rPr>
                        <a:t>poutcome</a:t>
                      </a:r>
                      <a:endParaRPr lang="pt-BR" sz="1400" b="1" dirty="0">
                        <a:effectLst/>
                      </a:endParaRPr>
                    </a:p>
                  </a:txBody>
                  <a:tcPr anchor="ctr">
                    <a:lnL>
                      <a:noFill/>
                    </a:lnL>
                    <a:lnR>
                      <a:noFill/>
                    </a:lnR>
                    <a:lnT>
                      <a:noFill/>
                    </a:lnT>
                    <a:lnB>
                      <a:noFill/>
                    </a:lnB>
                    <a:solidFill>
                      <a:srgbClr val="FFFFFF"/>
                    </a:solidFill>
                  </a:tcPr>
                </a:tc>
                <a:tc>
                  <a:txBody>
                    <a:bodyPr/>
                    <a:lstStyle/>
                    <a:p>
                      <a:pPr algn="l" fontAlgn="ctr"/>
                      <a:r>
                        <a:rPr lang="pt-BR" sz="1400" b="1" dirty="0" err="1">
                          <a:effectLst/>
                        </a:rPr>
                        <a:t>failure</a:t>
                      </a:r>
                      <a:endParaRPr lang="pt-BR" sz="1400" b="1" dirty="0">
                        <a:effectLst/>
                      </a:endParaRPr>
                    </a:p>
                  </a:txBody>
                  <a:tcPr anchor="ctr">
                    <a:lnL>
                      <a:noFill/>
                    </a:lnL>
                    <a:lnR>
                      <a:noFill/>
                    </a:lnR>
                    <a:lnT>
                      <a:noFill/>
                    </a:lnT>
                    <a:lnB>
                      <a:noFill/>
                    </a:lnB>
                    <a:solidFill>
                      <a:srgbClr val="FFFFFF"/>
                    </a:solidFill>
                  </a:tcPr>
                </a:tc>
                <a:tc>
                  <a:txBody>
                    <a:bodyPr/>
                    <a:lstStyle/>
                    <a:p>
                      <a:pPr algn="l" fontAlgn="ctr"/>
                      <a:r>
                        <a:rPr lang="pt-BR" sz="1400" b="1" dirty="0" err="1">
                          <a:effectLst/>
                        </a:rPr>
                        <a:t>nonexistent</a:t>
                      </a:r>
                      <a:endParaRPr lang="pt-BR" sz="1400" b="1" dirty="0">
                        <a:effectLst/>
                      </a:endParaRPr>
                    </a:p>
                  </a:txBody>
                  <a:tcPr anchor="ctr">
                    <a:lnL>
                      <a:noFill/>
                    </a:lnL>
                    <a:lnR>
                      <a:noFill/>
                    </a:lnR>
                    <a:lnT>
                      <a:noFill/>
                    </a:lnT>
                    <a:lnB>
                      <a:noFill/>
                    </a:lnB>
                    <a:solidFill>
                      <a:srgbClr val="FFFFFF"/>
                    </a:solidFill>
                  </a:tcPr>
                </a:tc>
                <a:tc>
                  <a:txBody>
                    <a:bodyPr/>
                    <a:lstStyle/>
                    <a:p>
                      <a:pPr algn="l" fontAlgn="ctr"/>
                      <a:r>
                        <a:rPr lang="pt-BR" sz="1400" b="1" dirty="0" err="1">
                          <a:effectLst/>
                        </a:rPr>
                        <a:t>success</a:t>
                      </a:r>
                      <a:endParaRPr lang="pt-BR" sz="1400"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13170443"/>
                  </a:ext>
                </a:extLst>
              </a:tr>
              <a:tr h="236796">
                <a:tc>
                  <a:txBody>
                    <a:bodyPr/>
                    <a:lstStyle/>
                    <a:p>
                      <a:pPr algn="l" fontAlgn="ctr"/>
                      <a:r>
                        <a:rPr lang="pt-BR" sz="1400" b="1" dirty="0" err="1">
                          <a:effectLst/>
                        </a:rPr>
                        <a:t>y</a:t>
                      </a:r>
                      <a:endParaRPr lang="pt-BR" sz="1400" b="1" dirty="0">
                        <a:effectLst/>
                      </a:endParaRPr>
                    </a:p>
                  </a:txBody>
                  <a:tcPr anchor="ctr">
                    <a:lnL>
                      <a:noFill/>
                    </a:lnL>
                    <a:lnR>
                      <a:noFill/>
                    </a:lnR>
                    <a:lnT>
                      <a:noFill/>
                    </a:lnT>
                    <a:lnB>
                      <a:noFill/>
                    </a:lnB>
                    <a:solidFill>
                      <a:srgbClr val="FFFFFF"/>
                    </a:solidFill>
                  </a:tcPr>
                </a:tc>
                <a:tc>
                  <a:txBody>
                    <a:bodyPr/>
                    <a:lstStyle/>
                    <a:p>
                      <a:pPr algn="l" fontAlgn="ctr"/>
                      <a:endParaRPr lang="pt-BR" sz="1400" b="1" dirty="0">
                        <a:effectLst/>
                      </a:endParaRPr>
                    </a:p>
                  </a:txBody>
                  <a:tcPr anchor="ctr">
                    <a:lnL>
                      <a:noFill/>
                    </a:lnL>
                    <a:lnR>
                      <a:noFill/>
                    </a:lnR>
                    <a:lnT>
                      <a:noFill/>
                    </a:lnT>
                    <a:lnB>
                      <a:noFill/>
                    </a:lnB>
                    <a:solidFill>
                      <a:srgbClr val="FFFFFF"/>
                    </a:solidFill>
                  </a:tcPr>
                </a:tc>
                <a:tc>
                  <a:txBody>
                    <a:bodyPr/>
                    <a:lstStyle/>
                    <a:p>
                      <a:pPr algn="l" fontAlgn="ctr"/>
                      <a:endParaRPr lang="pt-BR" sz="1400" b="1" dirty="0">
                        <a:effectLst/>
                      </a:endParaRPr>
                    </a:p>
                  </a:txBody>
                  <a:tcPr anchor="ctr">
                    <a:lnL>
                      <a:noFill/>
                    </a:lnL>
                    <a:lnR>
                      <a:noFill/>
                    </a:lnR>
                    <a:lnT>
                      <a:noFill/>
                    </a:lnT>
                    <a:lnB>
                      <a:noFill/>
                    </a:lnB>
                    <a:solidFill>
                      <a:srgbClr val="FFFFFF"/>
                    </a:solidFill>
                  </a:tcPr>
                </a:tc>
                <a:tc>
                  <a:txBody>
                    <a:bodyPr/>
                    <a:lstStyle/>
                    <a:p>
                      <a:pPr algn="l" fontAlgn="ctr"/>
                      <a:endParaRPr lang="pt-BR" sz="1400"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903493015"/>
                  </a:ext>
                </a:extLst>
              </a:tr>
              <a:tr h="236796">
                <a:tc>
                  <a:txBody>
                    <a:bodyPr/>
                    <a:lstStyle/>
                    <a:p>
                      <a:pPr algn="r" fontAlgn="ctr"/>
                      <a:r>
                        <a:rPr lang="pt-BR" sz="1400" b="1">
                          <a:effectLst/>
                        </a:rPr>
                        <a:t>0</a:t>
                      </a:r>
                    </a:p>
                  </a:txBody>
                  <a:tcPr anchor="ctr">
                    <a:lnL>
                      <a:noFill/>
                    </a:lnL>
                    <a:lnR>
                      <a:noFill/>
                    </a:lnR>
                    <a:lnT>
                      <a:noFill/>
                    </a:lnT>
                    <a:lnB>
                      <a:noFill/>
                    </a:lnB>
                    <a:solidFill>
                      <a:srgbClr val="F5F5F5"/>
                    </a:solidFill>
                  </a:tcPr>
                </a:tc>
                <a:tc>
                  <a:txBody>
                    <a:bodyPr/>
                    <a:lstStyle/>
                    <a:p>
                      <a:pPr algn="r" fontAlgn="ctr"/>
                      <a:r>
                        <a:rPr lang="pt-BR" sz="1400">
                          <a:effectLst/>
                        </a:rPr>
                        <a:t>0.857714</a:t>
                      </a:r>
                    </a:p>
                  </a:txBody>
                  <a:tcPr anchor="ctr">
                    <a:lnL>
                      <a:noFill/>
                    </a:lnL>
                    <a:lnR>
                      <a:noFill/>
                    </a:lnR>
                    <a:lnT>
                      <a:noFill/>
                    </a:lnT>
                    <a:lnB>
                      <a:noFill/>
                    </a:lnB>
                    <a:solidFill>
                      <a:srgbClr val="F5F5F5"/>
                    </a:solidFill>
                  </a:tcPr>
                </a:tc>
                <a:tc>
                  <a:txBody>
                    <a:bodyPr/>
                    <a:lstStyle/>
                    <a:p>
                      <a:pPr algn="r" fontAlgn="ctr"/>
                      <a:r>
                        <a:rPr lang="pt-BR" sz="1400" dirty="0">
                          <a:effectLst/>
                        </a:rPr>
                        <a:t>0.911678</a:t>
                      </a:r>
                    </a:p>
                  </a:txBody>
                  <a:tcPr anchor="ctr">
                    <a:lnL>
                      <a:noFill/>
                    </a:lnL>
                    <a:lnR>
                      <a:noFill/>
                    </a:lnR>
                    <a:lnT>
                      <a:noFill/>
                    </a:lnT>
                    <a:lnB>
                      <a:noFill/>
                    </a:lnB>
                    <a:solidFill>
                      <a:srgbClr val="F5F5F5"/>
                    </a:solidFill>
                  </a:tcPr>
                </a:tc>
                <a:tc>
                  <a:txBody>
                    <a:bodyPr/>
                    <a:lstStyle/>
                    <a:p>
                      <a:pPr algn="r" fontAlgn="ctr"/>
                      <a:r>
                        <a:rPr lang="pt-BR" sz="1400" dirty="0">
                          <a:effectLst/>
                        </a:rPr>
                        <a:t>0.348871</a:t>
                      </a:r>
                    </a:p>
                  </a:txBody>
                  <a:tcPr anchor="ctr">
                    <a:lnL>
                      <a:noFill/>
                    </a:lnL>
                    <a:lnR>
                      <a:noFill/>
                    </a:lnR>
                    <a:lnT>
                      <a:noFill/>
                    </a:lnT>
                    <a:lnB>
                      <a:noFill/>
                    </a:lnB>
                    <a:solidFill>
                      <a:srgbClr val="F5F5F5"/>
                    </a:solidFill>
                  </a:tcPr>
                </a:tc>
                <a:extLst>
                  <a:ext uri="{0D108BD9-81ED-4DB2-BD59-A6C34878D82A}">
                    <a16:rowId xmlns:a16="http://schemas.microsoft.com/office/drawing/2014/main" val="4036268936"/>
                  </a:ext>
                </a:extLst>
              </a:tr>
              <a:tr h="236796">
                <a:tc>
                  <a:txBody>
                    <a:bodyPr/>
                    <a:lstStyle/>
                    <a:p>
                      <a:pPr algn="r" fontAlgn="ctr"/>
                      <a:r>
                        <a:rPr lang="pt-BR" sz="1400" b="1">
                          <a:effectLst/>
                        </a:rPr>
                        <a:t>1</a:t>
                      </a:r>
                    </a:p>
                  </a:txBody>
                  <a:tcPr anchor="ctr">
                    <a:lnL>
                      <a:noFill/>
                    </a:lnL>
                    <a:lnR>
                      <a:noFill/>
                    </a:lnR>
                    <a:lnT>
                      <a:noFill/>
                    </a:lnT>
                    <a:lnB>
                      <a:noFill/>
                    </a:lnB>
                    <a:solidFill>
                      <a:srgbClr val="FFFFFF"/>
                    </a:solidFill>
                  </a:tcPr>
                </a:tc>
                <a:tc>
                  <a:txBody>
                    <a:bodyPr/>
                    <a:lstStyle/>
                    <a:p>
                      <a:pPr algn="r" fontAlgn="ctr"/>
                      <a:r>
                        <a:rPr lang="pt-BR" sz="1400">
                          <a:effectLst/>
                        </a:rPr>
                        <a:t>0.142286</a:t>
                      </a:r>
                    </a:p>
                  </a:txBody>
                  <a:tcPr anchor="ctr">
                    <a:lnL>
                      <a:noFill/>
                    </a:lnL>
                    <a:lnR>
                      <a:noFill/>
                    </a:lnR>
                    <a:lnT>
                      <a:noFill/>
                    </a:lnT>
                    <a:lnB>
                      <a:noFill/>
                    </a:lnB>
                    <a:solidFill>
                      <a:srgbClr val="FFFFFF"/>
                    </a:solidFill>
                  </a:tcPr>
                </a:tc>
                <a:tc>
                  <a:txBody>
                    <a:bodyPr/>
                    <a:lstStyle/>
                    <a:p>
                      <a:pPr algn="r" fontAlgn="ctr"/>
                      <a:r>
                        <a:rPr lang="pt-BR" sz="1400" dirty="0">
                          <a:effectLst/>
                        </a:rPr>
                        <a:t>0.088322</a:t>
                      </a:r>
                    </a:p>
                  </a:txBody>
                  <a:tcPr anchor="ctr">
                    <a:lnL>
                      <a:noFill/>
                    </a:lnL>
                    <a:lnR>
                      <a:noFill/>
                    </a:lnR>
                    <a:lnT>
                      <a:noFill/>
                    </a:lnT>
                    <a:lnB>
                      <a:noFill/>
                    </a:lnB>
                    <a:solidFill>
                      <a:srgbClr val="FFFFFF"/>
                    </a:solidFill>
                  </a:tcPr>
                </a:tc>
                <a:tc>
                  <a:txBody>
                    <a:bodyPr/>
                    <a:lstStyle/>
                    <a:p>
                      <a:pPr algn="r" fontAlgn="ctr"/>
                      <a:r>
                        <a:rPr lang="pt-BR" sz="1400" b="1" dirty="0">
                          <a:effectLst/>
                        </a:rPr>
                        <a:t>0.65112</a:t>
                      </a:r>
                    </a:p>
                  </a:txBody>
                  <a:tcPr anchor="ctr">
                    <a:lnL>
                      <a:noFill/>
                    </a:lnL>
                    <a:lnR>
                      <a:noFill/>
                    </a:lnR>
                    <a:lnT>
                      <a:noFill/>
                    </a:lnT>
                    <a:lnB>
                      <a:noFill/>
                    </a:lnB>
                    <a:solidFill>
                      <a:srgbClr val="FFFFFF"/>
                    </a:solidFill>
                  </a:tcPr>
                </a:tc>
                <a:extLst>
                  <a:ext uri="{0D108BD9-81ED-4DB2-BD59-A6C34878D82A}">
                    <a16:rowId xmlns:a16="http://schemas.microsoft.com/office/drawing/2014/main" val="384184464"/>
                  </a:ext>
                </a:extLst>
              </a:tr>
            </a:tbl>
          </a:graphicData>
        </a:graphic>
      </p:graphicFrame>
    </p:spTree>
    <p:extLst>
      <p:ext uri="{BB962C8B-B14F-4D97-AF65-F5344CB8AC3E}">
        <p14:creationId xmlns:p14="http://schemas.microsoft.com/office/powerpoint/2010/main" val="1744294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923330"/>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dirty="0"/>
              <a:t>Observações:</a:t>
            </a:r>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
        <p:nvSpPr>
          <p:cNvPr id="3" name="Retângulo 2">
            <a:extLst>
              <a:ext uri="{FF2B5EF4-FFF2-40B4-BE49-F238E27FC236}">
                <a16:creationId xmlns:a16="http://schemas.microsoft.com/office/drawing/2014/main" id="{8F5CC91A-EB0A-6B81-57A9-53E2BC4EA905}"/>
              </a:ext>
            </a:extLst>
          </p:cNvPr>
          <p:cNvSpPr/>
          <p:nvPr/>
        </p:nvSpPr>
        <p:spPr>
          <a:xfrm>
            <a:off x="7051626" y="3676026"/>
            <a:ext cx="4869425" cy="1477328"/>
          </a:xfrm>
          <a:prstGeom prst="rect">
            <a:avLst/>
          </a:prstGeom>
        </p:spPr>
        <p:txBody>
          <a:bodyPr wrap="square">
            <a:spAutoFit/>
          </a:bodyPr>
          <a:lstStyle/>
          <a:p>
            <a:pPr algn="just"/>
            <a:r>
              <a:rPr lang="pt-BR" dirty="0"/>
              <a:t>Do total de clientes contatados, os casados são os que mais aceitaram a oferta, porém, se olharmos por estado civil, os solteiros aceitaram em 14% a oferta, contra aproximadamente 10% dos casados e divorciados.</a:t>
            </a:r>
          </a:p>
        </p:txBody>
      </p:sp>
      <p:pic>
        <p:nvPicPr>
          <p:cNvPr id="7170" name="Picture 2">
            <a:extLst>
              <a:ext uri="{FF2B5EF4-FFF2-40B4-BE49-F238E27FC236}">
                <a16:creationId xmlns:a16="http://schemas.microsoft.com/office/drawing/2014/main" id="{60365B46-775B-25E1-B924-851C9D8F62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49" y="1988760"/>
            <a:ext cx="6096000" cy="29900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ela 8">
            <a:extLst>
              <a:ext uri="{FF2B5EF4-FFF2-40B4-BE49-F238E27FC236}">
                <a16:creationId xmlns:a16="http://schemas.microsoft.com/office/drawing/2014/main" id="{7170BCEF-87E9-EA29-2A3E-BDE2C70F6531}"/>
              </a:ext>
            </a:extLst>
          </p:cNvPr>
          <p:cNvGraphicFramePr>
            <a:graphicFrameLocks noGrp="1"/>
          </p:cNvGraphicFramePr>
          <p:nvPr>
            <p:extLst>
              <p:ext uri="{D42A27DB-BD31-4B8C-83A1-F6EECF244321}">
                <p14:modId xmlns:p14="http://schemas.microsoft.com/office/powerpoint/2010/main" val="735693163"/>
              </p:ext>
            </p:extLst>
          </p:nvPr>
        </p:nvGraphicFramePr>
        <p:xfrm>
          <a:off x="7051626" y="2071910"/>
          <a:ext cx="4869425" cy="1219200"/>
        </p:xfrm>
        <a:graphic>
          <a:graphicData uri="http://schemas.openxmlformats.org/drawingml/2006/table">
            <a:tbl>
              <a:tblPr/>
              <a:tblGrid>
                <a:gridCol w="973885">
                  <a:extLst>
                    <a:ext uri="{9D8B030D-6E8A-4147-A177-3AD203B41FA5}">
                      <a16:colId xmlns:a16="http://schemas.microsoft.com/office/drawing/2014/main" val="119082963"/>
                    </a:ext>
                  </a:extLst>
                </a:gridCol>
                <a:gridCol w="973885">
                  <a:extLst>
                    <a:ext uri="{9D8B030D-6E8A-4147-A177-3AD203B41FA5}">
                      <a16:colId xmlns:a16="http://schemas.microsoft.com/office/drawing/2014/main" val="4152015835"/>
                    </a:ext>
                  </a:extLst>
                </a:gridCol>
                <a:gridCol w="973885">
                  <a:extLst>
                    <a:ext uri="{9D8B030D-6E8A-4147-A177-3AD203B41FA5}">
                      <a16:colId xmlns:a16="http://schemas.microsoft.com/office/drawing/2014/main" val="591679425"/>
                    </a:ext>
                  </a:extLst>
                </a:gridCol>
                <a:gridCol w="973885">
                  <a:extLst>
                    <a:ext uri="{9D8B030D-6E8A-4147-A177-3AD203B41FA5}">
                      <a16:colId xmlns:a16="http://schemas.microsoft.com/office/drawing/2014/main" val="1928140947"/>
                    </a:ext>
                  </a:extLst>
                </a:gridCol>
                <a:gridCol w="973885">
                  <a:extLst>
                    <a:ext uri="{9D8B030D-6E8A-4147-A177-3AD203B41FA5}">
                      <a16:colId xmlns:a16="http://schemas.microsoft.com/office/drawing/2014/main" val="4205974297"/>
                    </a:ext>
                  </a:extLst>
                </a:gridCol>
              </a:tblGrid>
              <a:tr h="296678">
                <a:tc>
                  <a:txBody>
                    <a:bodyPr/>
                    <a:lstStyle/>
                    <a:p>
                      <a:pPr marL="0" algn="l" defTabSz="914400" rtl="0" eaLnBrk="1" fontAlgn="ctr" latinLnBrk="0" hangingPunct="1"/>
                      <a:r>
                        <a:rPr lang="pt-BR" sz="1400" b="1" kern="1200" dirty="0">
                          <a:solidFill>
                            <a:schemeClr val="tx1"/>
                          </a:solidFill>
                          <a:effectLst/>
                          <a:latin typeface="+mn-lt"/>
                          <a:ea typeface="+mn-ea"/>
                          <a:cs typeface="+mn-cs"/>
                        </a:rPr>
                        <a:t>marital</a:t>
                      </a: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400" b="1" kern="1200" dirty="0" err="1">
                          <a:solidFill>
                            <a:schemeClr val="tx1"/>
                          </a:solidFill>
                          <a:effectLst/>
                          <a:latin typeface="+mn-lt"/>
                          <a:ea typeface="+mn-ea"/>
                          <a:cs typeface="+mn-cs"/>
                        </a:rPr>
                        <a:t>divorced</a:t>
                      </a:r>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400" b="1" kern="1200">
                          <a:solidFill>
                            <a:schemeClr val="tx1"/>
                          </a:solidFill>
                          <a:effectLst/>
                          <a:latin typeface="+mn-lt"/>
                          <a:ea typeface="+mn-ea"/>
                          <a:cs typeface="+mn-cs"/>
                        </a:rPr>
                        <a:t>married</a:t>
                      </a: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400" b="1" kern="1200">
                          <a:solidFill>
                            <a:schemeClr val="tx1"/>
                          </a:solidFill>
                          <a:effectLst/>
                          <a:latin typeface="+mn-lt"/>
                          <a:ea typeface="+mn-ea"/>
                          <a:cs typeface="+mn-cs"/>
                        </a:rPr>
                        <a:t>single</a:t>
                      </a: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400" b="1" kern="1200">
                          <a:solidFill>
                            <a:schemeClr val="tx1"/>
                          </a:solidFill>
                          <a:effectLst/>
                          <a:latin typeface="+mn-lt"/>
                          <a:ea typeface="+mn-ea"/>
                          <a:cs typeface="+mn-cs"/>
                        </a:rPr>
                        <a:t>unknown</a:t>
                      </a:r>
                    </a:p>
                  </a:txBody>
                  <a:tcPr anchor="ctr">
                    <a:lnL>
                      <a:noFill/>
                    </a:lnL>
                    <a:lnR>
                      <a:noFill/>
                    </a:lnR>
                    <a:lnT>
                      <a:noFill/>
                    </a:lnT>
                    <a:lnB>
                      <a:noFill/>
                    </a:lnB>
                    <a:solidFill>
                      <a:srgbClr val="FFFFFF"/>
                    </a:solidFill>
                  </a:tcPr>
                </a:tc>
                <a:extLst>
                  <a:ext uri="{0D108BD9-81ED-4DB2-BD59-A6C34878D82A}">
                    <a16:rowId xmlns:a16="http://schemas.microsoft.com/office/drawing/2014/main" val="4009667001"/>
                  </a:ext>
                </a:extLst>
              </a:tr>
              <a:tr h="296678">
                <a:tc>
                  <a:txBody>
                    <a:bodyPr/>
                    <a:lstStyle/>
                    <a:p>
                      <a:pPr marL="0" algn="l" defTabSz="914400" rtl="0" eaLnBrk="1" fontAlgn="ctr" latinLnBrk="0" hangingPunct="1"/>
                      <a:r>
                        <a:rPr lang="pt-BR" sz="1400" b="1" kern="1200">
                          <a:solidFill>
                            <a:schemeClr val="tx1"/>
                          </a:solidFill>
                          <a:effectLst/>
                          <a:latin typeface="+mn-lt"/>
                          <a:ea typeface="+mn-ea"/>
                          <a:cs typeface="+mn-cs"/>
                        </a:rPr>
                        <a:t>y</a:t>
                      </a:r>
                    </a:p>
                  </a:txBody>
                  <a:tcPr anchor="ctr">
                    <a:lnL>
                      <a:noFill/>
                    </a:lnL>
                    <a:lnR>
                      <a:noFill/>
                    </a:lnR>
                    <a:lnT>
                      <a:noFill/>
                    </a:lnT>
                    <a:lnB>
                      <a:noFill/>
                    </a:lnB>
                    <a:solidFill>
                      <a:srgbClr val="FFFFFF"/>
                    </a:solidFill>
                  </a:tcPr>
                </a:tc>
                <a:tc>
                  <a:txBody>
                    <a:bodyPr/>
                    <a:lstStyle/>
                    <a:p>
                      <a:pPr marL="0" algn="l" defTabSz="914400" rtl="0" eaLnBrk="1" fontAlgn="ctr" latinLnBrk="0" hangingPunct="1"/>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extLst>
                  <a:ext uri="{0D108BD9-81ED-4DB2-BD59-A6C34878D82A}">
                    <a16:rowId xmlns:a16="http://schemas.microsoft.com/office/drawing/2014/main" val="3881358704"/>
                  </a:ext>
                </a:extLst>
              </a:tr>
              <a:tr h="296678">
                <a:tc>
                  <a:txBody>
                    <a:bodyPr/>
                    <a:lstStyle/>
                    <a:p>
                      <a:pPr marL="0" algn="l" defTabSz="914400" rtl="0" eaLnBrk="1" fontAlgn="ctr" latinLnBrk="0" hangingPunct="1"/>
                      <a:r>
                        <a:rPr lang="pt-BR" sz="1400" b="1" kern="1200">
                          <a:solidFill>
                            <a:schemeClr val="tx1"/>
                          </a:solidFill>
                          <a:effectLst/>
                          <a:latin typeface="+mn-lt"/>
                          <a:ea typeface="+mn-ea"/>
                          <a:cs typeface="+mn-cs"/>
                        </a:rPr>
                        <a:t>0</a:t>
                      </a:r>
                    </a:p>
                  </a:txBody>
                  <a:tcPr anchor="ctr">
                    <a:lnL>
                      <a:noFill/>
                    </a:lnL>
                    <a:lnR>
                      <a:noFill/>
                    </a:lnR>
                    <a:lnT>
                      <a:noFill/>
                    </a:lnT>
                    <a:lnB>
                      <a:noFill/>
                    </a:lnB>
                    <a:solidFill>
                      <a:srgbClr val="F5F5F5"/>
                    </a:solidFill>
                  </a:tcPr>
                </a:tc>
                <a:tc>
                  <a:txBody>
                    <a:bodyPr/>
                    <a:lstStyle/>
                    <a:p>
                      <a:pPr marL="0" algn="l" defTabSz="914400" rtl="0" eaLnBrk="1" fontAlgn="ctr" latinLnBrk="0" hangingPunct="1"/>
                      <a:r>
                        <a:rPr lang="pt-BR" sz="1400" b="0" kern="1200" dirty="0">
                          <a:solidFill>
                            <a:schemeClr val="tx1"/>
                          </a:solidFill>
                          <a:effectLst/>
                          <a:latin typeface="+mn-lt"/>
                          <a:ea typeface="+mn-ea"/>
                          <a:cs typeface="+mn-cs"/>
                        </a:rPr>
                        <a:t>0.896791</a:t>
                      </a:r>
                    </a:p>
                  </a:txBody>
                  <a:tcPr anchor="ctr">
                    <a:lnL>
                      <a:noFill/>
                    </a:lnL>
                    <a:lnR>
                      <a:noFill/>
                    </a:lnR>
                    <a:lnT>
                      <a:noFill/>
                    </a:lnT>
                    <a:lnB>
                      <a:noFill/>
                    </a:lnB>
                    <a:solidFill>
                      <a:srgbClr val="F5F5F5"/>
                    </a:solidFill>
                  </a:tcPr>
                </a:tc>
                <a:tc>
                  <a:txBody>
                    <a:bodyPr/>
                    <a:lstStyle/>
                    <a:p>
                      <a:pPr marL="0" algn="l" defTabSz="914400" rtl="0" eaLnBrk="1" fontAlgn="ctr" latinLnBrk="0" hangingPunct="1"/>
                      <a:r>
                        <a:rPr lang="pt-BR" sz="1400" b="0" kern="1200" dirty="0">
                          <a:solidFill>
                            <a:schemeClr val="tx1"/>
                          </a:solidFill>
                          <a:effectLst/>
                          <a:latin typeface="+mn-lt"/>
                          <a:ea typeface="+mn-ea"/>
                          <a:cs typeface="+mn-cs"/>
                        </a:rPr>
                        <a:t>0.898427</a:t>
                      </a:r>
                    </a:p>
                  </a:txBody>
                  <a:tcPr anchor="ctr">
                    <a:lnL>
                      <a:noFill/>
                    </a:lnL>
                    <a:lnR>
                      <a:noFill/>
                    </a:lnR>
                    <a:lnT>
                      <a:noFill/>
                    </a:lnT>
                    <a:lnB>
                      <a:noFill/>
                    </a:lnB>
                    <a:solidFill>
                      <a:srgbClr val="F5F5F5"/>
                    </a:solidFill>
                  </a:tcPr>
                </a:tc>
                <a:tc>
                  <a:txBody>
                    <a:bodyPr/>
                    <a:lstStyle/>
                    <a:p>
                      <a:pPr marL="0" algn="l" defTabSz="914400" rtl="0" eaLnBrk="1" fontAlgn="ctr" latinLnBrk="0" hangingPunct="1"/>
                      <a:r>
                        <a:rPr lang="pt-BR" sz="1400" b="0" kern="1200" dirty="0">
                          <a:solidFill>
                            <a:schemeClr val="tx1"/>
                          </a:solidFill>
                          <a:effectLst/>
                          <a:latin typeface="+mn-lt"/>
                          <a:ea typeface="+mn-ea"/>
                          <a:cs typeface="+mn-cs"/>
                        </a:rPr>
                        <a:t>0.859959</a:t>
                      </a:r>
                    </a:p>
                  </a:txBody>
                  <a:tcPr anchor="ctr">
                    <a:lnL>
                      <a:noFill/>
                    </a:lnL>
                    <a:lnR>
                      <a:noFill/>
                    </a:lnR>
                    <a:lnT>
                      <a:noFill/>
                    </a:lnT>
                    <a:lnB>
                      <a:noFill/>
                    </a:lnB>
                    <a:solidFill>
                      <a:srgbClr val="F5F5F5"/>
                    </a:solidFill>
                  </a:tcPr>
                </a:tc>
                <a:tc>
                  <a:txBody>
                    <a:bodyPr/>
                    <a:lstStyle/>
                    <a:p>
                      <a:pPr marL="0" algn="l" defTabSz="914400" rtl="0" eaLnBrk="1" fontAlgn="ctr" latinLnBrk="0" hangingPunct="1"/>
                      <a:r>
                        <a:rPr lang="pt-BR" sz="1400" b="0" kern="1200" dirty="0">
                          <a:solidFill>
                            <a:schemeClr val="tx1"/>
                          </a:solidFill>
                          <a:effectLst/>
                          <a:latin typeface="+mn-lt"/>
                          <a:ea typeface="+mn-ea"/>
                          <a:cs typeface="+mn-cs"/>
                        </a:rPr>
                        <a:t>0.85</a:t>
                      </a:r>
                    </a:p>
                  </a:txBody>
                  <a:tcPr anchor="ctr">
                    <a:lnL>
                      <a:noFill/>
                    </a:lnL>
                    <a:lnR>
                      <a:noFill/>
                    </a:lnR>
                    <a:lnT>
                      <a:noFill/>
                    </a:lnT>
                    <a:lnB>
                      <a:noFill/>
                    </a:lnB>
                    <a:solidFill>
                      <a:srgbClr val="F5F5F5"/>
                    </a:solidFill>
                  </a:tcPr>
                </a:tc>
                <a:extLst>
                  <a:ext uri="{0D108BD9-81ED-4DB2-BD59-A6C34878D82A}">
                    <a16:rowId xmlns:a16="http://schemas.microsoft.com/office/drawing/2014/main" val="3682087685"/>
                  </a:ext>
                </a:extLst>
              </a:tr>
              <a:tr h="296678">
                <a:tc>
                  <a:txBody>
                    <a:bodyPr/>
                    <a:lstStyle/>
                    <a:p>
                      <a:pPr marL="0" algn="l" defTabSz="914400" rtl="0" eaLnBrk="1" fontAlgn="ctr" latinLnBrk="0" hangingPunct="1"/>
                      <a:r>
                        <a:rPr lang="pt-BR" sz="1400" b="1" kern="1200">
                          <a:solidFill>
                            <a:schemeClr val="tx1"/>
                          </a:solidFill>
                          <a:effectLst/>
                          <a:latin typeface="+mn-lt"/>
                          <a:ea typeface="+mn-ea"/>
                          <a:cs typeface="+mn-cs"/>
                        </a:rPr>
                        <a:t>1</a:t>
                      </a: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400" b="0" kern="1200" dirty="0">
                          <a:solidFill>
                            <a:schemeClr val="tx1"/>
                          </a:solidFill>
                          <a:effectLst/>
                          <a:latin typeface="+mn-lt"/>
                          <a:ea typeface="+mn-ea"/>
                          <a:cs typeface="+mn-cs"/>
                        </a:rPr>
                        <a:t>0.103209</a:t>
                      </a: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400" b="0" kern="1200" dirty="0">
                          <a:solidFill>
                            <a:schemeClr val="tx1"/>
                          </a:solidFill>
                          <a:effectLst/>
                          <a:latin typeface="+mn-lt"/>
                          <a:ea typeface="+mn-ea"/>
                          <a:cs typeface="+mn-cs"/>
                        </a:rPr>
                        <a:t>0.101573</a:t>
                      </a: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400" b="1" kern="1200" dirty="0">
                          <a:solidFill>
                            <a:schemeClr val="tx1"/>
                          </a:solidFill>
                          <a:effectLst/>
                          <a:latin typeface="+mn-lt"/>
                          <a:ea typeface="+mn-ea"/>
                          <a:cs typeface="+mn-cs"/>
                        </a:rPr>
                        <a:t>0.140041</a:t>
                      </a: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400" b="0" kern="1200" dirty="0">
                          <a:solidFill>
                            <a:schemeClr val="tx1"/>
                          </a:solidFill>
                          <a:effectLst/>
                          <a:latin typeface="+mn-lt"/>
                          <a:ea typeface="+mn-ea"/>
                          <a:cs typeface="+mn-cs"/>
                        </a:rPr>
                        <a:t>0.1</a:t>
                      </a:r>
                    </a:p>
                  </a:txBody>
                  <a:tcPr anchor="ctr">
                    <a:lnL>
                      <a:noFill/>
                    </a:lnL>
                    <a:lnR>
                      <a:noFill/>
                    </a:lnR>
                    <a:lnT>
                      <a:noFill/>
                    </a:lnT>
                    <a:lnB>
                      <a:noFill/>
                    </a:lnB>
                    <a:solidFill>
                      <a:srgbClr val="FFFFFF"/>
                    </a:solidFill>
                  </a:tcPr>
                </a:tc>
                <a:extLst>
                  <a:ext uri="{0D108BD9-81ED-4DB2-BD59-A6C34878D82A}">
                    <a16:rowId xmlns:a16="http://schemas.microsoft.com/office/drawing/2014/main" val="4070202196"/>
                  </a:ext>
                </a:extLst>
              </a:tr>
            </a:tbl>
          </a:graphicData>
        </a:graphic>
      </p:graphicFrame>
    </p:spTree>
    <p:extLst>
      <p:ext uri="{BB962C8B-B14F-4D97-AF65-F5344CB8AC3E}">
        <p14:creationId xmlns:p14="http://schemas.microsoft.com/office/powerpoint/2010/main" val="98888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923330"/>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dirty="0"/>
              <a:t>Observações:</a:t>
            </a:r>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
        <p:nvSpPr>
          <p:cNvPr id="3" name="Retângulo 2">
            <a:extLst>
              <a:ext uri="{FF2B5EF4-FFF2-40B4-BE49-F238E27FC236}">
                <a16:creationId xmlns:a16="http://schemas.microsoft.com/office/drawing/2014/main" id="{8F5CC91A-EB0A-6B81-57A9-53E2BC4EA905}"/>
              </a:ext>
            </a:extLst>
          </p:cNvPr>
          <p:cNvSpPr/>
          <p:nvPr/>
        </p:nvSpPr>
        <p:spPr>
          <a:xfrm>
            <a:off x="5896095" y="4825181"/>
            <a:ext cx="6024956" cy="923330"/>
          </a:xfrm>
          <a:prstGeom prst="rect">
            <a:avLst/>
          </a:prstGeom>
        </p:spPr>
        <p:txBody>
          <a:bodyPr wrap="square">
            <a:spAutoFit/>
          </a:bodyPr>
          <a:lstStyle/>
          <a:p>
            <a:pPr algn="just"/>
            <a:r>
              <a:rPr lang="pt-BR" dirty="0"/>
              <a:t>Se olharmos também por escolaridade dos clientes, os que possuem uma graduação universitária são também os que mais aceitaram.</a:t>
            </a:r>
          </a:p>
        </p:txBody>
      </p:sp>
      <p:pic>
        <p:nvPicPr>
          <p:cNvPr id="9218" name="Picture 2">
            <a:extLst>
              <a:ext uri="{FF2B5EF4-FFF2-40B4-BE49-F238E27FC236}">
                <a16:creationId xmlns:a16="http://schemas.microsoft.com/office/drawing/2014/main" id="{BCAC11B4-434C-702E-8EF3-5A2A8525A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50" y="1951704"/>
            <a:ext cx="5456094" cy="26761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ela 3">
            <a:extLst>
              <a:ext uri="{FF2B5EF4-FFF2-40B4-BE49-F238E27FC236}">
                <a16:creationId xmlns:a16="http://schemas.microsoft.com/office/drawing/2014/main" id="{27A89BB5-A3F8-162B-7F51-647F2ED5EAA7}"/>
              </a:ext>
            </a:extLst>
          </p:cNvPr>
          <p:cNvGraphicFramePr>
            <a:graphicFrameLocks noGrp="1"/>
          </p:cNvGraphicFramePr>
          <p:nvPr>
            <p:extLst>
              <p:ext uri="{D42A27DB-BD31-4B8C-83A1-F6EECF244321}">
                <p14:modId xmlns:p14="http://schemas.microsoft.com/office/powerpoint/2010/main" val="652868539"/>
              </p:ext>
            </p:extLst>
          </p:nvPr>
        </p:nvGraphicFramePr>
        <p:xfrm>
          <a:off x="5997994" y="1974012"/>
          <a:ext cx="6024956" cy="1280160"/>
        </p:xfrm>
        <a:graphic>
          <a:graphicData uri="http://schemas.openxmlformats.org/drawingml/2006/table">
            <a:tbl>
              <a:tblPr/>
              <a:tblGrid>
                <a:gridCol w="860708">
                  <a:extLst>
                    <a:ext uri="{9D8B030D-6E8A-4147-A177-3AD203B41FA5}">
                      <a16:colId xmlns:a16="http://schemas.microsoft.com/office/drawing/2014/main" val="1836002153"/>
                    </a:ext>
                  </a:extLst>
                </a:gridCol>
                <a:gridCol w="860708">
                  <a:extLst>
                    <a:ext uri="{9D8B030D-6E8A-4147-A177-3AD203B41FA5}">
                      <a16:colId xmlns:a16="http://schemas.microsoft.com/office/drawing/2014/main" val="1485257625"/>
                    </a:ext>
                  </a:extLst>
                </a:gridCol>
                <a:gridCol w="860708">
                  <a:extLst>
                    <a:ext uri="{9D8B030D-6E8A-4147-A177-3AD203B41FA5}">
                      <a16:colId xmlns:a16="http://schemas.microsoft.com/office/drawing/2014/main" val="509649195"/>
                    </a:ext>
                  </a:extLst>
                </a:gridCol>
                <a:gridCol w="860708">
                  <a:extLst>
                    <a:ext uri="{9D8B030D-6E8A-4147-A177-3AD203B41FA5}">
                      <a16:colId xmlns:a16="http://schemas.microsoft.com/office/drawing/2014/main" val="2260459662"/>
                    </a:ext>
                  </a:extLst>
                </a:gridCol>
                <a:gridCol w="860708">
                  <a:extLst>
                    <a:ext uri="{9D8B030D-6E8A-4147-A177-3AD203B41FA5}">
                      <a16:colId xmlns:a16="http://schemas.microsoft.com/office/drawing/2014/main" val="1048411434"/>
                    </a:ext>
                  </a:extLst>
                </a:gridCol>
                <a:gridCol w="860708">
                  <a:extLst>
                    <a:ext uri="{9D8B030D-6E8A-4147-A177-3AD203B41FA5}">
                      <a16:colId xmlns:a16="http://schemas.microsoft.com/office/drawing/2014/main" val="1272454920"/>
                    </a:ext>
                  </a:extLst>
                </a:gridCol>
                <a:gridCol w="860708">
                  <a:extLst>
                    <a:ext uri="{9D8B030D-6E8A-4147-A177-3AD203B41FA5}">
                      <a16:colId xmlns:a16="http://schemas.microsoft.com/office/drawing/2014/main" val="2522144238"/>
                    </a:ext>
                  </a:extLst>
                </a:gridCol>
              </a:tblGrid>
              <a:tr h="372596">
                <a:tc>
                  <a:txBody>
                    <a:bodyPr/>
                    <a:lstStyle/>
                    <a:p>
                      <a:pPr marL="0" algn="l" defTabSz="914400" rtl="0" eaLnBrk="1" fontAlgn="ctr" latinLnBrk="0" hangingPunct="1"/>
                      <a:r>
                        <a:rPr lang="pt-BR" sz="1200" b="1" kern="1200" dirty="0" err="1">
                          <a:solidFill>
                            <a:schemeClr val="tx1"/>
                          </a:solidFill>
                          <a:effectLst/>
                          <a:latin typeface="+mn-lt"/>
                          <a:ea typeface="+mn-ea"/>
                          <a:cs typeface="+mn-cs"/>
                        </a:rPr>
                        <a:t>education</a:t>
                      </a:r>
                      <a:endParaRPr lang="pt-BR" sz="12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200" b="1" kern="1200" dirty="0" err="1">
                          <a:solidFill>
                            <a:schemeClr val="tx1"/>
                          </a:solidFill>
                          <a:effectLst/>
                          <a:latin typeface="+mn-lt"/>
                          <a:ea typeface="+mn-ea"/>
                          <a:cs typeface="+mn-cs"/>
                        </a:rPr>
                        <a:t>basic</a:t>
                      </a:r>
                      <a:endParaRPr lang="pt-BR" sz="12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200" b="1" kern="1200" dirty="0" err="1">
                          <a:solidFill>
                            <a:schemeClr val="tx1"/>
                          </a:solidFill>
                          <a:effectLst/>
                          <a:latin typeface="+mn-lt"/>
                          <a:ea typeface="+mn-ea"/>
                          <a:cs typeface="+mn-cs"/>
                        </a:rPr>
                        <a:t>high.school</a:t>
                      </a:r>
                      <a:endParaRPr lang="pt-BR" sz="12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200" b="1" kern="1200" dirty="0" err="1">
                          <a:solidFill>
                            <a:schemeClr val="tx1"/>
                          </a:solidFill>
                          <a:effectLst/>
                          <a:latin typeface="+mn-lt"/>
                          <a:ea typeface="+mn-ea"/>
                          <a:cs typeface="+mn-cs"/>
                        </a:rPr>
                        <a:t>illiterate</a:t>
                      </a:r>
                      <a:endParaRPr lang="pt-BR" sz="12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200" b="1" kern="1200" dirty="0" err="1">
                          <a:solidFill>
                            <a:schemeClr val="tx1"/>
                          </a:solidFill>
                          <a:effectLst/>
                          <a:latin typeface="+mn-lt"/>
                          <a:ea typeface="+mn-ea"/>
                          <a:cs typeface="+mn-cs"/>
                        </a:rPr>
                        <a:t>professional.course</a:t>
                      </a:r>
                      <a:endParaRPr lang="pt-BR" sz="12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200" b="1" kern="1200" dirty="0" err="1">
                          <a:solidFill>
                            <a:schemeClr val="tx1"/>
                          </a:solidFill>
                          <a:effectLst/>
                          <a:latin typeface="+mn-lt"/>
                          <a:ea typeface="+mn-ea"/>
                          <a:cs typeface="+mn-cs"/>
                        </a:rPr>
                        <a:t>university.degree</a:t>
                      </a:r>
                      <a:endParaRPr lang="pt-BR" sz="12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200" b="1" kern="1200">
                          <a:solidFill>
                            <a:schemeClr val="tx1"/>
                          </a:solidFill>
                          <a:effectLst/>
                          <a:latin typeface="+mn-lt"/>
                          <a:ea typeface="+mn-ea"/>
                          <a:cs typeface="+mn-cs"/>
                        </a:rPr>
                        <a:t>unknown</a:t>
                      </a:r>
                    </a:p>
                  </a:txBody>
                  <a:tcPr anchor="ctr">
                    <a:lnL>
                      <a:noFill/>
                    </a:lnL>
                    <a:lnR>
                      <a:noFill/>
                    </a:lnR>
                    <a:lnT>
                      <a:noFill/>
                    </a:lnT>
                    <a:lnB>
                      <a:noFill/>
                    </a:lnB>
                    <a:solidFill>
                      <a:srgbClr val="FFFFFF"/>
                    </a:solidFill>
                  </a:tcPr>
                </a:tc>
                <a:extLst>
                  <a:ext uri="{0D108BD9-81ED-4DB2-BD59-A6C34878D82A}">
                    <a16:rowId xmlns:a16="http://schemas.microsoft.com/office/drawing/2014/main" val="360082333"/>
                  </a:ext>
                </a:extLst>
              </a:tr>
              <a:tr h="223558">
                <a:tc>
                  <a:txBody>
                    <a:bodyPr/>
                    <a:lstStyle/>
                    <a:p>
                      <a:pPr marL="0" algn="l" defTabSz="914400" rtl="0" eaLnBrk="1" fontAlgn="ctr" latinLnBrk="0" hangingPunct="1"/>
                      <a:r>
                        <a:rPr lang="pt-BR" sz="1200" b="1" kern="1200" dirty="0" err="1">
                          <a:solidFill>
                            <a:schemeClr val="tx1"/>
                          </a:solidFill>
                          <a:effectLst/>
                          <a:latin typeface="+mn-lt"/>
                          <a:ea typeface="+mn-ea"/>
                          <a:cs typeface="+mn-cs"/>
                        </a:rPr>
                        <a:t>y</a:t>
                      </a:r>
                      <a:endParaRPr lang="pt-BR" sz="12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endParaRPr lang="pt-BR" sz="12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endParaRPr lang="pt-BR" sz="12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endParaRPr lang="pt-BR" sz="12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endParaRPr lang="pt-BR" sz="12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endParaRPr lang="pt-BR" sz="12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l" defTabSz="914400" rtl="0" eaLnBrk="1" fontAlgn="ctr" latinLnBrk="0" hangingPunct="1"/>
                      <a:endParaRPr lang="pt-BR" sz="12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extLst>
                  <a:ext uri="{0D108BD9-81ED-4DB2-BD59-A6C34878D82A}">
                    <a16:rowId xmlns:a16="http://schemas.microsoft.com/office/drawing/2014/main" val="3976029469"/>
                  </a:ext>
                </a:extLst>
              </a:tr>
              <a:tr h="223558">
                <a:tc>
                  <a:txBody>
                    <a:bodyPr/>
                    <a:lstStyle/>
                    <a:p>
                      <a:pPr marL="0" algn="l" defTabSz="914400" rtl="0" eaLnBrk="1" fontAlgn="ctr" latinLnBrk="0" hangingPunct="1"/>
                      <a:r>
                        <a:rPr lang="pt-BR" sz="1200" b="1" kern="1200" dirty="0">
                          <a:solidFill>
                            <a:schemeClr val="tx1"/>
                          </a:solidFill>
                          <a:effectLst/>
                          <a:latin typeface="+mn-lt"/>
                          <a:ea typeface="+mn-ea"/>
                          <a:cs typeface="+mn-cs"/>
                        </a:rPr>
                        <a:t>0</a:t>
                      </a:r>
                    </a:p>
                  </a:txBody>
                  <a:tcPr anchor="ctr">
                    <a:lnL>
                      <a:noFill/>
                    </a:lnL>
                    <a:lnR>
                      <a:noFill/>
                    </a:lnR>
                    <a:lnT>
                      <a:noFill/>
                    </a:lnT>
                    <a:lnB>
                      <a:noFill/>
                    </a:lnB>
                    <a:solidFill>
                      <a:srgbClr val="F5F5F5"/>
                    </a:solidFill>
                  </a:tcPr>
                </a:tc>
                <a:tc>
                  <a:txBody>
                    <a:bodyPr/>
                    <a:lstStyle/>
                    <a:p>
                      <a:pPr marL="0" algn="l" defTabSz="914400" rtl="0" eaLnBrk="1" fontAlgn="ctr" latinLnBrk="0" hangingPunct="1"/>
                      <a:r>
                        <a:rPr lang="pt-BR" sz="1200" b="0" kern="1200" dirty="0">
                          <a:solidFill>
                            <a:schemeClr val="tx1"/>
                          </a:solidFill>
                          <a:effectLst/>
                          <a:latin typeface="+mn-lt"/>
                          <a:ea typeface="+mn-ea"/>
                          <a:cs typeface="+mn-cs"/>
                        </a:rPr>
                        <a:t>0.912971</a:t>
                      </a:r>
                    </a:p>
                  </a:txBody>
                  <a:tcPr anchor="ctr">
                    <a:lnL>
                      <a:noFill/>
                    </a:lnL>
                    <a:lnR>
                      <a:noFill/>
                    </a:lnR>
                    <a:lnT>
                      <a:noFill/>
                    </a:lnT>
                    <a:lnB>
                      <a:noFill/>
                    </a:lnB>
                    <a:solidFill>
                      <a:srgbClr val="F5F5F5"/>
                    </a:solidFill>
                  </a:tcPr>
                </a:tc>
                <a:tc>
                  <a:txBody>
                    <a:bodyPr/>
                    <a:lstStyle/>
                    <a:p>
                      <a:pPr marL="0" algn="l" defTabSz="914400" rtl="0" eaLnBrk="1" fontAlgn="ctr" latinLnBrk="0" hangingPunct="1"/>
                      <a:r>
                        <a:rPr lang="pt-BR" sz="1200" b="0" kern="1200" dirty="0">
                          <a:solidFill>
                            <a:schemeClr val="tx1"/>
                          </a:solidFill>
                          <a:effectLst/>
                          <a:latin typeface="+mn-lt"/>
                          <a:ea typeface="+mn-ea"/>
                          <a:cs typeface="+mn-cs"/>
                        </a:rPr>
                        <a:t>0.891645</a:t>
                      </a:r>
                    </a:p>
                  </a:txBody>
                  <a:tcPr anchor="ctr">
                    <a:lnL>
                      <a:noFill/>
                    </a:lnL>
                    <a:lnR>
                      <a:noFill/>
                    </a:lnR>
                    <a:lnT>
                      <a:noFill/>
                    </a:lnT>
                    <a:lnB>
                      <a:noFill/>
                    </a:lnB>
                    <a:solidFill>
                      <a:srgbClr val="F5F5F5"/>
                    </a:solidFill>
                  </a:tcPr>
                </a:tc>
                <a:tc>
                  <a:txBody>
                    <a:bodyPr/>
                    <a:lstStyle/>
                    <a:p>
                      <a:pPr marL="0" algn="l" defTabSz="914400" rtl="0" eaLnBrk="1" fontAlgn="ctr" latinLnBrk="0" hangingPunct="1"/>
                      <a:r>
                        <a:rPr lang="pt-BR" sz="1200" b="0" kern="1200" dirty="0">
                          <a:solidFill>
                            <a:schemeClr val="tx1"/>
                          </a:solidFill>
                          <a:effectLst/>
                          <a:latin typeface="+mn-lt"/>
                          <a:ea typeface="+mn-ea"/>
                          <a:cs typeface="+mn-cs"/>
                        </a:rPr>
                        <a:t>0.777778</a:t>
                      </a:r>
                    </a:p>
                  </a:txBody>
                  <a:tcPr anchor="ctr">
                    <a:lnL>
                      <a:noFill/>
                    </a:lnL>
                    <a:lnR>
                      <a:noFill/>
                    </a:lnR>
                    <a:lnT>
                      <a:noFill/>
                    </a:lnT>
                    <a:lnB>
                      <a:noFill/>
                    </a:lnB>
                    <a:solidFill>
                      <a:srgbClr val="F5F5F5"/>
                    </a:solidFill>
                  </a:tcPr>
                </a:tc>
                <a:tc>
                  <a:txBody>
                    <a:bodyPr/>
                    <a:lstStyle/>
                    <a:p>
                      <a:pPr marL="0" algn="l" defTabSz="914400" rtl="0" eaLnBrk="1" fontAlgn="ctr" latinLnBrk="0" hangingPunct="1"/>
                      <a:r>
                        <a:rPr lang="pt-BR" sz="1200" b="0" kern="1200" dirty="0">
                          <a:solidFill>
                            <a:schemeClr val="tx1"/>
                          </a:solidFill>
                          <a:effectLst/>
                          <a:latin typeface="+mn-lt"/>
                          <a:ea typeface="+mn-ea"/>
                          <a:cs typeface="+mn-cs"/>
                        </a:rPr>
                        <a:t>0.886515</a:t>
                      </a:r>
                    </a:p>
                  </a:txBody>
                  <a:tcPr anchor="ctr">
                    <a:lnL>
                      <a:noFill/>
                    </a:lnL>
                    <a:lnR>
                      <a:noFill/>
                    </a:lnR>
                    <a:lnT>
                      <a:noFill/>
                    </a:lnT>
                    <a:lnB>
                      <a:noFill/>
                    </a:lnB>
                    <a:solidFill>
                      <a:srgbClr val="F5F5F5"/>
                    </a:solidFill>
                  </a:tcPr>
                </a:tc>
                <a:tc>
                  <a:txBody>
                    <a:bodyPr/>
                    <a:lstStyle/>
                    <a:p>
                      <a:pPr marL="0" algn="l" defTabSz="914400" rtl="0" eaLnBrk="1" fontAlgn="ctr" latinLnBrk="0" hangingPunct="1"/>
                      <a:r>
                        <a:rPr lang="pt-BR" sz="1200" b="0" kern="1200" dirty="0">
                          <a:solidFill>
                            <a:schemeClr val="tx1"/>
                          </a:solidFill>
                          <a:effectLst/>
                          <a:latin typeface="+mn-lt"/>
                          <a:ea typeface="+mn-ea"/>
                          <a:cs typeface="+mn-cs"/>
                        </a:rPr>
                        <a:t>0.862755</a:t>
                      </a:r>
                    </a:p>
                  </a:txBody>
                  <a:tcPr anchor="ctr">
                    <a:lnL>
                      <a:noFill/>
                    </a:lnL>
                    <a:lnR>
                      <a:noFill/>
                    </a:lnR>
                    <a:lnT>
                      <a:noFill/>
                    </a:lnT>
                    <a:lnB>
                      <a:noFill/>
                    </a:lnB>
                    <a:solidFill>
                      <a:srgbClr val="F5F5F5"/>
                    </a:solidFill>
                  </a:tcPr>
                </a:tc>
                <a:tc>
                  <a:txBody>
                    <a:bodyPr/>
                    <a:lstStyle/>
                    <a:p>
                      <a:pPr marL="0" algn="l" defTabSz="914400" rtl="0" eaLnBrk="1" fontAlgn="ctr" latinLnBrk="0" hangingPunct="1"/>
                      <a:r>
                        <a:rPr lang="pt-BR" sz="1200" b="0" kern="1200" dirty="0">
                          <a:solidFill>
                            <a:schemeClr val="tx1"/>
                          </a:solidFill>
                          <a:effectLst/>
                          <a:latin typeface="+mn-lt"/>
                          <a:ea typeface="+mn-ea"/>
                          <a:cs typeface="+mn-cs"/>
                        </a:rPr>
                        <a:t>0.854997</a:t>
                      </a:r>
                    </a:p>
                  </a:txBody>
                  <a:tcPr anchor="ctr">
                    <a:lnL>
                      <a:noFill/>
                    </a:lnL>
                    <a:lnR>
                      <a:noFill/>
                    </a:lnR>
                    <a:lnT>
                      <a:noFill/>
                    </a:lnT>
                    <a:lnB>
                      <a:noFill/>
                    </a:lnB>
                    <a:solidFill>
                      <a:srgbClr val="F5F5F5"/>
                    </a:solidFill>
                  </a:tcPr>
                </a:tc>
                <a:extLst>
                  <a:ext uri="{0D108BD9-81ED-4DB2-BD59-A6C34878D82A}">
                    <a16:rowId xmlns:a16="http://schemas.microsoft.com/office/drawing/2014/main" val="3059147445"/>
                  </a:ext>
                </a:extLst>
              </a:tr>
              <a:tr h="223558">
                <a:tc>
                  <a:txBody>
                    <a:bodyPr/>
                    <a:lstStyle/>
                    <a:p>
                      <a:pPr marL="0" algn="l" defTabSz="914400" rtl="0" eaLnBrk="1" fontAlgn="ctr" latinLnBrk="0" hangingPunct="1"/>
                      <a:r>
                        <a:rPr lang="pt-BR" sz="1200" b="1" kern="1200" dirty="0">
                          <a:solidFill>
                            <a:schemeClr val="tx1"/>
                          </a:solidFill>
                          <a:effectLst/>
                          <a:latin typeface="+mn-lt"/>
                          <a:ea typeface="+mn-ea"/>
                          <a:cs typeface="+mn-cs"/>
                        </a:rPr>
                        <a:t>1</a:t>
                      </a: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200" b="0" kern="1200">
                          <a:solidFill>
                            <a:schemeClr val="tx1"/>
                          </a:solidFill>
                          <a:effectLst/>
                          <a:latin typeface="+mn-lt"/>
                          <a:ea typeface="+mn-ea"/>
                          <a:cs typeface="+mn-cs"/>
                        </a:rPr>
                        <a:t>0.087029</a:t>
                      </a: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200" b="0" kern="1200" dirty="0">
                          <a:solidFill>
                            <a:schemeClr val="tx1"/>
                          </a:solidFill>
                          <a:effectLst/>
                          <a:latin typeface="+mn-lt"/>
                          <a:ea typeface="+mn-ea"/>
                          <a:cs typeface="+mn-cs"/>
                        </a:rPr>
                        <a:t>0.108355</a:t>
                      </a: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200" b="0" kern="1200" dirty="0">
                          <a:solidFill>
                            <a:schemeClr val="tx1"/>
                          </a:solidFill>
                          <a:effectLst/>
                          <a:latin typeface="+mn-lt"/>
                          <a:ea typeface="+mn-ea"/>
                          <a:cs typeface="+mn-cs"/>
                        </a:rPr>
                        <a:t>0.222222</a:t>
                      </a: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200" b="0" kern="1200" dirty="0">
                          <a:solidFill>
                            <a:schemeClr val="tx1"/>
                          </a:solidFill>
                          <a:effectLst/>
                          <a:latin typeface="+mn-lt"/>
                          <a:ea typeface="+mn-ea"/>
                          <a:cs typeface="+mn-cs"/>
                        </a:rPr>
                        <a:t>0.113485</a:t>
                      </a: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200" b="1" kern="1200" dirty="0">
                          <a:solidFill>
                            <a:schemeClr val="tx1"/>
                          </a:solidFill>
                          <a:effectLst/>
                          <a:latin typeface="+mn-lt"/>
                          <a:ea typeface="+mn-ea"/>
                          <a:cs typeface="+mn-cs"/>
                        </a:rPr>
                        <a:t>0.137245</a:t>
                      </a:r>
                    </a:p>
                  </a:txBody>
                  <a:tcPr anchor="ctr">
                    <a:lnL>
                      <a:noFill/>
                    </a:lnL>
                    <a:lnR>
                      <a:noFill/>
                    </a:lnR>
                    <a:lnT>
                      <a:noFill/>
                    </a:lnT>
                    <a:lnB>
                      <a:noFill/>
                    </a:lnB>
                    <a:solidFill>
                      <a:srgbClr val="FFFFFF"/>
                    </a:solidFill>
                  </a:tcPr>
                </a:tc>
                <a:tc>
                  <a:txBody>
                    <a:bodyPr/>
                    <a:lstStyle/>
                    <a:p>
                      <a:pPr marL="0" algn="l" defTabSz="914400" rtl="0" eaLnBrk="1" fontAlgn="ctr" latinLnBrk="0" hangingPunct="1"/>
                      <a:r>
                        <a:rPr lang="pt-BR" sz="1200" b="0" kern="1200" dirty="0">
                          <a:solidFill>
                            <a:schemeClr val="tx1"/>
                          </a:solidFill>
                          <a:effectLst/>
                          <a:latin typeface="+mn-lt"/>
                          <a:ea typeface="+mn-ea"/>
                          <a:cs typeface="+mn-cs"/>
                        </a:rPr>
                        <a:t>0.145003</a:t>
                      </a:r>
                    </a:p>
                  </a:txBody>
                  <a:tcPr anchor="ctr">
                    <a:lnL>
                      <a:noFill/>
                    </a:lnL>
                    <a:lnR>
                      <a:noFill/>
                    </a:lnR>
                    <a:lnT>
                      <a:noFill/>
                    </a:lnT>
                    <a:lnB>
                      <a:noFill/>
                    </a:lnB>
                    <a:solidFill>
                      <a:srgbClr val="FFFFFF"/>
                    </a:solidFill>
                  </a:tcPr>
                </a:tc>
                <a:extLst>
                  <a:ext uri="{0D108BD9-81ED-4DB2-BD59-A6C34878D82A}">
                    <a16:rowId xmlns:a16="http://schemas.microsoft.com/office/drawing/2014/main" val="1455315188"/>
                  </a:ext>
                </a:extLst>
              </a:tr>
            </a:tbl>
          </a:graphicData>
        </a:graphic>
      </p:graphicFrame>
      <p:sp>
        <p:nvSpPr>
          <p:cNvPr id="10" name="Retângulo 9">
            <a:extLst>
              <a:ext uri="{FF2B5EF4-FFF2-40B4-BE49-F238E27FC236}">
                <a16:creationId xmlns:a16="http://schemas.microsoft.com/office/drawing/2014/main" id="{E7D66CFE-D6C6-64A0-D653-2C2C43DD1D1D}"/>
              </a:ext>
            </a:extLst>
          </p:cNvPr>
          <p:cNvSpPr/>
          <p:nvPr/>
        </p:nvSpPr>
        <p:spPr>
          <a:xfrm>
            <a:off x="270949" y="4847577"/>
            <a:ext cx="5200703" cy="923330"/>
          </a:xfrm>
          <a:prstGeom prst="rect">
            <a:avLst/>
          </a:prstGeom>
        </p:spPr>
        <p:txBody>
          <a:bodyPr wrap="square">
            <a:spAutoFit/>
          </a:bodyPr>
          <a:lstStyle/>
          <a:p>
            <a:pPr algn="just"/>
            <a:r>
              <a:rPr lang="pt-BR" dirty="0"/>
              <a:t>Do total de clientes contatados, os que mais aceitaram a oferta foram os que possuem uma graduação universitária, com 4,1%.</a:t>
            </a:r>
          </a:p>
        </p:txBody>
      </p:sp>
    </p:spTree>
    <p:extLst>
      <p:ext uri="{BB962C8B-B14F-4D97-AF65-F5344CB8AC3E}">
        <p14:creationId xmlns:p14="http://schemas.microsoft.com/office/powerpoint/2010/main" val="61759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923330"/>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dirty="0"/>
              <a:t>Observações:</a:t>
            </a:r>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
        <p:nvSpPr>
          <p:cNvPr id="10" name="Retângulo 9">
            <a:extLst>
              <a:ext uri="{FF2B5EF4-FFF2-40B4-BE49-F238E27FC236}">
                <a16:creationId xmlns:a16="http://schemas.microsoft.com/office/drawing/2014/main" id="{E7D66CFE-D6C6-64A0-D653-2C2C43DD1D1D}"/>
              </a:ext>
            </a:extLst>
          </p:cNvPr>
          <p:cNvSpPr/>
          <p:nvPr/>
        </p:nvSpPr>
        <p:spPr>
          <a:xfrm>
            <a:off x="270949" y="4847577"/>
            <a:ext cx="11082851" cy="646331"/>
          </a:xfrm>
          <a:prstGeom prst="rect">
            <a:avLst/>
          </a:prstGeom>
        </p:spPr>
        <p:txBody>
          <a:bodyPr wrap="square">
            <a:spAutoFit/>
          </a:bodyPr>
          <a:lstStyle/>
          <a:p>
            <a:pPr algn="just"/>
            <a:r>
              <a:rPr lang="pt-BR" dirty="0"/>
              <a:t>A variável </a:t>
            </a:r>
            <a:r>
              <a:rPr lang="pt-BR" i="1" dirty="0"/>
              <a:t>inadimplência,</a:t>
            </a:r>
            <a:r>
              <a:rPr lang="pt-BR" dirty="0"/>
              <a:t> por possuir registros desconhecidos e um pequeno grupo com 3 clientes marcados como sim, não afeta nossa variável alvo.</a:t>
            </a:r>
          </a:p>
        </p:txBody>
      </p:sp>
      <p:pic>
        <p:nvPicPr>
          <p:cNvPr id="11266" name="Picture 2">
            <a:extLst>
              <a:ext uri="{FF2B5EF4-FFF2-40B4-BE49-F238E27FC236}">
                <a16:creationId xmlns:a16="http://schemas.microsoft.com/office/drawing/2014/main" id="{0A554E1D-54D6-4C29-BCDA-E02BD8F683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49" y="1921318"/>
            <a:ext cx="5451148" cy="26737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ela 8">
            <a:extLst>
              <a:ext uri="{FF2B5EF4-FFF2-40B4-BE49-F238E27FC236}">
                <a16:creationId xmlns:a16="http://schemas.microsoft.com/office/drawing/2014/main" id="{7F41F35A-A5EE-B86D-8312-65378A6030BE}"/>
              </a:ext>
            </a:extLst>
          </p:cNvPr>
          <p:cNvGraphicFramePr>
            <a:graphicFrameLocks noGrp="1"/>
          </p:cNvGraphicFramePr>
          <p:nvPr>
            <p:extLst>
              <p:ext uri="{D42A27DB-BD31-4B8C-83A1-F6EECF244321}">
                <p14:modId xmlns:p14="http://schemas.microsoft.com/office/powerpoint/2010/main" val="618143935"/>
              </p:ext>
            </p:extLst>
          </p:nvPr>
        </p:nvGraphicFramePr>
        <p:xfrm>
          <a:off x="6643751" y="1969096"/>
          <a:ext cx="4633452" cy="1255704"/>
        </p:xfrm>
        <a:graphic>
          <a:graphicData uri="http://schemas.openxmlformats.org/drawingml/2006/table">
            <a:tbl>
              <a:tblPr/>
              <a:tblGrid>
                <a:gridCol w="1158363">
                  <a:extLst>
                    <a:ext uri="{9D8B030D-6E8A-4147-A177-3AD203B41FA5}">
                      <a16:colId xmlns:a16="http://schemas.microsoft.com/office/drawing/2014/main" val="3744383939"/>
                    </a:ext>
                  </a:extLst>
                </a:gridCol>
                <a:gridCol w="1158363">
                  <a:extLst>
                    <a:ext uri="{9D8B030D-6E8A-4147-A177-3AD203B41FA5}">
                      <a16:colId xmlns:a16="http://schemas.microsoft.com/office/drawing/2014/main" val="3379600472"/>
                    </a:ext>
                  </a:extLst>
                </a:gridCol>
                <a:gridCol w="1158363">
                  <a:extLst>
                    <a:ext uri="{9D8B030D-6E8A-4147-A177-3AD203B41FA5}">
                      <a16:colId xmlns:a16="http://schemas.microsoft.com/office/drawing/2014/main" val="3852650924"/>
                    </a:ext>
                  </a:extLst>
                </a:gridCol>
                <a:gridCol w="1158363">
                  <a:extLst>
                    <a:ext uri="{9D8B030D-6E8A-4147-A177-3AD203B41FA5}">
                      <a16:colId xmlns:a16="http://schemas.microsoft.com/office/drawing/2014/main" val="2111900919"/>
                    </a:ext>
                  </a:extLst>
                </a:gridCol>
              </a:tblGrid>
              <a:tr h="313926">
                <a:tc>
                  <a:txBody>
                    <a:bodyPr/>
                    <a:lstStyle/>
                    <a:p>
                      <a:pPr marL="0" algn="ctr" defTabSz="914400" rtl="0" eaLnBrk="1" fontAlgn="ctr" latinLnBrk="0" hangingPunct="1"/>
                      <a:r>
                        <a:rPr lang="pt-BR" sz="1400" b="1" kern="1200" dirty="0">
                          <a:solidFill>
                            <a:schemeClr val="tx1"/>
                          </a:solidFill>
                          <a:effectLst/>
                          <a:latin typeface="+mn-lt"/>
                          <a:ea typeface="+mn-ea"/>
                          <a:cs typeface="+mn-cs"/>
                        </a:rPr>
                        <a:t>default</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no</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unknown</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yes</a:t>
                      </a:r>
                    </a:p>
                  </a:txBody>
                  <a:tcPr anchor="ctr">
                    <a:lnL>
                      <a:noFill/>
                    </a:lnL>
                    <a:lnR>
                      <a:noFill/>
                    </a:lnR>
                    <a:lnT>
                      <a:noFill/>
                    </a:lnT>
                    <a:lnB>
                      <a:noFill/>
                    </a:lnB>
                    <a:solidFill>
                      <a:srgbClr val="FFFFFF"/>
                    </a:solidFill>
                  </a:tcPr>
                </a:tc>
                <a:extLst>
                  <a:ext uri="{0D108BD9-81ED-4DB2-BD59-A6C34878D82A}">
                    <a16:rowId xmlns:a16="http://schemas.microsoft.com/office/drawing/2014/main" val="3703330022"/>
                  </a:ext>
                </a:extLst>
              </a:tr>
              <a:tr h="313926">
                <a:tc>
                  <a:txBody>
                    <a:bodyPr/>
                    <a:lstStyle/>
                    <a:p>
                      <a:pPr marL="0" algn="ctr" defTabSz="914400" rtl="0" eaLnBrk="1" fontAlgn="ctr" latinLnBrk="0" hangingPunct="1"/>
                      <a:r>
                        <a:rPr lang="pt-BR" sz="1400" b="1" kern="1200">
                          <a:solidFill>
                            <a:schemeClr val="tx1"/>
                          </a:solidFill>
                          <a:effectLst/>
                          <a:latin typeface="+mn-lt"/>
                          <a:ea typeface="+mn-ea"/>
                          <a:cs typeface="+mn-cs"/>
                        </a:rPr>
                        <a:t>y</a:t>
                      </a: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extLst>
                  <a:ext uri="{0D108BD9-81ED-4DB2-BD59-A6C34878D82A}">
                    <a16:rowId xmlns:a16="http://schemas.microsoft.com/office/drawing/2014/main" val="396774608"/>
                  </a:ext>
                </a:extLst>
              </a:tr>
              <a:tr h="313926">
                <a:tc>
                  <a:txBody>
                    <a:bodyPr/>
                    <a:lstStyle/>
                    <a:p>
                      <a:pPr marL="0" algn="ctr" defTabSz="914400" rtl="0" eaLnBrk="1" fontAlgn="ctr" latinLnBrk="0" hangingPunct="1"/>
                      <a:r>
                        <a:rPr lang="pt-BR" sz="1400" b="1" kern="1200">
                          <a:solidFill>
                            <a:schemeClr val="tx1"/>
                          </a:solidFill>
                          <a:effectLst/>
                          <a:latin typeface="+mn-lt"/>
                          <a:ea typeface="+mn-ea"/>
                          <a:cs typeface="+mn-cs"/>
                        </a:rPr>
                        <a:t>0</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0.87121</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0.94847</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1.0</a:t>
                      </a:r>
                    </a:p>
                  </a:txBody>
                  <a:tcPr anchor="ctr">
                    <a:lnL>
                      <a:noFill/>
                    </a:lnL>
                    <a:lnR>
                      <a:noFill/>
                    </a:lnR>
                    <a:lnT>
                      <a:noFill/>
                    </a:lnT>
                    <a:lnB>
                      <a:noFill/>
                    </a:lnB>
                    <a:solidFill>
                      <a:srgbClr val="F5F5F5"/>
                    </a:solidFill>
                  </a:tcPr>
                </a:tc>
                <a:extLst>
                  <a:ext uri="{0D108BD9-81ED-4DB2-BD59-A6C34878D82A}">
                    <a16:rowId xmlns:a16="http://schemas.microsoft.com/office/drawing/2014/main" val="4277387117"/>
                  </a:ext>
                </a:extLst>
              </a:tr>
              <a:tr h="313926">
                <a:tc>
                  <a:txBody>
                    <a:bodyPr/>
                    <a:lstStyle/>
                    <a:p>
                      <a:pPr marL="0" algn="ctr" defTabSz="914400" rtl="0" eaLnBrk="1" fontAlgn="ctr" latinLnBrk="0" hangingPunct="1"/>
                      <a:r>
                        <a:rPr lang="pt-BR" sz="1400" b="1" kern="1200">
                          <a:solidFill>
                            <a:schemeClr val="tx1"/>
                          </a:solidFill>
                          <a:effectLst/>
                          <a:latin typeface="+mn-lt"/>
                          <a:ea typeface="+mn-ea"/>
                          <a:cs typeface="+mn-cs"/>
                        </a:rPr>
                        <a:t>1</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0.12879</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0.05153</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0.0</a:t>
                      </a:r>
                    </a:p>
                  </a:txBody>
                  <a:tcPr anchor="ctr">
                    <a:lnL>
                      <a:noFill/>
                    </a:lnL>
                    <a:lnR>
                      <a:noFill/>
                    </a:lnR>
                    <a:lnT>
                      <a:noFill/>
                    </a:lnT>
                    <a:lnB>
                      <a:noFill/>
                    </a:lnB>
                    <a:solidFill>
                      <a:srgbClr val="FFFFFF"/>
                    </a:solidFill>
                  </a:tcPr>
                </a:tc>
                <a:extLst>
                  <a:ext uri="{0D108BD9-81ED-4DB2-BD59-A6C34878D82A}">
                    <a16:rowId xmlns:a16="http://schemas.microsoft.com/office/drawing/2014/main" val="3767616684"/>
                  </a:ext>
                </a:extLst>
              </a:tr>
            </a:tbl>
          </a:graphicData>
        </a:graphic>
      </p:graphicFrame>
    </p:spTree>
    <p:extLst>
      <p:ext uri="{BB962C8B-B14F-4D97-AF65-F5344CB8AC3E}">
        <p14:creationId xmlns:p14="http://schemas.microsoft.com/office/powerpoint/2010/main" val="4122482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923330"/>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dirty="0"/>
              <a:t>Observações:</a:t>
            </a:r>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
        <p:nvSpPr>
          <p:cNvPr id="10" name="Retângulo 9">
            <a:extLst>
              <a:ext uri="{FF2B5EF4-FFF2-40B4-BE49-F238E27FC236}">
                <a16:creationId xmlns:a16="http://schemas.microsoft.com/office/drawing/2014/main" id="{E7D66CFE-D6C6-64A0-D653-2C2C43DD1D1D}"/>
              </a:ext>
            </a:extLst>
          </p:cNvPr>
          <p:cNvSpPr/>
          <p:nvPr/>
        </p:nvSpPr>
        <p:spPr>
          <a:xfrm>
            <a:off x="270949" y="4847577"/>
            <a:ext cx="11082851" cy="646331"/>
          </a:xfrm>
          <a:prstGeom prst="rect">
            <a:avLst/>
          </a:prstGeom>
        </p:spPr>
        <p:txBody>
          <a:bodyPr wrap="square">
            <a:spAutoFit/>
          </a:bodyPr>
          <a:lstStyle/>
          <a:p>
            <a:pPr algn="just"/>
            <a:r>
              <a:rPr lang="pt-BR" dirty="0"/>
              <a:t>A variável </a:t>
            </a:r>
            <a:r>
              <a:rPr lang="pt-BR" i="1" dirty="0"/>
              <a:t>Crédito habitacional </a:t>
            </a:r>
            <a:r>
              <a:rPr lang="pt-BR" dirty="0"/>
              <a:t>está estável para a variável alvo, com 10% dos clientes aceitando a oferta, independente de possuir crédito habitacional ou não.</a:t>
            </a:r>
          </a:p>
        </p:txBody>
      </p:sp>
      <p:pic>
        <p:nvPicPr>
          <p:cNvPr id="13314" name="Picture 2">
            <a:extLst>
              <a:ext uri="{FF2B5EF4-FFF2-40B4-BE49-F238E27FC236}">
                <a16:creationId xmlns:a16="http://schemas.microsoft.com/office/drawing/2014/main" id="{0B1957A8-FCD0-768A-CEC2-5FD4E0AB9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514" y="1932165"/>
            <a:ext cx="5270736" cy="25852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ela 2">
            <a:extLst>
              <a:ext uri="{FF2B5EF4-FFF2-40B4-BE49-F238E27FC236}">
                <a16:creationId xmlns:a16="http://schemas.microsoft.com/office/drawing/2014/main" id="{873AD91D-92A1-6055-32E3-FA80B1237356}"/>
              </a:ext>
            </a:extLst>
          </p:cNvPr>
          <p:cNvGraphicFramePr>
            <a:graphicFrameLocks noGrp="1"/>
          </p:cNvGraphicFramePr>
          <p:nvPr>
            <p:extLst>
              <p:ext uri="{D42A27DB-BD31-4B8C-83A1-F6EECF244321}">
                <p14:modId xmlns:p14="http://schemas.microsoft.com/office/powerpoint/2010/main" val="2665450453"/>
              </p:ext>
            </p:extLst>
          </p:nvPr>
        </p:nvGraphicFramePr>
        <p:xfrm>
          <a:off x="6171369" y="2010423"/>
          <a:ext cx="5397512" cy="1219200"/>
        </p:xfrm>
        <a:graphic>
          <a:graphicData uri="http://schemas.openxmlformats.org/drawingml/2006/table">
            <a:tbl>
              <a:tblPr/>
              <a:tblGrid>
                <a:gridCol w="1349378">
                  <a:extLst>
                    <a:ext uri="{9D8B030D-6E8A-4147-A177-3AD203B41FA5}">
                      <a16:colId xmlns:a16="http://schemas.microsoft.com/office/drawing/2014/main" val="7858722"/>
                    </a:ext>
                  </a:extLst>
                </a:gridCol>
                <a:gridCol w="1349378">
                  <a:extLst>
                    <a:ext uri="{9D8B030D-6E8A-4147-A177-3AD203B41FA5}">
                      <a16:colId xmlns:a16="http://schemas.microsoft.com/office/drawing/2014/main" val="2380866324"/>
                    </a:ext>
                  </a:extLst>
                </a:gridCol>
                <a:gridCol w="1349378">
                  <a:extLst>
                    <a:ext uri="{9D8B030D-6E8A-4147-A177-3AD203B41FA5}">
                      <a16:colId xmlns:a16="http://schemas.microsoft.com/office/drawing/2014/main" val="1959587991"/>
                    </a:ext>
                  </a:extLst>
                </a:gridCol>
                <a:gridCol w="1349378">
                  <a:extLst>
                    <a:ext uri="{9D8B030D-6E8A-4147-A177-3AD203B41FA5}">
                      <a16:colId xmlns:a16="http://schemas.microsoft.com/office/drawing/2014/main" val="1626902726"/>
                    </a:ext>
                  </a:extLst>
                </a:gridCol>
              </a:tblGrid>
              <a:tr h="281536">
                <a:tc>
                  <a:txBody>
                    <a:bodyPr/>
                    <a:lstStyle/>
                    <a:p>
                      <a:pPr marL="0" algn="ctr" defTabSz="914400" rtl="0" eaLnBrk="1" fontAlgn="ctr" latinLnBrk="0" hangingPunct="1"/>
                      <a:r>
                        <a:rPr lang="pt-BR" sz="1400" b="1" kern="1200" dirty="0" err="1">
                          <a:solidFill>
                            <a:schemeClr val="tx1"/>
                          </a:solidFill>
                          <a:effectLst/>
                          <a:latin typeface="+mn-lt"/>
                          <a:ea typeface="+mn-ea"/>
                          <a:cs typeface="+mn-cs"/>
                        </a:rPr>
                        <a:t>housing</a:t>
                      </a:r>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no</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unknown</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yes</a:t>
                      </a:r>
                    </a:p>
                  </a:txBody>
                  <a:tcPr anchor="ctr">
                    <a:lnL>
                      <a:noFill/>
                    </a:lnL>
                    <a:lnR>
                      <a:noFill/>
                    </a:lnR>
                    <a:lnT>
                      <a:noFill/>
                    </a:lnT>
                    <a:lnB>
                      <a:noFill/>
                    </a:lnB>
                    <a:solidFill>
                      <a:srgbClr val="FFFFFF"/>
                    </a:solidFill>
                  </a:tcPr>
                </a:tc>
                <a:extLst>
                  <a:ext uri="{0D108BD9-81ED-4DB2-BD59-A6C34878D82A}">
                    <a16:rowId xmlns:a16="http://schemas.microsoft.com/office/drawing/2014/main" val="3496498443"/>
                  </a:ext>
                </a:extLst>
              </a:tr>
              <a:tr h="281536">
                <a:tc>
                  <a:txBody>
                    <a:bodyPr/>
                    <a:lstStyle/>
                    <a:p>
                      <a:pPr marL="0" algn="ctr" defTabSz="914400" rtl="0" eaLnBrk="1" fontAlgn="ctr" latinLnBrk="0" hangingPunct="1"/>
                      <a:r>
                        <a:rPr lang="pt-BR" sz="1400" b="1" kern="1200" dirty="0" err="1">
                          <a:solidFill>
                            <a:schemeClr val="tx1"/>
                          </a:solidFill>
                          <a:effectLst/>
                          <a:latin typeface="+mn-lt"/>
                          <a:ea typeface="+mn-ea"/>
                          <a:cs typeface="+mn-cs"/>
                        </a:rPr>
                        <a:t>y</a:t>
                      </a:r>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extLst>
                  <a:ext uri="{0D108BD9-81ED-4DB2-BD59-A6C34878D82A}">
                    <a16:rowId xmlns:a16="http://schemas.microsoft.com/office/drawing/2014/main" val="493932891"/>
                  </a:ext>
                </a:extLst>
              </a:tr>
              <a:tr h="281536">
                <a:tc>
                  <a:txBody>
                    <a:bodyPr/>
                    <a:lstStyle/>
                    <a:p>
                      <a:pPr marL="0" algn="ctr" defTabSz="914400" rtl="0" eaLnBrk="1" fontAlgn="ctr" latinLnBrk="0" hangingPunct="1"/>
                      <a:r>
                        <a:rPr lang="pt-BR" sz="1400" b="1" kern="1200">
                          <a:solidFill>
                            <a:schemeClr val="tx1"/>
                          </a:solidFill>
                          <a:effectLst/>
                          <a:latin typeface="+mn-lt"/>
                          <a:ea typeface="+mn-ea"/>
                          <a:cs typeface="+mn-cs"/>
                        </a:rPr>
                        <a:t>0</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0.891204</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0.891919</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0.883806</a:t>
                      </a:r>
                    </a:p>
                  </a:txBody>
                  <a:tcPr anchor="ctr">
                    <a:lnL>
                      <a:noFill/>
                    </a:lnL>
                    <a:lnR>
                      <a:noFill/>
                    </a:lnR>
                    <a:lnT>
                      <a:noFill/>
                    </a:lnT>
                    <a:lnB>
                      <a:noFill/>
                    </a:lnB>
                    <a:solidFill>
                      <a:srgbClr val="F5F5F5"/>
                    </a:solidFill>
                  </a:tcPr>
                </a:tc>
                <a:extLst>
                  <a:ext uri="{0D108BD9-81ED-4DB2-BD59-A6C34878D82A}">
                    <a16:rowId xmlns:a16="http://schemas.microsoft.com/office/drawing/2014/main" val="3180827200"/>
                  </a:ext>
                </a:extLst>
              </a:tr>
              <a:tr h="281536">
                <a:tc>
                  <a:txBody>
                    <a:bodyPr/>
                    <a:lstStyle/>
                    <a:p>
                      <a:pPr marL="0" algn="ctr" defTabSz="914400" rtl="0" eaLnBrk="1" fontAlgn="ctr" latinLnBrk="0" hangingPunct="1"/>
                      <a:r>
                        <a:rPr lang="pt-BR" sz="1400" b="1" kern="1200">
                          <a:solidFill>
                            <a:schemeClr val="tx1"/>
                          </a:solidFill>
                          <a:effectLst/>
                          <a:latin typeface="+mn-lt"/>
                          <a:ea typeface="+mn-ea"/>
                          <a:cs typeface="+mn-cs"/>
                        </a:rPr>
                        <a:t>1</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0.108796</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0.108081</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0.116194</a:t>
                      </a:r>
                    </a:p>
                  </a:txBody>
                  <a:tcPr anchor="ctr">
                    <a:lnL>
                      <a:noFill/>
                    </a:lnL>
                    <a:lnR>
                      <a:noFill/>
                    </a:lnR>
                    <a:lnT>
                      <a:noFill/>
                    </a:lnT>
                    <a:lnB>
                      <a:noFill/>
                    </a:lnB>
                    <a:solidFill>
                      <a:srgbClr val="FFFFFF"/>
                    </a:solidFill>
                  </a:tcPr>
                </a:tc>
                <a:extLst>
                  <a:ext uri="{0D108BD9-81ED-4DB2-BD59-A6C34878D82A}">
                    <a16:rowId xmlns:a16="http://schemas.microsoft.com/office/drawing/2014/main" val="439087025"/>
                  </a:ext>
                </a:extLst>
              </a:tr>
            </a:tbl>
          </a:graphicData>
        </a:graphic>
      </p:graphicFrame>
    </p:spTree>
    <p:extLst>
      <p:ext uri="{BB962C8B-B14F-4D97-AF65-F5344CB8AC3E}">
        <p14:creationId xmlns:p14="http://schemas.microsoft.com/office/powerpoint/2010/main" val="146304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923330"/>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dirty="0"/>
              <a:t>Observações:</a:t>
            </a:r>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
        <p:nvSpPr>
          <p:cNvPr id="10" name="Retângulo 9">
            <a:extLst>
              <a:ext uri="{FF2B5EF4-FFF2-40B4-BE49-F238E27FC236}">
                <a16:creationId xmlns:a16="http://schemas.microsoft.com/office/drawing/2014/main" id="{E7D66CFE-D6C6-64A0-D653-2C2C43DD1D1D}"/>
              </a:ext>
            </a:extLst>
          </p:cNvPr>
          <p:cNvSpPr/>
          <p:nvPr/>
        </p:nvSpPr>
        <p:spPr>
          <a:xfrm>
            <a:off x="270949" y="4847577"/>
            <a:ext cx="11082851" cy="923330"/>
          </a:xfrm>
          <a:prstGeom prst="rect">
            <a:avLst/>
          </a:prstGeom>
        </p:spPr>
        <p:txBody>
          <a:bodyPr wrap="square">
            <a:spAutoFit/>
          </a:bodyPr>
          <a:lstStyle/>
          <a:p>
            <a:pPr algn="just"/>
            <a:r>
              <a:rPr lang="pt-BR" dirty="0"/>
              <a:t>A variável </a:t>
            </a:r>
            <a:r>
              <a:rPr lang="pt-BR" i="1" dirty="0"/>
              <a:t>Crédito pessoal </a:t>
            </a:r>
            <a:r>
              <a:rPr lang="pt-BR" dirty="0"/>
              <a:t>está estável para a variável alvo, com 11% dos clientes aceitando a oferta, independente de possuir crédito habitacional ou não, porem se olharmos para o total de clientes contatados, 9,3% dos clientes que não tem empréstimo pessoal aceitaram a oferta.</a:t>
            </a:r>
          </a:p>
        </p:txBody>
      </p:sp>
      <p:pic>
        <p:nvPicPr>
          <p:cNvPr id="15362" name="Picture 2">
            <a:extLst>
              <a:ext uri="{FF2B5EF4-FFF2-40B4-BE49-F238E27FC236}">
                <a16:creationId xmlns:a16="http://schemas.microsoft.com/office/drawing/2014/main" id="{0099772B-5A82-26D8-656D-04D2FB357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49" y="1966485"/>
            <a:ext cx="5150464" cy="25262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ela 10">
            <a:extLst>
              <a:ext uri="{FF2B5EF4-FFF2-40B4-BE49-F238E27FC236}">
                <a16:creationId xmlns:a16="http://schemas.microsoft.com/office/drawing/2014/main" id="{5B4607AA-9838-1587-3476-4804161A68E0}"/>
              </a:ext>
            </a:extLst>
          </p:cNvPr>
          <p:cNvGraphicFramePr>
            <a:graphicFrameLocks noGrp="1"/>
          </p:cNvGraphicFramePr>
          <p:nvPr>
            <p:extLst>
              <p:ext uri="{D42A27DB-BD31-4B8C-83A1-F6EECF244321}">
                <p14:modId xmlns:p14="http://schemas.microsoft.com/office/powerpoint/2010/main" val="920238431"/>
              </p:ext>
            </p:extLst>
          </p:nvPr>
        </p:nvGraphicFramePr>
        <p:xfrm>
          <a:off x="6096000" y="1966485"/>
          <a:ext cx="5333168" cy="1219200"/>
        </p:xfrm>
        <a:graphic>
          <a:graphicData uri="http://schemas.openxmlformats.org/drawingml/2006/table">
            <a:tbl>
              <a:tblPr/>
              <a:tblGrid>
                <a:gridCol w="1333292">
                  <a:extLst>
                    <a:ext uri="{9D8B030D-6E8A-4147-A177-3AD203B41FA5}">
                      <a16:colId xmlns:a16="http://schemas.microsoft.com/office/drawing/2014/main" val="450790294"/>
                    </a:ext>
                  </a:extLst>
                </a:gridCol>
                <a:gridCol w="1333292">
                  <a:extLst>
                    <a:ext uri="{9D8B030D-6E8A-4147-A177-3AD203B41FA5}">
                      <a16:colId xmlns:a16="http://schemas.microsoft.com/office/drawing/2014/main" val="2093297115"/>
                    </a:ext>
                  </a:extLst>
                </a:gridCol>
                <a:gridCol w="1333292">
                  <a:extLst>
                    <a:ext uri="{9D8B030D-6E8A-4147-A177-3AD203B41FA5}">
                      <a16:colId xmlns:a16="http://schemas.microsoft.com/office/drawing/2014/main" val="2225073815"/>
                    </a:ext>
                  </a:extLst>
                </a:gridCol>
                <a:gridCol w="1333292">
                  <a:extLst>
                    <a:ext uri="{9D8B030D-6E8A-4147-A177-3AD203B41FA5}">
                      <a16:colId xmlns:a16="http://schemas.microsoft.com/office/drawing/2014/main" val="202529599"/>
                    </a:ext>
                  </a:extLst>
                </a:gridCol>
              </a:tblGrid>
              <a:tr h="277624">
                <a:tc>
                  <a:txBody>
                    <a:bodyPr/>
                    <a:lstStyle/>
                    <a:p>
                      <a:pPr marL="0" algn="ctr" defTabSz="914400" rtl="0" eaLnBrk="1" fontAlgn="ctr" latinLnBrk="0" hangingPunct="1"/>
                      <a:r>
                        <a:rPr lang="pt-BR" sz="1400" b="1" kern="1200" dirty="0" err="1">
                          <a:solidFill>
                            <a:schemeClr val="tx1"/>
                          </a:solidFill>
                          <a:effectLst/>
                          <a:latin typeface="+mn-lt"/>
                          <a:ea typeface="+mn-ea"/>
                          <a:cs typeface="+mn-cs"/>
                        </a:rPr>
                        <a:t>loan</a:t>
                      </a:r>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no</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unknown</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yes</a:t>
                      </a:r>
                    </a:p>
                  </a:txBody>
                  <a:tcPr anchor="ctr">
                    <a:lnL>
                      <a:noFill/>
                    </a:lnL>
                    <a:lnR>
                      <a:noFill/>
                    </a:lnR>
                    <a:lnT>
                      <a:noFill/>
                    </a:lnT>
                    <a:lnB>
                      <a:noFill/>
                    </a:lnB>
                    <a:solidFill>
                      <a:srgbClr val="FFFFFF"/>
                    </a:solidFill>
                  </a:tcPr>
                </a:tc>
                <a:extLst>
                  <a:ext uri="{0D108BD9-81ED-4DB2-BD59-A6C34878D82A}">
                    <a16:rowId xmlns:a16="http://schemas.microsoft.com/office/drawing/2014/main" val="1978187040"/>
                  </a:ext>
                </a:extLst>
              </a:tr>
              <a:tr h="277624">
                <a:tc>
                  <a:txBody>
                    <a:bodyPr/>
                    <a:lstStyle/>
                    <a:p>
                      <a:pPr marL="0" algn="ctr" defTabSz="914400" rtl="0" eaLnBrk="1" fontAlgn="ctr" latinLnBrk="0" hangingPunct="1"/>
                      <a:r>
                        <a:rPr lang="pt-BR" sz="1400" b="1" kern="1200">
                          <a:solidFill>
                            <a:schemeClr val="tx1"/>
                          </a:solidFill>
                          <a:effectLst/>
                          <a:latin typeface="+mn-lt"/>
                          <a:ea typeface="+mn-ea"/>
                          <a:cs typeface="+mn-cs"/>
                        </a:rPr>
                        <a:t>y</a:t>
                      </a: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extLst>
                  <a:ext uri="{0D108BD9-81ED-4DB2-BD59-A6C34878D82A}">
                    <a16:rowId xmlns:a16="http://schemas.microsoft.com/office/drawing/2014/main" val="3906612742"/>
                  </a:ext>
                </a:extLst>
              </a:tr>
              <a:tr h="277624">
                <a:tc>
                  <a:txBody>
                    <a:bodyPr/>
                    <a:lstStyle/>
                    <a:p>
                      <a:pPr marL="0" algn="ctr" defTabSz="914400" rtl="0" eaLnBrk="1" fontAlgn="ctr" latinLnBrk="0" hangingPunct="1"/>
                      <a:r>
                        <a:rPr lang="pt-BR" sz="1400" b="1" kern="1200">
                          <a:solidFill>
                            <a:schemeClr val="tx1"/>
                          </a:solidFill>
                          <a:effectLst/>
                          <a:latin typeface="+mn-lt"/>
                          <a:ea typeface="+mn-ea"/>
                          <a:cs typeface="+mn-cs"/>
                        </a:rPr>
                        <a:t>0</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0.886598</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0.891919</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0.890685</a:t>
                      </a:r>
                    </a:p>
                  </a:txBody>
                  <a:tcPr anchor="ctr">
                    <a:lnL>
                      <a:noFill/>
                    </a:lnL>
                    <a:lnR>
                      <a:noFill/>
                    </a:lnR>
                    <a:lnT>
                      <a:noFill/>
                    </a:lnT>
                    <a:lnB>
                      <a:noFill/>
                    </a:lnB>
                    <a:solidFill>
                      <a:srgbClr val="F5F5F5"/>
                    </a:solidFill>
                  </a:tcPr>
                </a:tc>
                <a:extLst>
                  <a:ext uri="{0D108BD9-81ED-4DB2-BD59-A6C34878D82A}">
                    <a16:rowId xmlns:a16="http://schemas.microsoft.com/office/drawing/2014/main" val="2123042737"/>
                  </a:ext>
                </a:extLst>
              </a:tr>
              <a:tr h="277624">
                <a:tc>
                  <a:txBody>
                    <a:bodyPr/>
                    <a:lstStyle/>
                    <a:p>
                      <a:pPr marL="0" algn="ctr" defTabSz="914400" rtl="0" eaLnBrk="1" fontAlgn="ctr" latinLnBrk="0" hangingPunct="1"/>
                      <a:r>
                        <a:rPr lang="pt-BR" sz="1400" b="1" kern="1200">
                          <a:solidFill>
                            <a:schemeClr val="tx1"/>
                          </a:solidFill>
                          <a:effectLst/>
                          <a:latin typeface="+mn-lt"/>
                          <a:ea typeface="+mn-ea"/>
                          <a:cs typeface="+mn-cs"/>
                        </a:rPr>
                        <a:t>1</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0.113402</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0.108081</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0.109315</a:t>
                      </a:r>
                    </a:p>
                  </a:txBody>
                  <a:tcPr anchor="ctr">
                    <a:lnL>
                      <a:noFill/>
                    </a:lnL>
                    <a:lnR>
                      <a:noFill/>
                    </a:lnR>
                    <a:lnT>
                      <a:noFill/>
                    </a:lnT>
                    <a:lnB>
                      <a:noFill/>
                    </a:lnB>
                    <a:solidFill>
                      <a:srgbClr val="FFFFFF"/>
                    </a:solidFill>
                  </a:tcPr>
                </a:tc>
                <a:extLst>
                  <a:ext uri="{0D108BD9-81ED-4DB2-BD59-A6C34878D82A}">
                    <a16:rowId xmlns:a16="http://schemas.microsoft.com/office/drawing/2014/main" val="1547717259"/>
                  </a:ext>
                </a:extLst>
              </a:tr>
            </a:tbl>
          </a:graphicData>
        </a:graphic>
      </p:graphicFrame>
    </p:spTree>
    <p:extLst>
      <p:ext uri="{BB962C8B-B14F-4D97-AF65-F5344CB8AC3E}">
        <p14:creationId xmlns:p14="http://schemas.microsoft.com/office/powerpoint/2010/main" val="864486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923330"/>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dirty="0"/>
              <a:t>Observações:</a:t>
            </a:r>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
        <p:nvSpPr>
          <p:cNvPr id="10" name="Retângulo 9">
            <a:extLst>
              <a:ext uri="{FF2B5EF4-FFF2-40B4-BE49-F238E27FC236}">
                <a16:creationId xmlns:a16="http://schemas.microsoft.com/office/drawing/2014/main" id="{E7D66CFE-D6C6-64A0-D653-2C2C43DD1D1D}"/>
              </a:ext>
            </a:extLst>
          </p:cNvPr>
          <p:cNvSpPr/>
          <p:nvPr/>
        </p:nvSpPr>
        <p:spPr>
          <a:xfrm>
            <a:off x="270949" y="4847577"/>
            <a:ext cx="11082851" cy="646331"/>
          </a:xfrm>
          <a:prstGeom prst="rect">
            <a:avLst/>
          </a:prstGeom>
        </p:spPr>
        <p:txBody>
          <a:bodyPr wrap="square">
            <a:spAutoFit/>
          </a:bodyPr>
          <a:lstStyle/>
          <a:p>
            <a:pPr algn="just"/>
            <a:r>
              <a:rPr lang="pt-BR" dirty="0"/>
              <a:t>A variável </a:t>
            </a:r>
            <a:r>
              <a:rPr lang="pt-BR" i="1" dirty="0"/>
              <a:t>Dias da Semana </a:t>
            </a:r>
            <a:r>
              <a:rPr lang="pt-BR" dirty="0"/>
              <a:t>está estável para a variável alvo, com aproximadamente 2% dos clientes aceitando a oferta, independente do dia da semana.</a:t>
            </a:r>
          </a:p>
        </p:txBody>
      </p:sp>
      <p:pic>
        <p:nvPicPr>
          <p:cNvPr id="17410" name="Picture 2">
            <a:extLst>
              <a:ext uri="{FF2B5EF4-FFF2-40B4-BE49-F238E27FC236}">
                <a16:creationId xmlns:a16="http://schemas.microsoft.com/office/drawing/2014/main" id="{A20AD832-2E34-AD90-341C-15A023F140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49" y="2027815"/>
            <a:ext cx="5300918" cy="26000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ela 2">
            <a:extLst>
              <a:ext uri="{FF2B5EF4-FFF2-40B4-BE49-F238E27FC236}">
                <a16:creationId xmlns:a16="http://schemas.microsoft.com/office/drawing/2014/main" id="{287C24F6-41DE-6686-38EB-0F41AEC803A5}"/>
              </a:ext>
            </a:extLst>
          </p:cNvPr>
          <p:cNvGraphicFramePr>
            <a:graphicFrameLocks noGrp="1"/>
          </p:cNvGraphicFramePr>
          <p:nvPr>
            <p:extLst>
              <p:ext uri="{D42A27DB-BD31-4B8C-83A1-F6EECF244321}">
                <p14:modId xmlns:p14="http://schemas.microsoft.com/office/powerpoint/2010/main" val="899405805"/>
              </p:ext>
            </p:extLst>
          </p:nvPr>
        </p:nvGraphicFramePr>
        <p:xfrm>
          <a:off x="5942806" y="2055814"/>
          <a:ext cx="5257800" cy="1577803"/>
        </p:xfrm>
        <a:graphic>
          <a:graphicData uri="http://schemas.openxmlformats.org/drawingml/2006/table">
            <a:tbl>
              <a:tblPr/>
              <a:tblGrid>
                <a:gridCol w="876300">
                  <a:extLst>
                    <a:ext uri="{9D8B030D-6E8A-4147-A177-3AD203B41FA5}">
                      <a16:colId xmlns:a16="http://schemas.microsoft.com/office/drawing/2014/main" val="1588748421"/>
                    </a:ext>
                  </a:extLst>
                </a:gridCol>
                <a:gridCol w="876300">
                  <a:extLst>
                    <a:ext uri="{9D8B030D-6E8A-4147-A177-3AD203B41FA5}">
                      <a16:colId xmlns:a16="http://schemas.microsoft.com/office/drawing/2014/main" val="2966098814"/>
                    </a:ext>
                  </a:extLst>
                </a:gridCol>
                <a:gridCol w="876300">
                  <a:extLst>
                    <a:ext uri="{9D8B030D-6E8A-4147-A177-3AD203B41FA5}">
                      <a16:colId xmlns:a16="http://schemas.microsoft.com/office/drawing/2014/main" val="1782290300"/>
                    </a:ext>
                  </a:extLst>
                </a:gridCol>
                <a:gridCol w="876300">
                  <a:extLst>
                    <a:ext uri="{9D8B030D-6E8A-4147-A177-3AD203B41FA5}">
                      <a16:colId xmlns:a16="http://schemas.microsoft.com/office/drawing/2014/main" val="4056146551"/>
                    </a:ext>
                  </a:extLst>
                </a:gridCol>
                <a:gridCol w="876300">
                  <a:extLst>
                    <a:ext uri="{9D8B030D-6E8A-4147-A177-3AD203B41FA5}">
                      <a16:colId xmlns:a16="http://schemas.microsoft.com/office/drawing/2014/main" val="1913226949"/>
                    </a:ext>
                  </a:extLst>
                </a:gridCol>
                <a:gridCol w="876300">
                  <a:extLst>
                    <a:ext uri="{9D8B030D-6E8A-4147-A177-3AD203B41FA5}">
                      <a16:colId xmlns:a16="http://schemas.microsoft.com/office/drawing/2014/main" val="3669707952"/>
                    </a:ext>
                  </a:extLst>
                </a:gridCol>
              </a:tblGrid>
              <a:tr h="559993">
                <a:tc>
                  <a:txBody>
                    <a:bodyPr/>
                    <a:lstStyle/>
                    <a:p>
                      <a:pPr marL="0" algn="ctr" defTabSz="914400" rtl="0" eaLnBrk="1" fontAlgn="ctr" latinLnBrk="0" hangingPunct="1"/>
                      <a:r>
                        <a:rPr lang="pt-BR" sz="1400" b="1" kern="1200" dirty="0" err="1">
                          <a:solidFill>
                            <a:schemeClr val="tx1"/>
                          </a:solidFill>
                          <a:effectLst/>
                          <a:latin typeface="+mn-lt"/>
                          <a:ea typeface="+mn-ea"/>
                          <a:cs typeface="+mn-cs"/>
                        </a:rPr>
                        <a:t>day_of_week</a:t>
                      </a:r>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fri</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mon</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thu</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tue</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wed</a:t>
                      </a:r>
                    </a:p>
                  </a:txBody>
                  <a:tcPr anchor="ctr">
                    <a:lnL>
                      <a:noFill/>
                    </a:lnL>
                    <a:lnR>
                      <a:noFill/>
                    </a:lnR>
                    <a:lnT>
                      <a:noFill/>
                    </a:lnT>
                    <a:lnB>
                      <a:noFill/>
                    </a:lnB>
                    <a:solidFill>
                      <a:srgbClr val="FFFFFF"/>
                    </a:solidFill>
                  </a:tcPr>
                </a:tc>
                <a:extLst>
                  <a:ext uri="{0D108BD9-81ED-4DB2-BD59-A6C34878D82A}">
                    <a16:rowId xmlns:a16="http://schemas.microsoft.com/office/drawing/2014/main" val="3591935411"/>
                  </a:ext>
                </a:extLst>
              </a:tr>
              <a:tr h="339270">
                <a:tc>
                  <a:txBody>
                    <a:bodyPr/>
                    <a:lstStyle/>
                    <a:p>
                      <a:pPr marL="0" algn="ctr" defTabSz="914400" rtl="0" eaLnBrk="1" fontAlgn="ctr" latinLnBrk="0" hangingPunct="1"/>
                      <a:r>
                        <a:rPr lang="pt-BR" sz="1400" b="1" kern="1200" dirty="0" err="1">
                          <a:solidFill>
                            <a:schemeClr val="tx1"/>
                          </a:solidFill>
                          <a:effectLst/>
                          <a:latin typeface="+mn-lt"/>
                          <a:ea typeface="+mn-ea"/>
                          <a:cs typeface="+mn-cs"/>
                        </a:rPr>
                        <a:t>y</a:t>
                      </a:r>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extLst>
                  <a:ext uri="{0D108BD9-81ED-4DB2-BD59-A6C34878D82A}">
                    <a16:rowId xmlns:a16="http://schemas.microsoft.com/office/drawing/2014/main" val="2190527490"/>
                  </a:ext>
                </a:extLst>
              </a:tr>
              <a:tr h="339270">
                <a:tc>
                  <a:txBody>
                    <a:bodyPr/>
                    <a:lstStyle/>
                    <a:p>
                      <a:pPr marL="0" algn="ctr" defTabSz="914400" rtl="0" eaLnBrk="1" fontAlgn="ctr" latinLnBrk="0" hangingPunct="1"/>
                      <a:r>
                        <a:rPr lang="pt-BR" sz="1400" b="1" kern="1200">
                          <a:solidFill>
                            <a:schemeClr val="tx1"/>
                          </a:solidFill>
                          <a:effectLst/>
                          <a:latin typeface="+mn-lt"/>
                          <a:ea typeface="+mn-ea"/>
                          <a:cs typeface="+mn-cs"/>
                        </a:rPr>
                        <a:t>0</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0.891913</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0.900517</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0.878812</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0.8822</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0.883329</a:t>
                      </a:r>
                    </a:p>
                  </a:txBody>
                  <a:tcPr anchor="ctr">
                    <a:lnL>
                      <a:noFill/>
                    </a:lnL>
                    <a:lnR>
                      <a:noFill/>
                    </a:lnR>
                    <a:lnT>
                      <a:noFill/>
                    </a:lnT>
                    <a:lnB>
                      <a:noFill/>
                    </a:lnB>
                    <a:solidFill>
                      <a:srgbClr val="F5F5F5"/>
                    </a:solidFill>
                  </a:tcPr>
                </a:tc>
                <a:extLst>
                  <a:ext uri="{0D108BD9-81ED-4DB2-BD59-A6C34878D82A}">
                    <a16:rowId xmlns:a16="http://schemas.microsoft.com/office/drawing/2014/main" val="2989877995"/>
                  </a:ext>
                </a:extLst>
              </a:tr>
              <a:tr h="339270">
                <a:tc>
                  <a:txBody>
                    <a:bodyPr/>
                    <a:lstStyle/>
                    <a:p>
                      <a:pPr marL="0" algn="ctr" defTabSz="914400" rtl="0" eaLnBrk="1" fontAlgn="ctr" latinLnBrk="0" hangingPunct="1"/>
                      <a:r>
                        <a:rPr lang="pt-BR" sz="1400" b="1" kern="1200">
                          <a:solidFill>
                            <a:schemeClr val="tx1"/>
                          </a:solidFill>
                          <a:effectLst/>
                          <a:latin typeface="+mn-lt"/>
                          <a:ea typeface="+mn-ea"/>
                          <a:cs typeface="+mn-cs"/>
                        </a:rPr>
                        <a:t>1</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0.108087</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0.099483</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0.121188</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0.1178</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0.116671</a:t>
                      </a:r>
                    </a:p>
                  </a:txBody>
                  <a:tcPr anchor="ctr">
                    <a:lnL>
                      <a:noFill/>
                    </a:lnL>
                    <a:lnR>
                      <a:noFill/>
                    </a:lnR>
                    <a:lnT>
                      <a:noFill/>
                    </a:lnT>
                    <a:lnB>
                      <a:noFill/>
                    </a:lnB>
                    <a:solidFill>
                      <a:srgbClr val="FFFFFF"/>
                    </a:solidFill>
                  </a:tcPr>
                </a:tc>
                <a:extLst>
                  <a:ext uri="{0D108BD9-81ED-4DB2-BD59-A6C34878D82A}">
                    <a16:rowId xmlns:a16="http://schemas.microsoft.com/office/drawing/2014/main" val="337474520"/>
                  </a:ext>
                </a:extLst>
              </a:tr>
            </a:tbl>
          </a:graphicData>
        </a:graphic>
      </p:graphicFrame>
    </p:spTree>
    <p:extLst>
      <p:ext uri="{BB962C8B-B14F-4D97-AF65-F5344CB8AC3E}">
        <p14:creationId xmlns:p14="http://schemas.microsoft.com/office/powerpoint/2010/main" val="2910995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923330"/>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dirty="0"/>
              <a:t>Observações:</a:t>
            </a:r>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
        <p:nvSpPr>
          <p:cNvPr id="10" name="Retângulo 9">
            <a:extLst>
              <a:ext uri="{FF2B5EF4-FFF2-40B4-BE49-F238E27FC236}">
                <a16:creationId xmlns:a16="http://schemas.microsoft.com/office/drawing/2014/main" id="{E7D66CFE-D6C6-64A0-D653-2C2C43DD1D1D}"/>
              </a:ext>
            </a:extLst>
          </p:cNvPr>
          <p:cNvSpPr/>
          <p:nvPr/>
        </p:nvSpPr>
        <p:spPr>
          <a:xfrm>
            <a:off x="270949" y="4847577"/>
            <a:ext cx="11082851" cy="646331"/>
          </a:xfrm>
          <a:prstGeom prst="rect">
            <a:avLst/>
          </a:prstGeom>
        </p:spPr>
        <p:txBody>
          <a:bodyPr wrap="square">
            <a:spAutoFit/>
          </a:bodyPr>
          <a:lstStyle/>
          <a:p>
            <a:pPr algn="just"/>
            <a:r>
              <a:rPr lang="pt-BR" dirty="0"/>
              <a:t>O contato através do </a:t>
            </a:r>
            <a:r>
              <a:rPr lang="pt-BR" i="1" dirty="0"/>
              <a:t>celular</a:t>
            </a:r>
            <a:r>
              <a:rPr lang="pt-BR" dirty="0"/>
              <a:t> é mais efetivo do que o contato por </a:t>
            </a:r>
            <a:r>
              <a:rPr lang="pt-BR" i="1" dirty="0"/>
              <a:t>telefone</a:t>
            </a:r>
            <a:r>
              <a:rPr lang="pt-BR" dirty="0"/>
              <a:t>, sendo que 14,73% dos clientes aceitaram a oferta por celular e somente 5% através do telefone fixo.</a:t>
            </a:r>
          </a:p>
        </p:txBody>
      </p:sp>
      <p:pic>
        <p:nvPicPr>
          <p:cNvPr id="19458" name="Picture 2">
            <a:extLst>
              <a:ext uri="{FF2B5EF4-FFF2-40B4-BE49-F238E27FC236}">
                <a16:creationId xmlns:a16="http://schemas.microsoft.com/office/drawing/2014/main" id="{65C4CD6C-8F59-AC42-0A0C-94CF01051E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84" y="1880387"/>
            <a:ext cx="5601490" cy="27475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ela 3">
            <a:extLst>
              <a:ext uri="{FF2B5EF4-FFF2-40B4-BE49-F238E27FC236}">
                <a16:creationId xmlns:a16="http://schemas.microsoft.com/office/drawing/2014/main" id="{8A414910-6B2C-82BC-EAE4-214F2CD09CFC}"/>
              </a:ext>
            </a:extLst>
          </p:cNvPr>
          <p:cNvGraphicFramePr>
            <a:graphicFrameLocks noGrp="1"/>
          </p:cNvGraphicFramePr>
          <p:nvPr>
            <p:extLst>
              <p:ext uri="{D42A27DB-BD31-4B8C-83A1-F6EECF244321}">
                <p14:modId xmlns:p14="http://schemas.microsoft.com/office/powerpoint/2010/main" val="1513415452"/>
              </p:ext>
            </p:extLst>
          </p:nvPr>
        </p:nvGraphicFramePr>
        <p:xfrm>
          <a:off x="6290352" y="1969096"/>
          <a:ext cx="5257800" cy="1219200"/>
        </p:xfrm>
        <a:graphic>
          <a:graphicData uri="http://schemas.openxmlformats.org/drawingml/2006/table">
            <a:tbl>
              <a:tblPr/>
              <a:tblGrid>
                <a:gridCol w="1752600">
                  <a:extLst>
                    <a:ext uri="{9D8B030D-6E8A-4147-A177-3AD203B41FA5}">
                      <a16:colId xmlns:a16="http://schemas.microsoft.com/office/drawing/2014/main" val="2381198257"/>
                    </a:ext>
                  </a:extLst>
                </a:gridCol>
                <a:gridCol w="1752600">
                  <a:extLst>
                    <a:ext uri="{9D8B030D-6E8A-4147-A177-3AD203B41FA5}">
                      <a16:colId xmlns:a16="http://schemas.microsoft.com/office/drawing/2014/main" val="767848289"/>
                    </a:ext>
                  </a:extLst>
                </a:gridCol>
                <a:gridCol w="1752600">
                  <a:extLst>
                    <a:ext uri="{9D8B030D-6E8A-4147-A177-3AD203B41FA5}">
                      <a16:colId xmlns:a16="http://schemas.microsoft.com/office/drawing/2014/main" val="2771938219"/>
                    </a:ext>
                  </a:extLst>
                </a:gridCol>
              </a:tblGrid>
              <a:tr h="258195">
                <a:tc>
                  <a:txBody>
                    <a:bodyPr/>
                    <a:lstStyle/>
                    <a:p>
                      <a:pPr marL="0" algn="ctr" defTabSz="914400" rtl="0" eaLnBrk="1" fontAlgn="ctr" latinLnBrk="0" hangingPunct="1"/>
                      <a:r>
                        <a:rPr lang="pt-BR" sz="1400" b="1" kern="1200" dirty="0" err="1">
                          <a:solidFill>
                            <a:schemeClr val="tx1"/>
                          </a:solidFill>
                          <a:effectLst/>
                          <a:latin typeface="+mn-lt"/>
                          <a:ea typeface="+mn-ea"/>
                          <a:cs typeface="+mn-cs"/>
                        </a:rPr>
                        <a:t>contact</a:t>
                      </a:r>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cellular</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telephone</a:t>
                      </a:r>
                    </a:p>
                  </a:txBody>
                  <a:tcPr anchor="ctr">
                    <a:lnL>
                      <a:noFill/>
                    </a:lnL>
                    <a:lnR>
                      <a:noFill/>
                    </a:lnR>
                    <a:lnT>
                      <a:noFill/>
                    </a:lnT>
                    <a:lnB>
                      <a:noFill/>
                    </a:lnB>
                    <a:solidFill>
                      <a:srgbClr val="FFFFFF"/>
                    </a:solidFill>
                  </a:tcPr>
                </a:tc>
                <a:extLst>
                  <a:ext uri="{0D108BD9-81ED-4DB2-BD59-A6C34878D82A}">
                    <a16:rowId xmlns:a16="http://schemas.microsoft.com/office/drawing/2014/main" val="3937927984"/>
                  </a:ext>
                </a:extLst>
              </a:tr>
              <a:tr h="258195">
                <a:tc>
                  <a:txBody>
                    <a:bodyPr/>
                    <a:lstStyle/>
                    <a:p>
                      <a:pPr marL="0" algn="ctr" defTabSz="914400" rtl="0" eaLnBrk="1" fontAlgn="ctr" latinLnBrk="0" hangingPunct="1"/>
                      <a:r>
                        <a:rPr lang="pt-BR" sz="1400" b="1" kern="1200">
                          <a:solidFill>
                            <a:schemeClr val="tx1"/>
                          </a:solidFill>
                          <a:effectLst/>
                          <a:latin typeface="+mn-lt"/>
                          <a:ea typeface="+mn-ea"/>
                          <a:cs typeface="+mn-cs"/>
                        </a:rPr>
                        <a:t>y</a:t>
                      </a: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extLst>
                  <a:ext uri="{0D108BD9-81ED-4DB2-BD59-A6C34878D82A}">
                    <a16:rowId xmlns:a16="http://schemas.microsoft.com/office/drawing/2014/main" val="1333815035"/>
                  </a:ext>
                </a:extLst>
              </a:tr>
              <a:tr h="258195">
                <a:tc>
                  <a:txBody>
                    <a:bodyPr/>
                    <a:lstStyle/>
                    <a:p>
                      <a:pPr marL="0" algn="ctr" defTabSz="914400" rtl="0" eaLnBrk="1" fontAlgn="ctr" latinLnBrk="0" hangingPunct="1"/>
                      <a:r>
                        <a:rPr lang="pt-BR" sz="1400" b="1" kern="1200">
                          <a:solidFill>
                            <a:schemeClr val="tx1"/>
                          </a:solidFill>
                          <a:effectLst/>
                          <a:latin typeface="+mn-lt"/>
                          <a:ea typeface="+mn-ea"/>
                          <a:cs typeface="+mn-cs"/>
                        </a:rPr>
                        <a:t>0</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0.852624</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0.947687</a:t>
                      </a:r>
                    </a:p>
                  </a:txBody>
                  <a:tcPr anchor="ctr">
                    <a:lnL>
                      <a:noFill/>
                    </a:lnL>
                    <a:lnR>
                      <a:noFill/>
                    </a:lnR>
                    <a:lnT>
                      <a:noFill/>
                    </a:lnT>
                    <a:lnB>
                      <a:noFill/>
                    </a:lnB>
                    <a:solidFill>
                      <a:srgbClr val="F5F5F5"/>
                    </a:solidFill>
                  </a:tcPr>
                </a:tc>
                <a:extLst>
                  <a:ext uri="{0D108BD9-81ED-4DB2-BD59-A6C34878D82A}">
                    <a16:rowId xmlns:a16="http://schemas.microsoft.com/office/drawing/2014/main" val="3115940564"/>
                  </a:ext>
                </a:extLst>
              </a:tr>
              <a:tr h="258195">
                <a:tc>
                  <a:txBody>
                    <a:bodyPr/>
                    <a:lstStyle/>
                    <a:p>
                      <a:pPr marL="0" algn="ctr" defTabSz="914400" rtl="0" eaLnBrk="1" fontAlgn="ctr" latinLnBrk="0" hangingPunct="1"/>
                      <a:r>
                        <a:rPr lang="pt-BR" sz="1400" b="1" kern="1200">
                          <a:solidFill>
                            <a:schemeClr val="tx1"/>
                          </a:solidFill>
                          <a:effectLst/>
                          <a:latin typeface="+mn-lt"/>
                          <a:ea typeface="+mn-ea"/>
                          <a:cs typeface="+mn-cs"/>
                        </a:rPr>
                        <a:t>1</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0.147376</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0.052313</a:t>
                      </a:r>
                    </a:p>
                  </a:txBody>
                  <a:tcPr anchor="ctr">
                    <a:lnL>
                      <a:noFill/>
                    </a:lnL>
                    <a:lnR>
                      <a:noFill/>
                    </a:lnR>
                    <a:lnT>
                      <a:noFill/>
                    </a:lnT>
                    <a:lnB>
                      <a:noFill/>
                    </a:lnB>
                    <a:solidFill>
                      <a:srgbClr val="FFFFFF"/>
                    </a:solidFill>
                  </a:tcPr>
                </a:tc>
                <a:extLst>
                  <a:ext uri="{0D108BD9-81ED-4DB2-BD59-A6C34878D82A}">
                    <a16:rowId xmlns:a16="http://schemas.microsoft.com/office/drawing/2014/main" val="1303780715"/>
                  </a:ext>
                </a:extLst>
              </a:tr>
            </a:tbl>
          </a:graphicData>
        </a:graphic>
      </p:graphicFrame>
    </p:spTree>
    <p:extLst>
      <p:ext uri="{BB962C8B-B14F-4D97-AF65-F5344CB8AC3E}">
        <p14:creationId xmlns:p14="http://schemas.microsoft.com/office/powerpoint/2010/main" val="238995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FD89CF85-FD7E-48E2-9FC7-6051797732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Retângulo 1">
            <a:extLst>
              <a:ext uri="{FF2B5EF4-FFF2-40B4-BE49-F238E27FC236}">
                <a16:creationId xmlns:a16="http://schemas.microsoft.com/office/drawing/2014/main" id="{970D6059-7DD0-2B6E-C6EA-76D729A6E3FB}"/>
              </a:ext>
            </a:extLst>
          </p:cNvPr>
          <p:cNvSpPr/>
          <p:nvPr/>
        </p:nvSpPr>
        <p:spPr>
          <a:xfrm>
            <a:off x="5334000" y="1012150"/>
            <a:ext cx="6096000" cy="5324535"/>
          </a:xfrm>
          <a:prstGeom prst="rect">
            <a:avLst/>
          </a:prstGeom>
        </p:spPr>
        <p:txBody>
          <a:bodyPr>
            <a:spAutoFit/>
          </a:bodyPr>
          <a:lstStyle/>
          <a:p>
            <a:r>
              <a:rPr lang="pt-BR" sz="2800" b="1" dirty="0"/>
              <a:t>Trabalho final Turma E3 – Trilha de Data Science</a:t>
            </a:r>
          </a:p>
          <a:p>
            <a:endParaRPr lang="pt-BR" sz="2800" b="1" dirty="0"/>
          </a:p>
          <a:p>
            <a:r>
              <a:rPr lang="pt-BR" sz="2800" b="1" i="1" dirty="0"/>
              <a:t>Estudo das variáveis de impacto em campanhas de telemarketing do setor financeiro</a:t>
            </a:r>
          </a:p>
          <a:p>
            <a:endParaRPr lang="pt-BR" sz="2800" b="1" dirty="0"/>
          </a:p>
          <a:p>
            <a:endParaRPr lang="pt-BR" dirty="0"/>
          </a:p>
          <a:p>
            <a:r>
              <a:rPr lang="pt-BR" u="sng" dirty="0"/>
              <a:t>Grupo 14:</a:t>
            </a:r>
            <a:r>
              <a:rPr lang="pt-BR" dirty="0"/>
              <a:t> </a:t>
            </a:r>
          </a:p>
          <a:p>
            <a:r>
              <a:rPr lang="pt-BR" dirty="0"/>
              <a:t>Anna Letícia D. L. Barbosa</a:t>
            </a:r>
          </a:p>
          <a:p>
            <a:r>
              <a:rPr lang="pt-BR" dirty="0"/>
              <a:t>Johnny Achille</a:t>
            </a:r>
          </a:p>
          <a:p>
            <a:r>
              <a:rPr lang="pt-BR" dirty="0" err="1"/>
              <a:t>Zaiden</a:t>
            </a:r>
            <a:r>
              <a:rPr lang="pt-BR" dirty="0"/>
              <a:t> Emiliano Segundo </a:t>
            </a:r>
            <a:r>
              <a:rPr lang="pt-BR" dirty="0" err="1"/>
              <a:t>Seleme</a:t>
            </a:r>
            <a:endParaRPr lang="pt-BR" dirty="0"/>
          </a:p>
          <a:p>
            <a:endParaRPr lang="pt-BR" dirty="0"/>
          </a:p>
          <a:p>
            <a:r>
              <a:rPr lang="pt-BR" b="1" i="1" dirty="0" err="1"/>
              <a:t>Kaggle</a:t>
            </a:r>
            <a:r>
              <a:rPr lang="pt-BR" b="1" i="1" dirty="0"/>
              <a:t> </a:t>
            </a:r>
            <a:r>
              <a:rPr lang="pt-BR" b="1" i="1" dirty="0" err="1"/>
              <a:t>Dataset</a:t>
            </a:r>
            <a:r>
              <a:rPr lang="pt-BR" b="1" i="1" dirty="0"/>
              <a:t> 03: The </a:t>
            </a:r>
            <a:r>
              <a:rPr lang="pt-BR" b="1" i="1" dirty="0" err="1"/>
              <a:t>Success</a:t>
            </a:r>
            <a:r>
              <a:rPr lang="pt-BR" b="1" i="1" dirty="0"/>
              <a:t> </a:t>
            </a:r>
            <a:r>
              <a:rPr lang="pt-BR" b="1" i="1" dirty="0" err="1"/>
              <a:t>of</a:t>
            </a:r>
            <a:r>
              <a:rPr lang="pt-BR" b="1" i="1" dirty="0"/>
              <a:t> Bank Telemarketing</a:t>
            </a:r>
          </a:p>
          <a:p>
            <a:endParaRPr lang="pt-BR" dirty="0"/>
          </a:p>
        </p:txBody>
      </p:sp>
    </p:spTree>
    <p:extLst>
      <p:ext uri="{BB962C8B-B14F-4D97-AF65-F5344CB8AC3E}">
        <p14:creationId xmlns:p14="http://schemas.microsoft.com/office/powerpoint/2010/main" val="845987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923330"/>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dirty="0"/>
              <a:t>Observações:</a:t>
            </a:r>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
        <p:nvSpPr>
          <p:cNvPr id="10" name="Retângulo 9">
            <a:extLst>
              <a:ext uri="{FF2B5EF4-FFF2-40B4-BE49-F238E27FC236}">
                <a16:creationId xmlns:a16="http://schemas.microsoft.com/office/drawing/2014/main" id="{E7D66CFE-D6C6-64A0-D653-2C2C43DD1D1D}"/>
              </a:ext>
            </a:extLst>
          </p:cNvPr>
          <p:cNvSpPr/>
          <p:nvPr/>
        </p:nvSpPr>
        <p:spPr>
          <a:xfrm>
            <a:off x="6096000" y="4187884"/>
            <a:ext cx="5309672" cy="1200329"/>
          </a:xfrm>
          <a:prstGeom prst="rect">
            <a:avLst/>
          </a:prstGeom>
        </p:spPr>
        <p:txBody>
          <a:bodyPr wrap="square">
            <a:spAutoFit/>
          </a:bodyPr>
          <a:lstStyle/>
          <a:p>
            <a:pPr algn="just"/>
            <a:r>
              <a:rPr lang="pt-BR" dirty="0"/>
              <a:t>O mês de maio foi o mês de maior aceite.</a:t>
            </a:r>
          </a:p>
          <a:p>
            <a:pPr algn="just"/>
            <a:r>
              <a:rPr lang="pt-BR" dirty="0"/>
              <a:t>Porém, a variável </a:t>
            </a:r>
            <a:r>
              <a:rPr lang="pt-BR" i="1" dirty="0"/>
              <a:t>Meses</a:t>
            </a:r>
            <a:r>
              <a:rPr lang="pt-BR" dirty="0"/>
              <a:t> altera pouco para a variável alvo, com 1% a 2% dos clientes aceitando a oferta, independente do mês. </a:t>
            </a:r>
          </a:p>
        </p:txBody>
      </p:sp>
      <p:pic>
        <p:nvPicPr>
          <p:cNvPr id="21506" name="Picture 2">
            <a:extLst>
              <a:ext uri="{FF2B5EF4-FFF2-40B4-BE49-F238E27FC236}">
                <a16:creationId xmlns:a16="http://schemas.microsoft.com/office/drawing/2014/main" id="{6995CF41-8341-FBC1-F24D-26F0563C6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52" y="3614248"/>
            <a:ext cx="5606881" cy="27501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ela 2">
            <a:extLst>
              <a:ext uri="{FF2B5EF4-FFF2-40B4-BE49-F238E27FC236}">
                <a16:creationId xmlns:a16="http://schemas.microsoft.com/office/drawing/2014/main" id="{B43A722E-4B10-670F-4931-7740EF645DE1}"/>
              </a:ext>
            </a:extLst>
          </p:cNvPr>
          <p:cNvGraphicFramePr>
            <a:graphicFrameLocks noGrp="1"/>
          </p:cNvGraphicFramePr>
          <p:nvPr>
            <p:extLst>
              <p:ext uri="{D42A27DB-BD31-4B8C-83A1-F6EECF244321}">
                <p14:modId xmlns:p14="http://schemas.microsoft.com/office/powerpoint/2010/main" val="1407440319"/>
              </p:ext>
            </p:extLst>
          </p:nvPr>
        </p:nvGraphicFramePr>
        <p:xfrm>
          <a:off x="270949" y="2074037"/>
          <a:ext cx="9544667" cy="1516080"/>
        </p:xfrm>
        <a:graphic>
          <a:graphicData uri="http://schemas.openxmlformats.org/drawingml/2006/table">
            <a:tbl>
              <a:tblPr/>
              <a:tblGrid>
                <a:gridCol w="867697">
                  <a:extLst>
                    <a:ext uri="{9D8B030D-6E8A-4147-A177-3AD203B41FA5}">
                      <a16:colId xmlns:a16="http://schemas.microsoft.com/office/drawing/2014/main" val="1783793673"/>
                    </a:ext>
                  </a:extLst>
                </a:gridCol>
                <a:gridCol w="867697">
                  <a:extLst>
                    <a:ext uri="{9D8B030D-6E8A-4147-A177-3AD203B41FA5}">
                      <a16:colId xmlns:a16="http://schemas.microsoft.com/office/drawing/2014/main" val="2803925734"/>
                    </a:ext>
                  </a:extLst>
                </a:gridCol>
                <a:gridCol w="867697">
                  <a:extLst>
                    <a:ext uri="{9D8B030D-6E8A-4147-A177-3AD203B41FA5}">
                      <a16:colId xmlns:a16="http://schemas.microsoft.com/office/drawing/2014/main" val="971459065"/>
                    </a:ext>
                  </a:extLst>
                </a:gridCol>
                <a:gridCol w="867697">
                  <a:extLst>
                    <a:ext uri="{9D8B030D-6E8A-4147-A177-3AD203B41FA5}">
                      <a16:colId xmlns:a16="http://schemas.microsoft.com/office/drawing/2014/main" val="2260067499"/>
                    </a:ext>
                  </a:extLst>
                </a:gridCol>
                <a:gridCol w="867697">
                  <a:extLst>
                    <a:ext uri="{9D8B030D-6E8A-4147-A177-3AD203B41FA5}">
                      <a16:colId xmlns:a16="http://schemas.microsoft.com/office/drawing/2014/main" val="3776415067"/>
                    </a:ext>
                  </a:extLst>
                </a:gridCol>
                <a:gridCol w="867697">
                  <a:extLst>
                    <a:ext uri="{9D8B030D-6E8A-4147-A177-3AD203B41FA5}">
                      <a16:colId xmlns:a16="http://schemas.microsoft.com/office/drawing/2014/main" val="3673930818"/>
                    </a:ext>
                  </a:extLst>
                </a:gridCol>
                <a:gridCol w="867697">
                  <a:extLst>
                    <a:ext uri="{9D8B030D-6E8A-4147-A177-3AD203B41FA5}">
                      <a16:colId xmlns:a16="http://schemas.microsoft.com/office/drawing/2014/main" val="3579126352"/>
                    </a:ext>
                  </a:extLst>
                </a:gridCol>
                <a:gridCol w="867697">
                  <a:extLst>
                    <a:ext uri="{9D8B030D-6E8A-4147-A177-3AD203B41FA5}">
                      <a16:colId xmlns:a16="http://schemas.microsoft.com/office/drawing/2014/main" val="2602819545"/>
                    </a:ext>
                  </a:extLst>
                </a:gridCol>
                <a:gridCol w="867697">
                  <a:extLst>
                    <a:ext uri="{9D8B030D-6E8A-4147-A177-3AD203B41FA5}">
                      <a16:colId xmlns:a16="http://schemas.microsoft.com/office/drawing/2014/main" val="2204433842"/>
                    </a:ext>
                  </a:extLst>
                </a:gridCol>
                <a:gridCol w="867697">
                  <a:extLst>
                    <a:ext uri="{9D8B030D-6E8A-4147-A177-3AD203B41FA5}">
                      <a16:colId xmlns:a16="http://schemas.microsoft.com/office/drawing/2014/main" val="1061314048"/>
                    </a:ext>
                  </a:extLst>
                </a:gridCol>
                <a:gridCol w="867697">
                  <a:extLst>
                    <a:ext uri="{9D8B030D-6E8A-4147-A177-3AD203B41FA5}">
                      <a16:colId xmlns:a16="http://schemas.microsoft.com/office/drawing/2014/main" val="45166863"/>
                    </a:ext>
                  </a:extLst>
                </a:gridCol>
              </a:tblGrid>
              <a:tr h="266612">
                <a:tc>
                  <a:txBody>
                    <a:bodyPr/>
                    <a:lstStyle/>
                    <a:p>
                      <a:pPr marL="0" algn="ctr" defTabSz="914400" rtl="0" eaLnBrk="1" fontAlgn="ctr" latinLnBrk="0" hangingPunct="1"/>
                      <a:r>
                        <a:rPr lang="pt-BR" sz="1400" b="1" kern="1200" dirty="0" err="1">
                          <a:solidFill>
                            <a:schemeClr val="tx1"/>
                          </a:solidFill>
                          <a:effectLst/>
                          <a:latin typeface="+mn-lt"/>
                          <a:ea typeface="+mn-ea"/>
                          <a:cs typeface="+mn-cs"/>
                        </a:rPr>
                        <a:t>month</a:t>
                      </a:r>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apr</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aug</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dec</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jul</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jun</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mar</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may</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nov</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oct</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err="1">
                          <a:solidFill>
                            <a:schemeClr val="tx1"/>
                          </a:solidFill>
                          <a:effectLst/>
                          <a:latin typeface="+mn-lt"/>
                          <a:ea typeface="+mn-ea"/>
                          <a:cs typeface="+mn-cs"/>
                        </a:rPr>
                        <a:t>sep</a:t>
                      </a:r>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extLst>
                  <a:ext uri="{0D108BD9-81ED-4DB2-BD59-A6C34878D82A}">
                    <a16:rowId xmlns:a16="http://schemas.microsoft.com/office/drawing/2014/main" val="4108051700"/>
                  </a:ext>
                </a:extLst>
              </a:tr>
              <a:tr h="266612">
                <a:tc>
                  <a:txBody>
                    <a:bodyPr/>
                    <a:lstStyle/>
                    <a:p>
                      <a:pPr marL="0" algn="ctr" defTabSz="914400" rtl="0" eaLnBrk="1" fontAlgn="ctr" latinLnBrk="0" hangingPunct="1"/>
                      <a:r>
                        <a:rPr lang="pt-BR" sz="1400" b="1" kern="1200" dirty="0" err="1">
                          <a:solidFill>
                            <a:schemeClr val="tx1"/>
                          </a:solidFill>
                          <a:effectLst/>
                          <a:latin typeface="+mn-lt"/>
                          <a:ea typeface="+mn-ea"/>
                          <a:cs typeface="+mn-cs"/>
                        </a:rPr>
                        <a:t>y</a:t>
                      </a:r>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marL="0" algn="ctr" defTabSz="914400" rtl="0" eaLnBrk="1" fontAlgn="ctr" latinLnBrk="0" hangingPunct="1"/>
                      <a:endParaRPr lang="pt-BR" sz="1400" b="1" kern="1200">
                        <a:solidFill>
                          <a:schemeClr val="tx1"/>
                        </a:solidFill>
                        <a:effectLst/>
                        <a:latin typeface="+mn-lt"/>
                        <a:ea typeface="+mn-ea"/>
                        <a:cs typeface="+mn-cs"/>
                      </a:endParaRPr>
                    </a:p>
                  </a:txBody>
                  <a:tcPr anchor="ctr">
                    <a:lnL>
                      <a:noFill/>
                    </a:lnL>
                    <a:lnR>
                      <a:noFill/>
                    </a:lnR>
                    <a:lnT>
                      <a:noFill/>
                    </a:lnT>
                    <a:lnB>
                      <a:noFill/>
                    </a:lnB>
                    <a:solidFill>
                      <a:srgbClr val="FFFFFF"/>
                    </a:solidFill>
                  </a:tcPr>
                </a:tc>
                <a:extLst>
                  <a:ext uri="{0D108BD9-81ED-4DB2-BD59-A6C34878D82A}">
                    <a16:rowId xmlns:a16="http://schemas.microsoft.com/office/drawing/2014/main" val="2647329946"/>
                  </a:ext>
                </a:extLst>
              </a:tr>
              <a:tr h="453240">
                <a:tc>
                  <a:txBody>
                    <a:bodyPr/>
                    <a:lstStyle/>
                    <a:p>
                      <a:pPr marL="0" algn="ctr" defTabSz="914400" rtl="0" eaLnBrk="1" fontAlgn="ctr" latinLnBrk="0" hangingPunct="1"/>
                      <a:r>
                        <a:rPr lang="pt-BR" sz="1400" b="1" kern="1200">
                          <a:solidFill>
                            <a:schemeClr val="tx1"/>
                          </a:solidFill>
                          <a:effectLst/>
                          <a:latin typeface="+mn-lt"/>
                          <a:ea typeface="+mn-ea"/>
                          <a:cs typeface="+mn-cs"/>
                        </a:rPr>
                        <a:t>0</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0.795213</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0.893979</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0.510989</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0.909534</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0.894885</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0.494505</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0.935653</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0.898561</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0.561281</a:t>
                      </a:r>
                    </a:p>
                  </a:txBody>
                  <a:tcPr anchor="ctr">
                    <a:lnL>
                      <a:noFill/>
                    </a:lnL>
                    <a:lnR>
                      <a:noFill/>
                    </a:lnR>
                    <a:lnT>
                      <a:noFill/>
                    </a:lnT>
                    <a:lnB>
                      <a:noFill/>
                    </a:lnB>
                    <a:solidFill>
                      <a:srgbClr val="F5F5F5"/>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0.550877</a:t>
                      </a:r>
                    </a:p>
                  </a:txBody>
                  <a:tcPr anchor="ctr">
                    <a:lnL>
                      <a:noFill/>
                    </a:lnL>
                    <a:lnR>
                      <a:noFill/>
                    </a:lnR>
                    <a:lnT>
                      <a:noFill/>
                    </a:lnT>
                    <a:lnB>
                      <a:noFill/>
                    </a:lnB>
                    <a:solidFill>
                      <a:srgbClr val="F5F5F5"/>
                    </a:solidFill>
                  </a:tcPr>
                </a:tc>
                <a:extLst>
                  <a:ext uri="{0D108BD9-81ED-4DB2-BD59-A6C34878D82A}">
                    <a16:rowId xmlns:a16="http://schemas.microsoft.com/office/drawing/2014/main" val="1106910887"/>
                  </a:ext>
                </a:extLst>
              </a:tr>
              <a:tr h="453240">
                <a:tc>
                  <a:txBody>
                    <a:bodyPr/>
                    <a:lstStyle/>
                    <a:p>
                      <a:pPr marL="0" algn="ctr" defTabSz="914400" rtl="0" eaLnBrk="1" fontAlgn="ctr" latinLnBrk="0" hangingPunct="1"/>
                      <a:r>
                        <a:rPr lang="pt-BR" sz="1400" b="1" kern="1200">
                          <a:solidFill>
                            <a:schemeClr val="tx1"/>
                          </a:solidFill>
                          <a:effectLst/>
                          <a:latin typeface="+mn-lt"/>
                          <a:ea typeface="+mn-ea"/>
                          <a:cs typeface="+mn-cs"/>
                        </a:rPr>
                        <a:t>1</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0.204787</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0.106021</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0.489011</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0.090466</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0.105115</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0.505495</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0.064347</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a:solidFill>
                            <a:schemeClr val="tx1"/>
                          </a:solidFill>
                          <a:effectLst/>
                          <a:latin typeface="+mn-lt"/>
                          <a:ea typeface="+mn-ea"/>
                          <a:cs typeface="+mn-cs"/>
                        </a:rPr>
                        <a:t>0.101439</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0.438719</a:t>
                      </a:r>
                    </a:p>
                  </a:txBody>
                  <a:tcPr anchor="ctr">
                    <a:lnL>
                      <a:noFill/>
                    </a:lnL>
                    <a:lnR>
                      <a:noFill/>
                    </a:lnR>
                    <a:lnT>
                      <a:noFill/>
                    </a:lnT>
                    <a:lnB>
                      <a:noFill/>
                    </a:lnB>
                    <a:solidFill>
                      <a:srgbClr val="FFFFFF"/>
                    </a:solidFill>
                  </a:tcPr>
                </a:tc>
                <a:tc>
                  <a:txBody>
                    <a:bodyPr/>
                    <a:lstStyle/>
                    <a:p>
                      <a:pPr marL="0" algn="ctr" defTabSz="914400" rtl="0" eaLnBrk="1" fontAlgn="ctr" latinLnBrk="0" hangingPunct="1"/>
                      <a:r>
                        <a:rPr lang="pt-BR" sz="1400" b="1" kern="1200" dirty="0">
                          <a:solidFill>
                            <a:schemeClr val="tx1"/>
                          </a:solidFill>
                          <a:effectLst/>
                          <a:latin typeface="+mn-lt"/>
                          <a:ea typeface="+mn-ea"/>
                          <a:cs typeface="+mn-cs"/>
                        </a:rPr>
                        <a:t>0.449123</a:t>
                      </a:r>
                    </a:p>
                  </a:txBody>
                  <a:tcPr anchor="ctr">
                    <a:lnL>
                      <a:noFill/>
                    </a:lnL>
                    <a:lnR>
                      <a:noFill/>
                    </a:lnR>
                    <a:lnT>
                      <a:noFill/>
                    </a:lnT>
                    <a:lnB>
                      <a:noFill/>
                    </a:lnB>
                    <a:solidFill>
                      <a:srgbClr val="FFFFFF"/>
                    </a:solidFill>
                  </a:tcPr>
                </a:tc>
                <a:extLst>
                  <a:ext uri="{0D108BD9-81ED-4DB2-BD59-A6C34878D82A}">
                    <a16:rowId xmlns:a16="http://schemas.microsoft.com/office/drawing/2014/main" val="3117717139"/>
                  </a:ext>
                </a:extLst>
              </a:tr>
            </a:tbl>
          </a:graphicData>
        </a:graphic>
      </p:graphicFrame>
    </p:spTree>
    <p:extLst>
      <p:ext uri="{BB962C8B-B14F-4D97-AF65-F5344CB8AC3E}">
        <p14:creationId xmlns:p14="http://schemas.microsoft.com/office/powerpoint/2010/main" val="3573347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4"/>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1200329"/>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dirty="0"/>
              <a:t>Observações:</a:t>
            </a:r>
          </a:p>
          <a:p>
            <a:endParaRPr lang="pt-BR"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pic>
        <p:nvPicPr>
          <p:cNvPr id="22530" name="Picture 2">
            <a:extLst>
              <a:ext uri="{FF2B5EF4-FFF2-40B4-BE49-F238E27FC236}">
                <a16:creationId xmlns:a16="http://schemas.microsoft.com/office/drawing/2014/main" id="{0FFB4BD5-69BC-9C49-0E78-EC97C313C1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49" y="2410191"/>
            <a:ext cx="4940300" cy="3327400"/>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6E08DC5F-DA03-A7BB-EACF-850135FBEA6F}"/>
              </a:ext>
            </a:extLst>
          </p:cNvPr>
          <p:cNvSpPr/>
          <p:nvPr/>
        </p:nvSpPr>
        <p:spPr>
          <a:xfrm>
            <a:off x="5692877" y="3097162"/>
            <a:ext cx="5507729" cy="923330"/>
          </a:xfrm>
          <a:prstGeom prst="rect">
            <a:avLst/>
          </a:prstGeom>
        </p:spPr>
        <p:txBody>
          <a:bodyPr wrap="square">
            <a:spAutoFit/>
          </a:bodyPr>
          <a:lstStyle/>
          <a:p>
            <a:pPr algn="just"/>
            <a:r>
              <a:rPr lang="pt-BR" dirty="0"/>
              <a:t>A mediana da idade do cliente que aceita e rejeita a oferta é praticamente a mesma. Deste modo, a variável </a:t>
            </a:r>
            <a:r>
              <a:rPr lang="pt-BR" i="1" dirty="0"/>
              <a:t>Idade do cliente, </a:t>
            </a:r>
            <a:r>
              <a:rPr lang="pt-BR" dirty="0"/>
              <a:t>não afeta a decisão de aceitar a oferta.</a:t>
            </a:r>
          </a:p>
        </p:txBody>
      </p:sp>
    </p:spTree>
    <p:extLst>
      <p:ext uri="{BB962C8B-B14F-4D97-AF65-F5344CB8AC3E}">
        <p14:creationId xmlns:p14="http://schemas.microsoft.com/office/powerpoint/2010/main" val="369543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9495"/>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4"/>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6186309"/>
          </a:xfrm>
          <a:prstGeom prst="rect">
            <a:avLst/>
          </a:prstGeom>
        </p:spPr>
        <p:txBody>
          <a:bodyPr wrap="square">
            <a:spAutoFit/>
          </a:bodyPr>
          <a:lstStyle/>
          <a:p>
            <a:r>
              <a:rPr lang="pt-BR" b="1" dirty="0"/>
              <a:t>5) A partir da reflexão do grupo sobre os temas colocados na questão 02, escolham um problema especifico de negócio e justifiquem escolha.</a:t>
            </a:r>
          </a:p>
          <a:p>
            <a:endParaRPr lang="pt-BR" b="1" dirty="0"/>
          </a:p>
          <a:p>
            <a:r>
              <a:rPr lang="pt-BR" u="sng" dirty="0"/>
              <a:t>Problema escolhido</a:t>
            </a:r>
            <a:r>
              <a:rPr lang="pt-BR" dirty="0"/>
              <a:t>:</a:t>
            </a:r>
          </a:p>
          <a:p>
            <a:pPr marL="285750" indent="-285750">
              <a:buFont typeface="Arial" panose="020B0604020202020204" pitchFamily="34" charset="0"/>
              <a:buChar char="•"/>
            </a:pPr>
            <a:r>
              <a:rPr lang="pt-BR" dirty="0"/>
              <a:t>Prever a probabilidade de sucesso das chamadas de telemarketing, para a venda de produtos bancários adequados ao perfil do cliente.</a:t>
            </a:r>
          </a:p>
          <a:p>
            <a:endParaRPr lang="pt-BR" dirty="0"/>
          </a:p>
          <a:p>
            <a:r>
              <a:rPr lang="pt-BR" u="sng" dirty="0"/>
              <a:t>Justificativa:</a:t>
            </a:r>
          </a:p>
          <a:p>
            <a:r>
              <a:rPr lang="pt-BR" dirty="0"/>
              <a:t>Ao conhecer o perfil dos clientes mais propensos a aceitar a oferta do banco, aumentamos a assertividade e com isso aumentamos as chances de sucesso da campanha.</a:t>
            </a:r>
          </a:p>
          <a:p>
            <a:endParaRPr lang="pt-BR" dirty="0"/>
          </a:p>
          <a:p>
            <a:r>
              <a:rPr lang="pt-BR" dirty="0"/>
              <a:t>Outro ponto importante é que com a redução do número de contatos/ligações não efetivas, há o aumento do retorno sobre o investimento. </a:t>
            </a:r>
          </a:p>
          <a:p>
            <a:endParaRPr lang="pt-BR" dirty="0"/>
          </a:p>
          <a:p>
            <a:r>
              <a:rPr lang="pt-BR" dirty="0"/>
              <a:t>Campanhas de Telemarketing costumam ser caras e demandam tempo. Muitos bancos precisam lançar produtos em período curto de tempo e competem pela atenção do cliente com outros bancos. </a:t>
            </a:r>
          </a:p>
          <a:p>
            <a:endParaRPr lang="pt-BR" dirty="0"/>
          </a:p>
          <a:p>
            <a:r>
              <a:rPr lang="pt-BR" dirty="0"/>
              <a:t> </a:t>
            </a:r>
          </a:p>
          <a:p>
            <a:endParaRPr lang="pt-BR" dirty="0"/>
          </a:p>
          <a:p>
            <a:endParaRPr lang="pt-BR" dirty="0"/>
          </a:p>
          <a:p>
            <a:endParaRPr lang="pt-BR" b="1" dirty="0"/>
          </a:p>
          <a:p>
            <a:endParaRPr lang="pt-BR" b="1"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Tree>
    <p:extLst>
      <p:ext uri="{BB962C8B-B14F-4D97-AF65-F5344CB8AC3E}">
        <p14:creationId xmlns:p14="http://schemas.microsoft.com/office/powerpoint/2010/main" val="3204040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4"/>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5909310"/>
          </a:xfrm>
          <a:prstGeom prst="rect">
            <a:avLst/>
          </a:prstGeom>
        </p:spPr>
        <p:txBody>
          <a:bodyPr wrap="square">
            <a:spAutoFit/>
          </a:bodyPr>
          <a:lstStyle/>
          <a:p>
            <a:r>
              <a:rPr lang="pt-BR" b="1" dirty="0"/>
              <a:t>6) Para responder ao problema de negócio escolhido na questão 05, quais técnicas de análise de dados foram utilizadas? Justificar a escolha do grupo.</a:t>
            </a:r>
          </a:p>
          <a:p>
            <a:endParaRPr lang="pt-BR" dirty="0"/>
          </a:p>
          <a:p>
            <a:r>
              <a:rPr lang="pt-BR" dirty="0"/>
              <a:t>Foram utilizadas as técnicas de análise exploratória descritiva dos dados, onde utilizamos ferramentas de análise, tais como:</a:t>
            </a:r>
          </a:p>
          <a:p>
            <a:pPr marL="285750" indent="-285750">
              <a:buFont typeface="Arial" panose="020B0604020202020204" pitchFamily="34" charset="0"/>
              <a:buChar char="•"/>
            </a:pPr>
            <a:r>
              <a:rPr lang="pt-BR" dirty="0"/>
              <a:t>Gráfico de barra, </a:t>
            </a:r>
          </a:p>
          <a:p>
            <a:pPr marL="285750" indent="-285750">
              <a:buFont typeface="Arial" panose="020B0604020202020204" pitchFamily="34" charset="0"/>
              <a:buChar char="•"/>
            </a:pPr>
            <a:r>
              <a:rPr lang="pt-BR" dirty="0"/>
              <a:t>Histograma,</a:t>
            </a:r>
          </a:p>
          <a:p>
            <a:pPr marL="285750" indent="-285750">
              <a:buFont typeface="Arial" panose="020B0604020202020204" pitchFamily="34" charset="0"/>
              <a:buChar char="•"/>
            </a:pPr>
            <a:r>
              <a:rPr lang="pt-BR" dirty="0" err="1"/>
              <a:t>Boxplot</a:t>
            </a:r>
            <a:r>
              <a:rPr lang="pt-BR" dirty="0"/>
              <a:t>, </a:t>
            </a:r>
          </a:p>
          <a:p>
            <a:pPr marL="285750" indent="-285750">
              <a:buFont typeface="Arial" panose="020B0604020202020204" pitchFamily="34" charset="0"/>
              <a:buChar char="•"/>
            </a:pPr>
            <a:r>
              <a:rPr lang="pt-BR" dirty="0"/>
              <a:t>Tabela Cruzada;</a:t>
            </a:r>
          </a:p>
          <a:p>
            <a:pPr marL="285750" indent="-285750">
              <a:buFont typeface="Arial" panose="020B0604020202020204" pitchFamily="34" charset="0"/>
              <a:buChar char="•"/>
            </a:pPr>
            <a:r>
              <a:rPr lang="pt-BR" dirty="0"/>
              <a:t>Correlação de Pearson</a:t>
            </a:r>
          </a:p>
          <a:p>
            <a:endParaRPr lang="pt-BR" dirty="0"/>
          </a:p>
          <a:p>
            <a:r>
              <a:rPr lang="pt-BR" dirty="0"/>
              <a:t>A base analisada contém dados históricos do cliente, além de diversas variáveis categóricas. Por isso, optamos por utilizar estas técnicas de análise exploratória listadas acima. </a:t>
            </a:r>
          </a:p>
          <a:p>
            <a:endParaRPr lang="pt-BR" dirty="0"/>
          </a:p>
          <a:p>
            <a:r>
              <a:rPr lang="pt-BR" dirty="0"/>
              <a:t>Trata-se de um estudo de classificação binária, onde o objetivo é prever se um cliente irá contratar a oferta ou não, tendo em conta os dados históricos do cliente. Portanto, para a modelagem, escolhemos as técnicas abaixo:</a:t>
            </a:r>
          </a:p>
          <a:p>
            <a:endParaRPr lang="pt-BR" dirty="0"/>
          </a:p>
          <a:p>
            <a:pPr marL="285750" indent="-285750">
              <a:buFont typeface="Arial" panose="020B0604020202020204" pitchFamily="34" charset="0"/>
              <a:buChar char="•"/>
            </a:pPr>
            <a:r>
              <a:rPr lang="pt-BR" dirty="0"/>
              <a:t>Modelo preditivo: Regressão Logística</a:t>
            </a:r>
          </a:p>
          <a:p>
            <a:pPr marL="285750" indent="-285750">
              <a:buFont typeface="Arial" panose="020B0604020202020204" pitchFamily="34" charset="0"/>
              <a:buChar char="•"/>
            </a:pPr>
            <a:r>
              <a:rPr lang="pt-BR" dirty="0"/>
              <a:t>Métodos de avaliação do modelo: Curva ROC (indicador: AUC Score), Matriz de Confusão e </a:t>
            </a:r>
            <a:r>
              <a:rPr lang="pt-BR" dirty="0" err="1"/>
              <a:t>Random</a:t>
            </a:r>
            <a:r>
              <a:rPr lang="pt-BR" dirty="0"/>
              <a:t> Forest</a:t>
            </a:r>
          </a:p>
          <a:p>
            <a:endParaRPr lang="pt-BR" dirty="0"/>
          </a:p>
          <a:p>
            <a:endParaRPr lang="pt-BR" b="1"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Tree>
    <p:extLst>
      <p:ext uri="{BB962C8B-B14F-4D97-AF65-F5344CB8AC3E}">
        <p14:creationId xmlns:p14="http://schemas.microsoft.com/office/powerpoint/2010/main" val="2017036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4"/>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8402300"/>
          </a:xfrm>
          <a:prstGeom prst="rect">
            <a:avLst/>
          </a:prstGeom>
        </p:spPr>
        <p:txBody>
          <a:bodyPr wrap="square">
            <a:spAutoFit/>
          </a:bodyPr>
          <a:lstStyle/>
          <a:p>
            <a:r>
              <a:rPr lang="pt-BR" b="1" dirty="0"/>
              <a:t>7) Detalhar cada passo das técnicas escolhidas, assim como a interpretação dos resultados e dos insights de negócio gerados com cada análise.</a:t>
            </a:r>
          </a:p>
          <a:p>
            <a:endParaRPr lang="pt-BR" b="1" dirty="0"/>
          </a:p>
          <a:p>
            <a:r>
              <a:rPr lang="pt-BR" b="1" i="1" dirty="0"/>
              <a:t>1. Identificação dos tipos de dados: </a:t>
            </a:r>
          </a:p>
          <a:p>
            <a:r>
              <a:rPr lang="pt-BR" dirty="0"/>
              <a:t>Categórica</a:t>
            </a:r>
          </a:p>
          <a:p>
            <a:endParaRPr lang="pt-BR" i="1" dirty="0"/>
          </a:p>
          <a:p>
            <a:r>
              <a:rPr lang="pt-BR" b="1" i="1" dirty="0"/>
              <a:t>2. Identificação do tamanho da base: </a:t>
            </a:r>
          </a:p>
          <a:p>
            <a:r>
              <a:rPr lang="pt-BR" dirty="0"/>
              <a:t>41.188 linhas e 22 colunas</a:t>
            </a:r>
          </a:p>
          <a:p>
            <a:endParaRPr lang="pt-BR" i="1" dirty="0"/>
          </a:p>
          <a:p>
            <a:r>
              <a:rPr lang="pt-BR" b="1" i="1" dirty="0"/>
              <a:t>3. Identificação das variáveis duplicadas: </a:t>
            </a:r>
          </a:p>
          <a:p>
            <a:r>
              <a:rPr lang="pt-BR" dirty="0"/>
              <a:t>Sem variáveis duplicadas e sem dados ausentes</a:t>
            </a:r>
          </a:p>
          <a:p>
            <a:endParaRPr lang="pt-BR" i="1" dirty="0"/>
          </a:p>
          <a:p>
            <a:r>
              <a:rPr lang="pt-BR" b="1" i="1" dirty="0"/>
              <a:t>4. Identificação da correlação entre as variáveis</a:t>
            </a:r>
            <a:r>
              <a:rPr lang="pt-BR" i="1" dirty="0"/>
              <a:t>: </a:t>
            </a:r>
          </a:p>
          <a:p>
            <a:r>
              <a:rPr lang="pt-BR" dirty="0"/>
              <a:t>Foi utilizada a Correlação de Pearson</a:t>
            </a:r>
            <a:endParaRPr lang="pt-BR" i="1" dirty="0"/>
          </a:p>
          <a:p>
            <a:r>
              <a:rPr lang="pt-BR" dirty="0"/>
              <a:t>Variáveis que têm relação positiva com a variável dependente (</a:t>
            </a:r>
            <a:r>
              <a:rPr lang="pt-BR" dirty="0" err="1"/>
              <a:t>Y</a:t>
            </a:r>
            <a:r>
              <a:rPr lang="pt-BR" dirty="0"/>
              <a:t>):</a:t>
            </a:r>
          </a:p>
          <a:p>
            <a:pPr marL="285750" indent="-285750">
              <a:buFont typeface="Arial" panose="020B0604020202020204" pitchFamily="34" charset="0"/>
              <a:buChar char="•"/>
            </a:pPr>
            <a:r>
              <a:rPr lang="pt-BR" i="1" dirty="0"/>
              <a:t>Age</a:t>
            </a:r>
            <a:r>
              <a:rPr lang="pt-BR" dirty="0"/>
              <a:t>: idade;</a:t>
            </a:r>
          </a:p>
          <a:p>
            <a:pPr marL="285750" indent="-285750">
              <a:buFont typeface="Arial" panose="020B0604020202020204" pitchFamily="34" charset="0"/>
              <a:buChar char="•"/>
            </a:pPr>
            <a:r>
              <a:rPr lang="pt-BR" i="1" dirty="0" err="1"/>
              <a:t>Cons.conf.idx</a:t>
            </a:r>
            <a:r>
              <a:rPr lang="pt-BR" dirty="0"/>
              <a:t>: Índice de confiança do consumidor — indicador mensal;</a:t>
            </a:r>
          </a:p>
          <a:p>
            <a:pPr marL="285750" indent="-285750">
              <a:buFont typeface="Arial" panose="020B0604020202020204" pitchFamily="34" charset="0"/>
              <a:buChar char="•"/>
            </a:pPr>
            <a:r>
              <a:rPr lang="pt-BR" i="1" dirty="0" err="1"/>
              <a:t>Previous</a:t>
            </a:r>
            <a:r>
              <a:rPr lang="pt-BR" i="1" dirty="0"/>
              <a:t>:</a:t>
            </a:r>
            <a:r>
              <a:rPr lang="pt-BR" dirty="0"/>
              <a:t> Anterior (número de contatos realizados antes desta campanha para o cliente);</a:t>
            </a:r>
          </a:p>
          <a:p>
            <a:pPr marL="285750" indent="-285750">
              <a:buFont typeface="Arial" panose="020B0604020202020204" pitchFamily="34" charset="0"/>
              <a:buChar char="•"/>
            </a:pPr>
            <a:r>
              <a:rPr lang="pt-BR" i="1" dirty="0" err="1"/>
              <a:t>Duration</a:t>
            </a:r>
            <a:r>
              <a:rPr lang="pt-BR" dirty="0"/>
              <a:t>: Duração (tempo de duração do último contato, em segundos)</a:t>
            </a:r>
          </a:p>
          <a:p>
            <a:pPr marL="285750" indent="-285750">
              <a:buFont typeface="Arial" panose="020B0604020202020204" pitchFamily="34" charset="0"/>
              <a:buChar char="•"/>
            </a:pPr>
            <a:endParaRPr lang="pt-BR" dirty="0"/>
          </a:p>
          <a:p>
            <a:endParaRPr lang="pt-BR" dirty="0"/>
          </a:p>
          <a:p>
            <a:endParaRPr lang="pt-BR" dirty="0"/>
          </a:p>
          <a:p>
            <a:endParaRPr lang="pt-BR" dirty="0"/>
          </a:p>
          <a:p>
            <a:endParaRPr lang="pt-BR" dirty="0"/>
          </a:p>
          <a:p>
            <a:pPr marL="342900" indent="-342900">
              <a:buFont typeface="+mj-lt"/>
              <a:buAutoNum type="arabicPeriod"/>
            </a:pPr>
            <a:endParaRPr lang="pt-BR" dirty="0"/>
          </a:p>
          <a:p>
            <a:pPr marL="342900" indent="-342900">
              <a:buFont typeface="+mj-lt"/>
              <a:buAutoNum type="arabicPeriod"/>
            </a:pPr>
            <a:endParaRPr lang="pt-BR" dirty="0"/>
          </a:p>
          <a:p>
            <a:pPr marL="342900" indent="-342900">
              <a:buFont typeface="+mj-lt"/>
              <a:buAutoNum type="arabicPeriod"/>
            </a:pPr>
            <a:endParaRPr lang="pt-BR" dirty="0"/>
          </a:p>
          <a:p>
            <a:endParaRPr lang="pt-BR" dirty="0"/>
          </a:p>
          <a:p>
            <a:endParaRPr lang="pt-BR" b="1" dirty="0"/>
          </a:p>
          <a:p>
            <a:endParaRPr lang="pt-BR" b="1"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pic>
        <p:nvPicPr>
          <p:cNvPr id="4" name="Picture 2">
            <a:extLst>
              <a:ext uri="{FF2B5EF4-FFF2-40B4-BE49-F238E27FC236}">
                <a16:creationId xmlns:a16="http://schemas.microsoft.com/office/drawing/2014/main" id="{FA39203F-BEBA-4623-03CE-8F669297A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3698" y="1650292"/>
            <a:ext cx="4542606" cy="432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880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4"/>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6740307"/>
          </a:xfrm>
          <a:prstGeom prst="rect">
            <a:avLst/>
          </a:prstGeom>
        </p:spPr>
        <p:txBody>
          <a:bodyPr wrap="square">
            <a:spAutoFit/>
          </a:bodyPr>
          <a:lstStyle/>
          <a:p>
            <a:r>
              <a:rPr lang="pt-BR" b="1" dirty="0"/>
              <a:t>7) Detalhar cada passo das técnicas escolhidas, assim como a interpretação dos resultados e dos insights de negócio gerados com cada análise.</a:t>
            </a:r>
            <a:endParaRPr lang="pt-BR" dirty="0"/>
          </a:p>
          <a:p>
            <a:endParaRPr lang="pt-BR" dirty="0"/>
          </a:p>
          <a:p>
            <a:r>
              <a:rPr lang="pt-BR" b="1" i="1" dirty="0"/>
              <a:t>5. Processamento dos dados:</a:t>
            </a:r>
          </a:p>
          <a:p>
            <a:r>
              <a:rPr lang="pt-BR" i="1" dirty="0"/>
              <a:t>Trocar não e sim, por 0 e 1</a:t>
            </a:r>
          </a:p>
          <a:p>
            <a:endParaRPr lang="pt-BR" b="1" i="1" dirty="0"/>
          </a:p>
          <a:p>
            <a:r>
              <a:rPr lang="pt-BR" b="1" i="1" dirty="0"/>
              <a:t>6. Categorização das variáveis numéricas:</a:t>
            </a:r>
          </a:p>
          <a:p>
            <a:pPr marL="285750" indent="-285750">
              <a:buFont typeface="Arial" panose="020B0604020202020204" pitchFamily="34" charset="0"/>
              <a:buChar char="•"/>
            </a:pPr>
            <a:r>
              <a:rPr lang="pt-BR" dirty="0" err="1"/>
              <a:t>Encoding</a:t>
            </a:r>
            <a:r>
              <a:rPr lang="pt-BR" dirty="0"/>
              <a:t> for </a:t>
            </a:r>
            <a:r>
              <a:rPr lang="pt-BR" dirty="0" err="1"/>
              <a:t>feature</a:t>
            </a:r>
            <a:r>
              <a:rPr lang="pt-BR" dirty="0"/>
              <a:t>: </a:t>
            </a:r>
            <a:r>
              <a:rPr lang="pt-BR" dirty="0" err="1"/>
              <a:t>job</a:t>
            </a:r>
            <a:r>
              <a:rPr lang="pt-BR" dirty="0"/>
              <a:t> - Profissão</a:t>
            </a:r>
          </a:p>
          <a:p>
            <a:pPr marL="285750" indent="-285750">
              <a:buFont typeface="Arial" panose="020B0604020202020204" pitchFamily="34" charset="0"/>
              <a:buChar char="•"/>
            </a:pPr>
            <a:r>
              <a:rPr lang="pt-BR" dirty="0" err="1"/>
              <a:t>Encoding</a:t>
            </a:r>
            <a:r>
              <a:rPr lang="pt-BR" dirty="0"/>
              <a:t> for </a:t>
            </a:r>
            <a:r>
              <a:rPr lang="pt-BR" dirty="0" err="1"/>
              <a:t>feature</a:t>
            </a:r>
            <a:r>
              <a:rPr lang="pt-BR" dirty="0"/>
              <a:t>: marital – Estado civil</a:t>
            </a:r>
          </a:p>
          <a:p>
            <a:pPr marL="285750" indent="-285750">
              <a:buFont typeface="Arial" panose="020B0604020202020204" pitchFamily="34" charset="0"/>
              <a:buChar char="•"/>
            </a:pPr>
            <a:r>
              <a:rPr lang="pt-BR" dirty="0" err="1"/>
              <a:t>Encoding</a:t>
            </a:r>
            <a:r>
              <a:rPr lang="pt-BR" dirty="0"/>
              <a:t> for </a:t>
            </a:r>
            <a:r>
              <a:rPr lang="pt-BR" dirty="0" err="1"/>
              <a:t>feature</a:t>
            </a:r>
            <a:r>
              <a:rPr lang="pt-BR" dirty="0"/>
              <a:t>: </a:t>
            </a:r>
            <a:r>
              <a:rPr lang="pt-BR" dirty="0" err="1"/>
              <a:t>education</a:t>
            </a:r>
            <a:r>
              <a:rPr lang="pt-BR" dirty="0"/>
              <a:t> - Escolaridade</a:t>
            </a:r>
          </a:p>
          <a:p>
            <a:pPr marL="285750" indent="-285750">
              <a:buFont typeface="Arial" panose="020B0604020202020204" pitchFamily="34" charset="0"/>
              <a:buChar char="•"/>
            </a:pPr>
            <a:r>
              <a:rPr lang="pt-BR" dirty="0" err="1"/>
              <a:t>Encoding</a:t>
            </a:r>
            <a:r>
              <a:rPr lang="pt-BR" dirty="0"/>
              <a:t> for </a:t>
            </a:r>
            <a:r>
              <a:rPr lang="pt-BR" dirty="0" err="1"/>
              <a:t>feature</a:t>
            </a:r>
            <a:r>
              <a:rPr lang="pt-BR" dirty="0"/>
              <a:t>: default - Inadimplência</a:t>
            </a:r>
          </a:p>
          <a:p>
            <a:pPr marL="285750" indent="-285750">
              <a:buFont typeface="Arial" panose="020B0604020202020204" pitchFamily="34" charset="0"/>
              <a:buChar char="•"/>
            </a:pPr>
            <a:r>
              <a:rPr lang="pt-BR" dirty="0" err="1"/>
              <a:t>Encoding</a:t>
            </a:r>
            <a:r>
              <a:rPr lang="pt-BR" dirty="0"/>
              <a:t> for </a:t>
            </a:r>
            <a:r>
              <a:rPr lang="pt-BR" dirty="0" err="1"/>
              <a:t>feature</a:t>
            </a:r>
            <a:r>
              <a:rPr lang="pt-BR" dirty="0"/>
              <a:t>: </a:t>
            </a:r>
            <a:r>
              <a:rPr lang="pt-BR" dirty="0" err="1"/>
              <a:t>housing</a:t>
            </a:r>
            <a:r>
              <a:rPr lang="pt-BR" dirty="0"/>
              <a:t> – Financiamento Habitacional</a:t>
            </a:r>
          </a:p>
          <a:p>
            <a:pPr marL="285750" indent="-285750">
              <a:buFont typeface="Arial" panose="020B0604020202020204" pitchFamily="34" charset="0"/>
              <a:buChar char="•"/>
            </a:pPr>
            <a:r>
              <a:rPr lang="pt-BR" dirty="0" err="1"/>
              <a:t>Encoding</a:t>
            </a:r>
            <a:r>
              <a:rPr lang="pt-BR" dirty="0"/>
              <a:t> for </a:t>
            </a:r>
            <a:r>
              <a:rPr lang="pt-BR" dirty="0" err="1"/>
              <a:t>feature</a:t>
            </a:r>
            <a:r>
              <a:rPr lang="pt-BR" dirty="0"/>
              <a:t>: </a:t>
            </a:r>
            <a:r>
              <a:rPr lang="pt-BR" dirty="0" err="1"/>
              <a:t>loan</a:t>
            </a:r>
            <a:r>
              <a:rPr lang="pt-BR" dirty="0"/>
              <a:t> – Empréstimo Pessoal</a:t>
            </a:r>
          </a:p>
          <a:p>
            <a:pPr marL="285750" indent="-285750">
              <a:buFont typeface="Arial" panose="020B0604020202020204" pitchFamily="34" charset="0"/>
              <a:buChar char="•"/>
            </a:pPr>
            <a:r>
              <a:rPr lang="pt-BR" dirty="0" err="1"/>
              <a:t>Encoding</a:t>
            </a:r>
            <a:r>
              <a:rPr lang="pt-BR" dirty="0"/>
              <a:t> for </a:t>
            </a:r>
            <a:r>
              <a:rPr lang="pt-BR" dirty="0" err="1"/>
              <a:t>feature</a:t>
            </a:r>
            <a:r>
              <a:rPr lang="pt-BR" dirty="0"/>
              <a:t>: </a:t>
            </a:r>
            <a:r>
              <a:rPr lang="pt-BR" dirty="0" err="1"/>
              <a:t>contact</a:t>
            </a:r>
            <a:r>
              <a:rPr lang="pt-BR" dirty="0"/>
              <a:t> – Tipo de contato (celular ou telefone)</a:t>
            </a:r>
          </a:p>
          <a:p>
            <a:pPr marL="285750" indent="-285750">
              <a:buFont typeface="Arial" panose="020B0604020202020204" pitchFamily="34" charset="0"/>
              <a:buChar char="•"/>
            </a:pPr>
            <a:r>
              <a:rPr lang="pt-BR" dirty="0" err="1"/>
              <a:t>Encoding</a:t>
            </a:r>
            <a:r>
              <a:rPr lang="pt-BR" dirty="0"/>
              <a:t> for </a:t>
            </a:r>
            <a:r>
              <a:rPr lang="pt-BR" dirty="0" err="1"/>
              <a:t>feature</a:t>
            </a:r>
            <a:r>
              <a:rPr lang="pt-BR" dirty="0"/>
              <a:t>: </a:t>
            </a:r>
            <a:r>
              <a:rPr lang="pt-BR" dirty="0" err="1"/>
              <a:t>month</a:t>
            </a:r>
            <a:r>
              <a:rPr lang="pt-BR" dirty="0"/>
              <a:t> – Último mês de contato</a:t>
            </a:r>
          </a:p>
          <a:p>
            <a:pPr marL="285750" indent="-285750">
              <a:buFont typeface="Arial" panose="020B0604020202020204" pitchFamily="34" charset="0"/>
              <a:buChar char="•"/>
            </a:pPr>
            <a:r>
              <a:rPr lang="pt-BR" dirty="0" err="1"/>
              <a:t>Encoding</a:t>
            </a:r>
            <a:r>
              <a:rPr lang="pt-BR" dirty="0"/>
              <a:t> for </a:t>
            </a:r>
            <a:r>
              <a:rPr lang="pt-BR" dirty="0" err="1"/>
              <a:t>feature</a:t>
            </a:r>
            <a:r>
              <a:rPr lang="pt-BR" dirty="0"/>
              <a:t>: </a:t>
            </a:r>
            <a:r>
              <a:rPr lang="pt-BR" dirty="0" err="1"/>
              <a:t>day_of_week</a:t>
            </a:r>
            <a:r>
              <a:rPr lang="pt-BR" dirty="0"/>
              <a:t>  - Dia da semana que foi realizado o contato</a:t>
            </a:r>
          </a:p>
          <a:p>
            <a:pPr marL="285750" indent="-285750">
              <a:buFont typeface="Arial" panose="020B0604020202020204" pitchFamily="34" charset="0"/>
              <a:buChar char="•"/>
            </a:pPr>
            <a:r>
              <a:rPr lang="pt-BR" dirty="0" err="1"/>
              <a:t>Encoding</a:t>
            </a:r>
            <a:r>
              <a:rPr lang="pt-BR" dirty="0"/>
              <a:t> for </a:t>
            </a:r>
            <a:r>
              <a:rPr lang="pt-BR" dirty="0" err="1"/>
              <a:t>feature</a:t>
            </a:r>
            <a:r>
              <a:rPr lang="pt-BR" dirty="0"/>
              <a:t>: </a:t>
            </a:r>
            <a:r>
              <a:rPr lang="pt-BR" dirty="0" err="1"/>
              <a:t>poutcome</a:t>
            </a:r>
            <a:r>
              <a:rPr lang="pt-BR" dirty="0"/>
              <a:t> - Resultado da campanha de marketing anterior ('fracasso', 'inexistente', 'sucesso', ‘outros’)</a:t>
            </a:r>
          </a:p>
          <a:p>
            <a:endParaRPr lang="pt-BR" dirty="0"/>
          </a:p>
          <a:p>
            <a:endParaRPr lang="pt-BR" dirty="0"/>
          </a:p>
          <a:p>
            <a:pPr marL="342900" indent="-342900">
              <a:buFont typeface="+mj-lt"/>
              <a:buAutoNum type="arabicPeriod"/>
            </a:pPr>
            <a:endParaRPr lang="pt-BR" dirty="0"/>
          </a:p>
          <a:p>
            <a:endParaRPr lang="pt-BR" dirty="0"/>
          </a:p>
          <a:p>
            <a:endParaRPr lang="pt-BR" b="1" dirty="0"/>
          </a:p>
          <a:p>
            <a:endParaRPr lang="pt-BR" b="1"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
        <p:nvSpPr>
          <p:cNvPr id="9" name="Retângulo 8">
            <a:extLst>
              <a:ext uri="{FF2B5EF4-FFF2-40B4-BE49-F238E27FC236}">
                <a16:creationId xmlns:a16="http://schemas.microsoft.com/office/drawing/2014/main" id="{776D64F2-DFFC-9913-E4A8-792C19374DB2}"/>
              </a:ext>
            </a:extLst>
          </p:cNvPr>
          <p:cNvSpPr/>
          <p:nvPr/>
        </p:nvSpPr>
        <p:spPr>
          <a:xfrm>
            <a:off x="2640584" y="3074719"/>
            <a:ext cx="11277203" cy="1200329"/>
          </a:xfrm>
          <a:prstGeom prst="rect">
            <a:avLst/>
          </a:prstGeom>
        </p:spPr>
        <p:txBody>
          <a:bodyPr wrap="square">
            <a:spAutoFit/>
          </a:bodyPr>
          <a:lstStyle/>
          <a:p>
            <a:pPr algn="just"/>
            <a:endParaRPr lang="pt-BR" b="1" i="1" dirty="0"/>
          </a:p>
          <a:p>
            <a:pPr algn="just"/>
            <a:endParaRPr lang="pt-BR" dirty="0"/>
          </a:p>
          <a:p>
            <a:pPr algn="just"/>
            <a:endParaRPr lang="pt-BR" dirty="0"/>
          </a:p>
          <a:p>
            <a:pPr algn="just"/>
            <a:endParaRPr lang="pt-BR" dirty="0"/>
          </a:p>
        </p:txBody>
      </p:sp>
    </p:spTree>
    <p:extLst>
      <p:ext uri="{BB962C8B-B14F-4D97-AF65-F5344CB8AC3E}">
        <p14:creationId xmlns:p14="http://schemas.microsoft.com/office/powerpoint/2010/main" val="2179434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4"/>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2031325"/>
          </a:xfrm>
          <a:prstGeom prst="rect">
            <a:avLst/>
          </a:prstGeom>
        </p:spPr>
        <p:txBody>
          <a:bodyPr wrap="square">
            <a:spAutoFit/>
          </a:bodyPr>
          <a:lstStyle/>
          <a:p>
            <a:r>
              <a:rPr lang="pt-BR" b="1" dirty="0"/>
              <a:t>7) Detalhar cada passo das técnicas escolhidas, assim como a interpretação dos resultados e dos insights de negócio gerados com cada análise.</a:t>
            </a:r>
            <a:endParaRPr lang="pt-BR" dirty="0"/>
          </a:p>
          <a:p>
            <a:pPr marL="342900" indent="-342900">
              <a:buFont typeface="+mj-lt"/>
              <a:buAutoNum type="arabicPeriod"/>
            </a:pPr>
            <a:endParaRPr lang="pt-BR" dirty="0"/>
          </a:p>
          <a:p>
            <a:pPr marL="342900" indent="-342900">
              <a:buFont typeface="+mj-lt"/>
              <a:buAutoNum type="arabicPeriod"/>
            </a:pPr>
            <a:endParaRPr lang="pt-BR" dirty="0"/>
          </a:p>
          <a:p>
            <a:endParaRPr lang="pt-BR" dirty="0"/>
          </a:p>
          <a:p>
            <a:endParaRPr lang="pt-BR" b="1" dirty="0"/>
          </a:p>
          <a:p>
            <a:endParaRPr lang="pt-BR" b="1"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
        <p:nvSpPr>
          <p:cNvPr id="9" name="Retângulo 8">
            <a:extLst>
              <a:ext uri="{FF2B5EF4-FFF2-40B4-BE49-F238E27FC236}">
                <a16:creationId xmlns:a16="http://schemas.microsoft.com/office/drawing/2014/main" id="{776D64F2-DFFC-9913-E4A8-792C19374DB2}"/>
              </a:ext>
            </a:extLst>
          </p:cNvPr>
          <p:cNvSpPr/>
          <p:nvPr/>
        </p:nvSpPr>
        <p:spPr>
          <a:xfrm>
            <a:off x="270948" y="2133306"/>
            <a:ext cx="11277204" cy="4247317"/>
          </a:xfrm>
          <a:prstGeom prst="rect">
            <a:avLst/>
          </a:prstGeom>
        </p:spPr>
        <p:txBody>
          <a:bodyPr wrap="square">
            <a:spAutoFit/>
          </a:bodyPr>
          <a:lstStyle/>
          <a:p>
            <a:r>
              <a:rPr lang="pt-BR" b="1" i="1" dirty="0"/>
              <a:t>7. Exclusão das variáveis não relevantes para o modelo</a:t>
            </a:r>
          </a:p>
          <a:p>
            <a:pPr algn="just"/>
            <a:r>
              <a:rPr lang="pt-BR" dirty="0"/>
              <a:t>Apesar da variável </a:t>
            </a:r>
            <a:r>
              <a:rPr lang="pt-BR" i="1" dirty="0" err="1"/>
              <a:t>Duration</a:t>
            </a:r>
            <a:r>
              <a:rPr lang="pt-BR" dirty="0"/>
              <a:t> (duração) ter uma correlação positiva, para o treino do modelo, optamos por descarta-la, pois é uma variável desconhecida antes de se realizar o contato com o cliente, o que faria o modelo ficar tendencioso e não teríamos como aplicá-lo em produção.</a:t>
            </a:r>
          </a:p>
          <a:p>
            <a:pPr algn="just"/>
            <a:endParaRPr lang="pt-BR" dirty="0"/>
          </a:p>
          <a:p>
            <a:pPr algn="just"/>
            <a:r>
              <a:rPr lang="pt-BR" b="1" dirty="0"/>
              <a:t>8. Separação dos dados em teste e treino</a:t>
            </a:r>
          </a:p>
          <a:p>
            <a:pPr algn="just"/>
            <a:r>
              <a:rPr lang="pt-BR" dirty="0"/>
              <a:t>Treino </a:t>
            </a:r>
            <a:r>
              <a:rPr lang="pt-BR" dirty="0" err="1"/>
              <a:t>dataset</a:t>
            </a:r>
            <a:r>
              <a:rPr lang="pt-BR" dirty="0"/>
              <a:t>: (32950, 60) </a:t>
            </a:r>
          </a:p>
          <a:p>
            <a:pPr algn="just"/>
            <a:r>
              <a:rPr lang="pt-BR" dirty="0"/>
              <a:t>Teste </a:t>
            </a:r>
            <a:r>
              <a:rPr lang="pt-BR" dirty="0" err="1"/>
              <a:t>dataset</a:t>
            </a:r>
            <a:r>
              <a:rPr lang="pt-BR" dirty="0"/>
              <a:t>: (8238, 60)</a:t>
            </a:r>
          </a:p>
          <a:p>
            <a:pPr algn="just"/>
            <a:endParaRPr lang="pt-BR" dirty="0"/>
          </a:p>
          <a:p>
            <a:pPr algn="just"/>
            <a:r>
              <a:rPr lang="pt-BR" b="1" dirty="0"/>
              <a:t>9. Treino do modelo de Regressão Logística</a:t>
            </a:r>
          </a:p>
          <a:p>
            <a:pPr algn="just"/>
            <a:r>
              <a:rPr lang="pt-BR" dirty="0"/>
              <a:t>O score ROC AUC do modelo Regressão Logística é: </a:t>
            </a:r>
            <a:r>
              <a:rPr lang="pt-BR" b="1" i="1" dirty="0"/>
              <a:t>0.7676927921084717</a:t>
            </a:r>
          </a:p>
          <a:p>
            <a:pPr algn="just"/>
            <a:endParaRPr lang="pt-BR" dirty="0"/>
          </a:p>
          <a:p>
            <a:pPr algn="just"/>
            <a:endParaRPr lang="pt-BR" dirty="0"/>
          </a:p>
          <a:p>
            <a:pPr algn="just"/>
            <a:endParaRPr lang="pt-BR" dirty="0"/>
          </a:p>
          <a:p>
            <a:pPr algn="just"/>
            <a:endParaRPr lang="pt-BR" dirty="0"/>
          </a:p>
        </p:txBody>
      </p:sp>
    </p:spTree>
    <p:extLst>
      <p:ext uri="{BB962C8B-B14F-4D97-AF65-F5344CB8AC3E}">
        <p14:creationId xmlns:p14="http://schemas.microsoft.com/office/powerpoint/2010/main" val="4142253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4"/>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2031325"/>
          </a:xfrm>
          <a:prstGeom prst="rect">
            <a:avLst/>
          </a:prstGeom>
        </p:spPr>
        <p:txBody>
          <a:bodyPr wrap="square">
            <a:spAutoFit/>
          </a:bodyPr>
          <a:lstStyle/>
          <a:p>
            <a:r>
              <a:rPr lang="pt-BR" b="1" dirty="0"/>
              <a:t>7) Detalhar cada passo das técnicas escolhidas, assim como a interpretação dos resultados e dos insights de negócio gerados com cada análise.</a:t>
            </a:r>
            <a:endParaRPr lang="pt-BR" dirty="0"/>
          </a:p>
          <a:p>
            <a:pPr marL="342900" indent="-342900">
              <a:buFont typeface="+mj-lt"/>
              <a:buAutoNum type="arabicPeriod"/>
            </a:pPr>
            <a:endParaRPr lang="pt-BR" dirty="0"/>
          </a:p>
          <a:p>
            <a:pPr marL="342900" indent="-342900">
              <a:buFont typeface="+mj-lt"/>
              <a:buAutoNum type="arabicPeriod"/>
            </a:pPr>
            <a:endParaRPr lang="pt-BR" dirty="0"/>
          </a:p>
          <a:p>
            <a:endParaRPr lang="pt-BR" dirty="0"/>
          </a:p>
          <a:p>
            <a:endParaRPr lang="pt-BR" b="1" dirty="0"/>
          </a:p>
          <a:p>
            <a:endParaRPr lang="pt-BR" b="1"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
        <p:nvSpPr>
          <p:cNvPr id="9" name="Retângulo 8">
            <a:extLst>
              <a:ext uri="{FF2B5EF4-FFF2-40B4-BE49-F238E27FC236}">
                <a16:creationId xmlns:a16="http://schemas.microsoft.com/office/drawing/2014/main" id="{776D64F2-DFFC-9913-E4A8-792C19374DB2}"/>
              </a:ext>
            </a:extLst>
          </p:cNvPr>
          <p:cNvSpPr/>
          <p:nvPr/>
        </p:nvSpPr>
        <p:spPr>
          <a:xfrm>
            <a:off x="270948" y="2055814"/>
            <a:ext cx="5571913" cy="5078313"/>
          </a:xfrm>
          <a:prstGeom prst="rect">
            <a:avLst/>
          </a:prstGeom>
        </p:spPr>
        <p:txBody>
          <a:bodyPr wrap="square">
            <a:spAutoFit/>
          </a:bodyPr>
          <a:lstStyle/>
          <a:p>
            <a:r>
              <a:rPr lang="pt-BR" b="1" i="1" dirty="0"/>
              <a:t>10. Teste do modelo de regressão logística:</a:t>
            </a:r>
          </a:p>
          <a:p>
            <a:endParaRPr lang="pt-BR" i="1" dirty="0"/>
          </a:p>
          <a:p>
            <a:endParaRPr lang="pt-BR" i="1" dirty="0"/>
          </a:p>
          <a:p>
            <a:endParaRPr lang="pt-BR" i="1" dirty="0"/>
          </a:p>
          <a:p>
            <a:endParaRPr lang="pt-BR" i="1" dirty="0"/>
          </a:p>
          <a:p>
            <a:endParaRPr lang="pt-BR" i="1" dirty="0"/>
          </a:p>
          <a:p>
            <a:endParaRPr lang="pt-BR" i="1" dirty="0"/>
          </a:p>
          <a:p>
            <a:endParaRPr lang="pt-BR" i="1" dirty="0"/>
          </a:p>
          <a:p>
            <a:endParaRPr lang="pt-BR" i="1" dirty="0"/>
          </a:p>
          <a:p>
            <a:endParaRPr lang="pt-BR" i="1" dirty="0"/>
          </a:p>
          <a:p>
            <a:r>
              <a:rPr lang="pt-BR" dirty="0"/>
              <a:t>Melhor resultado: 0.900819</a:t>
            </a:r>
          </a:p>
          <a:p>
            <a:r>
              <a:rPr lang="pt-BR" dirty="0"/>
              <a:t>Quanto mais próximo de 1, mais o modelo em avaliação se diferencia de um modelo aleatório. O modelo em questão é bom.</a:t>
            </a:r>
          </a:p>
          <a:p>
            <a:endParaRPr lang="pt-BR" dirty="0"/>
          </a:p>
          <a:p>
            <a:pPr algn="just"/>
            <a:endParaRPr lang="pt-BR" dirty="0"/>
          </a:p>
          <a:p>
            <a:pPr algn="just"/>
            <a:endParaRPr lang="pt-BR" dirty="0"/>
          </a:p>
          <a:p>
            <a:pPr algn="just"/>
            <a:endParaRPr lang="pt-BR" dirty="0"/>
          </a:p>
        </p:txBody>
      </p:sp>
      <p:pic>
        <p:nvPicPr>
          <p:cNvPr id="25602" name="Picture 2">
            <a:extLst>
              <a:ext uri="{FF2B5EF4-FFF2-40B4-BE49-F238E27FC236}">
                <a16:creationId xmlns:a16="http://schemas.microsoft.com/office/drawing/2014/main" id="{814CEAF4-CB1D-FC93-513C-5EA441D04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106" y="2451849"/>
            <a:ext cx="3181454" cy="2244782"/>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61E6E9B5-F608-6AC9-1986-EBA01748592D}"/>
              </a:ext>
            </a:extLst>
          </p:cNvPr>
          <p:cNvSpPr/>
          <p:nvPr/>
        </p:nvSpPr>
        <p:spPr>
          <a:xfrm>
            <a:off x="6038702" y="2018143"/>
            <a:ext cx="5571913" cy="7294305"/>
          </a:xfrm>
          <a:prstGeom prst="rect">
            <a:avLst/>
          </a:prstGeom>
        </p:spPr>
        <p:txBody>
          <a:bodyPr wrap="square">
            <a:spAutoFit/>
          </a:bodyPr>
          <a:lstStyle/>
          <a:p>
            <a:r>
              <a:rPr lang="pt-BR" b="1" i="1" dirty="0"/>
              <a:t>11. Avaliação do modelo de regressão logística e obtenção da acurácia:</a:t>
            </a:r>
          </a:p>
          <a:p>
            <a:pPr algn="just"/>
            <a:endParaRPr lang="pt-BR" dirty="0"/>
          </a:p>
          <a:p>
            <a:pPr algn="just"/>
            <a:endParaRPr lang="pt-BR" dirty="0"/>
          </a:p>
          <a:p>
            <a:endParaRPr lang="pt-BR" i="1" dirty="0"/>
          </a:p>
          <a:p>
            <a:endParaRPr lang="pt-BR" i="1" dirty="0"/>
          </a:p>
          <a:p>
            <a:endParaRPr lang="pt-BR" i="1" dirty="0"/>
          </a:p>
          <a:p>
            <a:endParaRPr lang="pt-BR" i="1" dirty="0"/>
          </a:p>
          <a:p>
            <a:endParaRPr lang="pt-BR" i="1" dirty="0"/>
          </a:p>
          <a:p>
            <a:pPr algn="just"/>
            <a:endParaRPr lang="pt-BR" dirty="0"/>
          </a:p>
          <a:p>
            <a:pPr algn="just"/>
            <a:r>
              <a:rPr lang="pt-BR" dirty="0"/>
              <a:t>A matriz de confusão previu:</a:t>
            </a:r>
          </a:p>
          <a:p>
            <a:pPr marL="285750" indent="-285750" algn="just">
              <a:buFont typeface="Arial" panose="020B0604020202020204" pitchFamily="34" charset="0"/>
              <a:buChar char="•"/>
            </a:pPr>
            <a:r>
              <a:rPr lang="pt-BR" dirty="0"/>
              <a:t>Não aceitação da oferta 7.194 vezes corretamente</a:t>
            </a:r>
          </a:p>
          <a:p>
            <a:pPr marL="285750" indent="-285750" algn="just">
              <a:buFont typeface="Arial" panose="020B0604020202020204" pitchFamily="34" charset="0"/>
              <a:buChar char="•"/>
            </a:pPr>
            <a:r>
              <a:rPr lang="pt-BR" dirty="0"/>
              <a:t>Aceitação da oferta 202 vezes corretamente</a:t>
            </a:r>
          </a:p>
          <a:p>
            <a:pPr marL="285750" indent="-285750" algn="just">
              <a:buFont typeface="Arial" panose="020B0604020202020204" pitchFamily="34" charset="0"/>
              <a:buChar char="•"/>
            </a:pPr>
            <a:r>
              <a:rPr lang="pt-BR" dirty="0"/>
              <a:t>Não aceitação da oferta 754 vezes incorretamente</a:t>
            </a:r>
          </a:p>
          <a:p>
            <a:pPr marL="285750" indent="-285750" algn="just">
              <a:buFont typeface="Arial" panose="020B0604020202020204" pitchFamily="34" charset="0"/>
              <a:buChar char="•"/>
            </a:pPr>
            <a:r>
              <a:rPr lang="pt-BR" dirty="0"/>
              <a:t>Aceitação da oferta 88 vezes incorretamente</a:t>
            </a:r>
          </a:p>
          <a:p>
            <a:endParaRPr lang="pt-BR" b="1" i="1" dirty="0"/>
          </a:p>
          <a:p>
            <a:endParaRPr lang="pt-BR" i="1" dirty="0"/>
          </a:p>
          <a:p>
            <a:endParaRPr lang="pt-BR" i="1" dirty="0"/>
          </a:p>
          <a:p>
            <a:endParaRPr lang="pt-BR" i="1" dirty="0"/>
          </a:p>
          <a:p>
            <a:endParaRPr lang="pt-BR" i="1" dirty="0"/>
          </a:p>
          <a:p>
            <a:endParaRPr lang="pt-BR" i="1" dirty="0"/>
          </a:p>
          <a:p>
            <a:endParaRPr lang="pt-BR" i="1" dirty="0"/>
          </a:p>
          <a:p>
            <a:endParaRPr lang="pt-BR" dirty="0"/>
          </a:p>
          <a:p>
            <a:pPr algn="just"/>
            <a:endParaRPr lang="pt-BR" dirty="0"/>
          </a:p>
          <a:p>
            <a:pPr algn="just"/>
            <a:endParaRPr lang="pt-BR" dirty="0"/>
          </a:p>
          <a:p>
            <a:pPr algn="just"/>
            <a:endParaRPr lang="pt-BR" dirty="0"/>
          </a:p>
        </p:txBody>
      </p:sp>
      <p:pic>
        <p:nvPicPr>
          <p:cNvPr id="4" name="Picture 2">
            <a:extLst>
              <a:ext uri="{FF2B5EF4-FFF2-40B4-BE49-F238E27FC236}">
                <a16:creationId xmlns:a16="http://schemas.microsoft.com/office/drawing/2014/main" id="{A34DBB36-980A-5AD6-18F2-6C9EF74A52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7804" y="2164575"/>
            <a:ext cx="3033248" cy="288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243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4"/>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1200329"/>
          </a:xfrm>
          <a:prstGeom prst="rect">
            <a:avLst/>
          </a:prstGeom>
        </p:spPr>
        <p:txBody>
          <a:bodyPr wrap="square">
            <a:spAutoFit/>
          </a:bodyPr>
          <a:lstStyle/>
          <a:p>
            <a:r>
              <a:rPr lang="pt-BR" b="1" dirty="0"/>
              <a:t>7) Detalhar cada passo das técnicas escolhidas, assim como a interpretação dos resultados e dos insights de negócio gerados com cada análise.</a:t>
            </a:r>
            <a:endParaRPr lang="pt-BR" dirty="0"/>
          </a:p>
          <a:p>
            <a:endParaRPr lang="pt-BR" dirty="0"/>
          </a:p>
          <a:p>
            <a:endParaRPr lang="pt-BR" b="1"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pic>
        <p:nvPicPr>
          <p:cNvPr id="3" name="Picture 2">
            <a:extLst>
              <a:ext uri="{FF2B5EF4-FFF2-40B4-BE49-F238E27FC236}">
                <a16:creationId xmlns:a16="http://schemas.microsoft.com/office/drawing/2014/main" id="{E63A3C3C-078B-97FE-6E9B-1914D18BB2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4076" y="2078306"/>
            <a:ext cx="5887975" cy="3193153"/>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0607D503-2F5E-258E-ED30-0B06385519AD}"/>
              </a:ext>
            </a:extLst>
          </p:cNvPr>
          <p:cNvSpPr/>
          <p:nvPr/>
        </p:nvSpPr>
        <p:spPr>
          <a:xfrm>
            <a:off x="270949" y="2055814"/>
            <a:ext cx="5571913" cy="3970318"/>
          </a:xfrm>
          <a:prstGeom prst="rect">
            <a:avLst/>
          </a:prstGeom>
        </p:spPr>
        <p:txBody>
          <a:bodyPr wrap="square">
            <a:spAutoFit/>
          </a:bodyPr>
          <a:lstStyle/>
          <a:p>
            <a:pPr algn="just"/>
            <a:r>
              <a:rPr lang="pt-BR" b="1" i="1" dirty="0"/>
              <a:t>Conclusões:</a:t>
            </a:r>
          </a:p>
          <a:p>
            <a:pPr algn="just"/>
            <a:r>
              <a:rPr lang="pt-BR" i="1" dirty="0"/>
              <a:t>De acordo com a AUC da regressão logística, o modelo tem uma chance de 77% de ser capaz de classificar o cliente corretamente. </a:t>
            </a:r>
          </a:p>
          <a:p>
            <a:pPr algn="just"/>
            <a:endParaRPr lang="pt-BR" i="1" dirty="0"/>
          </a:p>
          <a:p>
            <a:pPr algn="just"/>
            <a:r>
              <a:rPr lang="pt-BR" i="1" dirty="0"/>
              <a:t>Executando o </a:t>
            </a:r>
            <a:r>
              <a:rPr lang="pt-BR" i="1" dirty="0" err="1"/>
              <a:t>RandomForestClassifier</a:t>
            </a:r>
            <a:r>
              <a:rPr lang="pt-BR" i="1" dirty="0"/>
              <a:t>, podemos dizer que as variáveis mais influentes são as socioeconômicas, a de idade e a quantidade de ligações realizadas, portanto se os bancos quiserem melhorar os resultados, eles devem criar estratégias seguindo a importância destas variáveis.</a:t>
            </a:r>
          </a:p>
          <a:p>
            <a:pPr algn="just"/>
            <a:endParaRPr lang="pt-BR" dirty="0"/>
          </a:p>
          <a:p>
            <a:pPr algn="just"/>
            <a:endParaRPr lang="pt-BR" dirty="0"/>
          </a:p>
          <a:p>
            <a:pPr algn="just"/>
            <a:endParaRPr lang="pt-BR" dirty="0"/>
          </a:p>
          <a:p>
            <a:pPr algn="just"/>
            <a:endParaRPr lang="pt-BR" dirty="0"/>
          </a:p>
        </p:txBody>
      </p:sp>
    </p:spTree>
    <p:extLst>
      <p:ext uri="{BB962C8B-B14F-4D97-AF65-F5344CB8AC3E}">
        <p14:creationId xmlns:p14="http://schemas.microsoft.com/office/powerpoint/2010/main" val="3366319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995"/>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2585323"/>
          </a:xfrm>
          <a:prstGeom prst="rect">
            <a:avLst/>
          </a:prstGeom>
        </p:spPr>
        <p:txBody>
          <a:bodyPr wrap="square">
            <a:spAutoFit/>
          </a:bodyPr>
          <a:lstStyle/>
          <a:p>
            <a:r>
              <a:rPr lang="pt-BR" b="1" dirty="0"/>
              <a:t>8) Quais os principais problemas enfrentados na análise desses dados? Descreva com detalhes os problemas, assim como as estratégias utilizadas pelo grupo.</a:t>
            </a:r>
          </a:p>
          <a:p>
            <a:endParaRPr lang="pt-BR" b="1" dirty="0"/>
          </a:p>
          <a:p>
            <a:pPr marL="285750" indent="-285750">
              <a:buFont typeface="Arial" panose="020B0604020202020204" pitchFamily="34" charset="0"/>
              <a:buChar char="•"/>
            </a:pPr>
            <a:r>
              <a:rPr lang="pt-BR" dirty="0"/>
              <a:t>Muitas variáveis categóricas, necessitando de transformação das variáveis em numérica;</a:t>
            </a:r>
          </a:p>
          <a:p>
            <a:pPr marL="285750" indent="-285750">
              <a:buFont typeface="Arial" panose="020B0604020202020204" pitchFamily="34" charset="0"/>
              <a:buChar char="•"/>
            </a:pPr>
            <a:r>
              <a:rPr lang="pt-BR" dirty="0"/>
              <a:t>Variáveis categóricas com diversos valores distintos, necessitando de agrupamento por categorias;</a:t>
            </a:r>
          </a:p>
          <a:p>
            <a:pPr marL="285750" indent="-285750">
              <a:buFont typeface="Arial" panose="020B0604020202020204" pitchFamily="34" charset="0"/>
              <a:buChar char="•"/>
            </a:pPr>
            <a:r>
              <a:rPr lang="pt-BR" dirty="0"/>
              <a:t>Arquivo não padronizado (</a:t>
            </a:r>
            <a:r>
              <a:rPr lang="pt-BR" dirty="0" err="1"/>
              <a:t>ex</a:t>
            </a:r>
            <a:r>
              <a:rPr lang="pt-BR" dirty="0"/>
              <a:t>: repetição de aspas duplas). Para resolver este problema, aplicamos métodos de categorização das variáveis categóricas. </a:t>
            </a:r>
          </a:p>
          <a:p>
            <a:endParaRPr lang="pt-BR" b="1" dirty="0"/>
          </a:p>
          <a:p>
            <a:endParaRPr lang="pt-BR" b="1"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Tree>
    <p:extLst>
      <p:ext uri="{BB962C8B-B14F-4D97-AF65-F5344CB8AC3E}">
        <p14:creationId xmlns:p14="http://schemas.microsoft.com/office/powerpoint/2010/main" val="51921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4"/>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5632311"/>
          </a:xfrm>
          <a:prstGeom prst="rect">
            <a:avLst/>
          </a:prstGeom>
        </p:spPr>
        <p:txBody>
          <a:bodyPr wrap="square">
            <a:spAutoFit/>
          </a:bodyPr>
          <a:lstStyle/>
          <a:p>
            <a:pPr marL="342900" indent="-342900">
              <a:buAutoNum type="arabicParenR"/>
            </a:pPr>
            <a:r>
              <a:rPr lang="pt-BR" b="1" dirty="0"/>
              <a:t>Sobre o que se trata essa base de dados (ou bases de dados)? Descrever com detalhes o entendimento do grupo. </a:t>
            </a:r>
          </a:p>
          <a:p>
            <a:pPr algn="just"/>
            <a:endParaRPr lang="pt-BR" dirty="0"/>
          </a:p>
          <a:p>
            <a:pPr algn="just"/>
            <a:r>
              <a:rPr lang="pt-BR" dirty="0"/>
              <a:t>As bases de dados trazem informações referentes aos clientes abordados em campanhas de telemarketing anteriores, de um banco português, no período de maio de 2008 a novembro de 2010. </a:t>
            </a:r>
          </a:p>
          <a:p>
            <a:pPr algn="just"/>
            <a:r>
              <a:rPr lang="pt-BR" dirty="0"/>
              <a:t>Os dados apresentam o histórico dos clientes que aceitaram ou não a oferta de um produto financeiro do banco, mais especificamente o investimento em depósito a prazo, ou popularmente conhecido no Brasil, como: Certificado de Depósito Bancário (CDB).</a:t>
            </a:r>
          </a:p>
          <a:p>
            <a:pPr algn="just"/>
            <a:endParaRPr lang="pt-BR" dirty="0"/>
          </a:p>
          <a:p>
            <a:pPr algn="just"/>
            <a:r>
              <a:rPr lang="pt-BR" dirty="0"/>
              <a:t>Os dados abordados trazem informações relacionados ao cadastro e ao perfil do cliente, contendo também o histórico de sucesso ou fracasso da campanha anterior, assim como também contém indicadores nacionais socioeconômicos de censo público. </a:t>
            </a:r>
          </a:p>
          <a:p>
            <a:pPr algn="just"/>
            <a:endParaRPr lang="pt-BR" dirty="0"/>
          </a:p>
          <a:p>
            <a:pPr algn="just"/>
            <a:r>
              <a:rPr lang="pt-BR" dirty="0"/>
              <a:t>Para o grupo 14 foi disponibilizada a base 003 - The </a:t>
            </a:r>
            <a:r>
              <a:rPr lang="pt-BR" dirty="0" err="1"/>
              <a:t>Success</a:t>
            </a:r>
            <a:r>
              <a:rPr lang="pt-BR" dirty="0"/>
              <a:t> </a:t>
            </a:r>
            <a:r>
              <a:rPr lang="pt-BR" dirty="0" err="1"/>
              <a:t>of</a:t>
            </a:r>
            <a:r>
              <a:rPr lang="pt-BR" dirty="0"/>
              <a:t> Bank Telemarketing. Este </a:t>
            </a:r>
            <a:r>
              <a:rPr lang="pt-BR" dirty="0" err="1"/>
              <a:t>dataset</a:t>
            </a:r>
            <a:r>
              <a:rPr lang="pt-BR" dirty="0"/>
              <a:t> utiliza o exemplo retirado da </a:t>
            </a:r>
            <a:r>
              <a:rPr lang="pt-BR" i="1" dirty="0"/>
              <a:t>UC Irvine </a:t>
            </a:r>
            <a:r>
              <a:rPr lang="pt-BR" i="1" dirty="0" err="1"/>
              <a:t>Machine</a:t>
            </a:r>
            <a:r>
              <a:rPr lang="pt-BR" i="1" dirty="0"/>
              <a:t> Learning </a:t>
            </a:r>
            <a:r>
              <a:rPr lang="pt-BR" i="1" dirty="0" err="1"/>
              <a:t>Repository</a:t>
            </a:r>
            <a:r>
              <a:rPr lang="pt-BR" i="1" dirty="0"/>
              <a:t> </a:t>
            </a:r>
            <a:r>
              <a:rPr lang="pt-BR" dirty="0"/>
              <a:t>e representa um conjunto de dados para prever o sucesso da campanha de marketing de um banco.</a:t>
            </a:r>
          </a:p>
          <a:p>
            <a:pPr algn="just"/>
            <a:endParaRPr lang="pt-BR" dirty="0"/>
          </a:p>
          <a:p>
            <a:pPr algn="just"/>
            <a:r>
              <a:rPr lang="pt-BR" dirty="0"/>
              <a:t>O arquivo possui 41.188 linhas e 22 colunas</a:t>
            </a:r>
          </a:p>
          <a:p>
            <a:pPr algn="just"/>
            <a:r>
              <a:rPr lang="pt-BR" dirty="0"/>
              <a:t>A base originalmente está disponível em: https://</a:t>
            </a:r>
            <a:r>
              <a:rPr lang="pt-BR" dirty="0" err="1"/>
              <a:t>archive.ics.uci.edu</a:t>
            </a:r>
            <a:r>
              <a:rPr lang="pt-BR" dirty="0"/>
              <a:t>/ml/</a:t>
            </a:r>
            <a:r>
              <a:rPr lang="pt-BR" dirty="0" err="1"/>
              <a:t>datasets</a:t>
            </a:r>
            <a:r>
              <a:rPr lang="pt-BR" dirty="0"/>
              <a:t>/</a:t>
            </a:r>
            <a:r>
              <a:rPr lang="pt-BR" dirty="0" err="1"/>
              <a:t>bank+marketing</a:t>
            </a:r>
            <a:endParaRPr lang="pt-BR" dirty="0"/>
          </a:p>
          <a:p>
            <a:pPr algn="just"/>
            <a:r>
              <a:rPr lang="pt-PT" dirty="0"/>
              <a:t> </a:t>
            </a:r>
            <a:endParaRPr lang="pt-BR"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Tree>
    <p:extLst>
      <p:ext uri="{BB962C8B-B14F-4D97-AF65-F5344CB8AC3E}">
        <p14:creationId xmlns:p14="http://schemas.microsoft.com/office/powerpoint/2010/main" val="1112157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3970318"/>
          </a:xfrm>
          <a:prstGeom prst="rect">
            <a:avLst/>
          </a:prstGeom>
        </p:spPr>
        <p:txBody>
          <a:bodyPr wrap="square">
            <a:spAutoFit/>
          </a:bodyPr>
          <a:lstStyle/>
          <a:p>
            <a:r>
              <a:rPr lang="pt-BR" b="1" dirty="0"/>
              <a:t>9) Considerando que vocês foram contratados para oferecerem soluções, reflitam: partir dos insights gerados pelas análises realizadas, quais estratégias poderiam ser utilizadas para endereçar problema de negócio principal que escolheram abordar na questão 05. Em outras palavras, que estratégias de ação poderiam ser estabelecidas partir dos insights gerados pelas análises. Descrevam as estratégias sugeridas pelo grupo.</a:t>
            </a:r>
          </a:p>
          <a:p>
            <a:endParaRPr lang="pt-BR" b="1" dirty="0"/>
          </a:p>
          <a:p>
            <a:endParaRPr lang="pt-BR" dirty="0"/>
          </a:p>
          <a:p>
            <a:pPr marL="342900" indent="-342900">
              <a:buAutoNum type="arabicParenR"/>
            </a:pPr>
            <a:r>
              <a:rPr lang="pt-BR" dirty="0"/>
              <a:t>Aplicar o modelo de predição proposto ao discador automático do </a:t>
            </a:r>
            <a:r>
              <a:rPr lang="pt-BR" dirty="0" err="1"/>
              <a:t>Call</a:t>
            </a:r>
            <a:r>
              <a:rPr lang="pt-BR" dirty="0"/>
              <a:t> Center, de modo a evitar ligações para clientes fora do perfil e com baixo potencial de assertividade;</a:t>
            </a:r>
          </a:p>
          <a:p>
            <a:pPr marL="342900" indent="-342900">
              <a:buAutoNum type="arabicParenR"/>
            </a:pPr>
            <a:r>
              <a:rPr lang="pt-BR" dirty="0"/>
              <a:t>Aplicar técnicas de persuasão para reter o cliente por mais tempo na ligação, pois a probabilidade de aceitar a oferta será maior;</a:t>
            </a:r>
          </a:p>
          <a:p>
            <a:pPr marL="342900" indent="-342900">
              <a:buAutoNum type="arabicParenR"/>
            </a:pPr>
            <a:r>
              <a:rPr lang="pt-BR" dirty="0"/>
              <a:t>Atuar preferencialmente nos clientes com contato de telefone móvel (celular);</a:t>
            </a:r>
          </a:p>
          <a:p>
            <a:pPr marL="342900" indent="-342900">
              <a:buAutoNum type="arabicParenR"/>
            </a:pPr>
            <a:r>
              <a:rPr lang="pt-BR" dirty="0"/>
              <a:t>Realizar a campanha preferencialmente em períodos de cenário socioeconômico favorável em relação à taxa de emprego e em relação à média das taxas de juros praticadas em empréstimos interbancários</a:t>
            </a:r>
          </a:p>
          <a:p>
            <a:endParaRPr lang="pt-BR" b="1"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Tree>
    <p:extLst>
      <p:ext uri="{BB962C8B-B14F-4D97-AF65-F5344CB8AC3E}">
        <p14:creationId xmlns:p14="http://schemas.microsoft.com/office/powerpoint/2010/main" val="219339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2585323"/>
          </a:xfrm>
          <a:prstGeom prst="rect">
            <a:avLst/>
          </a:prstGeom>
        </p:spPr>
        <p:txBody>
          <a:bodyPr wrap="square">
            <a:spAutoFit/>
          </a:bodyPr>
          <a:lstStyle/>
          <a:p>
            <a:r>
              <a:rPr lang="pt-BR" b="1" dirty="0"/>
              <a:t>10) Descrevam os principais aprendizados obtidos ao longo do curso, assim como na realização desse trabalho.</a:t>
            </a:r>
          </a:p>
          <a:p>
            <a:endParaRPr lang="pt-BR" b="1" dirty="0"/>
          </a:p>
          <a:p>
            <a:endParaRPr lang="pt-BR" dirty="0"/>
          </a:p>
          <a:p>
            <a:r>
              <a:rPr lang="pt-BR" dirty="0"/>
              <a:t>A importância da valorização dos dados. </a:t>
            </a:r>
          </a:p>
          <a:p>
            <a:r>
              <a:rPr lang="pt-BR" dirty="0"/>
              <a:t>Aprender como explorar os dados para entregar valor para a empresa. </a:t>
            </a:r>
          </a:p>
          <a:p>
            <a:r>
              <a:rPr lang="pt-BR" dirty="0"/>
              <a:t>Conhecer técnicas de modelagem para obter insights.</a:t>
            </a:r>
          </a:p>
          <a:p>
            <a:r>
              <a:rPr lang="pt-BR" dirty="0"/>
              <a:t>Aprender sobre a diferença entre aprendizado supervisionado e não supervisionado.</a:t>
            </a:r>
          </a:p>
          <a:p>
            <a:r>
              <a:rPr lang="pt-BR" dirty="0"/>
              <a:t>A importância dos dados estruturados e não estruturados para o negócio.</a:t>
            </a:r>
          </a:p>
          <a:p>
            <a:r>
              <a:rPr lang="pt-BR" dirty="0"/>
              <a:t>A importância da cesta de mercado para a oferta de produtos combinados.</a:t>
            </a:r>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Tree>
    <p:extLst>
      <p:ext uri="{BB962C8B-B14F-4D97-AF65-F5344CB8AC3E}">
        <p14:creationId xmlns:p14="http://schemas.microsoft.com/office/powerpoint/2010/main" val="3010482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8D73BDA7-9363-4F9C-A35E-18FF00F68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7286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4801314"/>
          </a:xfrm>
          <a:prstGeom prst="rect">
            <a:avLst/>
          </a:prstGeom>
        </p:spPr>
        <p:txBody>
          <a:bodyPr wrap="square">
            <a:spAutoFit/>
          </a:bodyPr>
          <a:lstStyle/>
          <a:p>
            <a:r>
              <a:rPr lang="pt-BR" b="1" dirty="0"/>
              <a:t>2) Quais problemas de negócio potencialmente podem ser trabalhados a partir desses dados? Descrever com detalhes o entendimento do grupo.</a:t>
            </a:r>
          </a:p>
          <a:p>
            <a:endParaRPr lang="pt-BR" b="1" dirty="0"/>
          </a:p>
          <a:p>
            <a:pPr marL="285750" indent="-285750" algn="just">
              <a:buFont typeface="Arial" panose="020B0604020202020204" pitchFamily="34" charset="0"/>
              <a:buChar char="•"/>
            </a:pPr>
            <a:r>
              <a:rPr lang="pt-BR" dirty="0"/>
              <a:t>Prever a probabilidade de sucesso das chamadas de telemarketing, para a venda de produtos bancários adequados ao perfil do cliente;</a:t>
            </a:r>
          </a:p>
          <a:p>
            <a:pPr marL="285750" indent="-285750" algn="just">
              <a:buFont typeface="Arial" panose="020B0604020202020204" pitchFamily="34" charset="0"/>
              <a:buChar char="•"/>
            </a:pPr>
            <a:r>
              <a:rPr lang="pt-BR" dirty="0"/>
              <a:t>Verificar o perfil do público que rejeita a oferta, para oferecer outros pacotes financeiros mais adequados;</a:t>
            </a:r>
          </a:p>
          <a:p>
            <a:pPr marL="285750" indent="-285750" algn="just">
              <a:buFont typeface="Arial" panose="020B0604020202020204" pitchFamily="34" charset="0"/>
              <a:buChar char="•"/>
            </a:pPr>
            <a:r>
              <a:rPr lang="pt-BR" dirty="0"/>
              <a:t>Viabilizar o lançamento de um novo produto, de acordo com o perfil de investimento dos clientes que contrataram o produto na última campanha;</a:t>
            </a:r>
          </a:p>
          <a:p>
            <a:pPr marL="285750" indent="-285750" algn="just">
              <a:buFont typeface="Arial" panose="020B0604020202020204" pitchFamily="34" charset="0"/>
              <a:buChar char="•"/>
            </a:pPr>
            <a:r>
              <a:rPr lang="pt-BR" dirty="0"/>
              <a:t>Otimizar os custos das campanhas de telemarketing, garantindo assertividade, ao atingir o segmento de clientes mais propensos à contratação do serviço ofertado;</a:t>
            </a:r>
          </a:p>
          <a:p>
            <a:pPr marL="285750" indent="-285750" algn="just">
              <a:buFont typeface="Arial" panose="020B0604020202020204" pitchFamily="34" charset="0"/>
              <a:buChar char="•"/>
            </a:pPr>
            <a:r>
              <a:rPr lang="pt-BR" dirty="0"/>
              <a:t>Prever os meses e o período do ano que os clientes terão maior probabilidade de adesão à oferta do banco;</a:t>
            </a:r>
          </a:p>
          <a:p>
            <a:pPr marL="285750" indent="-285750" algn="just">
              <a:buFont typeface="Arial" panose="020B0604020202020204" pitchFamily="34" charset="0"/>
              <a:buChar char="•"/>
            </a:pPr>
            <a:r>
              <a:rPr lang="pt-BR" dirty="0"/>
              <a:t>Prever os dias da semana que os clientes terão maior probabilidade de adesão à oferta do banco;</a:t>
            </a:r>
          </a:p>
          <a:p>
            <a:pPr marL="285750" indent="-28575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a:p>
            <a:endParaRPr lang="pt-BR" b="1"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Tree>
    <p:extLst>
      <p:ext uri="{BB962C8B-B14F-4D97-AF65-F5344CB8AC3E}">
        <p14:creationId xmlns:p14="http://schemas.microsoft.com/office/powerpoint/2010/main" val="605892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4"/>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5447645"/>
          </a:xfrm>
          <a:prstGeom prst="rect">
            <a:avLst/>
          </a:prstGeom>
        </p:spPr>
        <p:txBody>
          <a:bodyPr wrap="square">
            <a:spAutoFit/>
          </a:bodyPr>
          <a:lstStyle/>
          <a:p>
            <a:r>
              <a:rPr lang="pt-BR" b="1" dirty="0"/>
              <a:t>3) Descreva cada campo dos dados disponibilizados. Algum grau de dedução pode ser necessário, dependendo das referências disponíveis. Descrevam todas as premissas estabelecidas pelo grupo para análise dos dados disponibilizados.</a:t>
            </a:r>
          </a:p>
          <a:p>
            <a:endParaRPr lang="pt-BR" sz="1200" dirty="0"/>
          </a:p>
          <a:p>
            <a:r>
              <a:rPr lang="pt-BR" u="sng" dirty="0"/>
              <a:t>Variáveis de entrada</a:t>
            </a:r>
          </a:p>
          <a:p>
            <a:r>
              <a:rPr lang="pt-BR" b="1" dirty="0"/>
              <a:t>Dados do cliente:</a:t>
            </a:r>
            <a:endParaRPr lang="pt-BR" dirty="0"/>
          </a:p>
          <a:p>
            <a:r>
              <a:rPr lang="pt-BR" dirty="0"/>
              <a:t>0 - index (numérico) - Índice: Número do índice do cliente</a:t>
            </a:r>
          </a:p>
          <a:p>
            <a:r>
              <a:rPr lang="pt-BR" dirty="0"/>
              <a:t>1 - age (numérico) - Idade: idade dos clientes</a:t>
            </a:r>
          </a:p>
          <a:p>
            <a:r>
              <a:rPr lang="pt-BR" dirty="0"/>
              <a:t>2 - </a:t>
            </a:r>
            <a:r>
              <a:rPr lang="pt-BR" dirty="0" err="1"/>
              <a:t>job</a:t>
            </a:r>
            <a:r>
              <a:rPr lang="pt-BR" dirty="0"/>
              <a:t> (categórico) - Profissão: tipo de trabalho (categórico: 12 valores distintos)</a:t>
            </a:r>
          </a:p>
          <a:p>
            <a:r>
              <a:rPr lang="pt-BR" dirty="0"/>
              <a:t>3 - marital (categórico) - Estado civil (categórico: 4 valores distintos)</a:t>
            </a:r>
          </a:p>
          <a:p>
            <a:r>
              <a:rPr lang="pt-BR" dirty="0"/>
              <a:t>4 - </a:t>
            </a:r>
            <a:r>
              <a:rPr lang="pt-BR" dirty="0" err="1"/>
              <a:t>education</a:t>
            </a:r>
            <a:r>
              <a:rPr lang="pt-BR" dirty="0"/>
              <a:t> (categórico) - Escolaridade: (categórica: 8 valores distintos)</a:t>
            </a:r>
          </a:p>
          <a:p>
            <a:r>
              <a:rPr lang="pt-BR" dirty="0"/>
              <a:t>5 - default (categórico) - Inadimplência: tem crédito inadimplente? (Categórico: 'não', 'sim', 'desconhecido')</a:t>
            </a:r>
          </a:p>
          <a:p>
            <a:r>
              <a:rPr lang="pt-BR" dirty="0"/>
              <a:t>6 - </a:t>
            </a:r>
            <a:r>
              <a:rPr lang="pt-BR" dirty="0" err="1"/>
              <a:t>housing</a:t>
            </a:r>
            <a:r>
              <a:rPr lang="pt-BR" dirty="0"/>
              <a:t> (categórico) - Habitação: tem financiamento habitacional? (Categórico: 'não', 'sim', 'desconhecido')</a:t>
            </a:r>
          </a:p>
          <a:p>
            <a:r>
              <a:rPr lang="pt-BR" dirty="0"/>
              <a:t>7 - </a:t>
            </a:r>
            <a:r>
              <a:rPr lang="pt-BR" dirty="0" err="1"/>
              <a:t>loan</a:t>
            </a:r>
            <a:r>
              <a:rPr lang="pt-BR" dirty="0"/>
              <a:t> (categórico) - Empréstimo: tem empréstimo pessoal? (Categórico: 'não', 'sim', 'desconhecido’)</a:t>
            </a:r>
          </a:p>
          <a:p>
            <a:r>
              <a:rPr lang="pt-BR" b="1" dirty="0"/>
              <a:t>Dados do último contato da campanha atual:</a:t>
            </a:r>
          </a:p>
          <a:p>
            <a:r>
              <a:rPr lang="pt-BR" dirty="0"/>
              <a:t>8 - </a:t>
            </a:r>
            <a:r>
              <a:rPr lang="pt-BR" dirty="0" err="1"/>
              <a:t>contact</a:t>
            </a:r>
            <a:r>
              <a:rPr lang="pt-BR" dirty="0"/>
              <a:t> (categórico) - Contato: tipo de contato (categórico: 'celular', 'telefone')</a:t>
            </a:r>
          </a:p>
          <a:p>
            <a:r>
              <a:rPr lang="pt-BR" dirty="0"/>
              <a:t>9 - </a:t>
            </a:r>
            <a:r>
              <a:rPr lang="pt-BR" dirty="0" err="1"/>
              <a:t>month</a:t>
            </a:r>
            <a:r>
              <a:rPr lang="pt-BR" dirty="0"/>
              <a:t> (categórico) - Mês: último mês de contato (categórico: 10 valores distintos de Mar a Dez)</a:t>
            </a:r>
          </a:p>
          <a:p>
            <a:r>
              <a:rPr lang="pt-BR" dirty="0"/>
              <a:t>10 - </a:t>
            </a:r>
            <a:r>
              <a:rPr lang="pt-BR" dirty="0" err="1"/>
              <a:t>day_of_week</a:t>
            </a:r>
            <a:r>
              <a:rPr lang="pt-BR" dirty="0"/>
              <a:t> (categórico) - Dia da semana que foi realizado o contato (categórico: 5 valores distintos </a:t>
            </a:r>
            <a:r>
              <a:rPr lang="pt-BR" dirty="0" err="1"/>
              <a:t>seg-sex</a:t>
            </a:r>
            <a:r>
              <a:rPr lang="pt-BR" dirty="0"/>
              <a:t>)</a:t>
            </a:r>
          </a:p>
          <a:p>
            <a:r>
              <a:rPr lang="pt-BR" dirty="0"/>
              <a:t>11 - </a:t>
            </a:r>
            <a:r>
              <a:rPr lang="pt-BR" dirty="0" err="1"/>
              <a:t>duration</a:t>
            </a:r>
            <a:r>
              <a:rPr lang="pt-BR" dirty="0"/>
              <a:t> (numérico) - Duração: tempo de duração do último contato, em segundos.</a:t>
            </a:r>
          </a:p>
          <a:p>
            <a:endParaRPr lang="pt-BR" sz="1200"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Tree>
    <p:extLst>
      <p:ext uri="{BB962C8B-B14F-4D97-AF65-F5344CB8AC3E}">
        <p14:creationId xmlns:p14="http://schemas.microsoft.com/office/powerpoint/2010/main" val="119290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4"/>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5262979"/>
          </a:xfrm>
          <a:prstGeom prst="rect">
            <a:avLst/>
          </a:prstGeom>
        </p:spPr>
        <p:txBody>
          <a:bodyPr wrap="square">
            <a:spAutoFit/>
          </a:bodyPr>
          <a:lstStyle/>
          <a:p>
            <a:r>
              <a:rPr lang="pt-BR" b="1" dirty="0"/>
              <a:t>3) Descreva cada campo dos dados disponibilizados. Algum grau de dedução pode ser necessário, dependendo das referências disponíveis. Descrevam todas as premissas estabelecidas pelo grupo para análise dos dados disponibilizados.</a:t>
            </a:r>
          </a:p>
          <a:p>
            <a:endParaRPr lang="pt-BR" sz="1200" dirty="0"/>
          </a:p>
          <a:p>
            <a:r>
              <a:rPr lang="pt-BR" u="sng" dirty="0"/>
              <a:t>Variáveis de entrada</a:t>
            </a:r>
          </a:p>
          <a:p>
            <a:r>
              <a:rPr lang="pt-BR" b="1" dirty="0"/>
              <a:t>Outros atributos:</a:t>
            </a:r>
          </a:p>
          <a:p>
            <a:r>
              <a:rPr lang="pt-BR" dirty="0"/>
              <a:t>12 - </a:t>
            </a:r>
            <a:r>
              <a:rPr lang="pt-BR" dirty="0" err="1"/>
              <a:t>campaign</a:t>
            </a:r>
            <a:r>
              <a:rPr lang="pt-BR" dirty="0"/>
              <a:t> (numérico) - Campanha: número de contatos realizados durante esta campanha, inclui último contato.</a:t>
            </a:r>
          </a:p>
          <a:p>
            <a:r>
              <a:rPr lang="pt-BR" dirty="0"/>
              <a:t>13 – </a:t>
            </a:r>
            <a:r>
              <a:rPr lang="pt-BR" dirty="0" err="1"/>
              <a:t>pdays</a:t>
            </a:r>
            <a:r>
              <a:rPr lang="pt-BR" dirty="0"/>
              <a:t> (numérico) - </a:t>
            </a:r>
            <a:r>
              <a:rPr lang="pt-BR" dirty="0" err="1"/>
              <a:t>P.dias</a:t>
            </a:r>
            <a:r>
              <a:rPr lang="pt-BR" dirty="0"/>
              <a:t>: número de dias que se passaram após o último contato com o cliente de uma campanha anterior (numérico; 999 significa que o cliente não foi contatado anteriormente)</a:t>
            </a:r>
          </a:p>
          <a:p>
            <a:r>
              <a:rPr lang="pt-BR" dirty="0"/>
              <a:t>14 - </a:t>
            </a:r>
            <a:r>
              <a:rPr lang="pt-BR" dirty="0" err="1"/>
              <a:t>previous</a:t>
            </a:r>
            <a:r>
              <a:rPr lang="pt-BR" dirty="0"/>
              <a:t> (numérico) - Anterior: número de contatos realizados antes desta campanha para o cliente.</a:t>
            </a:r>
          </a:p>
          <a:p>
            <a:r>
              <a:rPr lang="pt-BR" dirty="0"/>
              <a:t>15 – </a:t>
            </a:r>
            <a:r>
              <a:rPr lang="pt-BR" dirty="0" err="1"/>
              <a:t>poutcome</a:t>
            </a:r>
            <a:r>
              <a:rPr lang="pt-BR" dirty="0"/>
              <a:t> (categórico) - Campanha passada: resultado da campanha de marketing anterior (categórica: 'fracasso', 'inexistente', 'sucesso', ‘outros’)</a:t>
            </a:r>
          </a:p>
          <a:p>
            <a:r>
              <a:rPr lang="pt-BR" b="1" dirty="0"/>
              <a:t>Socioeconômico:</a:t>
            </a:r>
          </a:p>
          <a:p>
            <a:r>
              <a:rPr lang="pt-BR" dirty="0"/>
              <a:t>16 - </a:t>
            </a:r>
            <a:r>
              <a:rPr lang="pt-BR" dirty="0" err="1"/>
              <a:t>emp.var.rate</a:t>
            </a:r>
            <a:r>
              <a:rPr lang="pt-BR" dirty="0"/>
              <a:t> (numérico) - Taxa de variação do emprego — indicador trimestral</a:t>
            </a:r>
          </a:p>
          <a:p>
            <a:r>
              <a:rPr lang="pt-BR" dirty="0"/>
              <a:t>17 - </a:t>
            </a:r>
            <a:r>
              <a:rPr lang="pt-BR" dirty="0" err="1"/>
              <a:t>cons.price.idx</a:t>
            </a:r>
            <a:r>
              <a:rPr lang="pt-BR" dirty="0"/>
              <a:t> (numérico) - Índice de preços ao consumidor — indicador mensal</a:t>
            </a:r>
          </a:p>
          <a:p>
            <a:r>
              <a:rPr lang="pt-BR" dirty="0"/>
              <a:t>18 - </a:t>
            </a:r>
            <a:r>
              <a:rPr lang="pt-BR" dirty="0" err="1"/>
              <a:t>cons.conf.idx</a:t>
            </a:r>
            <a:r>
              <a:rPr lang="pt-BR" dirty="0"/>
              <a:t> (numérico) - Índice de confiança do consumidor — indicador mensal</a:t>
            </a:r>
          </a:p>
          <a:p>
            <a:r>
              <a:rPr lang="pt-BR" dirty="0"/>
              <a:t>19 - euribor3m (numérico) - Taxa de juros média dos empréstimos interbancários — indicador diário</a:t>
            </a:r>
          </a:p>
          <a:p>
            <a:r>
              <a:rPr lang="pt-BR" dirty="0"/>
              <a:t>20 - </a:t>
            </a:r>
            <a:r>
              <a:rPr lang="pt-BR" dirty="0" err="1"/>
              <a:t>nr.employed</a:t>
            </a:r>
            <a:r>
              <a:rPr lang="pt-BR" dirty="0"/>
              <a:t> (numérico) - Número de empregados — indicador trimestral</a:t>
            </a:r>
            <a:endParaRPr lang="pt-BR" sz="1200"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Tree>
    <p:extLst>
      <p:ext uri="{BB962C8B-B14F-4D97-AF65-F5344CB8AC3E}">
        <p14:creationId xmlns:p14="http://schemas.microsoft.com/office/powerpoint/2010/main" val="76767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2" cy="6858001"/>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4"/>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3323987"/>
          </a:xfrm>
          <a:prstGeom prst="rect">
            <a:avLst/>
          </a:prstGeom>
        </p:spPr>
        <p:txBody>
          <a:bodyPr wrap="square">
            <a:spAutoFit/>
          </a:bodyPr>
          <a:lstStyle/>
          <a:p>
            <a:r>
              <a:rPr lang="pt-BR" b="1" dirty="0"/>
              <a:t>3) Descreva cada campo dos dados disponibilizados. Algum grau de dedução pode ser necessário, dependendo das referências disponíveis. Descrevam todas as premissas estabelecidas pelo grupo para análise dos dados disponibilizados.</a:t>
            </a:r>
          </a:p>
          <a:p>
            <a:endParaRPr lang="pt-BR" sz="1200" dirty="0"/>
          </a:p>
          <a:p>
            <a:r>
              <a:rPr lang="pt-BR" u="sng" dirty="0"/>
              <a:t>Variáveis de saída</a:t>
            </a:r>
          </a:p>
          <a:p>
            <a:r>
              <a:rPr lang="pt-BR" dirty="0"/>
              <a:t>21 - </a:t>
            </a:r>
            <a:r>
              <a:rPr lang="pt-BR" dirty="0" err="1"/>
              <a:t>y</a:t>
            </a:r>
            <a:r>
              <a:rPr lang="pt-BR" dirty="0"/>
              <a:t> (objeto) - Saída: Cliente aceitou o investimento? (categórica: 'sim', 'não’)</a:t>
            </a:r>
          </a:p>
          <a:p>
            <a:endParaRPr lang="pt-BR" dirty="0"/>
          </a:p>
          <a:p>
            <a:r>
              <a:rPr lang="pt-BR" u="sng" dirty="0"/>
              <a:t>Premissas:</a:t>
            </a:r>
          </a:p>
          <a:p>
            <a:r>
              <a:rPr lang="pt-BR" dirty="0"/>
              <a:t>É um estudo de classificação binária, onde o objetivo é prever se um cliente irá contratar a oferta ou não, tendo em conta os dados do cliente.</a:t>
            </a:r>
          </a:p>
          <a:p>
            <a:endParaRPr lang="pt-BR" dirty="0"/>
          </a:p>
          <a:p>
            <a:endParaRPr lang="pt-BR"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Tree>
    <p:extLst>
      <p:ext uri="{BB962C8B-B14F-4D97-AF65-F5344CB8AC3E}">
        <p14:creationId xmlns:p14="http://schemas.microsoft.com/office/powerpoint/2010/main" val="3916180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5078313"/>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u="sng" dirty="0"/>
              <a:t>Análise das variáveis categóricas:</a:t>
            </a:r>
          </a:p>
          <a:p>
            <a:pPr marL="342900" indent="-342900">
              <a:buFont typeface="+mj-lt"/>
              <a:buAutoNum type="arabicPeriod"/>
            </a:pPr>
            <a:r>
              <a:rPr lang="pt-BR" b="1" dirty="0"/>
              <a:t>Profissão</a:t>
            </a:r>
            <a:r>
              <a:rPr lang="pt-BR" dirty="0"/>
              <a:t> - Verificamos que temos 330 clientes com profissão desconhecida</a:t>
            </a:r>
          </a:p>
          <a:p>
            <a:pPr marL="342900" indent="-342900">
              <a:buFont typeface="+mj-lt"/>
              <a:buAutoNum type="arabicPeriod"/>
            </a:pPr>
            <a:r>
              <a:rPr lang="pt-BR" b="1" dirty="0"/>
              <a:t>Estado Civil</a:t>
            </a:r>
            <a:r>
              <a:rPr lang="pt-BR" dirty="0"/>
              <a:t> - Verificamos que temos 80 clientes com Estado Civil desconhecido</a:t>
            </a:r>
          </a:p>
          <a:p>
            <a:pPr marL="342900" indent="-342900">
              <a:buFont typeface="+mj-lt"/>
              <a:buAutoNum type="arabicPeriod"/>
            </a:pPr>
            <a:r>
              <a:rPr lang="pt-BR" b="1" dirty="0"/>
              <a:t>Educação</a:t>
            </a:r>
            <a:r>
              <a:rPr lang="pt-BR" dirty="0"/>
              <a:t> - Verificamos que temos 1.731 clientes com educação desconhecida e 3 separações de graduação Básica, que podemos agrupá-las.</a:t>
            </a:r>
          </a:p>
          <a:p>
            <a:pPr marL="342900" indent="-342900">
              <a:buFont typeface="+mj-lt"/>
              <a:buAutoNum type="arabicPeriod"/>
            </a:pPr>
            <a:r>
              <a:rPr lang="pt-BR" b="1" dirty="0"/>
              <a:t>Inadimplência</a:t>
            </a:r>
            <a:r>
              <a:rPr lang="pt-BR" dirty="0"/>
              <a:t> - Verificamos que temos 8.597 clientes com inadimplência desconhecida e somente 3 com Inadimplência.</a:t>
            </a:r>
          </a:p>
          <a:p>
            <a:pPr marL="342900" indent="-342900">
              <a:buFont typeface="+mj-lt"/>
              <a:buAutoNum type="arabicPeriod"/>
            </a:pPr>
            <a:r>
              <a:rPr lang="pt-BR" b="1" dirty="0"/>
              <a:t>Habitação</a:t>
            </a:r>
            <a:r>
              <a:rPr lang="pt-BR" dirty="0"/>
              <a:t> - Verificamos que temos 990 clientes com crédito de habitação desconhecida.</a:t>
            </a:r>
          </a:p>
          <a:p>
            <a:pPr marL="342900" indent="-342900">
              <a:buFont typeface="+mj-lt"/>
              <a:buAutoNum type="arabicPeriod"/>
            </a:pPr>
            <a:r>
              <a:rPr lang="pt-BR" b="1" dirty="0"/>
              <a:t>Empréstimo</a:t>
            </a:r>
            <a:r>
              <a:rPr lang="pt-BR" dirty="0"/>
              <a:t> - Verificamos que temos 990 clientes com crédito de empréstimo pessoal desconhecido.</a:t>
            </a:r>
          </a:p>
          <a:p>
            <a:pPr marL="342900" indent="-342900">
              <a:buFont typeface="+mj-lt"/>
              <a:buAutoNum type="arabicPeriod"/>
            </a:pPr>
            <a:r>
              <a:rPr lang="pt-BR" b="1" dirty="0"/>
              <a:t>Contato</a:t>
            </a:r>
            <a:r>
              <a:rPr lang="pt-BR" dirty="0"/>
              <a:t> - Não verificamos dados desconhecidos para o contato, e que a maioria dos contatos se dão pelo celular.</a:t>
            </a:r>
          </a:p>
          <a:p>
            <a:pPr marL="342900" indent="-342900">
              <a:buFont typeface="+mj-lt"/>
              <a:buAutoNum type="arabicPeriod"/>
            </a:pPr>
            <a:r>
              <a:rPr lang="pt-BR" b="1" dirty="0"/>
              <a:t>Mês</a:t>
            </a:r>
            <a:r>
              <a:rPr lang="pt-BR" dirty="0"/>
              <a:t> - Foi verificado que a maioria dos contatos ocorreu no início da campanha, em maio, caindo com o passar do tempo.</a:t>
            </a:r>
          </a:p>
          <a:p>
            <a:pPr marL="342900" indent="-342900">
              <a:buFont typeface="+mj-lt"/>
              <a:buAutoNum type="arabicPeriod"/>
            </a:pPr>
            <a:r>
              <a:rPr lang="pt-BR" b="1" dirty="0"/>
              <a:t>Dia da semana</a:t>
            </a:r>
            <a:r>
              <a:rPr lang="pt-BR" dirty="0"/>
              <a:t> - Contato na semana foram realizados de forma uniforme de segunda a sexta, sem muita variação.</a:t>
            </a:r>
          </a:p>
          <a:p>
            <a:pPr marL="342900" indent="-342900">
              <a:buFont typeface="+mj-lt"/>
              <a:buAutoNum type="arabicPeriod"/>
            </a:pPr>
            <a:r>
              <a:rPr lang="pt-BR" b="1" dirty="0"/>
              <a:t>Campanha passada</a:t>
            </a:r>
            <a:r>
              <a:rPr lang="pt-BR" dirty="0"/>
              <a:t> – A campanha passada teve sucesso em 1.373 e 35.563 clientes não participaram dela.</a:t>
            </a:r>
          </a:p>
          <a:p>
            <a:pPr marL="342900" indent="-342900">
              <a:buFont typeface="+mj-lt"/>
              <a:buAutoNum type="arabicPeriod"/>
            </a:pPr>
            <a:r>
              <a:rPr lang="pt-BR" b="1" dirty="0"/>
              <a:t>Saída</a:t>
            </a:r>
            <a:r>
              <a:rPr lang="pt-BR" dirty="0"/>
              <a:t> - Verificamos que 4.640 clientes aderiram à campanha do banco.</a:t>
            </a:r>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Tree>
    <p:extLst>
      <p:ext uri="{BB962C8B-B14F-4D97-AF65-F5344CB8AC3E}">
        <p14:creationId xmlns:p14="http://schemas.microsoft.com/office/powerpoint/2010/main" val="126344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C558F-A64F-4363-AC1A-95BFB9421E48}"/>
              </a:ext>
            </a:extLst>
          </p:cNvPr>
          <p:cNvSpPr>
            <a:spLocks noGrp="1"/>
          </p:cNvSpPr>
          <p:nvPr>
            <p:ph type="title"/>
          </p:nvPr>
        </p:nvSpPr>
        <p:spPr>
          <a:xfrm>
            <a:off x="838200" y="365125"/>
            <a:ext cx="10515600" cy="1325563"/>
          </a:xfrm>
        </p:spPr>
        <p:txBody>
          <a:bodyPr/>
          <a:lstStyle/>
          <a:p>
            <a:endParaRPr lang="pt-BR" dirty="0"/>
          </a:p>
        </p:txBody>
      </p:sp>
      <p:pic>
        <p:nvPicPr>
          <p:cNvPr id="5" name="Espaço Reservado para Conteúdo 4">
            <a:extLst>
              <a:ext uri="{FF2B5EF4-FFF2-40B4-BE49-F238E27FC236}">
                <a16:creationId xmlns:a16="http://schemas.microsoft.com/office/drawing/2014/main" id="{AA11D443-9BB9-4EAF-B599-B1E6B619F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pic>
        <p:nvPicPr>
          <p:cNvPr id="7" name="Picture 6">
            <a:extLst>
              <a:ext uri="{FF2B5EF4-FFF2-40B4-BE49-F238E27FC236}">
                <a16:creationId xmlns:a16="http://schemas.microsoft.com/office/drawing/2014/main" id="{415A66F2-37AF-4749-A37E-E7B6CCAB7DF2}"/>
              </a:ext>
            </a:extLst>
          </p:cNvPr>
          <p:cNvPicPr>
            <a:picLocks noChangeAspect="1"/>
          </p:cNvPicPr>
          <p:nvPr/>
        </p:nvPicPr>
        <p:blipFill>
          <a:blip r:embed="rId3"/>
          <a:stretch>
            <a:fillRect/>
          </a:stretch>
        </p:blipFill>
        <p:spPr>
          <a:xfrm>
            <a:off x="194352" y="4906297"/>
            <a:ext cx="2446232" cy="1186711"/>
          </a:xfrm>
          <a:prstGeom prst="rect">
            <a:avLst/>
          </a:prstGeom>
        </p:spPr>
      </p:pic>
      <p:sp>
        <p:nvSpPr>
          <p:cNvPr id="6" name="Retângulo 5">
            <a:extLst>
              <a:ext uri="{FF2B5EF4-FFF2-40B4-BE49-F238E27FC236}">
                <a16:creationId xmlns:a16="http://schemas.microsoft.com/office/drawing/2014/main" id="{7BBFE5BA-D57B-1EAC-ED90-9BD151AE5046}"/>
              </a:ext>
            </a:extLst>
          </p:cNvPr>
          <p:cNvSpPr/>
          <p:nvPr/>
        </p:nvSpPr>
        <p:spPr>
          <a:xfrm>
            <a:off x="270949" y="1045766"/>
            <a:ext cx="11006254" cy="3416320"/>
          </a:xfrm>
          <a:prstGeom prst="rect">
            <a:avLst/>
          </a:prstGeom>
        </p:spPr>
        <p:txBody>
          <a:bodyPr wrap="square">
            <a:spAutoFit/>
          </a:bodyPr>
          <a:lstStyle/>
          <a:p>
            <a:r>
              <a:rPr lang="pt-BR" b="1" dirty="0"/>
              <a:t>4) Faça uma análise exploratória sobre os dados disponibilizados. Quais insights grupo obteve partir dessa análise?</a:t>
            </a:r>
          </a:p>
          <a:p>
            <a:endParaRPr lang="pt-BR" b="1" dirty="0"/>
          </a:p>
          <a:p>
            <a:r>
              <a:rPr lang="pt-BR" dirty="0"/>
              <a:t>Observações:</a:t>
            </a:r>
          </a:p>
          <a:p>
            <a:endParaRPr lang="pt-BR" dirty="0"/>
          </a:p>
          <a:p>
            <a:pPr marL="285750" indent="-285750">
              <a:buFont typeface="Arial" panose="020B0604020202020204" pitchFamily="34" charset="0"/>
              <a:buChar char="•"/>
            </a:pPr>
            <a:r>
              <a:rPr lang="pt-BR" dirty="0"/>
              <a:t>Na análise exploratória da base, não detectamos dados ausentes e nem dados duplicados;</a:t>
            </a:r>
            <a:endParaRPr lang="pt-BR" dirty="0">
              <a:solidFill>
                <a:srgbClr val="FF0000"/>
              </a:solidFill>
            </a:endParaRPr>
          </a:p>
          <a:p>
            <a:pPr marL="285750" indent="-285750">
              <a:buFont typeface="Arial" panose="020B0604020202020204" pitchFamily="34" charset="0"/>
              <a:buChar char="•"/>
            </a:pPr>
            <a:r>
              <a:rPr lang="pt-BR" dirty="0"/>
              <a:t>Na última campanha, 11,26% dos clientes realizou um depósito a prazo no banco;</a:t>
            </a:r>
          </a:p>
          <a:p>
            <a:pPr marL="285750" indent="-285750">
              <a:buFont typeface="Arial" panose="020B0604020202020204" pitchFamily="34" charset="0"/>
              <a:buChar char="•"/>
            </a:pPr>
            <a:r>
              <a:rPr lang="pt-BR" dirty="0"/>
              <a:t>Independente da profissão do cliente, a contratação de crédito habitacional é superior a 50% em todas as categorias de profissão;</a:t>
            </a:r>
          </a:p>
          <a:p>
            <a:pPr marL="285750" indent="-285750">
              <a:buFont typeface="Arial" panose="020B0604020202020204" pitchFamily="34" charset="0"/>
              <a:buChar char="•"/>
            </a:pPr>
            <a:r>
              <a:rPr lang="pt-BR" dirty="0"/>
              <a:t>Independente da profissão do cliente, a contratação de crédito pessoal se mantem em média de 15% em todas as categorias de profissão.</a:t>
            </a:r>
          </a:p>
          <a:p>
            <a:endParaRPr lang="pt-BR" dirty="0"/>
          </a:p>
          <a:p>
            <a:endParaRPr lang="pt-BR" dirty="0"/>
          </a:p>
        </p:txBody>
      </p:sp>
      <p:sp>
        <p:nvSpPr>
          <p:cNvPr id="8" name="Retângulo 7">
            <a:extLst>
              <a:ext uri="{FF2B5EF4-FFF2-40B4-BE49-F238E27FC236}">
                <a16:creationId xmlns:a16="http://schemas.microsoft.com/office/drawing/2014/main" id="{D7DE9278-2D29-5C64-32CD-D57C59FCD27D}"/>
              </a:ext>
            </a:extLst>
          </p:cNvPr>
          <p:cNvSpPr/>
          <p:nvPr/>
        </p:nvSpPr>
        <p:spPr>
          <a:xfrm>
            <a:off x="194352" y="37670"/>
            <a:ext cx="11006254" cy="1107996"/>
          </a:xfrm>
          <a:prstGeom prst="rect">
            <a:avLst/>
          </a:prstGeom>
        </p:spPr>
        <p:txBody>
          <a:bodyPr wrap="square">
            <a:spAutoFit/>
          </a:bodyPr>
          <a:lstStyle/>
          <a:p>
            <a:r>
              <a:rPr lang="pt-BR" sz="2400" b="1" dirty="0">
                <a:solidFill>
                  <a:schemeClr val="bg1"/>
                </a:solidFill>
              </a:rPr>
              <a:t>Questões do Trabalho </a:t>
            </a:r>
          </a:p>
          <a:p>
            <a:endParaRPr lang="pt-BR" sz="2400" dirty="0">
              <a:solidFill>
                <a:schemeClr val="bg1"/>
              </a:solidFill>
            </a:endParaRPr>
          </a:p>
          <a:p>
            <a:endParaRPr lang="pt-BR" dirty="0"/>
          </a:p>
        </p:txBody>
      </p:sp>
    </p:spTree>
    <p:extLst>
      <p:ext uri="{BB962C8B-B14F-4D97-AF65-F5344CB8AC3E}">
        <p14:creationId xmlns:p14="http://schemas.microsoft.com/office/powerpoint/2010/main" val="269487060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TotalTime>
  <Words>3537</Words>
  <Application>Microsoft Macintosh PowerPoint</Application>
  <PresentationFormat>Widescreen</PresentationFormat>
  <Paragraphs>509</Paragraphs>
  <Slides>32</Slides>
  <Notes>12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32</vt:i4>
      </vt:variant>
    </vt:vector>
  </HeadingPairs>
  <TitlesOfParts>
    <vt:vector size="36"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antonio.savino@rede.admcsc.com.br</dc:creator>
  <cp:lastModifiedBy>William Ferreira de Oliveira</cp:lastModifiedBy>
  <cp:revision>93</cp:revision>
  <dcterms:created xsi:type="dcterms:W3CDTF">2021-12-14T15:30:04Z</dcterms:created>
  <dcterms:modified xsi:type="dcterms:W3CDTF">2022-07-18T00:36:13Z</dcterms:modified>
</cp:coreProperties>
</file>