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6" r:id="rId5"/>
    <p:sldId id="263" r:id="rId6"/>
    <p:sldId id="267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F682E-5E19-8F3A-111E-D0DDD0F334EA}" v="1656" dt="2023-12-10T15:42:26.532"/>
    <p1510:client id="{6773E97D-63C5-7943-91F7-C74DE623D708}" v="29" dt="2023-12-10T14:22:37.505"/>
    <p1510:client id="{80C7D8CD-176E-42EC-C504-A5B7BF9AD602}" v="3" dt="2023-12-10T14:26:47.480"/>
    <p1510:client id="{A03552A8-793A-4A14-9F31-EE1AB643EB5F}" v="1353" dt="2023-12-10T14:18:05.969"/>
    <p1510:client id="{B63F92F4-EA67-71EB-50BE-611F013158CF}" v="89" dt="2023-12-10T14:24:38.190"/>
    <p1510:client id="{F7CD9518-2AC9-9D89-D631-06AC89570F26}" v="38" dt="2023-12-10T14:26:1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3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3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F791A-08D5-41CA-98C8-0D26FF55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65" y="817345"/>
            <a:ext cx="5174445" cy="3792070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>
                <a:ea typeface="Calibri Light"/>
                <a:cs typeface="Calibri Light"/>
              </a:rPr>
              <a:t>Geography</a:t>
            </a:r>
            <a:r>
              <a:rPr lang="de-DE" sz="4800" dirty="0">
                <a:ea typeface="Calibri Light"/>
                <a:cs typeface="Calibri Light"/>
              </a:rPr>
              <a:t> in </a:t>
            </a:r>
            <a:r>
              <a:rPr lang="de-DE" sz="4800" dirty="0" err="1">
                <a:ea typeface="Calibri Light"/>
                <a:cs typeface="Calibri Light"/>
              </a:rPr>
              <a:t>music</a:t>
            </a:r>
            <a:br>
              <a:rPr lang="de-DE" sz="4800" dirty="0">
                <a:ea typeface="Calibri Light"/>
                <a:cs typeface="Calibri Light"/>
              </a:rPr>
            </a:br>
            <a:r>
              <a:rPr lang="de-DE" sz="4800" b="1" dirty="0" err="1">
                <a:ea typeface="Calibri Light"/>
                <a:cs typeface="Calibri Light"/>
              </a:rPr>
              <a:t>Classifing</a:t>
            </a:r>
            <a:r>
              <a:rPr lang="de-DE" sz="4800" b="1" dirty="0">
                <a:ea typeface="Calibri Light"/>
                <a:cs typeface="Calibri Light"/>
              </a:rPr>
              <a:t> </a:t>
            </a:r>
            <a:r>
              <a:rPr lang="de-DE" sz="4800" b="1" dirty="0" err="1">
                <a:ea typeface="Calibri Light"/>
                <a:cs typeface="Calibri Light"/>
              </a:rPr>
              <a:t>differnt</a:t>
            </a:r>
            <a:r>
              <a:rPr lang="de-DE" sz="4800" b="1" dirty="0">
                <a:ea typeface="Calibri Light"/>
                <a:cs typeface="Calibri Light"/>
              </a:rPr>
              <a:t> </a:t>
            </a:r>
            <a:r>
              <a:rPr lang="de-DE" sz="4800" b="1" dirty="0" err="1">
                <a:ea typeface="Calibri Light"/>
                <a:cs typeface="Calibri Light"/>
              </a:rPr>
              <a:t>music</a:t>
            </a:r>
            <a:r>
              <a:rPr lang="de-DE" sz="4800" b="1" dirty="0">
                <a:ea typeface="Calibri Light"/>
                <a:cs typeface="Calibri Light"/>
              </a:rPr>
              <a:t> </a:t>
            </a:r>
            <a:r>
              <a:rPr lang="de-DE" sz="4800" b="1" dirty="0" err="1">
                <a:ea typeface="Calibri Light"/>
                <a:cs typeface="Calibri Light"/>
              </a:rPr>
              <a:t>based</a:t>
            </a:r>
            <a:r>
              <a:rPr lang="de-DE" sz="4800" b="1" dirty="0">
                <a:ea typeface="Calibri Light"/>
                <a:cs typeface="Calibri Light"/>
              </a:rPr>
              <a:t> on </a:t>
            </a:r>
            <a:r>
              <a:rPr lang="de-DE" sz="4800" b="1" dirty="0" err="1">
                <a:ea typeface="Calibri Light"/>
                <a:cs typeface="Calibri Light"/>
              </a:rPr>
              <a:t>audiofeatures</a:t>
            </a:r>
            <a:endParaRPr lang="de-DE" sz="4800" dirty="0" err="1">
              <a:ea typeface="Calibri Light"/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8C7C49-8CD9-AE83-A4E5-27DC4123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6" y="5486395"/>
            <a:ext cx="4711046" cy="943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>
                <a:ea typeface="Calibri"/>
                <a:cs typeface="Calibri"/>
              </a:rPr>
              <a:t>Claude Widmer</a:t>
            </a:r>
          </a:p>
          <a:p>
            <a:pPr algn="l"/>
            <a:r>
              <a:rPr lang="de-DE" dirty="0">
                <a:ea typeface="Calibri"/>
                <a:cs typeface="Calibri"/>
              </a:rPr>
              <a:t>GEO871</a:t>
            </a:r>
          </a:p>
        </p:txBody>
      </p:sp>
      <p:pic>
        <p:nvPicPr>
          <p:cNvPr id="21" name="Picture 20" descr="Music sheet">
            <a:extLst>
              <a:ext uri="{FF2B5EF4-FFF2-40B4-BE49-F238E27FC236}">
                <a16:creationId xmlns:a16="http://schemas.microsoft.com/office/drawing/2014/main" id="{CC698143-C677-5CFA-6107-2EB3191C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58" b="-3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31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Pfeil nach rechts mit einfarbiger Füllung">
            <a:extLst>
              <a:ext uri="{FF2B5EF4-FFF2-40B4-BE49-F238E27FC236}">
                <a16:creationId xmlns:a16="http://schemas.microsoft.com/office/drawing/2014/main" id="{B25B9A1D-2D17-ACD5-A237-C2B1D690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622" y="4574746"/>
            <a:ext cx="794787" cy="7104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7187A4-5EA2-FC61-B813-B11563D0A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7" t="18546" r="11635" b="18478"/>
          <a:stretch/>
        </p:blipFill>
        <p:spPr>
          <a:xfrm>
            <a:off x="1917103" y="2820824"/>
            <a:ext cx="7243740" cy="31871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3E5306-3BBD-E2B3-5063-4CDD864FB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0" y="2764668"/>
            <a:ext cx="1751015" cy="691049"/>
          </a:xfrm>
          <a:prstGeom prst="rect">
            <a:avLst/>
          </a:prstGeom>
        </p:spPr>
      </p:pic>
      <p:pic>
        <p:nvPicPr>
          <p:cNvPr id="35" name="Graphic 34" descr="Pfeil nach rechts mit einfarbiger Füllung">
            <a:extLst>
              <a:ext uri="{FF2B5EF4-FFF2-40B4-BE49-F238E27FC236}">
                <a16:creationId xmlns:a16="http://schemas.microsoft.com/office/drawing/2014/main" id="{D21665A2-A23D-78AB-C96D-BD20854F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80000">
            <a:off x="2264720" y="3197776"/>
            <a:ext cx="1185050" cy="810891"/>
          </a:xfrm>
          <a:prstGeom prst="rect">
            <a:avLst/>
          </a:prstGeom>
        </p:spPr>
      </p:pic>
      <p:pic>
        <p:nvPicPr>
          <p:cNvPr id="40" name="Graphic 39" descr="Pfeil nach rechts mit einfarbiger Füllung">
            <a:extLst>
              <a:ext uri="{FF2B5EF4-FFF2-40B4-BE49-F238E27FC236}">
                <a16:creationId xmlns:a16="http://schemas.microsoft.com/office/drawing/2014/main" id="{EBAAC21F-8AA9-150E-CDE8-7D61A24D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3000000">
            <a:off x="5159694" y="4997603"/>
            <a:ext cx="894287" cy="810891"/>
          </a:xfrm>
          <a:prstGeom prst="rect">
            <a:avLst/>
          </a:prstGeom>
        </p:spPr>
      </p:pic>
      <p:pic>
        <p:nvPicPr>
          <p:cNvPr id="41" name="Graphic 40" descr="Pfeil nach rechts mit einfarbiger Füllung">
            <a:extLst>
              <a:ext uri="{FF2B5EF4-FFF2-40B4-BE49-F238E27FC236}">
                <a16:creationId xmlns:a16="http://schemas.microsoft.com/office/drawing/2014/main" id="{A2699795-B7D1-D269-8C33-55FCE30E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44063" y="3155697"/>
            <a:ext cx="1215129" cy="1101654"/>
          </a:xfrm>
          <a:prstGeom prst="rect">
            <a:avLst/>
          </a:prstGeom>
        </p:spPr>
      </p:pic>
      <p:pic>
        <p:nvPicPr>
          <p:cNvPr id="43" name="Graphic 42" descr="Pfeil nach rechts mit einfarbiger Füllung">
            <a:extLst>
              <a:ext uri="{FF2B5EF4-FFF2-40B4-BE49-F238E27FC236}">
                <a16:creationId xmlns:a16="http://schemas.microsoft.com/office/drawing/2014/main" id="{A0F21ACB-8AF0-5A41-DF9B-C18E451A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7982391" y="4737249"/>
            <a:ext cx="894287" cy="8108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D47A6C4-31DB-0EB2-3F17-10C74F722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802" y="5749087"/>
            <a:ext cx="2125007" cy="832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6BE2670-7673-8F37-B319-080659B8B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775" y="5407698"/>
            <a:ext cx="1935652" cy="9683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9B26CEF-A404-84AC-5A29-0753594F9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071" y="3257406"/>
            <a:ext cx="2449286" cy="9716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BB3625-CCB8-405A-198C-FB6679A12957}"/>
              </a:ext>
            </a:extLst>
          </p:cNvPr>
          <p:cNvSpPr txBox="1"/>
          <p:nvPr/>
        </p:nvSpPr>
        <p:spPr>
          <a:xfrm>
            <a:off x="903572" y="1591229"/>
            <a:ext cx="10591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Can tree based machine learning accurately classify traditional, ethnic, or 'world' genre-based music on audio features extracted by the </a:t>
            </a:r>
            <a:r>
              <a:rPr lang="en-US" dirty="0">
                <a:solidFill>
                  <a:srgbClr val="303030"/>
                </a:solidFill>
              </a:rPr>
              <a:t>MARSYAS framework?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Research Question: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3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Why does it fit into the scope of this lecture?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85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00" y="1051762"/>
            <a:ext cx="10515600" cy="1325563"/>
          </a:xfrm>
        </p:spPr>
        <p:txBody>
          <a:bodyPr/>
          <a:lstStyle/>
          <a:p>
            <a:endParaRPr lang="en-US" sz="32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43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65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004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83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2907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4487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67179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54178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46717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9377701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26375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6995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9947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0360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389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2178348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900000">
            <a:off x="9393819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48307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228050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09995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401475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2552537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Information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8259600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Receptors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9743913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02115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12076375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14771364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700982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757064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12662560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12681000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30476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7947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3332" y="1051762"/>
            <a:ext cx="10515600" cy="1325563"/>
          </a:xfrm>
        </p:spPr>
        <p:txBody>
          <a:bodyPr/>
          <a:lstStyle/>
          <a:p>
            <a:endParaRPr lang="en-US" sz="32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89889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1298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847628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7180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6275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855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69453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482454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589915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3041069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89743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5709637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5146685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5746272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5144243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-4158284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900000">
            <a:off x="3057187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75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-405612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973363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-5935157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-3784095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Information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1922968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Receptors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3407281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65483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5739743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8434732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64350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20432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6325928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6344368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3844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582">
            <a:extLst>
              <a:ext uri="{FF2B5EF4-FFF2-40B4-BE49-F238E27FC236}">
                <a16:creationId xmlns:a16="http://schemas.microsoft.com/office/drawing/2014/main" id="{3E1B9096-3AE0-C990-0658-82EF5FF9C156}"/>
              </a:ext>
            </a:extLst>
          </p:cNvPr>
          <p:cNvSpPr txBox="1"/>
          <p:nvPr/>
        </p:nvSpPr>
        <p:spPr>
          <a:xfrm>
            <a:off x="401912" y="1920468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Data Retrieval</a:t>
            </a:r>
            <a:endParaRPr lang="en-US"/>
          </a:p>
          <a:p>
            <a:pPr algn="ctr"/>
            <a:r>
              <a:rPr lang="en-US" dirty="0">
                <a:ea typeface="Calibri"/>
                <a:cs typeface="Calibri"/>
              </a:rPr>
              <a:t>Irvine ML Repository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3600AD4-A4F9-7F19-517A-1C0A8C502F05}"/>
              </a:ext>
            </a:extLst>
          </p:cNvPr>
          <p:cNvSpPr txBox="1"/>
          <p:nvPr/>
        </p:nvSpPr>
        <p:spPr>
          <a:xfrm>
            <a:off x="1773513" y="4141181"/>
            <a:ext cx="2013856" cy="1328023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Exploratory Data Analysis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Get to know the data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7C959FD5-340D-81A3-9A3F-3CB870C1A997}"/>
              </a:ext>
            </a:extLst>
          </p:cNvPr>
          <p:cNvSpPr txBox="1"/>
          <p:nvPr/>
        </p:nvSpPr>
        <p:spPr>
          <a:xfrm>
            <a:off x="3210426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Further Processing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b="1" dirty="0">
              <a:ea typeface="Calibri"/>
              <a:cs typeface="Calibri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70372630-C954-F530-2A31-8C42C4C58F78}"/>
              </a:ext>
            </a:extLst>
          </p:cNvPr>
          <p:cNvSpPr txBox="1"/>
          <p:nvPr/>
        </p:nvSpPr>
        <p:spPr>
          <a:xfrm>
            <a:off x="-40106" y="6153293"/>
            <a:ext cx="69233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 Principal Components Analysis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 Synthetic Minority Over-sampling Technique</a:t>
            </a:r>
            <a:endParaRPr lang="en-US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*** Density-Based Spatial Clustering of Applications with Noise</a:t>
            </a:r>
            <a:endParaRPr lang="en-US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8C7648BB-1114-41AA-4691-8023118962B4}"/>
              </a:ext>
            </a:extLst>
          </p:cNvPr>
          <p:cNvSpPr txBox="1"/>
          <p:nvPr/>
        </p:nvSpPr>
        <p:spPr>
          <a:xfrm>
            <a:off x="4658226" y="4142845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Clustering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Manual Clustering</a:t>
            </a:r>
          </a:p>
          <a:p>
            <a:pPr algn="ctr"/>
            <a:r>
              <a:rPr lang="en-US" dirty="0" err="1">
                <a:ea typeface="Calibri"/>
                <a:cs typeface="Calibri"/>
              </a:rPr>
              <a:t>DBScan</a:t>
            </a:r>
            <a:r>
              <a:rPr lang="en-US" dirty="0">
                <a:ea typeface="Calibri"/>
                <a:cs typeface="Calibri"/>
              </a:rPr>
              <a:t>***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7733655E-2966-DC17-D697-5A415727CEF3}"/>
              </a:ext>
            </a:extLst>
          </p:cNvPr>
          <p:cNvSpPr txBox="1"/>
          <p:nvPr/>
        </p:nvSpPr>
        <p:spPr>
          <a:xfrm>
            <a:off x="6051598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Learning</a:t>
            </a:r>
          </a:p>
          <a:p>
            <a:pPr algn="ctr"/>
            <a:r>
              <a:rPr lang="en-US">
                <a:ea typeface="Calibri"/>
                <a:cs typeface="Calibri"/>
              </a:rPr>
              <a:t>Random Forest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Parameter tuning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62C4E884-0F4D-9763-844E-C729D584579C}"/>
              </a:ext>
            </a:extLst>
          </p:cNvPr>
          <p:cNvSpPr txBox="1"/>
          <p:nvPr/>
        </p:nvSpPr>
        <p:spPr>
          <a:xfrm>
            <a:off x="7542939" y="4142846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Results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Get the results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1C4C9487-BD70-5AA9-81D4-A63660D674E3}"/>
              </a:ext>
            </a:extLst>
          </p:cNvPr>
          <p:cNvSpPr txBox="1"/>
          <p:nvPr/>
        </p:nvSpPr>
        <p:spPr>
          <a:xfrm>
            <a:off x="8860110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Interpretation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If bad result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837ACB5C-E8D7-6323-C8CE-106C5DE9F991}"/>
              </a:ext>
            </a:extLst>
          </p:cNvPr>
          <p:cNvCxnSpPr/>
          <p:nvPr/>
        </p:nvCxnSpPr>
        <p:spPr>
          <a:xfrm>
            <a:off x="1437416" y="3043917"/>
            <a:ext cx="1280161" cy="91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A357D08-C908-0541-ABE0-F403011263F7}"/>
              </a:ext>
            </a:extLst>
          </p:cNvPr>
          <p:cNvCxnSpPr>
            <a:cxnSpLocks/>
          </p:cNvCxnSpPr>
          <p:nvPr/>
        </p:nvCxnSpPr>
        <p:spPr>
          <a:xfrm>
            <a:off x="4363998" y="3085785"/>
            <a:ext cx="1283677" cy="87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CCA256D1-5514-DD2A-EB57-C44EB8D1444A}"/>
              </a:ext>
            </a:extLst>
          </p:cNvPr>
          <p:cNvCxnSpPr>
            <a:cxnSpLocks/>
          </p:cNvCxnSpPr>
          <p:nvPr/>
        </p:nvCxnSpPr>
        <p:spPr>
          <a:xfrm>
            <a:off x="7206844" y="3098345"/>
            <a:ext cx="1317172" cy="85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A34984F2-7D2E-94D0-FD69-AC5069386B34}"/>
              </a:ext>
            </a:extLst>
          </p:cNvPr>
          <p:cNvCxnSpPr>
            <a:cxnSpLocks/>
          </p:cNvCxnSpPr>
          <p:nvPr/>
        </p:nvCxnSpPr>
        <p:spPr>
          <a:xfrm flipH="1" flipV="1">
            <a:off x="4259161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227E0424-9972-72F1-B3DD-CC8247992511}"/>
              </a:ext>
            </a:extLst>
          </p:cNvPr>
          <p:cNvCxnSpPr>
            <a:cxnSpLocks/>
          </p:cNvCxnSpPr>
          <p:nvPr/>
        </p:nvCxnSpPr>
        <p:spPr>
          <a:xfrm flipV="1">
            <a:off x="5791700" y="3087460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529148CC-164D-7F26-5852-048B1844C0AF}"/>
              </a:ext>
            </a:extLst>
          </p:cNvPr>
          <p:cNvCxnSpPr>
            <a:cxnSpLocks/>
          </p:cNvCxnSpPr>
          <p:nvPr/>
        </p:nvCxnSpPr>
        <p:spPr>
          <a:xfrm flipV="1">
            <a:off x="2906986" y="3065689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B535076A-2241-7486-81A2-91F01632E626}"/>
              </a:ext>
            </a:extLst>
          </p:cNvPr>
          <p:cNvCxnSpPr>
            <a:cxnSpLocks/>
          </p:cNvCxnSpPr>
          <p:nvPr/>
        </p:nvCxnSpPr>
        <p:spPr>
          <a:xfrm flipV="1">
            <a:off x="8676414" y="3098345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117655D4-9665-A830-7630-4F9D2D90DB6B}"/>
              </a:ext>
            </a:extLst>
          </p:cNvPr>
          <p:cNvCxnSpPr/>
          <p:nvPr/>
        </p:nvCxnSpPr>
        <p:spPr>
          <a:xfrm>
            <a:off x="9994947" y="3121479"/>
            <a:ext cx="30145" cy="289308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9BAB2ABA-CC04-94F5-4B42-685BDF9100FB}"/>
              </a:ext>
            </a:extLst>
          </p:cNvPr>
          <p:cNvCxnSpPr>
            <a:cxnSpLocks/>
          </p:cNvCxnSpPr>
          <p:nvPr/>
        </p:nvCxnSpPr>
        <p:spPr>
          <a:xfrm flipH="1">
            <a:off x="4256502" y="5993632"/>
            <a:ext cx="5767753" cy="8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B033890-8B9C-8576-DA21-21A24C5988E2}"/>
              </a:ext>
            </a:extLst>
          </p:cNvPr>
          <p:cNvSpPr txBox="1"/>
          <p:nvPr/>
        </p:nvSpPr>
        <p:spPr>
          <a:xfrm>
            <a:off x="4301289" y="6055894"/>
            <a:ext cx="5704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Repeat with new processing or learning idea until satisfied</a:t>
            </a:r>
            <a:endParaRPr lang="en-US"/>
          </a:p>
          <a:p>
            <a:pPr algn="ctr"/>
            <a:r>
              <a:rPr lang="en-US" dirty="0">
                <a:ea typeface="Calibri"/>
                <a:cs typeface="Calibri"/>
              </a:rPr>
              <a:t>-&gt; My ideas: PCA* / SMOTE**</a:t>
            </a:r>
          </a:p>
        </p:txBody>
      </p:sp>
      <p:sp>
        <p:nvSpPr>
          <p:cNvPr id="1014" name="Title 1">
            <a:extLst>
              <a:ext uri="{FF2B5EF4-FFF2-40B4-BE49-F238E27FC236}">
                <a16:creationId xmlns:a16="http://schemas.microsoft.com/office/drawing/2014/main" id="{E688F15D-65A1-EA14-38D5-B6F72E3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My Approach</a:t>
            </a:r>
            <a:endParaRPr lang="en-US" dirty="0" err="1"/>
          </a:p>
        </p:txBody>
      </p:sp>
      <p:cxnSp>
        <p:nvCxnSpPr>
          <p:cNvPr id="1015" name="Straight Arrow Connector 1014">
            <a:extLst>
              <a:ext uri="{FF2B5EF4-FFF2-40B4-BE49-F238E27FC236}">
                <a16:creationId xmlns:a16="http://schemas.microsoft.com/office/drawing/2014/main" id="{11D3A6AF-01F9-161F-021E-90C39E376BB6}"/>
              </a:ext>
            </a:extLst>
          </p:cNvPr>
          <p:cNvCxnSpPr>
            <a:cxnSpLocks/>
          </p:cNvCxnSpPr>
          <p:nvPr/>
        </p:nvCxnSpPr>
        <p:spPr>
          <a:xfrm flipH="1" flipV="1">
            <a:off x="7126687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17" name="Picture 1016" descr="Python Logo PNG Transparent – Brands Logos">
            <a:extLst>
              <a:ext uri="{FF2B5EF4-FFF2-40B4-BE49-F238E27FC236}">
                <a16:creationId xmlns:a16="http://schemas.microsoft.com/office/drawing/2014/main" id="{637300F4-DA06-9A47-4DA3-C1C707F0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31" y="3205757"/>
            <a:ext cx="306806" cy="306117"/>
          </a:xfrm>
          <a:prstGeom prst="rect">
            <a:avLst/>
          </a:prstGeom>
        </p:spPr>
      </p:pic>
      <p:pic>
        <p:nvPicPr>
          <p:cNvPr id="1018" name="Picture 1017" descr="Python Logo PNG Transparent – Brands Logos">
            <a:extLst>
              <a:ext uri="{FF2B5EF4-FFF2-40B4-BE49-F238E27FC236}">
                <a16:creationId xmlns:a16="http://schemas.microsoft.com/office/drawing/2014/main" id="{85783170-9DA2-850C-AD03-DE7A652A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25" y="3195730"/>
            <a:ext cx="306806" cy="306117"/>
          </a:xfrm>
          <a:prstGeom prst="rect">
            <a:avLst/>
          </a:prstGeom>
        </p:spPr>
      </p:pic>
      <p:pic>
        <p:nvPicPr>
          <p:cNvPr id="1019" name="Picture 1018" descr="Python Logo PNG Transparent – Brands Logos">
            <a:extLst>
              <a:ext uri="{FF2B5EF4-FFF2-40B4-BE49-F238E27FC236}">
                <a16:creationId xmlns:a16="http://schemas.microsoft.com/office/drawing/2014/main" id="{791DD41D-29BE-7161-7E9C-B7F5FECF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5" y="3195730"/>
            <a:ext cx="306806" cy="306117"/>
          </a:xfrm>
          <a:prstGeom prst="rect">
            <a:avLst/>
          </a:prstGeom>
        </p:spPr>
      </p:pic>
      <p:pic>
        <p:nvPicPr>
          <p:cNvPr id="1020" name="Picture 1019" descr="Python Logo PNG Transparent – Brands Logos">
            <a:extLst>
              <a:ext uri="{FF2B5EF4-FFF2-40B4-BE49-F238E27FC236}">
                <a16:creationId xmlns:a16="http://schemas.microsoft.com/office/drawing/2014/main" id="{70E314DF-89DF-EE18-CB67-81028CAE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14" y="3185703"/>
            <a:ext cx="306806" cy="306117"/>
          </a:xfrm>
          <a:prstGeom prst="rect">
            <a:avLst/>
          </a:prstGeom>
        </p:spPr>
      </p:pic>
      <p:pic>
        <p:nvPicPr>
          <p:cNvPr id="1021" name="Picture 1020" descr="Python Logo PNG Transparent – Brands Logos">
            <a:extLst>
              <a:ext uri="{FF2B5EF4-FFF2-40B4-BE49-F238E27FC236}">
                <a16:creationId xmlns:a16="http://schemas.microsoft.com/office/drawing/2014/main" id="{FF68DBAE-2CF3-7E43-BA22-AB17CE57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35" y="3185703"/>
            <a:ext cx="306806" cy="306117"/>
          </a:xfrm>
          <a:prstGeom prst="rect">
            <a:avLst/>
          </a:prstGeom>
        </p:spPr>
      </p:pic>
      <p:pic>
        <p:nvPicPr>
          <p:cNvPr id="1024" name="Graphic 1023" descr="Kopf mit Zahnrädern mit einfarbiger Füllung">
            <a:extLst>
              <a:ext uri="{FF2B5EF4-FFF2-40B4-BE49-F238E27FC236}">
                <a16:creationId xmlns:a16="http://schemas.microsoft.com/office/drawing/2014/main" id="{34179A8C-C08E-34F4-2CE2-EB7D9BDC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7588" y="3132220"/>
            <a:ext cx="362954" cy="383006"/>
          </a:xfrm>
          <a:prstGeom prst="rect">
            <a:avLst/>
          </a:prstGeom>
        </p:spPr>
      </p:pic>
      <p:pic>
        <p:nvPicPr>
          <p:cNvPr id="1025" name="Graphic 1024" descr="Kopf mit Zahnrädern mit einfarbiger Füllung">
            <a:extLst>
              <a:ext uri="{FF2B5EF4-FFF2-40B4-BE49-F238E27FC236}">
                <a16:creationId xmlns:a16="http://schemas.microsoft.com/office/drawing/2014/main" id="{B1CC2B30-BB2C-5DE6-3A83-64D6B9D2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2271" y="4856744"/>
            <a:ext cx="593559" cy="603586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6541AA47-6B46-ACC5-AB61-B75F3263F3B8}"/>
              </a:ext>
            </a:extLst>
          </p:cNvPr>
          <p:cNvSpPr txBox="1"/>
          <p:nvPr/>
        </p:nvSpPr>
        <p:spPr>
          <a:xfrm>
            <a:off x="10073441" y="4109057"/>
            <a:ext cx="103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Now:</a:t>
            </a:r>
            <a:endParaRPr lang="en-US" b="1" dirty="0">
              <a:solidFill>
                <a:schemeClr val="accent4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</a:rPr>
              <a:t>core</a:t>
            </a:r>
            <a:r>
              <a:rPr lang="en-US" dirty="0"/>
              <a:t> of 0.45</a:t>
            </a:r>
            <a:endParaRPr lang="en-US"/>
          </a:p>
        </p:txBody>
      </p:sp>
      <p:pic>
        <p:nvPicPr>
          <p:cNvPr id="1028" name="Graphic 1027" descr="Blitz mit einfarbiger Füllung">
            <a:extLst>
              <a:ext uri="{FF2B5EF4-FFF2-40B4-BE49-F238E27FC236}">
                <a16:creationId xmlns:a16="http://schemas.microsoft.com/office/drawing/2014/main" id="{0F66B2CE-7CC0-17A4-53D2-AC592D5B5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2905" y="4535905"/>
            <a:ext cx="593559" cy="603585"/>
          </a:xfrm>
          <a:prstGeom prst="rect">
            <a:avLst/>
          </a:prstGeom>
        </p:spPr>
      </p:pic>
      <p:pic>
        <p:nvPicPr>
          <p:cNvPr id="1029" name="Graphic 1028" descr="Häkchen mit einfarbiger Füllung">
            <a:extLst>
              <a:ext uri="{FF2B5EF4-FFF2-40B4-BE49-F238E27FC236}">
                <a16:creationId xmlns:a16="http://schemas.microsoft.com/office/drawing/2014/main" id="{4406495A-42B5-BFAA-6603-81A2B0865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9669" y="1718511"/>
            <a:ext cx="443163" cy="433137"/>
          </a:xfrm>
          <a:prstGeom prst="rect">
            <a:avLst/>
          </a:prstGeom>
        </p:spPr>
      </p:pic>
      <p:pic>
        <p:nvPicPr>
          <p:cNvPr id="1030" name="Graphic 1029" descr="Häkchen mit einfarbiger Füllung">
            <a:extLst>
              <a:ext uri="{FF2B5EF4-FFF2-40B4-BE49-F238E27FC236}">
                <a16:creationId xmlns:a16="http://schemas.microsoft.com/office/drawing/2014/main" id="{0FB88C25-7AED-82EC-E628-940E0DE2C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116" y="4004511"/>
            <a:ext cx="443163" cy="433137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7FF7CA8-725B-3FDA-7DA0-73BA2751B7D7}"/>
              </a:ext>
            </a:extLst>
          </p:cNvPr>
          <p:cNvSpPr txBox="1"/>
          <p:nvPr/>
        </p:nvSpPr>
        <p:spPr>
          <a:xfrm>
            <a:off x="4882815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65A5056-7781-B43D-5B63-34891431B2D7}"/>
              </a:ext>
            </a:extLst>
          </p:cNvPr>
          <p:cNvSpPr txBox="1"/>
          <p:nvPr/>
        </p:nvSpPr>
        <p:spPr>
          <a:xfrm>
            <a:off x="7770394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29AAB5D-F80C-6652-3980-EA4B06B22769}"/>
              </a:ext>
            </a:extLst>
          </p:cNvPr>
          <p:cNvSpPr txBox="1"/>
          <p:nvPr/>
        </p:nvSpPr>
        <p:spPr>
          <a:xfrm>
            <a:off x="10597815" y="1564104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pic>
        <p:nvPicPr>
          <p:cNvPr id="1037" name="Graphic 1036" descr="Häkchen mit einfarbiger Füllung">
            <a:extLst>
              <a:ext uri="{FF2B5EF4-FFF2-40B4-BE49-F238E27FC236}">
                <a16:creationId xmlns:a16="http://schemas.microsoft.com/office/drawing/2014/main" id="{5C408C55-D993-2FF5-60A8-9D36617E0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800" y="4014537"/>
            <a:ext cx="443163" cy="433137"/>
          </a:xfrm>
          <a:prstGeom prst="rect">
            <a:avLst/>
          </a:prstGeom>
        </p:spPr>
      </p:pic>
      <p:pic>
        <p:nvPicPr>
          <p:cNvPr id="1038" name="Graphic 1037" descr="Häkchen mit einfarbiger Füllung">
            <a:extLst>
              <a:ext uri="{FF2B5EF4-FFF2-40B4-BE49-F238E27FC236}">
                <a16:creationId xmlns:a16="http://schemas.microsoft.com/office/drawing/2014/main" id="{8FDBB10B-3962-C7E3-0850-26BB8DE52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79" y="4014537"/>
            <a:ext cx="443163" cy="4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8BAC2-C443-0103-EB29-6B90F46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73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Geography in music Classifing differnt music based on audiofeatures</vt:lpstr>
      <vt:lpstr>Research Question:</vt:lpstr>
      <vt:lpstr>Why does it fit into the scope of this lecture?</vt:lpstr>
      <vt:lpstr> </vt:lpstr>
      <vt:lpstr> </vt:lpstr>
      <vt:lpstr>My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432</cp:revision>
  <dcterms:created xsi:type="dcterms:W3CDTF">2023-12-10T09:51:58Z</dcterms:created>
  <dcterms:modified xsi:type="dcterms:W3CDTF">2023-12-10T15:43:49Z</dcterms:modified>
</cp:coreProperties>
</file>