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66" r:id="rId5"/>
    <p:sldId id="263" r:id="rId6"/>
    <p:sldId id="267" r:id="rId7"/>
    <p:sldId id="26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1189A-A4BC-9559-D92C-469A607F0C53}" v="2" dt="2023-12-10T16:00:32.408"/>
    <p1510:client id="{657F682E-5E19-8F3A-111E-D0DDD0F334EA}" v="1656" dt="2023-12-10T15:42:26.532"/>
    <p1510:client id="{6773E97D-63C5-7943-91F7-C74DE623D708}" v="29" dt="2023-12-10T14:22:37.505"/>
    <p1510:client id="{80C7D8CD-176E-42EC-C504-A5B7BF9AD602}" v="3" dt="2023-12-10T14:26:47.480"/>
    <p1510:client id="{A03552A8-793A-4A14-9F31-EE1AB643EB5F}" v="1353" dt="2023-12-10T14:18:05.969"/>
    <p1510:client id="{B63F92F4-EA67-71EB-50BE-611F013158CF}" v="89" dt="2023-12-10T14:24:38.190"/>
    <p1510:client id="{F7CD9518-2AC9-9D89-D631-06AC89570F26}" v="38" dt="2023-12-10T14:26:17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3.svg"/><Relationship Id="rId26" Type="http://schemas.openxmlformats.org/officeDocument/2006/relationships/image" Target="../media/image31.sv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3.svg"/><Relationship Id="rId20" Type="http://schemas.openxmlformats.org/officeDocument/2006/relationships/image" Target="../media/image25.sv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29.svg"/><Relationship Id="rId32" Type="http://schemas.openxmlformats.org/officeDocument/2006/relationships/image" Target="../media/image37.png"/><Relationship Id="rId5" Type="http://schemas.openxmlformats.org/officeDocument/2006/relationships/image" Target="../media/image12.png"/><Relationship Id="rId15" Type="http://schemas.openxmlformats.org/officeDocument/2006/relationships/image" Target="../media/image2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7.svg"/><Relationship Id="rId27" Type="http://schemas.openxmlformats.org/officeDocument/2006/relationships/image" Target="../media/image32.png"/><Relationship Id="rId30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3.svg"/><Relationship Id="rId26" Type="http://schemas.openxmlformats.org/officeDocument/2006/relationships/image" Target="../media/image31.sv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3.svg"/><Relationship Id="rId20" Type="http://schemas.openxmlformats.org/officeDocument/2006/relationships/image" Target="../media/image25.sv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29.svg"/><Relationship Id="rId32" Type="http://schemas.openxmlformats.org/officeDocument/2006/relationships/image" Target="../media/image37.png"/><Relationship Id="rId5" Type="http://schemas.openxmlformats.org/officeDocument/2006/relationships/image" Target="../media/image12.png"/><Relationship Id="rId15" Type="http://schemas.openxmlformats.org/officeDocument/2006/relationships/image" Target="../media/image2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7.svg"/><Relationship Id="rId27" Type="http://schemas.openxmlformats.org/officeDocument/2006/relationships/image" Target="../media/image32.png"/><Relationship Id="rId30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518BCE60-EB58-4019-B93A-1094BA89F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239C5D7-3A83-4B28-BA16-9364DA5F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385538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0E4BDC5-1DF0-B758-02E4-0AA24AB72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8087"/>
            <a:ext cx="6103704" cy="5125412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5F791A-08D5-41CA-98C8-0D26FF554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65" y="817345"/>
            <a:ext cx="5174445" cy="3792070"/>
          </a:xfrm>
        </p:spPr>
        <p:txBody>
          <a:bodyPr anchor="t">
            <a:normAutofit/>
          </a:bodyPr>
          <a:lstStyle/>
          <a:p>
            <a:pPr algn="l"/>
            <a:r>
              <a:rPr lang="de-DE" sz="4800" dirty="0" err="1">
                <a:ea typeface="Calibri Light"/>
                <a:cs typeface="Calibri Light"/>
              </a:rPr>
              <a:t>Geography</a:t>
            </a:r>
            <a:r>
              <a:rPr lang="de-DE" sz="4800" dirty="0">
                <a:ea typeface="Calibri Light"/>
                <a:cs typeface="Calibri Light"/>
              </a:rPr>
              <a:t> in </a:t>
            </a:r>
            <a:r>
              <a:rPr lang="de-DE" sz="4800" dirty="0" err="1">
                <a:ea typeface="Calibri Light"/>
                <a:cs typeface="Calibri Light"/>
              </a:rPr>
              <a:t>music</a:t>
            </a:r>
            <a:br>
              <a:rPr lang="de-DE" sz="4800" dirty="0">
                <a:ea typeface="Calibri Light"/>
                <a:cs typeface="Calibri Light"/>
              </a:rPr>
            </a:br>
            <a:r>
              <a:rPr lang="de-DE" sz="4800" b="1" dirty="0" err="1">
                <a:ea typeface="Calibri Light"/>
                <a:cs typeface="Calibri Light"/>
              </a:rPr>
              <a:t>Classifing</a:t>
            </a:r>
            <a:r>
              <a:rPr lang="de-DE" sz="4800" b="1" dirty="0">
                <a:ea typeface="Calibri Light"/>
                <a:cs typeface="Calibri Light"/>
              </a:rPr>
              <a:t> different </a:t>
            </a:r>
            <a:r>
              <a:rPr lang="de-DE" sz="4800" b="1" dirty="0" err="1">
                <a:ea typeface="Calibri Light"/>
                <a:cs typeface="Calibri Light"/>
              </a:rPr>
              <a:t>music</a:t>
            </a:r>
            <a:r>
              <a:rPr lang="de-DE" sz="4800" b="1" dirty="0">
                <a:ea typeface="Calibri Light"/>
                <a:cs typeface="Calibri Light"/>
              </a:rPr>
              <a:t> </a:t>
            </a:r>
            <a:r>
              <a:rPr lang="de-DE" sz="4800" b="1" dirty="0" err="1">
                <a:ea typeface="Calibri Light"/>
                <a:cs typeface="Calibri Light"/>
              </a:rPr>
              <a:t>based</a:t>
            </a:r>
            <a:r>
              <a:rPr lang="de-DE" sz="4800" b="1" dirty="0">
                <a:ea typeface="Calibri Light"/>
                <a:cs typeface="Calibri Light"/>
              </a:rPr>
              <a:t> on </a:t>
            </a:r>
            <a:r>
              <a:rPr lang="de-DE" sz="4800" b="1" dirty="0" err="1">
                <a:ea typeface="Calibri Light"/>
                <a:cs typeface="Calibri Light"/>
              </a:rPr>
              <a:t>audiofeatures</a:t>
            </a:r>
            <a:endParaRPr lang="de-DE" sz="4800" dirty="0" err="1">
              <a:ea typeface="Calibri Light"/>
              <a:cs typeface="Calibri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8C7C49-8CD9-AE83-A4E5-27DC41238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06" y="5486395"/>
            <a:ext cx="4711046" cy="9439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de-DE" dirty="0">
                <a:ea typeface="Calibri"/>
                <a:cs typeface="Calibri"/>
              </a:rPr>
              <a:t>Claude Widmer</a:t>
            </a:r>
          </a:p>
          <a:p>
            <a:pPr algn="l"/>
            <a:r>
              <a:rPr lang="de-DE" dirty="0">
                <a:ea typeface="Calibri"/>
                <a:cs typeface="Calibri"/>
              </a:rPr>
              <a:t>GEO871</a:t>
            </a:r>
          </a:p>
        </p:txBody>
      </p:sp>
      <p:pic>
        <p:nvPicPr>
          <p:cNvPr id="21" name="Picture 20" descr="Music sheet">
            <a:extLst>
              <a:ext uri="{FF2B5EF4-FFF2-40B4-BE49-F238E27FC236}">
                <a16:creationId xmlns:a16="http://schemas.microsoft.com/office/drawing/2014/main" id="{CC698143-C677-5CFA-6107-2EB3191C8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658" b="-3"/>
          <a:stretch/>
        </p:blipFill>
        <p:spPr>
          <a:xfrm>
            <a:off x="6103705" y="10"/>
            <a:ext cx="5385539" cy="6857990"/>
          </a:xfrm>
          <a:prstGeom prst="rect">
            <a:avLst/>
          </a:prstGeom>
        </p:spPr>
      </p:pic>
      <p:sp>
        <p:nvSpPr>
          <p:cNvPr id="31" name="tint">
            <a:extLst>
              <a:ext uri="{FF2B5EF4-FFF2-40B4-BE49-F238E27FC236}">
                <a16:creationId xmlns:a16="http://schemas.microsoft.com/office/drawing/2014/main" id="{49109861-B852-BC17-33D7-416D00A3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92294" y="0"/>
            <a:ext cx="69665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 descr="Pfeil nach rechts mit einfarbiger Füllung">
            <a:extLst>
              <a:ext uri="{FF2B5EF4-FFF2-40B4-BE49-F238E27FC236}">
                <a16:creationId xmlns:a16="http://schemas.microsoft.com/office/drawing/2014/main" id="{B25B9A1D-2D17-ACD5-A237-C2B1D6904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5622" y="4574746"/>
            <a:ext cx="794787" cy="7104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37187A4-5EA2-FC61-B813-B11563D0A4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7" t="18546" r="11635" b="18478"/>
          <a:stretch/>
        </p:blipFill>
        <p:spPr>
          <a:xfrm>
            <a:off x="1917103" y="2820824"/>
            <a:ext cx="7243740" cy="318715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D3E5306-3BBD-E2B3-5063-4CDD864FB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10" y="2764668"/>
            <a:ext cx="1751015" cy="691049"/>
          </a:xfrm>
          <a:prstGeom prst="rect">
            <a:avLst/>
          </a:prstGeom>
        </p:spPr>
      </p:pic>
      <p:pic>
        <p:nvPicPr>
          <p:cNvPr id="35" name="Graphic 34" descr="Pfeil nach rechts mit einfarbiger Füllung">
            <a:extLst>
              <a:ext uri="{FF2B5EF4-FFF2-40B4-BE49-F238E27FC236}">
                <a16:creationId xmlns:a16="http://schemas.microsoft.com/office/drawing/2014/main" id="{D21665A2-A23D-78AB-C96D-BD20854F5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80000">
            <a:off x="2264720" y="3197776"/>
            <a:ext cx="1185050" cy="810891"/>
          </a:xfrm>
          <a:prstGeom prst="rect">
            <a:avLst/>
          </a:prstGeom>
        </p:spPr>
      </p:pic>
      <p:pic>
        <p:nvPicPr>
          <p:cNvPr id="40" name="Graphic 39" descr="Pfeil nach rechts mit einfarbiger Füllung">
            <a:extLst>
              <a:ext uri="{FF2B5EF4-FFF2-40B4-BE49-F238E27FC236}">
                <a16:creationId xmlns:a16="http://schemas.microsoft.com/office/drawing/2014/main" id="{EBAAC21F-8AA9-150E-CDE8-7D61A24D9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3000000">
            <a:off x="5159694" y="4997603"/>
            <a:ext cx="894287" cy="810891"/>
          </a:xfrm>
          <a:prstGeom prst="rect">
            <a:avLst/>
          </a:prstGeom>
        </p:spPr>
      </p:pic>
      <p:pic>
        <p:nvPicPr>
          <p:cNvPr id="41" name="Graphic 40" descr="Pfeil nach rechts mit einfarbiger Füllung">
            <a:extLst>
              <a:ext uri="{FF2B5EF4-FFF2-40B4-BE49-F238E27FC236}">
                <a16:creationId xmlns:a16="http://schemas.microsoft.com/office/drawing/2014/main" id="{A2699795-B7D1-D269-8C33-55FCE30EE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044063" y="3155697"/>
            <a:ext cx="1215129" cy="1101654"/>
          </a:xfrm>
          <a:prstGeom prst="rect">
            <a:avLst/>
          </a:prstGeom>
        </p:spPr>
      </p:pic>
      <p:pic>
        <p:nvPicPr>
          <p:cNvPr id="43" name="Graphic 42" descr="Pfeil nach rechts mit einfarbiger Füllung">
            <a:extLst>
              <a:ext uri="{FF2B5EF4-FFF2-40B4-BE49-F238E27FC236}">
                <a16:creationId xmlns:a16="http://schemas.microsoft.com/office/drawing/2014/main" id="{A0F21ACB-8AF0-5A41-DF9B-C18E451A1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00000">
            <a:off x="7982391" y="4737249"/>
            <a:ext cx="894287" cy="81089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D47A6C4-31DB-0EB2-3F17-10C74F722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6802" y="5749087"/>
            <a:ext cx="2125007" cy="832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6BE2670-7673-8F37-B319-080659B8B6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1775" y="5407698"/>
            <a:ext cx="1935652" cy="96838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9B26CEF-A404-84AC-5A29-0753594F9D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1071" y="3257406"/>
            <a:ext cx="2449286" cy="97169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55A642A-0110-9EF0-64BA-78FE205954C3}"/>
              </a:ext>
            </a:extLst>
          </p:cNvPr>
          <p:cNvSpPr txBox="1"/>
          <p:nvPr/>
        </p:nvSpPr>
        <p:spPr>
          <a:xfrm>
            <a:off x="907648" y="407307"/>
            <a:ext cx="6015264" cy="46487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b="1" dirty="0">
              <a:ea typeface="Calibri"/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BB3625-CCB8-405A-198C-FB6679A12957}"/>
              </a:ext>
            </a:extLst>
          </p:cNvPr>
          <p:cNvSpPr txBox="1"/>
          <p:nvPr/>
        </p:nvSpPr>
        <p:spPr>
          <a:xfrm>
            <a:off x="903572" y="1591229"/>
            <a:ext cx="105917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03030"/>
                </a:solidFill>
                <a:ea typeface="+mn-lt"/>
                <a:cs typeface="+mn-lt"/>
              </a:rPr>
              <a:t>Can tree based machine learning accurately classify traditional, ethnic, or 'world' genre-based music on audio features extracted by the </a:t>
            </a:r>
            <a:r>
              <a:rPr lang="en-US" dirty="0">
                <a:solidFill>
                  <a:srgbClr val="303030"/>
                </a:solidFill>
              </a:rPr>
              <a:t>MARSYAS framework?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FD58378C-99E4-1233-B6C8-B15BC6C0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alibri Light"/>
                <a:ea typeface="Calibri Light"/>
                <a:cs typeface="Calibri Light"/>
              </a:rPr>
              <a:t>Research Question:</a:t>
            </a:r>
            <a:endParaRPr lang="en-US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2635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755A642A-0110-9EF0-64BA-78FE205954C3}"/>
              </a:ext>
            </a:extLst>
          </p:cNvPr>
          <p:cNvSpPr txBox="1"/>
          <p:nvPr/>
        </p:nvSpPr>
        <p:spPr>
          <a:xfrm>
            <a:off x="907648" y="407307"/>
            <a:ext cx="6015264" cy="46487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b="1" dirty="0">
              <a:ea typeface="Calibri"/>
              <a:cs typeface="Calibri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FD58378C-99E4-1233-B6C8-B15BC6C0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alibri Light"/>
                <a:ea typeface="Calibri Light"/>
                <a:cs typeface="Calibri Light"/>
              </a:rPr>
              <a:t>Why does it fit into the scope of this lecture?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2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750FC8A-964B-8215-36E1-95ECCAD6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85" y="1441251"/>
            <a:ext cx="6969512" cy="232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37AD4-4B77-ACAF-BA8C-7B3CB2E0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300" y="1051762"/>
            <a:ext cx="10515600" cy="1325563"/>
          </a:xfrm>
        </p:spPr>
        <p:txBody>
          <a:bodyPr/>
          <a:lstStyle/>
          <a:p>
            <a:endParaRPr lang="en-US" sz="3200">
              <a:ea typeface="Calibri Light"/>
              <a:cs typeface="Calibri Light"/>
            </a:endParaRPr>
          </a:p>
          <a:p>
            <a:endParaRPr lang="en-US">
              <a:ea typeface="Calibri Light"/>
              <a:cs typeface="Calibri Light"/>
            </a:endParaRPr>
          </a:p>
        </p:txBody>
      </p:sp>
      <p:pic>
        <p:nvPicPr>
          <p:cNvPr id="5" name="Graphic 2" descr="Klavier mit einfarbiger Füllung">
            <a:extLst>
              <a:ext uri="{FF2B5EF4-FFF2-40B4-BE49-F238E27FC236}">
                <a16:creationId xmlns:a16="http://schemas.microsoft.com/office/drawing/2014/main" id="{817B7F5A-5902-E6A4-9C39-B9D8135DA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43" y="2091745"/>
            <a:ext cx="517849" cy="517849"/>
          </a:xfrm>
          <a:prstGeom prst="rect">
            <a:avLst/>
          </a:prstGeom>
        </p:spPr>
      </p:pic>
      <p:pic>
        <p:nvPicPr>
          <p:cNvPr id="6" name="Graphic 3" descr="Violine mit einfarbiger Füllung">
            <a:extLst>
              <a:ext uri="{FF2B5EF4-FFF2-40B4-BE49-F238E27FC236}">
                <a16:creationId xmlns:a16="http://schemas.microsoft.com/office/drawing/2014/main" id="{4DD83F75-D383-94AE-03D0-3D15E5706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3651" y="2090275"/>
            <a:ext cx="517849" cy="517849"/>
          </a:xfrm>
          <a:prstGeom prst="rect">
            <a:avLst/>
          </a:prstGeom>
        </p:spPr>
      </p:pic>
      <p:pic>
        <p:nvPicPr>
          <p:cNvPr id="7" name="Graphic 4" descr="Gitarre mit einfarbiger Füllung">
            <a:extLst>
              <a:ext uri="{FF2B5EF4-FFF2-40B4-BE49-F238E27FC236}">
                <a16:creationId xmlns:a16="http://schemas.microsoft.com/office/drawing/2014/main" id="{59460E71-3387-1991-66BA-B4BA1638D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004" y="2653028"/>
            <a:ext cx="517849" cy="517849"/>
          </a:xfrm>
          <a:prstGeom prst="rect">
            <a:avLst/>
          </a:prstGeom>
        </p:spPr>
      </p:pic>
      <p:pic>
        <p:nvPicPr>
          <p:cNvPr id="8" name="Graphic 5" descr="Klarinette mit einfarbiger Füllung">
            <a:extLst>
              <a:ext uri="{FF2B5EF4-FFF2-40B4-BE49-F238E27FC236}">
                <a16:creationId xmlns:a16="http://schemas.microsoft.com/office/drawing/2014/main" id="{DAF378D8-485A-91B2-4947-71C410E0B9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4831" y="2655944"/>
            <a:ext cx="517849" cy="517849"/>
          </a:xfrm>
          <a:prstGeom prst="rect">
            <a:avLst/>
          </a:prstGeom>
        </p:spPr>
      </p:pic>
      <p:pic>
        <p:nvPicPr>
          <p:cNvPr id="11" name="Graphic 8" descr="Ohr Silhouette">
            <a:extLst>
              <a:ext uri="{FF2B5EF4-FFF2-40B4-BE49-F238E27FC236}">
                <a16:creationId xmlns:a16="http://schemas.microsoft.com/office/drawing/2014/main" id="{9D622482-7484-D06F-7403-B4D8BC56DC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12907" y="2224827"/>
            <a:ext cx="914400" cy="914400"/>
          </a:xfrm>
          <a:prstGeom prst="rect">
            <a:avLst/>
          </a:prstGeom>
        </p:spPr>
      </p:pic>
      <p:pic>
        <p:nvPicPr>
          <p:cNvPr id="4" name="Graphic 1" descr="Musiknoten mit einfarbiger Füllung">
            <a:extLst>
              <a:ext uri="{FF2B5EF4-FFF2-40B4-BE49-F238E27FC236}">
                <a16:creationId xmlns:a16="http://schemas.microsoft.com/office/drawing/2014/main" id="{14565FE8-E49F-5648-BFA6-EBB10C8986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74487" y="1597776"/>
            <a:ext cx="580054" cy="587829"/>
          </a:xfrm>
          <a:prstGeom prst="rect">
            <a:avLst/>
          </a:prstGeom>
        </p:spPr>
      </p:pic>
      <p:pic>
        <p:nvPicPr>
          <p:cNvPr id="12" name="Graphic 1" descr="Musiknoten mit einfarbiger Füllung">
            <a:extLst>
              <a:ext uri="{FF2B5EF4-FFF2-40B4-BE49-F238E27FC236}">
                <a16:creationId xmlns:a16="http://schemas.microsoft.com/office/drawing/2014/main" id="{10873704-88B7-FD7F-30F4-76000B92CA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67179" y="2916622"/>
            <a:ext cx="580054" cy="587829"/>
          </a:xfrm>
          <a:prstGeom prst="rect">
            <a:avLst/>
          </a:prstGeom>
        </p:spPr>
      </p:pic>
      <p:pic>
        <p:nvPicPr>
          <p:cNvPr id="13" name="Graphic 1" descr="Musiknoten mit einfarbiger Füllung">
            <a:extLst>
              <a:ext uri="{FF2B5EF4-FFF2-40B4-BE49-F238E27FC236}">
                <a16:creationId xmlns:a16="http://schemas.microsoft.com/office/drawing/2014/main" id="{638ACF23-F2E8-D3C2-E553-83145B6DDD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54178" y="1490312"/>
            <a:ext cx="580054" cy="587829"/>
          </a:xfrm>
          <a:prstGeom prst="rect">
            <a:avLst/>
          </a:prstGeom>
        </p:spPr>
      </p:pic>
      <p:pic>
        <p:nvPicPr>
          <p:cNvPr id="14" name="Graphic 1" descr="Musiknoten mit einfarbiger Füllung">
            <a:extLst>
              <a:ext uri="{FF2B5EF4-FFF2-40B4-BE49-F238E27FC236}">
                <a16:creationId xmlns:a16="http://schemas.microsoft.com/office/drawing/2014/main" id="{0A259D49-0E6F-DE98-DF62-5A19892E37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46717" y="2877545"/>
            <a:ext cx="580054" cy="587829"/>
          </a:xfrm>
          <a:prstGeom prst="rect">
            <a:avLst/>
          </a:prstGeom>
        </p:spPr>
      </p:pic>
      <p:pic>
        <p:nvPicPr>
          <p:cNvPr id="15" name="Graphic 14" descr="Pfeil nach rechts mit einfarbiger Füllung">
            <a:extLst>
              <a:ext uri="{FF2B5EF4-FFF2-40B4-BE49-F238E27FC236}">
                <a16:creationId xmlns:a16="http://schemas.microsoft.com/office/drawing/2014/main" id="{4FCF13FA-3762-73C7-FBD9-32038EE855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700000">
            <a:off x="9377701" y="2759993"/>
            <a:ext cx="914400" cy="914400"/>
          </a:xfrm>
          <a:prstGeom prst="rect">
            <a:avLst/>
          </a:prstGeom>
        </p:spPr>
      </p:pic>
      <p:pic>
        <p:nvPicPr>
          <p:cNvPr id="16" name="Graphic 15" descr="Gehirn im Kopf mit einfarbiger Füllung">
            <a:extLst>
              <a:ext uri="{FF2B5EF4-FFF2-40B4-BE49-F238E27FC236}">
                <a16:creationId xmlns:a16="http://schemas.microsoft.com/office/drawing/2014/main" id="{FC2773DA-5CBA-BF0D-60B4-745B4F3920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26375" y="3542718"/>
            <a:ext cx="872639" cy="872639"/>
          </a:xfrm>
          <a:prstGeom prst="rect">
            <a:avLst/>
          </a:prstGeom>
        </p:spPr>
      </p:pic>
      <p:pic>
        <p:nvPicPr>
          <p:cNvPr id="18" name="Graphic 17" descr="Monitor mit einfarbiger Füllung">
            <a:extLst>
              <a:ext uri="{FF2B5EF4-FFF2-40B4-BE49-F238E27FC236}">
                <a16:creationId xmlns:a16="http://schemas.microsoft.com/office/drawing/2014/main" id="{951CF6AF-49FE-D09C-F098-A6AB833414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6995" y="4653950"/>
            <a:ext cx="435708" cy="435708"/>
          </a:xfrm>
          <a:prstGeom prst="rect">
            <a:avLst/>
          </a:prstGeom>
        </p:spPr>
      </p:pic>
      <p:pic>
        <p:nvPicPr>
          <p:cNvPr id="19" name="Graphic 18" descr="Adressbuch mit einfarbiger Füllung">
            <a:extLst>
              <a:ext uri="{FF2B5EF4-FFF2-40B4-BE49-F238E27FC236}">
                <a16:creationId xmlns:a16="http://schemas.microsoft.com/office/drawing/2014/main" id="{D5425919-5EAE-5911-08B3-E77D413636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89947" y="4943363"/>
            <a:ext cx="416170" cy="396632"/>
          </a:xfrm>
          <a:prstGeom prst="rect">
            <a:avLst/>
          </a:prstGeom>
        </p:spPr>
      </p:pic>
      <p:pic>
        <p:nvPicPr>
          <p:cNvPr id="20" name="Graphic 19" descr="Geöffnetes Buch mit einfarbiger Füllung">
            <a:extLst>
              <a:ext uri="{FF2B5EF4-FFF2-40B4-BE49-F238E27FC236}">
                <a16:creationId xmlns:a16="http://schemas.microsoft.com/office/drawing/2014/main" id="{B8886C76-2028-A64A-990B-EDB8003F4B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90360" y="5271852"/>
            <a:ext cx="513860" cy="513861"/>
          </a:xfrm>
          <a:prstGeom prst="rect">
            <a:avLst/>
          </a:prstGeom>
        </p:spPr>
      </p:pic>
      <p:pic>
        <p:nvPicPr>
          <p:cNvPr id="21" name="Graphic 20" descr="Dokument mit einfarbiger Füllung">
            <a:extLst>
              <a:ext uri="{FF2B5EF4-FFF2-40B4-BE49-F238E27FC236}">
                <a16:creationId xmlns:a16="http://schemas.microsoft.com/office/drawing/2014/main" id="{5F962CDB-C7DA-252D-0B34-DAE29DB5887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92389" y="5561266"/>
            <a:ext cx="455247" cy="4454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EA057F-D0BD-AA3A-1BC7-65A95B374865}"/>
              </a:ext>
            </a:extLst>
          </p:cNvPr>
          <p:cNvSpPr txBox="1"/>
          <p:nvPr/>
        </p:nvSpPr>
        <p:spPr>
          <a:xfrm>
            <a:off x="2178348" y="5169765"/>
            <a:ext cx="647699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>
                <a:ea typeface="Calibri"/>
                <a:cs typeface="Calibri"/>
              </a:rPr>
              <a:t>Lorem</a:t>
            </a:r>
            <a:r>
              <a:rPr lang="en-US" sz="1700">
                <a:ea typeface="+mn-lt"/>
                <a:cs typeface="+mn-lt"/>
              </a:rPr>
              <a:t> ipsum dolor sit </a:t>
            </a:r>
            <a:r>
              <a:rPr lang="en-US" sz="1700" err="1">
                <a:ea typeface="+mn-lt"/>
                <a:cs typeface="+mn-lt"/>
              </a:rPr>
              <a:t>amet</a:t>
            </a:r>
            <a:r>
              <a:rPr lang="en-US" sz="1700">
                <a:ea typeface="+mn-lt"/>
                <a:cs typeface="+mn-lt"/>
              </a:rPr>
              <a:t>, </a:t>
            </a:r>
            <a:r>
              <a:rPr lang="en-US" sz="1700" err="1">
                <a:ea typeface="+mn-lt"/>
                <a:cs typeface="+mn-lt"/>
              </a:rPr>
              <a:t>consectetur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adipiscing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elit</a:t>
            </a:r>
            <a:r>
              <a:rPr lang="en-US" sz="1700">
                <a:ea typeface="+mn-lt"/>
                <a:cs typeface="+mn-lt"/>
              </a:rPr>
              <a:t>, sed do </a:t>
            </a:r>
            <a:r>
              <a:rPr lang="en-US" sz="1700" err="1">
                <a:ea typeface="+mn-lt"/>
                <a:cs typeface="+mn-lt"/>
              </a:rPr>
              <a:t>eiuod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tempor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incididunt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ut</a:t>
            </a:r>
            <a:r>
              <a:rPr lang="en-US" sz="1700">
                <a:ea typeface="+mn-lt"/>
                <a:cs typeface="+mn-lt"/>
              </a:rPr>
              <a:t> labore et dolore magna </a:t>
            </a:r>
            <a:r>
              <a:rPr lang="en-US" sz="1700" err="1">
                <a:ea typeface="+mn-lt"/>
                <a:cs typeface="+mn-lt"/>
              </a:rPr>
              <a:t>aliqua</a:t>
            </a:r>
            <a:r>
              <a:rPr lang="en-US" sz="1700"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23" name="Graphic 22" descr="Pfeil nach rechts mit einfarbiger Füllung">
            <a:extLst>
              <a:ext uri="{FF2B5EF4-FFF2-40B4-BE49-F238E27FC236}">
                <a16:creationId xmlns:a16="http://schemas.microsoft.com/office/drawing/2014/main" id="{B433097F-E000-BB55-9C9E-F34CD2BEB1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8900000">
            <a:off x="9393819" y="4329197"/>
            <a:ext cx="914400" cy="914400"/>
          </a:xfrm>
          <a:prstGeom prst="rect">
            <a:avLst/>
          </a:prstGeom>
        </p:spPr>
      </p:pic>
      <p:pic>
        <p:nvPicPr>
          <p:cNvPr id="25" name="Graphic 24" descr="Auge Silhouette">
            <a:extLst>
              <a:ext uri="{FF2B5EF4-FFF2-40B4-BE49-F238E27FC236}">
                <a16:creationId xmlns:a16="http://schemas.microsoft.com/office/drawing/2014/main" id="{E67DA495-7C45-B84A-8C35-7F342C9EF6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648307" y="4906803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BE89A5-77B5-7B0D-45C5-84B71FA450D4}"/>
              </a:ext>
            </a:extLst>
          </p:cNvPr>
          <p:cNvSpPr txBox="1"/>
          <p:nvPr/>
        </p:nvSpPr>
        <p:spPr>
          <a:xfrm>
            <a:off x="-1385095" y="6484601"/>
            <a:ext cx="55996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https://www.youtube.com/watch?v=Am71aO3sAbA&amp;ab_channel=WholesomeNation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3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</a:rPr>
              <a:t>https://www.ucf.edu/pegasus/your-brain-on-music/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64CE4-5967-AAEC-3A1E-CFF4A9D680AE}"/>
              </a:ext>
            </a:extLst>
          </p:cNvPr>
          <p:cNvSpPr txBox="1"/>
          <p:nvPr/>
        </p:nvSpPr>
        <p:spPr>
          <a:xfrm>
            <a:off x="2280506" y="3798964"/>
            <a:ext cx="637436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[…, 0.161, 0.164, 0.159, 0.155, 0.148, 0.147, 0.141, 0.137, 0.136, 0.134, 0.135, 0.132, 0.126, 0.122, 0.118, 0.116, 0.116, 0.112, 0.112, 0.12, 0.121, 0.124, 0.126, 0.129, 0.136, 0.135, 0.141, 0.146, 0.15, 0.157, 0.161, 0.165, 0.17, 0.17, 0.175, 0.185, 0.183, 0.181, 0.183, 0.182, 0.195, 0.209, 0.193, 0.18, 0.189, 0.193, 0.186, 0.181, 0.185, 0.185, … ]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244" name="Graphic 243" descr="Karte mit Ortsmarkierung mit einfarbiger Füllung">
            <a:extLst>
              <a:ext uri="{FF2B5EF4-FFF2-40B4-BE49-F238E27FC236}">
                <a16:creationId xmlns:a16="http://schemas.microsoft.com/office/drawing/2014/main" id="{1DE6D0B9-EF85-A716-586B-6F0F877A8D6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5309995" y="2624884"/>
            <a:ext cx="2549912" cy="2531326"/>
          </a:xfrm>
          <a:prstGeom prst="rect">
            <a:avLst/>
          </a:prstGeom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AC5AC6BD-C886-DF4C-3AF1-78A1680E61C3}"/>
              </a:ext>
            </a:extLst>
          </p:cNvPr>
          <p:cNvSpPr txBox="1"/>
          <p:nvPr/>
        </p:nvSpPr>
        <p:spPr>
          <a:xfrm>
            <a:off x="401475" y="820964"/>
            <a:ext cx="231775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Source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4A5C40D-1C29-B427-ECB9-E47104EE193E}"/>
              </a:ext>
            </a:extLst>
          </p:cNvPr>
          <p:cNvSpPr txBox="1"/>
          <p:nvPr/>
        </p:nvSpPr>
        <p:spPr>
          <a:xfrm>
            <a:off x="2552537" y="820964"/>
            <a:ext cx="587375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Information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76E5744-CA20-7ED2-8959-F4157A68C96D}"/>
              </a:ext>
            </a:extLst>
          </p:cNvPr>
          <p:cNvSpPr txBox="1"/>
          <p:nvPr/>
        </p:nvSpPr>
        <p:spPr>
          <a:xfrm>
            <a:off x="8259600" y="820964"/>
            <a:ext cx="165100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Receptors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01850F7-D278-D77F-CAFB-EC528A0B79C9}"/>
              </a:ext>
            </a:extLst>
          </p:cNvPr>
          <p:cNvSpPr txBox="1"/>
          <p:nvPr/>
        </p:nvSpPr>
        <p:spPr>
          <a:xfrm>
            <a:off x="9743913" y="820964"/>
            <a:ext cx="2481728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Nervous system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209" name="Graphic 208" descr="Pfeil nach rechts mit einfarbiger Füllung">
            <a:extLst>
              <a:ext uri="{FF2B5EF4-FFF2-40B4-BE49-F238E27FC236}">
                <a16:creationId xmlns:a16="http://schemas.microsoft.com/office/drawing/2014/main" id="{F79FFADE-3CD5-EBAC-CEE3-38123784C1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02115" y="3568456"/>
            <a:ext cx="1286107" cy="914400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BF641538-CBAC-0D06-6925-F74675DF5A00}"/>
              </a:ext>
            </a:extLst>
          </p:cNvPr>
          <p:cNvSpPr txBox="1"/>
          <p:nvPr/>
        </p:nvSpPr>
        <p:spPr>
          <a:xfrm>
            <a:off x="12076375" y="820964"/>
            <a:ext cx="2844366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Brain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1EA1D-CE2A-FED1-48C7-0E3979A91692}"/>
              </a:ext>
            </a:extLst>
          </p:cNvPr>
          <p:cNvSpPr txBox="1"/>
          <p:nvPr/>
        </p:nvSpPr>
        <p:spPr>
          <a:xfrm>
            <a:off x="14771364" y="820964"/>
            <a:ext cx="3128812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Geographic Information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2EAA6-E7A7-5508-166D-2F3EAD10EB4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700982" y="2653542"/>
            <a:ext cx="1468326" cy="1239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80C845-2F1D-2294-6BEA-579B1301539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757064" y="4784316"/>
            <a:ext cx="1396120" cy="11822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4B4E25-63E1-19F1-081E-E864AB3ACB74}"/>
              </a:ext>
            </a:extLst>
          </p:cNvPr>
          <p:cNvSpPr txBox="1"/>
          <p:nvPr/>
        </p:nvSpPr>
        <p:spPr>
          <a:xfrm>
            <a:off x="12662560" y="2278748"/>
            <a:ext cx="1502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>
                <a:ea typeface="Calibri"/>
                <a:cs typeface="Calibri"/>
              </a:rPr>
              <a:t>Music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8078D-9131-6678-F8E0-0792868F9163}"/>
              </a:ext>
            </a:extLst>
          </p:cNvPr>
          <p:cNvSpPr txBox="1"/>
          <p:nvPr/>
        </p:nvSpPr>
        <p:spPr>
          <a:xfrm>
            <a:off x="12681000" y="4188572"/>
            <a:ext cx="1695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Written</a:t>
            </a:r>
            <a:r>
              <a:rPr lang="en-US" u="sng">
                <a:ea typeface="Calibri"/>
                <a:cs typeface="Calibri"/>
              </a:rPr>
              <a:t> language</a:t>
            </a:r>
            <a:endParaRPr lang="en-US" u="sng"/>
          </a:p>
        </p:txBody>
      </p:sp>
      <p:pic>
        <p:nvPicPr>
          <p:cNvPr id="26" name="Graphic 25" descr="Pfeil nach rechts mit einfarbiger Füllung">
            <a:extLst>
              <a:ext uri="{FF2B5EF4-FFF2-40B4-BE49-F238E27FC236}">
                <a16:creationId xmlns:a16="http://schemas.microsoft.com/office/drawing/2014/main" id="{59409E22-3BCF-C91E-2851-4514C9D556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330476" y="3632721"/>
            <a:ext cx="98314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0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750FC8A-964B-8215-36E1-95ECCAD6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17947" y="1441251"/>
            <a:ext cx="6969512" cy="232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37AD4-4B77-ACAF-BA8C-7B3CB2E0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03332" y="1051762"/>
            <a:ext cx="10515600" cy="1325563"/>
          </a:xfrm>
        </p:spPr>
        <p:txBody>
          <a:bodyPr/>
          <a:lstStyle/>
          <a:p>
            <a:endParaRPr lang="en-US" sz="3200">
              <a:ea typeface="Calibri Light"/>
              <a:cs typeface="Calibri Light"/>
            </a:endParaRPr>
          </a:p>
          <a:p>
            <a:endParaRPr lang="en-US">
              <a:ea typeface="Calibri Light"/>
              <a:cs typeface="Calibri Light"/>
            </a:endParaRPr>
          </a:p>
        </p:txBody>
      </p:sp>
      <p:pic>
        <p:nvPicPr>
          <p:cNvPr id="5" name="Graphic 2" descr="Klavier mit einfarbiger Füllung">
            <a:extLst>
              <a:ext uri="{FF2B5EF4-FFF2-40B4-BE49-F238E27FC236}">
                <a16:creationId xmlns:a16="http://schemas.microsoft.com/office/drawing/2014/main" id="{817B7F5A-5902-E6A4-9C39-B9D8135DA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89889" y="2091745"/>
            <a:ext cx="517849" cy="517849"/>
          </a:xfrm>
          <a:prstGeom prst="rect">
            <a:avLst/>
          </a:prstGeom>
        </p:spPr>
      </p:pic>
      <p:pic>
        <p:nvPicPr>
          <p:cNvPr id="6" name="Graphic 3" descr="Violine mit einfarbiger Füllung">
            <a:extLst>
              <a:ext uri="{FF2B5EF4-FFF2-40B4-BE49-F238E27FC236}">
                <a16:creationId xmlns:a16="http://schemas.microsoft.com/office/drawing/2014/main" id="{4DD83F75-D383-94AE-03D0-3D15E5706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012981" y="2090275"/>
            <a:ext cx="517849" cy="517849"/>
          </a:xfrm>
          <a:prstGeom prst="rect">
            <a:avLst/>
          </a:prstGeom>
        </p:spPr>
      </p:pic>
      <p:pic>
        <p:nvPicPr>
          <p:cNvPr id="7" name="Graphic 4" descr="Gitarre mit einfarbiger Füllung">
            <a:extLst>
              <a:ext uri="{FF2B5EF4-FFF2-40B4-BE49-F238E27FC236}">
                <a16:creationId xmlns:a16="http://schemas.microsoft.com/office/drawing/2014/main" id="{59460E71-3387-1991-66BA-B4BA1638D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5847628" y="2653028"/>
            <a:ext cx="517849" cy="517849"/>
          </a:xfrm>
          <a:prstGeom prst="rect">
            <a:avLst/>
          </a:prstGeom>
        </p:spPr>
      </p:pic>
      <p:pic>
        <p:nvPicPr>
          <p:cNvPr id="8" name="Graphic 5" descr="Klarinette mit einfarbiger Füllung">
            <a:extLst>
              <a:ext uri="{FF2B5EF4-FFF2-40B4-BE49-F238E27FC236}">
                <a16:creationId xmlns:a16="http://schemas.microsoft.com/office/drawing/2014/main" id="{DAF378D8-485A-91B2-4947-71C410E0B9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71801" y="2655944"/>
            <a:ext cx="517849" cy="517849"/>
          </a:xfrm>
          <a:prstGeom prst="rect">
            <a:avLst/>
          </a:prstGeom>
        </p:spPr>
      </p:pic>
      <p:pic>
        <p:nvPicPr>
          <p:cNvPr id="11" name="Graphic 8" descr="Ohr Silhouette">
            <a:extLst>
              <a:ext uri="{FF2B5EF4-FFF2-40B4-BE49-F238E27FC236}">
                <a16:creationId xmlns:a16="http://schemas.microsoft.com/office/drawing/2014/main" id="{9D622482-7484-D06F-7403-B4D8BC56DC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76275" y="2224827"/>
            <a:ext cx="914400" cy="914400"/>
          </a:xfrm>
          <a:prstGeom prst="rect">
            <a:avLst/>
          </a:prstGeom>
        </p:spPr>
      </p:pic>
      <p:pic>
        <p:nvPicPr>
          <p:cNvPr id="4" name="Graphic 1" descr="Musiknoten mit einfarbiger Füllung">
            <a:extLst>
              <a:ext uri="{FF2B5EF4-FFF2-40B4-BE49-F238E27FC236}">
                <a16:creationId xmlns:a16="http://schemas.microsoft.com/office/drawing/2014/main" id="{14565FE8-E49F-5648-BFA6-EBB10C8986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7855" y="1597776"/>
            <a:ext cx="580054" cy="587829"/>
          </a:xfrm>
          <a:prstGeom prst="rect">
            <a:avLst/>
          </a:prstGeom>
        </p:spPr>
      </p:pic>
      <p:pic>
        <p:nvPicPr>
          <p:cNvPr id="12" name="Graphic 1" descr="Musiknoten mit einfarbiger Füllung">
            <a:extLst>
              <a:ext uri="{FF2B5EF4-FFF2-40B4-BE49-F238E27FC236}">
                <a16:creationId xmlns:a16="http://schemas.microsoft.com/office/drawing/2014/main" id="{10873704-88B7-FD7F-30F4-76000B92CA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069453" y="2916622"/>
            <a:ext cx="580054" cy="587829"/>
          </a:xfrm>
          <a:prstGeom prst="rect">
            <a:avLst/>
          </a:prstGeom>
        </p:spPr>
      </p:pic>
      <p:pic>
        <p:nvPicPr>
          <p:cNvPr id="13" name="Graphic 1" descr="Musiknoten mit einfarbiger Füllung">
            <a:extLst>
              <a:ext uri="{FF2B5EF4-FFF2-40B4-BE49-F238E27FC236}">
                <a16:creationId xmlns:a16="http://schemas.microsoft.com/office/drawing/2014/main" id="{638ACF23-F2E8-D3C2-E553-83145B6DDD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3482454" y="1490312"/>
            <a:ext cx="580054" cy="587829"/>
          </a:xfrm>
          <a:prstGeom prst="rect">
            <a:avLst/>
          </a:prstGeom>
        </p:spPr>
      </p:pic>
      <p:pic>
        <p:nvPicPr>
          <p:cNvPr id="14" name="Graphic 1" descr="Musiknoten mit einfarbiger Füllung">
            <a:extLst>
              <a:ext uri="{FF2B5EF4-FFF2-40B4-BE49-F238E27FC236}">
                <a16:creationId xmlns:a16="http://schemas.microsoft.com/office/drawing/2014/main" id="{0A259D49-0E6F-DE98-DF62-5A19892E37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3589915" y="2877545"/>
            <a:ext cx="580054" cy="587829"/>
          </a:xfrm>
          <a:prstGeom prst="rect">
            <a:avLst/>
          </a:prstGeom>
        </p:spPr>
      </p:pic>
      <p:pic>
        <p:nvPicPr>
          <p:cNvPr id="15" name="Graphic 14" descr="Pfeil nach rechts mit einfarbiger Füllung">
            <a:extLst>
              <a:ext uri="{FF2B5EF4-FFF2-40B4-BE49-F238E27FC236}">
                <a16:creationId xmlns:a16="http://schemas.microsoft.com/office/drawing/2014/main" id="{4FCF13FA-3762-73C7-FBD9-32038EE855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700000">
            <a:off x="3041069" y="2759993"/>
            <a:ext cx="914400" cy="914400"/>
          </a:xfrm>
          <a:prstGeom prst="rect">
            <a:avLst/>
          </a:prstGeom>
        </p:spPr>
      </p:pic>
      <p:pic>
        <p:nvPicPr>
          <p:cNvPr id="16" name="Graphic 15" descr="Gehirn im Kopf mit einfarbiger Füllung">
            <a:extLst>
              <a:ext uri="{FF2B5EF4-FFF2-40B4-BE49-F238E27FC236}">
                <a16:creationId xmlns:a16="http://schemas.microsoft.com/office/drawing/2014/main" id="{FC2773DA-5CBA-BF0D-60B4-745B4F3920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89743" y="3542718"/>
            <a:ext cx="872639" cy="872639"/>
          </a:xfrm>
          <a:prstGeom prst="rect">
            <a:avLst/>
          </a:prstGeom>
        </p:spPr>
      </p:pic>
      <p:pic>
        <p:nvPicPr>
          <p:cNvPr id="18" name="Graphic 17" descr="Monitor mit einfarbiger Füllung">
            <a:extLst>
              <a:ext uri="{FF2B5EF4-FFF2-40B4-BE49-F238E27FC236}">
                <a16:creationId xmlns:a16="http://schemas.microsoft.com/office/drawing/2014/main" id="{951CF6AF-49FE-D09C-F098-A6AB833414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5709637" y="4653950"/>
            <a:ext cx="435708" cy="435708"/>
          </a:xfrm>
          <a:prstGeom prst="rect">
            <a:avLst/>
          </a:prstGeom>
        </p:spPr>
      </p:pic>
      <p:pic>
        <p:nvPicPr>
          <p:cNvPr id="19" name="Graphic 18" descr="Adressbuch mit einfarbiger Füllung">
            <a:extLst>
              <a:ext uri="{FF2B5EF4-FFF2-40B4-BE49-F238E27FC236}">
                <a16:creationId xmlns:a16="http://schemas.microsoft.com/office/drawing/2014/main" id="{D5425919-5EAE-5911-08B3-E77D413636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5146685" y="4943363"/>
            <a:ext cx="416170" cy="396632"/>
          </a:xfrm>
          <a:prstGeom prst="rect">
            <a:avLst/>
          </a:prstGeom>
        </p:spPr>
      </p:pic>
      <p:pic>
        <p:nvPicPr>
          <p:cNvPr id="20" name="Graphic 19" descr="Geöffnetes Buch mit einfarbiger Füllung">
            <a:extLst>
              <a:ext uri="{FF2B5EF4-FFF2-40B4-BE49-F238E27FC236}">
                <a16:creationId xmlns:a16="http://schemas.microsoft.com/office/drawing/2014/main" id="{B8886C76-2028-A64A-990B-EDB8003F4B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-5746272" y="5271852"/>
            <a:ext cx="513860" cy="513861"/>
          </a:xfrm>
          <a:prstGeom prst="rect">
            <a:avLst/>
          </a:prstGeom>
        </p:spPr>
      </p:pic>
      <p:pic>
        <p:nvPicPr>
          <p:cNvPr id="21" name="Graphic 20" descr="Dokument mit einfarbiger Füllung">
            <a:extLst>
              <a:ext uri="{FF2B5EF4-FFF2-40B4-BE49-F238E27FC236}">
                <a16:creationId xmlns:a16="http://schemas.microsoft.com/office/drawing/2014/main" id="{5F962CDB-C7DA-252D-0B34-DAE29DB5887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-5144243" y="5561266"/>
            <a:ext cx="455247" cy="4454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EA057F-D0BD-AA3A-1BC7-65A95B374865}"/>
              </a:ext>
            </a:extLst>
          </p:cNvPr>
          <p:cNvSpPr txBox="1"/>
          <p:nvPr/>
        </p:nvSpPr>
        <p:spPr>
          <a:xfrm>
            <a:off x="-4158284" y="5169765"/>
            <a:ext cx="647699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>
                <a:ea typeface="Calibri"/>
                <a:cs typeface="Calibri"/>
              </a:rPr>
              <a:t>Lorem</a:t>
            </a:r>
            <a:r>
              <a:rPr lang="en-US" sz="1700">
                <a:ea typeface="+mn-lt"/>
                <a:cs typeface="+mn-lt"/>
              </a:rPr>
              <a:t> ipsum dolor sit </a:t>
            </a:r>
            <a:r>
              <a:rPr lang="en-US" sz="1700" err="1">
                <a:ea typeface="+mn-lt"/>
                <a:cs typeface="+mn-lt"/>
              </a:rPr>
              <a:t>amet</a:t>
            </a:r>
            <a:r>
              <a:rPr lang="en-US" sz="1700">
                <a:ea typeface="+mn-lt"/>
                <a:cs typeface="+mn-lt"/>
              </a:rPr>
              <a:t>, </a:t>
            </a:r>
            <a:r>
              <a:rPr lang="en-US" sz="1700" err="1">
                <a:ea typeface="+mn-lt"/>
                <a:cs typeface="+mn-lt"/>
              </a:rPr>
              <a:t>consectetur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adipiscing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elit</a:t>
            </a:r>
            <a:r>
              <a:rPr lang="en-US" sz="1700">
                <a:ea typeface="+mn-lt"/>
                <a:cs typeface="+mn-lt"/>
              </a:rPr>
              <a:t>, sed do </a:t>
            </a:r>
            <a:r>
              <a:rPr lang="en-US" sz="1700" err="1">
                <a:ea typeface="+mn-lt"/>
                <a:cs typeface="+mn-lt"/>
              </a:rPr>
              <a:t>eiuod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tempor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incididunt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ut</a:t>
            </a:r>
            <a:r>
              <a:rPr lang="en-US" sz="1700">
                <a:ea typeface="+mn-lt"/>
                <a:cs typeface="+mn-lt"/>
              </a:rPr>
              <a:t> labore et dolore magna </a:t>
            </a:r>
            <a:r>
              <a:rPr lang="en-US" sz="1700" err="1">
                <a:ea typeface="+mn-lt"/>
                <a:cs typeface="+mn-lt"/>
              </a:rPr>
              <a:t>aliqua</a:t>
            </a:r>
            <a:r>
              <a:rPr lang="en-US" sz="1700"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23" name="Graphic 22" descr="Pfeil nach rechts mit einfarbiger Füllung">
            <a:extLst>
              <a:ext uri="{FF2B5EF4-FFF2-40B4-BE49-F238E27FC236}">
                <a16:creationId xmlns:a16="http://schemas.microsoft.com/office/drawing/2014/main" id="{B433097F-E000-BB55-9C9E-F34CD2BEB1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8900000">
            <a:off x="3057187" y="4329197"/>
            <a:ext cx="914400" cy="914400"/>
          </a:xfrm>
          <a:prstGeom prst="rect">
            <a:avLst/>
          </a:prstGeom>
        </p:spPr>
      </p:pic>
      <p:pic>
        <p:nvPicPr>
          <p:cNvPr id="25" name="Graphic 24" descr="Auge Silhouette">
            <a:extLst>
              <a:ext uri="{FF2B5EF4-FFF2-40B4-BE49-F238E27FC236}">
                <a16:creationId xmlns:a16="http://schemas.microsoft.com/office/drawing/2014/main" id="{E67DA495-7C45-B84A-8C35-7F342C9EF6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311675" y="4906803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BE89A5-77B5-7B0D-45C5-84B71FA450D4}"/>
              </a:ext>
            </a:extLst>
          </p:cNvPr>
          <p:cNvSpPr txBox="1"/>
          <p:nvPr/>
        </p:nvSpPr>
        <p:spPr>
          <a:xfrm>
            <a:off x="-1385095" y="6484601"/>
            <a:ext cx="55996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https://www.youtube.com/watch?v=Am71aO3sAbA&amp;ab_channel=WholesomeNation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3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</a:rPr>
              <a:t>https://www.ucf.edu/pegasus/your-brain-on-music/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64CE4-5967-AAEC-3A1E-CFF4A9D680AE}"/>
              </a:ext>
            </a:extLst>
          </p:cNvPr>
          <p:cNvSpPr txBox="1"/>
          <p:nvPr/>
        </p:nvSpPr>
        <p:spPr>
          <a:xfrm>
            <a:off x="-4056126" y="3798964"/>
            <a:ext cx="637436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[…, 0.161, 0.164, 0.159, 0.155, 0.148, 0.147, 0.141, 0.137, 0.136, 0.134, 0.135, 0.132, 0.126, 0.122, 0.118, 0.116, 0.116, 0.112, 0.112, 0.12, 0.121, 0.124, 0.126, 0.129, 0.136, 0.135, 0.141, 0.146, 0.15, 0.157, 0.161, 0.165, 0.17, 0.17, 0.175, 0.185, 0.183, 0.181, 0.183, 0.182, 0.195, 0.209, 0.193, 0.18, 0.189, 0.193, 0.186, 0.181, 0.185, 0.185, … ]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244" name="Graphic 243" descr="Karte mit Ortsmarkierung mit einfarbiger Füllung">
            <a:extLst>
              <a:ext uri="{FF2B5EF4-FFF2-40B4-BE49-F238E27FC236}">
                <a16:creationId xmlns:a16="http://schemas.microsoft.com/office/drawing/2014/main" id="{1DE6D0B9-EF85-A716-586B-6F0F877A8D6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973363" y="2624884"/>
            <a:ext cx="2549912" cy="2531326"/>
          </a:xfrm>
          <a:prstGeom prst="rect">
            <a:avLst/>
          </a:prstGeom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AC5AC6BD-C886-DF4C-3AF1-78A1680E61C3}"/>
              </a:ext>
            </a:extLst>
          </p:cNvPr>
          <p:cNvSpPr txBox="1"/>
          <p:nvPr/>
        </p:nvSpPr>
        <p:spPr>
          <a:xfrm>
            <a:off x="-5935157" y="820964"/>
            <a:ext cx="231775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Source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4A5C40D-1C29-B427-ECB9-E47104EE193E}"/>
              </a:ext>
            </a:extLst>
          </p:cNvPr>
          <p:cNvSpPr txBox="1"/>
          <p:nvPr/>
        </p:nvSpPr>
        <p:spPr>
          <a:xfrm>
            <a:off x="-3784095" y="820964"/>
            <a:ext cx="587375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Information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76E5744-CA20-7ED2-8959-F4157A68C96D}"/>
              </a:ext>
            </a:extLst>
          </p:cNvPr>
          <p:cNvSpPr txBox="1"/>
          <p:nvPr/>
        </p:nvSpPr>
        <p:spPr>
          <a:xfrm>
            <a:off x="1922968" y="820964"/>
            <a:ext cx="165100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Receptors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01850F7-D278-D77F-CAFB-EC528A0B79C9}"/>
              </a:ext>
            </a:extLst>
          </p:cNvPr>
          <p:cNvSpPr txBox="1"/>
          <p:nvPr/>
        </p:nvSpPr>
        <p:spPr>
          <a:xfrm>
            <a:off x="3407281" y="820964"/>
            <a:ext cx="2481728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Nervous system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209" name="Graphic 208" descr="Pfeil nach rechts mit einfarbiger Füllung">
            <a:extLst>
              <a:ext uri="{FF2B5EF4-FFF2-40B4-BE49-F238E27FC236}">
                <a16:creationId xmlns:a16="http://schemas.microsoft.com/office/drawing/2014/main" id="{F79FFADE-3CD5-EBAC-CEE3-38123784C1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65483" y="3568456"/>
            <a:ext cx="1286107" cy="914400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BF641538-CBAC-0D06-6925-F74675DF5A00}"/>
              </a:ext>
            </a:extLst>
          </p:cNvPr>
          <p:cNvSpPr txBox="1"/>
          <p:nvPr/>
        </p:nvSpPr>
        <p:spPr>
          <a:xfrm>
            <a:off x="5739743" y="820964"/>
            <a:ext cx="2844366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Brain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1EA1D-CE2A-FED1-48C7-0E3979A91692}"/>
              </a:ext>
            </a:extLst>
          </p:cNvPr>
          <p:cNvSpPr txBox="1"/>
          <p:nvPr/>
        </p:nvSpPr>
        <p:spPr>
          <a:xfrm>
            <a:off x="8434732" y="820964"/>
            <a:ext cx="3128812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Geographic Information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2EAA6-E7A7-5508-166D-2F3EAD10EB4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364350" y="2653542"/>
            <a:ext cx="1468326" cy="1239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80C845-2F1D-2294-6BEA-579B1301539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420432" y="4784316"/>
            <a:ext cx="1396120" cy="11822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4B4E25-63E1-19F1-081E-E864AB3ACB74}"/>
              </a:ext>
            </a:extLst>
          </p:cNvPr>
          <p:cNvSpPr txBox="1"/>
          <p:nvPr/>
        </p:nvSpPr>
        <p:spPr>
          <a:xfrm>
            <a:off x="6325928" y="2278748"/>
            <a:ext cx="1502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>
                <a:ea typeface="Calibri"/>
                <a:cs typeface="Calibri"/>
              </a:rPr>
              <a:t>Music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8078D-9131-6678-F8E0-0792868F9163}"/>
              </a:ext>
            </a:extLst>
          </p:cNvPr>
          <p:cNvSpPr txBox="1"/>
          <p:nvPr/>
        </p:nvSpPr>
        <p:spPr>
          <a:xfrm>
            <a:off x="6344368" y="4188572"/>
            <a:ext cx="1695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Written</a:t>
            </a:r>
            <a:r>
              <a:rPr lang="en-US" u="sng">
                <a:ea typeface="Calibri"/>
                <a:cs typeface="Calibri"/>
              </a:rPr>
              <a:t> language</a:t>
            </a:r>
            <a:endParaRPr lang="en-US" u="sng"/>
          </a:p>
        </p:txBody>
      </p:sp>
      <p:pic>
        <p:nvPicPr>
          <p:cNvPr id="26" name="Graphic 25" descr="Pfeil nach rechts mit einfarbiger Füllung">
            <a:extLst>
              <a:ext uri="{FF2B5EF4-FFF2-40B4-BE49-F238E27FC236}">
                <a16:creationId xmlns:a16="http://schemas.microsoft.com/office/drawing/2014/main" id="{59409E22-3BCF-C91E-2851-4514C9D556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3844" y="3632721"/>
            <a:ext cx="98314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6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582">
            <a:extLst>
              <a:ext uri="{FF2B5EF4-FFF2-40B4-BE49-F238E27FC236}">
                <a16:creationId xmlns:a16="http://schemas.microsoft.com/office/drawing/2014/main" id="{3E1B9096-3AE0-C990-0658-82EF5FF9C156}"/>
              </a:ext>
            </a:extLst>
          </p:cNvPr>
          <p:cNvSpPr txBox="1"/>
          <p:nvPr/>
        </p:nvSpPr>
        <p:spPr>
          <a:xfrm>
            <a:off x="401912" y="1920468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Data Retrieval</a:t>
            </a:r>
            <a:endParaRPr lang="en-US"/>
          </a:p>
          <a:p>
            <a:pPr algn="ctr"/>
            <a:r>
              <a:rPr lang="en-US" dirty="0">
                <a:ea typeface="Calibri"/>
                <a:cs typeface="Calibri"/>
              </a:rPr>
              <a:t>Irvine ML Repository</a:t>
            </a:r>
            <a:endParaRPr lang="en-US" b="1" dirty="0">
              <a:ea typeface="Calibri"/>
              <a:cs typeface="Calibri"/>
            </a:endParaRP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13600AD4-A4F9-7F19-517A-1C0A8C502F05}"/>
              </a:ext>
            </a:extLst>
          </p:cNvPr>
          <p:cNvSpPr txBox="1"/>
          <p:nvPr/>
        </p:nvSpPr>
        <p:spPr>
          <a:xfrm>
            <a:off x="1773513" y="4141181"/>
            <a:ext cx="2013856" cy="1328023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Exploratory Data Analysis</a:t>
            </a:r>
            <a:endParaRPr lang="en-US" dirty="0"/>
          </a:p>
          <a:p>
            <a:pPr algn="ctr"/>
            <a:r>
              <a:rPr lang="en-US" dirty="0">
                <a:ea typeface="Calibri"/>
                <a:cs typeface="Calibri"/>
              </a:rPr>
              <a:t>Get to know the data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7C959FD5-340D-81A3-9A3F-3CB870C1A997}"/>
              </a:ext>
            </a:extLst>
          </p:cNvPr>
          <p:cNvSpPr txBox="1"/>
          <p:nvPr/>
        </p:nvSpPr>
        <p:spPr>
          <a:xfrm>
            <a:off x="3210426" y="1888644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Further Processing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ctr"/>
            <a:endParaRPr lang="en-US" b="1" dirty="0">
              <a:ea typeface="Calibri"/>
              <a:cs typeface="Calibri"/>
            </a:endParaRP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70372630-C954-F530-2A31-8C42C4C58F78}"/>
              </a:ext>
            </a:extLst>
          </p:cNvPr>
          <p:cNvSpPr txBox="1"/>
          <p:nvPr/>
        </p:nvSpPr>
        <p:spPr>
          <a:xfrm>
            <a:off x="-40106" y="6153293"/>
            <a:ext cx="692331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* Principal Components Analysis</a:t>
            </a:r>
          </a:p>
          <a:p>
            <a:r>
              <a:rPr lang="en-US" sz="1400" dirty="0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** Synthetic Minority Over-sampling Technique</a:t>
            </a:r>
            <a:endParaRPr lang="en-US" sz="1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*** Density-Based Spatial Clustering of Applications with Noise</a:t>
            </a:r>
            <a:endParaRPr lang="en-US" sz="1400" dirty="0">
              <a:latin typeface="Calibri"/>
              <a:ea typeface="Calibri"/>
              <a:cs typeface="Calibri"/>
            </a:endParaRP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8C7648BB-1114-41AA-4691-8023118962B4}"/>
              </a:ext>
            </a:extLst>
          </p:cNvPr>
          <p:cNvSpPr txBox="1"/>
          <p:nvPr/>
        </p:nvSpPr>
        <p:spPr>
          <a:xfrm>
            <a:off x="4658226" y="4142845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Clustering</a:t>
            </a:r>
            <a:endParaRPr lang="en-US" dirty="0"/>
          </a:p>
          <a:p>
            <a:pPr algn="ctr"/>
            <a:r>
              <a:rPr lang="en-US" dirty="0">
                <a:ea typeface="Calibri"/>
                <a:cs typeface="Calibri"/>
              </a:rPr>
              <a:t>Manual Clustering</a:t>
            </a:r>
          </a:p>
          <a:p>
            <a:pPr algn="ctr"/>
            <a:r>
              <a:rPr lang="en-US" dirty="0" err="1">
                <a:ea typeface="Calibri"/>
                <a:cs typeface="Calibri"/>
              </a:rPr>
              <a:t>DBScan</a:t>
            </a:r>
            <a:r>
              <a:rPr lang="en-US" dirty="0">
                <a:ea typeface="Calibri"/>
                <a:cs typeface="Calibri"/>
              </a:rPr>
              <a:t>***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7733655E-2966-DC17-D697-5A415727CEF3}"/>
              </a:ext>
            </a:extLst>
          </p:cNvPr>
          <p:cNvSpPr txBox="1"/>
          <p:nvPr/>
        </p:nvSpPr>
        <p:spPr>
          <a:xfrm>
            <a:off x="6051598" y="1888644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Calibri"/>
                <a:cs typeface="Calibri"/>
              </a:rPr>
              <a:t>Learning</a:t>
            </a:r>
          </a:p>
          <a:p>
            <a:pPr algn="ctr"/>
            <a:r>
              <a:rPr lang="en-US">
                <a:ea typeface="Calibri"/>
                <a:cs typeface="Calibri"/>
              </a:rPr>
              <a:t>Random Forest</a:t>
            </a:r>
          </a:p>
          <a:p>
            <a:pPr algn="ctr"/>
            <a:r>
              <a:rPr lang="en-US" dirty="0">
                <a:ea typeface="Calibri"/>
                <a:cs typeface="Calibri"/>
              </a:rPr>
              <a:t>Parameter tuning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62C4E884-0F4D-9763-844E-C729D584579C}"/>
              </a:ext>
            </a:extLst>
          </p:cNvPr>
          <p:cNvSpPr txBox="1"/>
          <p:nvPr/>
        </p:nvSpPr>
        <p:spPr>
          <a:xfrm>
            <a:off x="7542939" y="4142846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Results</a:t>
            </a:r>
          </a:p>
          <a:p>
            <a:pPr algn="ctr"/>
            <a:r>
              <a:rPr lang="en-US" dirty="0">
                <a:ea typeface="Calibri"/>
                <a:cs typeface="Calibri"/>
              </a:rPr>
              <a:t>Get the results</a:t>
            </a: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1C4C9487-BD70-5AA9-81D4-A63660D674E3}"/>
              </a:ext>
            </a:extLst>
          </p:cNvPr>
          <p:cNvSpPr txBox="1"/>
          <p:nvPr/>
        </p:nvSpPr>
        <p:spPr>
          <a:xfrm>
            <a:off x="8860110" y="1888644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Interpretation</a:t>
            </a:r>
          </a:p>
          <a:p>
            <a:pPr algn="ctr"/>
            <a:r>
              <a:rPr lang="en-US" dirty="0">
                <a:ea typeface="Calibri"/>
                <a:cs typeface="Calibri"/>
              </a:rPr>
              <a:t>If bad result</a:t>
            </a: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837ACB5C-E8D7-6323-C8CE-106C5DE9F991}"/>
              </a:ext>
            </a:extLst>
          </p:cNvPr>
          <p:cNvCxnSpPr/>
          <p:nvPr/>
        </p:nvCxnSpPr>
        <p:spPr>
          <a:xfrm>
            <a:off x="1437416" y="3043917"/>
            <a:ext cx="1280161" cy="914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4A357D08-C908-0541-ABE0-F403011263F7}"/>
              </a:ext>
            </a:extLst>
          </p:cNvPr>
          <p:cNvCxnSpPr>
            <a:cxnSpLocks/>
          </p:cNvCxnSpPr>
          <p:nvPr/>
        </p:nvCxnSpPr>
        <p:spPr>
          <a:xfrm>
            <a:off x="4363998" y="3085785"/>
            <a:ext cx="1283677" cy="872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CCA256D1-5514-DD2A-EB57-C44EB8D1444A}"/>
              </a:ext>
            </a:extLst>
          </p:cNvPr>
          <p:cNvCxnSpPr>
            <a:cxnSpLocks/>
          </p:cNvCxnSpPr>
          <p:nvPr/>
        </p:nvCxnSpPr>
        <p:spPr>
          <a:xfrm>
            <a:off x="7206844" y="3098345"/>
            <a:ext cx="1317172" cy="859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A34984F2-7D2E-94D0-FD69-AC5069386B34}"/>
              </a:ext>
            </a:extLst>
          </p:cNvPr>
          <p:cNvCxnSpPr>
            <a:cxnSpLocks/>
          </p:cNvCxnSpPr>
          <p:nvPr/>
        </p:nvCxnSpPr>
        <p:spPr>
          <a:xfrm flipH="1" flipV="1">
            <a:off x="4259161" y="3054804"/>
            <a:ext cx="26124" cy="2960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6" name="Straight Arrow Connector 635">
            <a:extLst>
              <a:ext uri="{FF2B5EF4-FFF2-40B4-BE49-F238E27FC236}">
                <a16:creationId xmlns:a16="http://schemas.microsoft.com/office/drawing/2014/main" id="{227E0424-9972-72F1-B3DD-CC8247992511}"/>
              </a:ext>
            </a:extLst>
          </p:cNvPr>
          <p:cNvCxnSpPr>
            <a:cxnSpLocks/>
          </p:cNvCxnSpPr>
          <p:nvPr/>
        </p:nvCxnSpPr>
        <p:spPr>
          <a:xfrm flipV="1">
            <a:off x="5791700" y="3087460"/>
            <a:ext cx="1225733" cy="87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529148CC-164D-7F26-5852-048B1844C0AF}"/>
              </a:ext>
            </a:extLst>
          </p:cNvPr>
          <p:cNvCxnSpPr>
            <a:cxnSpLocks/>
          </p:cNvCxnSpPr>
          <p:nvPr/>
        </p:nvCxnSpPr>
        <p:spPr>
          <a:xfrm flipV="1">
            <a:off x="2906986" y="3065689"/>
            <a:ext cx="1225733" cy="87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0" name="Straight Arrow Connector 719">
            <a:extLst>
              <a:ext uri="{FF2B5EF4-FFF2-40B4-BE49-F238E27FC236}">
                <a16:creationId xmlns:a16="http://schemas.microsoft.com/office/drawing/2014/main" id="{B535076A-2241-7486-81A2-91F01632E626}"/>
              </a:ext>
            </a:extLst>
          </p:cNvPr>
          <p:cNvCxnSpPr>
            <a:cxnSpLocks/>
          </p:cNvCxnSpPr>
          <p:nvPr/>
        </p:nvCxnSpPr>
        <p:spPr>
          <a:xfrm flipV="1">
            <a:off x="8676414" y="3098345"/>
            <a:ext cx="1225733" cy="87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117655D4-9665-A830-7630-4F9D2D90DB6B}"/>
              </a:ext>
            </a:extLst>
          </p:cNvPr>
          <p:cNvCxnSpPr/>
          <p:nvPr/>
        </p:nvCxnSpPr>
        <p:spPr>
          <a:xfrm>
            <a:off x="9994947" y="3121479"/>
            <a:ext cx="30145" cy="289308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3" name="Straight Arrow Connector 762">
            <a:extLst>
              <a:ext uri="{FF2B5EF4-FFF2-40B4-BE49-F238E27FC236}">
                <a16:creationId xmlns:a16="http://schemas.microsoft.com/office/drawing/2014/main" id="{9BAB2ABA-CC04-94F5-4B42-685BDF9100FB}"/>
              </a:ext>
            </a:extLst>
          </p:cNvPr>
          <p:cNvCxnSpPr>
            <a:cxnSpLocks/>
          </p:cNvCxnSpPr>
          <p:nvPr/>
        </p:nvCxnSpPr>
        <p:spPr>
          <a:xfrm flipH="1">
            <a:off x="4256502" y="5993632"/>
            <a:ext cx="5767753" cy="837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1" name="TextBox 1010">
            <a:extLst>
              <a:ext uri="{FF2B5EF4-FFF2-40B4-BE49-F238E27FC236}">
                <a16:creationId xmlns:a16="http://schemas.microsoft.com/office/drawing/2014/main" id="{AB033890-8B9C-8576-DA21-21A24C5988E2}"/>
              </a:ext>
            </a:extLst>
          </p:cNvPr>
          <p:cNvSpPr txBox="1"/>
          <p:nvPr/>
        </p:nvSpPr>
        <p:spPr>
          <a:xfrm>
            <a:off x="4301289" y="6055894"/>
            <a:ext cx="57049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Repeat with new processing or learning idea until satisfied</a:t>
            </a:r>
            <a:endParaRPr lang="en-US"/>
          </a:p>
          <a:p>
            <a:pPr algn="ctr"/>
            <a:r>
              <a:rPr lang="en-US" dirty="0">
                <a:ea typeface="Calibri"/>
                <a:cs typeface="Calibri"/>
              </a:rPr>
              <a:t>-&gt; My ideas: PCA* / SMOTE**</a:t>
            </a:r>
          </a:p>
        </p:txBody>
      </p:sp>
      <p:sp>
        <p:nvSpPr>
          <p:cNvPr id="1014" name="Title 1">
            <a:extLst>
              <a:ext uri="{FF2B5EF4-FFF2-40B4-BE49-F238E27FC236}">
                <a16:creationId xmlns:a16="http://schemas.microsoft.com/office/drawing/2014/main" id="{E688F15D-65A1-EA14-38D5-B6F72E3A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My Approach</a:t>
            </a:r>
            <a:endParaRPr lang="en-US" dirty="0" err="1"/>
          </a:p>
        </p:txBody>
      </p:sp>
      <p:cxnSp>
        <p:nvCxnSpPr>
          <p:cNvPr id="1015" name="Straight Arrow Connector 1014">
            <a:extLst>
              <a:ext uri="{FF2B5EF4-FFF2-40B4-BE49-F238E27FC236}">
                <a16:creationId xmlns:a16="http://schemas.microsoft.com/office/drawing/2014/main" id="{11D3A6AF-01F9-161F-021E-90C39E376BB6}"/>
              </a:ext>
            </a:extLst>
          </p:cNvPr>
          <p:cNvCxnSpPr>
            <a:cxnSpLocks/>
          </p:cNvCxnSpPr>
          <p:nvPr/>
        </p:nvCxnSpPr>
        <p:spPr>
          <a:xfrm flipH="1" flipV="1">
            <a:off x="7126687" y="3054804"/>
            <a:ext cx="26124" cy="2960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17" name="Picture 1016" descr="Python Logo PNG Transparent – Brands Logos">
            <a:extLst>
              <a:ext uri="{FF2B5EF4-FFF2-40B4-BE49-F238E27FC236}">
                <a16:creationId xmlns:a16="http://schemas.microsoft.com/office/drawing/2014/main" id="{637300F4-DA06-9A47-4DA3-C1C707F01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31" y="3205757"/>
            <a:ext cx="306806" cy="306117"/>
          </a:xfrm>
          <a:prstGeom prst="rect">
            <a:avLst/>
          </a:prstGeom>
        </p:spPr>
      </p:pic>
      <p:pic>
        <p:nvPicPr>
          <p:cNvPr id="1018" name="Picture 1017" descr="Python Logo PNG Transparent – Brands Logos">
            <a:extLst>
              <a:ext uri="{FF2B5EF4-FFF2-40B4-BE49-F238E27FC236}">
                <a16:creationId xmlns:a16="http://schemas.microsoft.com/office/drawing/2014/main" id="{85783170-9DA2-850C-AD03-DE7A652A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25" y="3195730"/>
            <a:ext cx="306806" cy="306117"/>
          </a:xfrm>
          <a:prstGeom prst="rect">
            <a:avLst/>
          </a:prstGeom>
        </p:spPr>
      </p:pic>
      <p:pic>
        <p:nvPicPr>
          <p:cNvPr id="1019" name="Picture 1018" descr="Python Logo PNG Transparent – Brands Logos">
            <a:extLst>
              <a:ext uri="{FF2B5EF4-FFF2-40B4-BE49-F238E27FC236}">
                <a16:creationId xmlns:a16="http://schemas.microsoft.com/office/drawing/2014/main" id="{791DD41D-29BE-7161-7E9C-B7F5FECF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35" y="3195730"/>
            <a:ext cx="306806" cy="306117"/>
          </a:xfrm>
          <a:prstGeom prst="rect">
            <a:avLst/>
          </a:prstGeom>
        </p:spPr>
      </p:pic>
      <p:pic>
        <p:nvPicPr>
          <p:cNvPr id="1020" name="Picture 1019" descr="Python Logo PNG Transparent – Brands Logos">
            <a:extLst>
              <a:ext uri="{FF2B5EF4-FFF2-40B4-BE49-F238E27FC236}">
                <a16:creationId xmlns:a16="http://schemas.microsoft.com/office/drawing/2014/main" id="{70E314DF-89DF-EE18-CB67-81028CAE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214" y="3185703"/>
            <a:ext cx="306806" cy="306117"/>
          </a:xfrm>
          <a:prstGeom prst="rect">
            <a:avLst/>
          </a:prstGeom>
        </p:spPr>
      </p:pic>
      <p:pic>
        <p:nvPicPr>
          <p:cNvPr id="1021" name="Picture 1020" descr="Python Logo PNG Transparent – Brands Logos">
            <a:extLst>
              <a:ext uri="{FF2B5EF4-FFF2-40B4-BE49-F238E27FC236}">
                <a16:creationId xmlns:a16="http://schemas.microsoft.com/office/drawing/2014/main" id="{FF68DBAE-2CF3-7E43-BA22-AB17CE57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635" y="3185703"/>
            <a:ext cx="306806" cy="306117"/>
          </a:xfrm>
          <a:prstGeom prst="rect">
            <a:avLst/>
          </a:prstGeom>
        </p:spPr>
      </p:pic>
      <p:pic>
        <p:nvPicPr>
          <p:cNvPr id="1024" name="Graphic 1023" descr="Kopf mit Zahnrädern mit einfarbiger Füllung">
            <a:extLst>
              <a:ext uri="{FF2B5EF4-FFF2-40B4-BE49-F238E27FC236}">
                <a16:creationId xmlns:a16="http://schemas.microsoft.com/office/drawing/2014/main" id="{34179A8C-C08E-34F4-2CE2-EB7D9BDC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7588" y="3132220"/>
            <a:ext cx="362954" cy="383006"/>
          </a:xfrm>
          <a:prstGeom prst="rect">
            <a:avLst/>
          </a:prstGeom>
        </p:spPr>
      </p:pic>
      <p:pic>
        <p:nvPicPr>
          <p:cNvPr id="1025" name="Graphic 1024" descr="Kopf mit Zahnrädern mit einfarbiger Füllung">
            <a:extLst>
              <a:ext uri="{FF2B5EF4-FFF2-40B4-BE49-F238E27FC236}">
                <a16:creationId xmlns:a16="http://schemas.microsoft.com/office/drawing/2014/main" id="{B1CC2B30-BB2C-5DE6-3A83-64D6B9D2B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2271" y="4856744"/>
            <a:ext cx="593559" cy="603586"/>
          </a:xfrm>
          <a:prstGeom prst="rect">
            <a:avLst/>
          </a:prstGeom>
        </p:spPr>
      </p:pic>
      <p:sp>
        <p:nvSpPr>
          <p:cNvPr id="1026" name="TextBox 1025">
            <a:extLst>
              <a:ext uri="{FF2B5EF4-FFF2-40B4-BE49-F238E27FC236}">
                <a16:creationId xmlns:a16="http://schemas.microsoft.com/office/drawing/2014/main" id="{6541AA47-6B46-ACC5-AB61-B75F3263F3B8}"/>
              </a:ext>
            </a:extLst>
          </p:cNvPr>
          <p:cNvSpPr txBox="1"/>
          <p:nvPr/>
        </p:nvSpPr>
        <p:spPr>
          <a:xfrm>
            <a:off x="10073441" y="4109057"/>
            <a:ext cx="10387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Now:</a:t>
            </a:r>
            <a:endParaRPr lang="en-US" b="1" dirty="0">
              <a:solidFill>
                <a:schemeClr val="accent4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</a:rPr>
              <a:t>core</a:t>
            </a:r>
            <a:r>
              <a:rPr lang="en-US" dirty="0"/>
              <a:t> of 0.45</a:t>
            </a:r>
            <a:endParaRPr lang="en-US"/>
          </a:p>
        </p:txBody>
      </p:sp>
      <p:pic>
        <p:nvPicPr>
          <p:cNvPr id="1028" name="Graphic 1027" descr="Blitz mit einfarbiger Füllung">
            <a:extLst>
              <a:ext uri="{FF2B5EF4-FFF2-40B4-BE49-F238E27FC236}">
                <a16:creationId xmlns:a16="http://schemas.microsoft.com/office/drawing/2014/main" id="{0F66B2CE-7CC0-17A4-53D2-AC592D5B5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12905" y="4535905"/>
            <a:ext cx="593559" cy="603585"/>
          </a:xfrm>
          <a:prstGeom prst="rect">
            <a:avLst/>
          </a:prstGeom>
        </p:spPr>
      </p:pic>
      <p:pic>
        <p:nvPicPr>
          <p:cNvPr id="1029" name="Graphic 1028" descr="Häkchen mit einfarbiger Füllung">
            <a:extLst>
              <a:ext uri="{FF2B5EF4-FFF2-40B4-BE49-F238E27FC236}">
                <a16:creationId xmlns:a16="http://schemas.microsoft.com/office/drawing/2014/main" id="{4406495A-42B5-BFAA-6603-81A2B0865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9669" y="1718511"/>
            <a:ext cx="443163" cy="433137"/>
          </a:xfrm>
          <a:prstGeom prst="rect">
            <a:avLst/>
          </a:prstGeom>
        </p:spPr>
      </p:pic>
      <p:pic>
        <p:nvPicPr>
          <p:cNvPr id="1030" name="Graphic 1029" descr="Häkchen mit einfarbiger Füllung">
            <a:extLst>
              <a:ext uri="{FF2B5EF4-FFF2-40B4-BE49-F238E27FC236}">
                <a16:creationId xmlns:a16="http://schemas.microsoft.com/office/drawing/2014/main" id="{0FB88C25-7AED-82EC-E628-940E0DE2CC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3116" y="4004511"/>
            <a:ext cx="443163" cy="433137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27FF7CA8-725B-3FDA-7DA0-73BA2751B7D7}"/>
              </a:ext>
            </a:extLst>
          </p:cNvPr>
          <p:cNvSpPr txBox="1"/>
          <p:nvPr/>
        </p:nvSpPr>
        <p:spPr>
          <a:xfrm>
            <a:off x="4882815" y="1624262"/>
            <a:ext cx="3408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>
                <a:solidFill>
                  <a:srgbClr val="FFC000"/>
                </a:solidFill>
                <a:ea typeface="Calibri"/>
                <a:cs typeface="Calibri"/>
              </a:rPr>
              <a:t>~</a:t>
            </a:r>
            <a:endParaRPr lang="en-US" sz="1200">
              <a:solidFill>
                <a:srgbClr val="374151"/>
              </a:solidFill>
              <a:ea typeface="Calibri"/>
              <a:cs typeface="Calibri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E65A5056-7781-B43D-5B63-34891431B2D7}"/>
              </a:ext>
            </a:extLst>
          </p:cNvPr>
          <p:cNvSpPr txBox="1"/>
          <p:nvPr/>
        </p:nvSpPr>
        <p:spPr>
          <a:xfrm>
            <a:off x="7770394" y="1624262"/>
            <a:ext cx="3408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>
                <a:solidFill>
                  <a:srgbClr val="FFC000"/>
                </a:solidFill>
                <a:ea typeface="Calibri"/>
                <a:cs typeface="Calibri"/>
              </a:rPr>
              <a:t>~</a:t>
            </a:r>
            <a:endParaRPr lang="en-US" sz="1200">
              <a:solidFill>
                <a:srgbClr val="374151"/>
              </a:solidFill>
              <a:ea typeface="Calibri"/>
              <a:cs typeface="Calibri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29AAB5D-F80C-6652-3980-EA4B06B22769}"/>
              </a:ext>
            </a:extLst>
          </p:cNvPr>
          <p:cNvSpPr txBox="1"/>
          <p:nvPr/>
        </p:nvSpPr>
        <p:spPr>
          <a:xfrm>
            <a:off x="10597815" y="1564104"/>
            <a:ext cx="3408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>
                <a:solidFill>
                  <a:srgbClr val="FFC000"/>
                </a:solidFill>
                <a:ea typeface="Calibri"/>
                <a:cs typeface="Calibri"/>
              </a:rPr>
              <a:t>~</a:t>
            </a:r>
            <a:endParaRPr lang="en-US" sz="1200">
              <a:solidFill>
                <a:srgbClr val="374151"/>
              </a:solidFill>
              <a:ea typeface="Calibri"/>
              <a:cs typeface="Calibri"/>
            </a:endParaRPr>
          </a:p>
        </p:txBody>
      </p:sp>
      <p:pic>
        <p:nvPicPr>
          <p:cNvPr id="1037" name="Graphic 1036" descr="Häkchen mit einfarbiger Füllung">
            <a:extLst>
              <a:ext uri="{FF2B5EF4-FFF2-40B4-BE49-F238E27FC236}">
                <a16:creationId xmlns:a16="http://schemas.microsoft.com/office/drawing/2014/main" id="{5C408C55-D993-2FF5-60A8-9D36617E0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0800" y="4014537"/>
            <a:ext cx="443163" cy="433137"/>
          </a:xfrm>
          <a:prstGeom prst="rect">
            <a:avLst/>
          </a:prstGeom>
        </p:spPr>
      </p:pic>
      <p:pic>
        <p:nvPicPr>
          <p:cNvPr id="1038" name="Graphic 1037" descr="Häkchen mit einfarbiger Füllung">
            <a:extLst>
              <a:ext uri="{FF2B5EF4-FFF2-40B4-BE49-F238E27FC236}">
                <a16:creationId xmlns:a16="http://schemas.microsoft.com/office/drawing/2014/main" id="{8FDBB10B-3962-C7E3-0850-26BB8DE529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8379" y="4014537"/>
            <a:ext cx="443163" cy="4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6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E8BAC2-C443-0103-EB29-6B90F468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3736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Larissa</vt:lpstr>
      <vt:lpstr>Geography in music Classifing different music based on audiofeatures</vt:lpstr>
      <vt:lpstr>Research Question:</vt:lpstr>
      <vt:lpstr>Why does it fit into the scope of this lecture?</vt:lpstr>
      <vt:lpstr> </vt:lpstr>
      <vt:lpstr> </vt:lpstr>
      <vt:lpstr>My Approach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437</cp:revision>
  <dcterms:created xsi:type="dcterms:W3CDTF">2023-12-10T09:51:58Z</dcterms:created>
  <dcterms:modified xsi:type="dcterms:W3CDTF">2023-12-10T16:00:52Z</dcterms:modified>
</cp:coreProperties>
</file>