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33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Devin Widmer</a:t>
            </a:r>
          </a:p>
          <a:p>
            <a:pPr marL="0" lvl="0" indent="0" algn="l" rtl="0">
              <a:lnSpc>
                <a:spcPct val="70000"/>
              </a:lnSpc>
              <a:spcBef>
                <a:spcPts val="1000"/>
              </a:spcBef>
              <a:spcAft>
                <a:spcPts val="0"/>
              </a:spcAft>
              <a:buClr>
                <a:schemeClr val="lt1"/>
              </a:buClr>
              <a:buSzPts val="1850"/>
              <a:buNone/>
            </a:pP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DevOps becomes </a:t>
            </a:r>
            <a:r>
              <a:rPr lang="en-US" dirty="0" err="1"/>
              <a:t>DevSecOps</a:t>
            </a:r>
            <a:r>
              <a:rPr lang="en-US" dirty="0"/>
              <a:t> by integrating security protocols into each step of the DevOps toolchain. In the pre-production phases, threat modeling and security tool selections and training are implemented into the “Assess and Plan” segment. During the Design and Build phases, proper IDE security is addressed and implemented. Also, automated security scans and static application testing are implemented in the Verify and Test phase in addition to unit, integration and other types of testing. </a:t>
            </a:r>
          </a:p>
          <a:p>
            <a:pPr marL="457200" lvl="1" indent="0" algn="l" rtl="0">
              <a:lnSpc>
                <a:spcPct val="90000"/>
              </a:lnSpc>
              <a:spcBef>
                <a:spcPts val="0"/>
              </a:spcBef>
              <a:spcAft>
                <a:spcPts val="0"/>
              </a:spcAft>
              <a:buClr>
                <a:schemeClr val="lt1"/>
              </a:buClr>
              <a:buSzPts val="2000"/>
              <a:buNone/>
            </a:pPr>
            <a:endParaRPr lang="en-US" dirty="0"/>
          </a:p>
          <a:p>
            <a:pPr marL="685800" lvl="1" indent="-228600" algn="l" rtl="0">
              <a:lnSpc>
                <a:spcPct val="90000"/>
              </a:lnSpc>
              <a:spcBef>
                <a:spcPts val="0"/>
              </a:spcBef>
              <a:spcAft>
                <a:spcPts val="0"/>
              </a:spcAft>
              <a:buClr>
                <a:schemeClr val="lt1"/>
              </a:buClr>
              <a:buSzPts val="2000"/>
              <a:buChar char="•"/>
            </a:pPr>
            <a:r>
              <a:rPr lang="en-US" dirty="0"/>
              <a:t>Once the production phase has been entered, automated testing with prevention by utilizing integrity checks and defense-in-depth measures. Network monitoring, penetration testing, and performance logs are all methods of continuous threat detection. Much like testing for QA purposes, testing for security purposes should also be performed early and often.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145657" y="1869260"/>
            <a:ext cx="3900361" cy="43494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protection of software code is no longer an option in today’s world of cybercrimes – it is mandatory. </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 benefits of testing early and often far outweigh the negative consequences of neglecting to follow this security policy, the coding standards, and secure coding best practices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4C8ABA22-16D0-493D-92CF-B67786CE1C22}"/>
              </a:ext>
            </a:extLst>
          </p:cNvPr>
          <p:cNvPicPr>
            <a:picLocks noChangeAspect="1"/>
          </p:cNvPicPr>
          <p:nvPr/>
        </p:nvPicPr>
        <p:blipFill>
          <a:blip r:embed="rId5"/>
          <a:stretch>
            <a:fillRect/>
          </a:stretch>
        </p:blipFill>
        <p:spPr>
          <a:xfrm>
            <a:off x="4369010" y="1984572"/>
            <a:ext cx="7553948" cy="2233251"/>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Enforcing this security policy is absolutely critical to limiting security vulnerabilities going forward. </a:t>
            </a:r>
          </a:p>
          <a:p>
            <a:pPr marL="914400" lvl="2" indent="0" algn="l" rtl="0">
              <a:lnSpc>
                <a:spcPct val="90000"/>
              </a:lnSpc>
              <a:spcBef>
                <a:spcPts val="0"/>
              </a:spcBef>
              <a:spcAft>
                <a:spcPts val="0"/>
              </a:spcAft>
              <a:buClr>
                <a:schemeClr val="lt1"/>
              </a:buClr>
              <a:buSzPts val="1800"/>
              <a:buNone/>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As new potential security threats are identified, it’s important to regularly review and update the security policy to make sure it reflects the most current information needed to ensure security.</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endParaRPr lang="en-US"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210744"/>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Developing a secure coding practices and a strong security policy is not a one-time thing. This security should be reviewed and updated at least once a year or when new security threats have been identified.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While the coding standards in this security policy provide a good start, additional coding standards should be added to ensure compliance with all ten principles.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By following secure coding standards from the start of development, utilizing defense in depth, and implementing daily testing routines, DevOps will become </a:t>
            </a:r>
            <a:r>
              <a:rPr lang="en-US" dirty="0" err="1"/>
              <a:t>DevSecOps</a:t>
            </a:r>
            <a:r>
              <a:rPr lang="en-US" dirty="0"/>
              <a:t> for Green Pace.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2000" dirty="0" err="1"/>
              <a:t>Seacord</a:t>
            </a:r>
            <a:r>
              <a:rPr lang="en-US" sz="2000" dirty="0"/>
              <a:t>, R. (2018, May 2). Top 10 Secure Coding Practices. Top 10 Secure Coding Practices - CERT Secure Coding - Confluence. Retrieved December 12, 2021, from https://wiki.sei.cmu.edu/confluence/display/seccode/Top+10+Secure+Coding+Practices. </a:t>
            </a:r>
          </a:p>
          <a:p>
            <a:pPr marL="0" lvl="0" indent="0" algn="l" rtl="0">
              <a:lnSpc>
                <a:spcPct val="90000"/>
              </a:lnSpc>
              <a:spcBef>
                <a:spcPts val="0"/>
              </a:spcBef>
              <a:spcAft>
                <a:spcPts val="0"/>
              </a:spcAft>
              <a:buClr>
                <a:schemeClr val="lt1"/>
              </a:buClr>
              <a:buSzPts val="2200"/>
              <a:buNone/>
            </a:pPr>
            <a:endParaRPr lang="en-US" sz="2000" dirty="0"/>
          </a:p>
          <a:p>
            <a:pPr marL="0" lvl="0" indent="0" algn="l" rtl="0">
              <a:lnSpc>
                <a:spcPct val="90000"/>
              </a:lnSpc>
              <a:spcBef>
                <a:spcPts val="0"/>
              </a:spcBef>
              <a:spcAft>
                <a:spcPts val="0"/>
              </a:spcAft>
              <a:buClr>
                <a:schemeClr val="lt1"/>
              </a:buClr>
              <a:buSzPts val="2200"/>
              <a:buNone/>
            </a:pPr>
            <a:r>
              <a:rPr lang="en-US" sz="2000" dirty="0" err="1"/>
              <a:t>Mylonas</a:t>
            </a:r>
            <a:r>
              <a:rPr lang="en-US" sz="2000" dirty="0"/>
              <a:t>, L. (2018, November 27). What is AAA Security? an introduction to authentication, </a:t>
            </a:r>
            <a:r>
              <a:rPr lang="en-US" sz="2000" dirty="0" err="1"/>
              <a:t>Authorisation</a:t>
            </a:r>
            <a:r>
              <a:rPr lang="en-US" sz="2000" dirty="0"/>
              <a:t> and Accounting. </a:t>
            </a:r>
            <a:r>
              <a:rPr lang="en-US" sz="2000" dirty="0" err="1"/>
              <a:t>Codebots</a:t>
            </a:r>
            <a:r>
              <a:rPr lang="en-US" sz="2000" dirty="0"/>
              <a:t>. Retrieved December 12, 2021, from https://codebots.com/application-security/aaa-security-an-introduction-to-authentication-authorisation-accounting. </a:t>
            </a:r>
          </a:p>
          <a:p>
            <a:pPr marL="0" lvl="0" indent="0" algn="l" rtl="0">
              <a:lnSpc>
                <a:spcPct val="90000"/>
              </a:lnSpc>
              <a:spcBef>
                <a:spcPts val="0"/>
              </a:spcBef>
              <a:spcAft>
                <a:spcPts val="0"/>
              </a:spcAft>
              <a:buClr>
                <a:schemeClr val="lt1"/>
              </a:buClr>
              <a:buSzPts val="2200"/>
              <a:buNone/>
            </a:pPr>
            <a:endParaRPr lang="en-US" sz="2000" dirty="0"/>
          </a:p>
          <a:p>
            <a:pPr marL="0" lvl="0" indent="0" algn="l" rtl="0">
              <a:lnSpc>
                <a:spcPct val="90000"/>
              </a:lnSpc>
              <a:spcBef>
                <a:spcPts val="0"/>
              </a:spcBef>
              <a:spcAft>
                <a:spcPts val="0"/>
              </a:spcAft>
              <a:buClr>
                <a:schemeClr val="lt1"/>
              </a:buClr>
              <a:buSzPts val="2200"/>
              <a:buNone/>
            </a:pPr>
            <a:endParaRPr lang="en-US" sz="2000"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93536"/>
            <a:ext cx="10820400" cy="4325149"/>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800" dirty="0"/>
              <a:t>This model illustrates the detailed methods used in Defense in Depth and how they will be implemented into the security policy to ensure secure coding is achieved.</a:t>
            </a:r>
            <a:endParaRPr sz="18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Secure Coding</a:t>
            </a:r>
          </a:p>
          <a:p>
            <a:pPr marL="228600" lvl="0" indent="0" algn="l" rtl="0">
              <a:lnSpc>
                <a:spcPct val="107916"/>
              </a:lnSpc>
              <a:spcBef>
                <a:spcPts val="0"/>
              </a:spcBef>
              <a:spcAft>
                <a:spcPts val="0"/>
              </a:spcAft>
              <a:buSzPts val="1800"/>
              <a:buNone/>
            </a:pPr>
            <a:r>
              <a:rPr lang="en-US" sz="2000" dirty="0">
                <a:solidFill>
                  <a:srgbClr val="FFFFFF"/>
                </a:solidFill>
              </a:rPr>
              <a:t>standards come</a:t>
            </a:r>
          </a:p>
          <a:p>
            <a:pPr marL="228600" lvl="0" indent="0" algn="l" rtl="0">
              <a:lnSpc>
                <a:spcPct val="107916"/>
              </a:lnSpc>
              <a:spcBef>
                <a:spcPts val="0"/>
              </a:spcBef>
              <a:spcAft>
                <a:spcPts val="0"/>
              </a:spcAft>
              <a:buSzPts val="1800"/>
              <a:buNone/>
            </a:pPr>
            <a:r>
              <a:rPr lang="en-US" sz="2000" dirty="0">
                <a:solidFill>
                  <a:srgbClr val="FFFFFF"/>
                </a:solidFill>
              </a:rPr>
              <a:t>with certain</a:t>
            </a:r>
          </a:p>
          <a:p>
            <a:pPr marL="228600" lvl="0" indent="0" algn="l" rtl="0">
              <a:lnSpc>
                <a:spcPct val="107916"/>
              </a:lnSpc>
              <a:spcBef>
                <a:spcPts val="0"/>
              </a:spcBef>
              <a:spcAft>
                <a:spcPts val="0"/>
              </a:spcAft>
              <a:buSzPts val="1800"/>
              <a:buNone/>
            </a:pPr>
            <a:r>
              <a:rPr lang="en-US" sz="2000" dirty="0">
                <a:solidFill>
                  <a:srgbClr val="FFFFFF"/>
                </a:solidFill>
              </a:rPr>
              <a:t>levels of</a:t>
            </a:r>
          </a:p>
          <a:p>
            <a:pPr marL="228600" lvl="0" indent="0" algn="l" rtl="0">
              <a:lnSpc>
                <a:spcPct val="107916"/>
              </a:lnSpc>
              <a:spcBef>
                <a:spcPts val="0"/>
              </a:spcBef>
              <a:spcAft>
                <a:spcPts val="0"/>
              </a:spcAft>
              <a:buSzPts val="1800"/>
              <a:buNone/>
            </a:pPr>
            <a:r>
              <a:rPr lang="en-US" sz="2000" dirty="0">
                <a:solidFill>
                  <a:srgbClr val="FFFFFF"/>
                </a:solidFill>
              </a:rPr>
              <a:t>vulnerability to</a:t>
            </a:r>
          </a:p>
          <a:p>
            <a:pPr marL="228600" lvl="0" indent="0" algn="l" rtl="0">
              <a:lnSpc>
                <a:spcPct val="107916"/>
              </a:lnSpc>
              <a:spcBef>
                <a:spcPts val="0"/>
              </a:spcBef>
              <a:spcAft>
                <a:spcPts val="0"/>
              </a:spcAft>
              <a:buSzPts val="1800"/>
              <a:buNone/>
            </a:pPr>
            <a:r>
              <a:rPr lang="en-US" sz="2000" dirty="0">
                <a:solidFill>
                  <a:srgbClr val="FFFFFF"/>
                </a:solidFill>
              </a:rPr>
              <a:t>measure the</a:t>
            </a:r>
          </a:p>
          <a:p>
            <a:pPr marL="228600" lvl="0" indent="0" algn="l" rtl="0">
              <a:lnSpc>
                <a:spcPct val="107916"/>
              </a:lnSpc>
              <a:spcBef>
                <a:spcPts val="0"/>
              </a:spcBef>
              <a:spcAft>
                <a:spcPts val="0"/>
              </a:spcAft>
              <a:buSzPts val="1800"/>
              <a:buNone/>
            </a:pPr>
            <a:r>
              <a:rPr lang="en-US" sz="2000" dirty="0">
                <a:solidFill>
                  <a:srgbClr val="FFFFFF"/>
                </a:solidFill>
              </a:rPr>
              <a:t>impact of that</a:t>
            </a:r>
          </a:p>
          <a:p>
            <a:pPr marL="228600" lvl="0" indent="0" algn="l" rtl="0">
              <a:lnSpc>
                <a:spcPct val="107916"/>
              </a:lnSpc>
              <a:spcBef>
                <a:spcPts val="0"/>
              </a:spcBef>
              <a:spcAft>
                <a:spcPts val="0"/>
              </a:spcAft>
              <a:buSzPts val="1800"/>
              <a:buNone/>
            </a:pPr>
            <a:r>
              <a:rPr lang="en-US" sz="2000" dirty="0">
                <a:solidFill>
                  <a:srgbClr val="FFFFFF"/>
                </a:solidFill>
              </a:rPr>
              <a:t>certain</a:t>
            </a:r>
          </a:p>
          <a:p>
            <a:pPr marL="228600" lvl="0" indent="0" algn="l" rtl="0">
              <a:lnSpc>
                <a:spcPct val="107916"/>
              </a:lnSpc>
              <a:spcBef>
                <a:spcPts val="0"/>
              </a:spcBef>
              <a:spcAft>
                <a:spcPts val="0"/>
              </a:spcAft>
              <a:buSzPts val="1800"/>
              <a:buNone/>
            </a:pPr>
            <a:r>
              <a:rPr lang="en-US" sz="2000" dirty="0">
                <a:solidFill>
                  <a:srgbClr val="FFFFFF"/>
                </a:solidFill>
              </a:rPr>
              <a:t>standard. Here</a:t>
            </a:r>
          </a:p>
          <a:p>
            <a:pPr marL="228600" lvl="0" indent="0" algn="l" rtl="0">
              <a:lnSpc>
                <a:spcPct val="107916"/>
              </a:lnSpc>
              <a:spcBef>
                <a:spcPts val="0"/>
              </a:spcBef>
              <a:spcAft>
                <a:spcPts val="0"/>
              </a:spcAft>
              <a:buSzPts val="1800"/>
              <a:buNone/>
            </a:pPr>
            <a:r>
              <a:rPr lang="en-US" sz="2000" dirty="0">
                <a:solidFill>
                  <a:srgbClr val="FFFFFF"/>
                </a:solidFill>
              </a:rPr>
              <a:t>is a chart to</a:t>
            </a:r>
          </a:p>
          <a:p>
            <a:pPr marL="228600" lvl="0" indent="0" algn="l" rtl="0">
              <a:lnSpc>
                <a:spcPct val="107916"/>
              </a:lnSpc>
              <a:spcBef>
                <a:spcPts val="0"/>
              </a:spcBef>
              <a:spcAft>
                <a:spcPts val="0"/>
              </a:spcAft>
              <a:buSzPts val="1800"/>
              <a:buNone/>
            </a:pPr>
            <a:r>
              <a:rPr lang="en-US" sz="2000" dirty="0">
                <a:solidFill>
                  <a:srgbClr val="FFFFFF"/>
                </a:solidFill>
              </a:rPr>
              <a:t>prioritize those</a:t>
            </a:r>
          </a:p>
          <a:p>
            <a:pPr marL="228600" lvl="0" indent="0" algn="l" rtl="0">
              <a:lnSpc>
                <a:spcPct val="107916"/>
              </a:lnSpc>
              <a:spcBef>
                <a:spcPts val="0"/>
              </a:spcBef>
              <a:spcAft>
                <a:spcPts val="0"/>
              </a:spcAft>
              <a:buSzPts val="1800"/>
              <a:buNone/>
            </a:pPr>
            <a:r>
              <a:rPr lang="en-US" sz="2000" dirty="0">
                <a:solidFill>
                  <a:srgbClr val="FFFFFF"/>
                </a:solidFill>
              </a:rPr>
              <a:t>levels.</a:t>
            </a:r>
            <a:endParaRPr lang="en-US"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B244F93-16FD-4ABB-A95D-9B6B83D7F994}"/>
              </a:ext>
            </a:extLst>
          </p:cNvPr>
          <p:cNvPicPr>
            <a:picLocks noChangeAspect="1"/>
          </p:cNvPicPr>
          <p:nvPr/>
        </p:nvPicPr>
        <p:blipFill>
          <a:blip r:embed="rId5"/>
          <a:stretch>
            <a:fillRect/>
          </a:stretch>
        </p:blipFill>
        <p:spPr>
          <a:xfrm>
            <a:off x="3908159" y="2057401"/>
            <a:ext cx="6605090" cy="3477551"/>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sz="2800"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sz="2800"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sz="2800"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sz="2800" dirty="0"/>
              <a:t>Keep it Simple</a:t>
            </a:r>
          </a:p>
          <a:p>
            <a:pPr lvl="0" indent="-457200" algn="l" rtl="0">
              <a:lnSpc>
                <a:spcPct val="90000"/>
              </a:lnSpc>
              <a:spcBef>
                <a:spcPts val="0"/>
              </a:spcBef>
              <a:spcAft>
                <a:spcPts val="0"/>
              </a:spcAft>
              <a:buClr>
                <a:schemeClr val="lt1"/>
              </a:buClr>
              <a:buSzPts val="2200"/>
              <a:buFont typeface="+mj-lt"/>
              <a:buAutoNum type="arabicPeriod"/>
            </a:pPr>
            <a:r>
              <a:rPr lang="en-US" sz="2800" dirty="0"/>
              <a:t>Default Deny</a:t>
            </a:r>
          </a:p>
          <a:p>
            <a:pPr lvl="0" indent="-457200" algn="l" rtl="0">
              <a:lnSpc>
                <a:spcPct val="90000"/>
              </a:lnSpc>
              <a:spcBef>
                <a:spcPts val="0"/>
              </a:spcBef>
              <a:spcAft>
                <a:spcPts val="0"/>
              </a:spcAft>
              <a:buClr>
                <a:schemeClr val="lt1"/>
              </a:buClr>
              <a:buSzPts val="2200"/>
              <a:buFont typeface="+mj-lt"/>
              <a:buAutoNum type="arabicPeriod"/>
            </a:pPr>
            <a:r>
              <a:rPr lang="en-US" sz="2800" dirty="0"/>
              <a:t>Adhere to the Principle of Least Privilege </a:t>
            </a:r>
          </a:p>
          <a:p>
            <a:pPr lvl="0" indent="-457200" algn="l" rtl="0">
              <a:lnSpc>
                <a:spcPct val="90000"/>
              </a:lnSpc>
              <a:spcBef>
                <a:spcPts val="0"/>
              </a:spcBef>
              <a:spcAft>
                <a:spcPts val="0"/>
              </a:spcAft>
              <a:buClr>
                <a:schemeClr val="lt1"/>
              </a:buClr>
              <a:buSzPts val="2200"/>
              <a:buFont typeface="+mj-lt"/>
              <a:buAutoNum type="arabicPeriod"/>
            </a:pPr>
            <a:r>
              <a:rPr lang="en-US" sz="2800"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sz="2800"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sz="2800"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sz="2800" dirty="0"/>
              <a:t>Adopt a Secure Coding Standard</a:t>
            </a:r>
            <a:endParaRPr sz="28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100000"/>
              </a:lnSpc>
              <a:spcBef>
                <a:spcPts val="0"/>
              </a:spcBef>
              <a:spcAft>
                <a:spcPts val="0"/>
              </a:spcAft>
              <a:buClr>
                <a:schemeClr val="lt1"/>
              </a:buClr>
              <a:buSzPts val="2000"/>
              <a:buFont typeface="+mj-lt"/>
              <a:buAutoNum type="arabicPeriod"/>
            </a:pPr>
            <a:r>
              <a:rPr lang="en-US" sz="2000" dirty="0">
                <a:latin typeface="+mn-lt"/>
              </a:rPr>
              <a:t>Declare all variables, functions and return types prior to using them.  Do not accept implicit declarations.</a:t>
            </a:r>
          </a:p>
          <a:p>
            <a:pPr lvl="0" indent="-457200" algn="l" rtl="0">
              <a:lnSpc>
                <a:spcPct val="100000"/>
              </a:lnSpc>
              <a:spcBef>
                <a:spcPts val="0"/>
              </a:spcBef>
              <a:spcAft>
                <a:spcPts val="0"/>
              </a:spcAft>
              <a:buClr>
                <a:schemeClr val="lt1"/>
              </a:buClr>
              <a:buSzPts val="2000"/>
              <a:buFont typeface="+mj-lt"/>
              <a:buAutoNum type="arabicPeriod"/>
            </a:pPr>
            <a:r>
              <a:rPr lang="en-US" sz="2000" dirty="0">
                <a:latin typeface="+mn-lt"/>
              </a:rPr>
              <a:t>Do not read uninitialized variables. </a:t>
            </a: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Verify that the string storage has adequate space for null terminator.</a:t>
            </a: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Always use prepared statements for querying.</a:t>
            </a:r>
            <a:endParaRPr lang="en-US" sz="2000" dirty="0">
              <a:latin typeface="+mn-lt"/>
              <a:ea typeface="Calibri" panose="020F0502020204030204" pitchFamily="34" charset="0"/>
            </a:endParaRP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Do not access freed memory.</a:t>
            </a: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Use assertions to test assumptions such as if a pointer is NULL or not. If the expression evaluates to false, the abort() function is called preventing unexpected behavior.</a:t>
            </a: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Handle all exceptions. </a:t>
            </a:r>
            <a:endParaRPr lang="en-US" sz="2000" dirty="0">
              <a:latin typeface="+mn-lt"/>
              <a:ea typeface="Calibri" panose="020F0502020204030204" pitchFamily="34" charset="0"/>
            </a:endParaRP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Close files when they are no longer needed.</a:t>
            </a:r>
          </a:p>
          <a:p>
            <a:pPr marL="342900" lvl="0" algn="l" rtl="0">
              <a:lnSpc>
                <a:spcPct val="100000"/>
              </a:lnSpc>
              <a:spcBef>
                <a:spcPts val="0"/>
              </a:spcBef>
              <a:spcAft>
                <a:spcPts val="0"/>
              </a:spcAft>
              <a:buClr>
                <a:schemeClr val="lt1"/>
              </a:buClr>
              <a:buSzPts val="2000"/>
              <a:buFont typeface="+mj-lt"/>
              <a:buAutoNum type="arabicPeriod"/>
            </a:pPr>
            <a:r>
              <a:rPr lang="en-US" sz="2000" dirty="0">
                <a:effectLst/>
                <a:latin typeface="+mn-lt"/>
                <a:ea typeface="Calibri" panose="020F0502020204030204" pitchFamily="34" charset="0"/>
              </a:rPr>
              <a:t>Use valid iterator ranges.</a:t>
            </a:r>
            <a:endParaRPr lang="en-US" sz="2000" dirty="0">
              <a:latin typeface="+mn-lt"/>
              <a:ea typeface="Calibri" panose="020F0502020204030204" pitchFamily="34" charset="0"/>
            </a:endParaRPr>
          </a:p>
          <a:p>
            <a:pPr lvl="0" indent="-457200" algn="l" rtl="0">
              <a:lnSpc>
                <a:spcPct val="100000"/>
              </a:lnSpc>
              <a:spcBef>
                <a:spcPts val="0"/>
              </a:spcBef>
              <a:spcAft>
                <a:spcPts val="0"/>
              </a:spcAft>
              <a:buClr>
                <a:schemeClr val="lt1"/>
              </a:buClr>
              <a:buSzPts val="2000"/>
              <a:buFont typeface="+mj-lt"/>
              <a:buAutoNum type="arabicPeriod"/>
            </a:pPr>
            <a:r>
              <a:rPr lang="en-US" sz="2000" dirty="0">
                <a:latin typeface="+mn-lt"/>
              </a:rPr>
              <a:t>Ensure that operations on signed integers do not result in overflow.</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1026741D-45BB-43CD-A0A7-7FF7DE48E0E0}"/>
              </a:ext>
            </a:extLst>
          </p:cNvPr>
          <p:cNvPicPr>
            <a:picLocks noChangeAspect="1"/>
          </p:cNvPicPr>
          <p:nvPr/>
        </p:nvPicPr>
        <p:blipFill>
          <a:blip r:embed="rId5"/>
          <a:stretch>
            <a:fillRect/>
          </a:stretch>
        </p:blipFill>
        <p:spPr>
          <a:xfrm>
            <a:off x="2078535" y="1922310"/>
            <a:ext cx="7079014" cy="439757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BA91CC06-44B6-4BE5-B7EB-EE397E5F15DE}"/>
              </a:ext>
            </a:extLst>
          </p:cNvPr>
          <p:cNvPicPr>
            <a:picLocks noChangeAspect="1"/>
          </p:cNvPicPr>
          <p:nvPr/>
        </p:nvPicPr>
        <p:blipFill rotWithShape="1">
          <a:blip r:embed="rId5"/>
          <a:srcRect t="1252"/>
          <a:stretch/>
        </p:blipFill>
        <p:spPr>
          <a:xfrm>
            <a:off x="1925904" y="1986795"/>
            <a:ext cx="7551997" cy="414414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5591596" y="1812616"/>
            <a:ext cx="5914604" cy="420252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Our unit test practices</a:t>
            </a:r>
          </a:p>
          <a:p>
            <a:pPr marL="0" lvl="0" indent="0" algn="l" rtl="0">
              <a:lnSpc>
                <a:spcPct val="90000"/>
              </a:lnSpc>
              <a:spcBef>
                <a:spcPts val="1000"/>
              </a:spcBef>
              <a:spcAft>
                <a:spcPts val="0"/>
              </a:spcAft>
              <a:buSzPts val="1800"/>
              <a:buNone/>
            </a:pPr>
            <a:r>
              <a:rPr lang="en-US" dirty="0"/>
              <a:t>come early and often</a:t>
            </a:r>
          </a:p>
          <a:p>
            <a:pPr marL="0" lvl="0" indent="0" algn="l" rtl="0">
              <a:lnSpc>
                <a:spcPct val="90000"/>
              </a:lnSpc>
              <a:spcBef>
                <a:spcPts val="1000"/>
              </a:spcBef>
              <a:spcAft>
                <a:spcPts val="0"/>
              </a:spcAft>
              <a:buSzPts val="1800"/>
              <a:buNone/>
            </a:pPr>
            <a:r>
              <a:rPr lang="en-US" dirty="0"/>
              <a:t>through out the</a:t>
            </a:r>
          </a:p>
          <a:p>
            <a:pPr marL="0" lvl="0" indent="0" algn="l" rtl="0">
              <a:lnSpc>
                <a:spcPct val="90000"/>
              </a:lnSpc>
              <a:spcBef>
                <a:spcPts val="1000"/>
              </a:spcBef>
              <a:spcAft>
                <a:spcPts val="0"/>
              </a:spcAft>
              <a:buSzPts val="1800"/>
              <a:buNone/>
            </a:pPr>
            <a:r>
              <a:rPr lang="en-US" dirty="0"/>
              <a:t>development process to</a:t>
            </a:r>
          </a:p>
          <a:p>
            <a:pPr marL="0" lvl="0" indent="0" algn="l" rtl="0">
              <a:lnSpc>
                <a:spcPct val="90000"/>
              </a:lnSpc>
              <a:spcBef>
                <a:spcPts val="1000"/>
              </a:spcBef>
              <a:spcAft>
                <a:spcPts val="0"/>
              </a:spcAft>
              <a:buSzPts val="1800"/>
              <a:buNone/>
            </a:pPr>
            <a:r>
              <a:rPr lang="en-US" dirty="0"/>
              <a:t>ensure that we have</a:t>
            </a:r>
          </a:p>
          <a:p>
            <a:pPr marL="0" lvl="0" indent="0" algn="l" rtl="0">
              <a:lnSpc>
                <a:spcPct val="90000"/>
              </a:lnSpc>
              <a:spcBef>
                <a:spcPts val="1000"/>
              </a:spcBef>
              <a:spcAft>
                <a:spcPts val="0"/>
              </a:spcAft>
              <a:buSzPts val="1800"/>
              <a:buNone/>
            </a:pPr>
            <a:r>
              <a:rPr lang="en-US" dirty="0"/>
              <a:t>secure functioning code.</a:t>
            </a:r>
          </a:p>
          <a:p>
            <a:pPr marL="0" lvl="0" indent="0" algn="l" rtl="0">
              <a:lnSpc>
                <a:spcPct val="90000"/>
              </a:lnSpc>
              <a:spcBef>
                <a:spcPts val="1000"/>
              </a:spcBef>
              <a:spcAft>
                <a:spcPts val="0"/>
              </a:spcAft>
              <a:buSzPts val="1800"/>
              <a:buNone/>
            </a:pPr>
            <a:r>
              <a:rPr lang="en-US" dirty="0"/>
              <a:t>For Example, Limiting the number of</a:t>
            </a:r>
          </a:p>
          <a:p>
            <a:pPr marL="0" lvl="0" indent="0" algn="l" rtl="0">
              <a:lnSpc>
                <a:spcPct val="90000"/>
              </a:lnSpc>
              <a:spcBef>
                <a:spcPts val="1000"/>
              </a:spcBef>
              <a:spcAft>
                <a:spcPts val="0"/>
              </a:spcAft>
              <a:buSzPts val="1800"/>
              <a:buNone/>
            </a:pPr>
            <a:r>
              <a:rPr lang="en-US" dirty="0"/>
              <a:t>characters within a user</a:t>
            </a:r>
          </a:p>
          <a:p>
            <a:pPr marL="0" lvl="0" indent="0" algn="l" rtl="0">
              <a:lnSpc>
                <a:spcPct val="90000"/>
              </a:lnSpc>
              <a:spcBef>
                <a:spcPts val="1000"/>
              </a:spcBef>
              <a:spcAft>
                <a:spcPts val="0"/>
              </a:spcAft>
              <a:buSzPts val="1800"/>
              <a:buNone/>
            </a:pPr>
            <a:r>
              <a:rPr lang="en-US" dirty="0"/>
              <a:t>input string to prevent</a:t>
            </a:r>
          </a:p>
          <a:p>
            <a:pPr marL="0" lvl="0" indent="0" algn="l" rtl="0">
              <a:lnSpc>
                <a:spcPct val="90000"/>
              </a:lnSpc>
              <a:spcBef>
                <a:spcPts val="1000"/>
              </a:spcBef>
              <a:spcAft>
                <a:spcPts val="0"/>
              </a:spcAft>
              <a:buSzPts val="1800"/>
              <a:buNone/>
            </a:pPr>
            <a:r>
              <a:rPr lang="en-US" dirty="0"/>
              <a:t>buffer overflow</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C79B9692-0D93-4FDE-81BF-7AF490A90B9C}"/>
              </a:ext>
            </a:extLst>
          </p:cNvPr>
          <p:cNvPicPr>
            <a:picLocks noChangeAspect="1"/>
          </p:cNvPicPr>
          <p:nvPr/>
        </p:nvPicPr>
        <p:blipFill>
          <a:blip r:embed="rId5"/>
          <a:stretch>
            <a:fillRect/>
          </a:stretch>
        </p:blipFill>
        <p:spPr>
          <a:xfrm>
            <a:off x="56645" y="0"/>
            <a:ext cx="5377407" cy="696246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225</TotalTime>
  <Words>717</Words>
  <Application>Microsoft Office PowerPoint</Application>
  <PresentationFormat>Widescreen</PresentationFormat>
  <Paragraphs>77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Devin</cp:lastModifiedBy>
  <cp:revision>12</cp:revision>
  <dcterms:created xsi:type="dcterms:W3CDTF">2020-08-19T17:59:24Z</dcterms:created>
  <dcterms:modified xsi:type="dcterms:W3CDTF">2021-12-12T18:42:46Z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