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0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77" r:id="rId9"/>
    <p:sldId id="278" r:id="rId10"/>
    <p:sldId id="279" r:id="rId11"/>
    <p:sldId id="269" r:id="rId12"/>
    <p:sldId id="272" r:id="rId13"/>
    <p:sldId id="273" r:id="rId14"/>
    <p:sldId id="274" r:id="rId15"/>
    <p:sldId id="275" r:id="rId16"/>
    <p:sldId id="270" r:id="rId17"/>
    <p:sldId id="271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6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6F51F-8774-4E87-B4F1-C7D724BE9C8A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6E6B2-6C4F-4385-A493-96B337A415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477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6E6B2-6C4F-4385-A493-96B337A4151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555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20DD-9CD1-4C06-80D9-4B3447CD1CB0}" type="datetime1">
              <a:rPr lang="en-US" smtClean="0"/>
              <a:pPr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Seksi Keamanan Data - Direktorat Sistem Informasi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ADBCD0C-636C-451B-85FC-20E6B8F36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605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A2DA-57CF-4964-AAD9-1732ABD5811D}" type="datetime1">
              <a:rPr lang="en-US" smtClean="0"/>
              <a:pPr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Seksi Keamanan Data - Direktorat Sistem Informasi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308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C8B3-D4B9-455E-9919-D664991A9AE1}" type="datetime1">
              <a:rPr lang="en-US" smtClean="0"/>
              <a:pPr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Seksi Keamanan Data - Direktorat Sistem Informasi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31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204-1669-47A8-9B49-C5DF4D24FBD6}" type="datetime1">
              <a:rPr lang="en-US" smtClean="0"/>
              <a:pPr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Seksi Keamanan Data - Direktorat Sistem Informasi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503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893B28D-5509-42C7-9F64-4CD7EFDE3C48}" type="datetime1">
              <a:rPr lang="en-US" smtClean="0"/>
              <a:pPr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nn-NO" smtClean="0"/>
              <a:t>Seksi Keamanan Data - Direktorat Sistem Informasi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ADBCD0C-636C-451B-85FC-20E6B8F36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425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4AF-EA53-4705-B495-1C6EE5188303}" type="datetime1">
              <a:rPr lang="en-US" smtClean="0"/>
              <a:pPr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Seksi Keamanan Data - Direktorat Sistem Informasi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149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61BA-2780-4D46-A377-987486DF5BF6}" type="datetime1">
              <a:rPr lang="en-US" smtClean="0"/>
              <a:pPr/>
              <a:t>12/19/2013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Seksi Keamanan Data - Direktorat Sistem Informasi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510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B82F-B359-430D-8992-A88324E075BF}" type="datetime1">
              <a:rPr lang="en-US" smtClean="0"/>
              <a:pPr/>
              <a:t>12/19/2013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Seksi Keamanan Data - Direktorat Sistem Informasi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710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C3CD-95BB-4096-AF49-61DE8A1E46DF}" type="datetime1">
              <a:rPr lang="en-US" smtClean="0"/>
              <a:pPr/>
              <a:t>12/19/2013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Seksi Keamanan Data - Direktorat Sistem Informasi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84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0541-8DD0-4B68-9679-9BF2A31B7A1A}" type="datetime1">
              <a:rPr lang="en-US" smtClean="0"/>
              <a:pPr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Seksi Keamanan Data - Direktorat Sistem Informasi</a:t>
            </a:r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785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8645-A84C-407E-8BBE-EC6B20AAB2B1}" type="datetime1">
              <a:rPr lang="en-US" smtClean="0"/>
              <a:pPr/>
              <a:t>12/19/2013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810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2B739F5-D2B7-4250-B959-13734B19C4C4}" type="datetime1">
              <a:rPr lang="en-US" smtClean="0"/>
              <a:pPr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nn-NO" smtClean="0"/>
              <a:t>Seksi Keamanan Data - Direktorat Sistem Informasi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ADBCD0C-636C-451B-85FC-20E6B8F36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250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DATA MANAGEMENT</a:t>
            </a:r>
            <a:endParaRPr lang="en-US" sz="9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8248" y="4630420"/>
            <a:ext cx="7891272" cy="1516380"/>
          </a:xfrm>
        </p:spPr>
        <p:txBody>
          <a:bodyPr>
            <a:noAutofit/>
          </a:bodyPr>
          <a:lstStyle/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xmlns="" val="6024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Data </a:t>
            </a:r>
            <a:r>
              <a:rPr lang="id-ID" cap="none" dirty="0" smtClean="0"/>
              <a:t>Manipulation </a:t>
            </a:r>
            <a:r>
              <a:rPr lang="en-US" cap="none" dirty="0" smtClean="0"/>
              <a:t>Language (D</a:t>
            </a:r>
            <a:r>
              <a:rPr lang="id-ID" cap="none" dirty="0" smtClean="0"/>
              <a:t>M</a:t>
            </a:r>
            <a:r>
              <a:rPr lang="en-US" cap="none" dirty="0" smtClean="0"/>
              <a:t>L)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d-ID" dirty="0" smtClean="0"/>
              <a:t>Terdapat dua (2) jenis DML:</a:t>
            </a:r>
          </a:p>
          <a:p>
            <a:pPr>
              <a:buNone/>
            </a:pPr>
            <a:r>
              <a:rPr lang="id-ID" dirty="0" smtClean="0"/>
              <a:t> 1. Prosedural</a:t>
            </a:r>
          </a:p>
          <a:p>
            <a:pPr>
              <a:buNone/>
            </a:pPr>
            <a:r>
              <a:rPr lang="id-ID" dirty="0" smtClean="0"/>
              <a:t>   Menghendaki user untuk menspesifikasikan data apa yang diperlukan dan bagaimana cara mendapatkan data itu.</a:t>
            </a:r>
          </a:p>
          <a:p>
            <a:pPr>
              <a:buNone/>
            </a:pPr>
            <a:r>
              <a:rPr lang="id-ID" dirty="0" smtClean="0"/>
              <a:t>   Contoh: bahasa C/C++, PL/SQL, dsb.</a:t>
            </a:r>
          </a:p>
          <a:p>
            <a:pPr>
              <a:buNone/>
            </a:pPr>
            <a:r>
              <a:rPr lang="id-ID" dirty="0" smtClean="0"/>
              <a:t> 2. Nonprosedural</a:t>
            </a:r>
          </a:p>
          <a:p>
            <a:pPr>
              <a:buNone/>
            </a:pPr>
            <a:r>
              <a:rPr lang="id-ID" dirty="0" smtClean="0"/>
              <a:t>   Menghendaki user untuk menspesifikasikan data apa yang dibutuhkan, tanpa harus menspesifikasikan bagaimana cara mendapatkan data tersebut.</a:t>
            </a:r>
          </a:p>
          <a:p>
            <a:pPr>
              <a:buNone/>
            </a:pPr>
            <a:r>
              <a:rPr lang="id-ID" dirty="0" smtClean="0"/>
              <a:t>   Contoh: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none" dirty="0" smtClean="0"/>
              <a:t>Keuntungan &amp; Kerugian DBMS</a:t>
            </a: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Keuntungan DBMS</a:t>
            </a:r>
          </a:p>
          <a:p>
            <a:pPr>
              <a:buNone/>
            </a:pPr>
            <a:r>
              <a:rPr lang="id-ID" dirty="0" smtClean="0"/>
              <a:t>	•Mengurangi pengulangan data (data redudancy)</a:t>
            </a:r>
          </a:p>
          <a:p>
            <a:pPr>
              <a:buNone/>
            </a:pPr>
            <a:r>
              <a:rPr lang="id-ID" dirty="0" smtClean="0"/>
              <a:t>	•Mencapai independensi data</a:t>
            </a:r>
          </a:p>
          <a:p>
            <a:pPr>
              <a:buNone/>
            </a:pPr>
            <a:r>
              <a:rPr lang="id-ID" dirty="0" smtClean="0"/>
              <a:t>	•Mengintegrasikan data dari beberapa file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it-IT" dirty="0" smtClean="0"/>
              <a:t>•Mengambil data dan informasi secara cepat</a:t>
            </a:r>
          </a:p>
          <a:p>
            <a:pPr>
              <a:buNone/>
            </a:pPr>
            <a:r>
              <a:rPr lang="id-ID" dirty="0" smtClean="0"/>
              <a:t>	•Meningkatkan keamanan</a:t>
            </a:r>
          </a:p>
          <a:p>
            <a:endParaRPr lang="id-ID" dirty="0" smtClean="0"/>
          </a:p>
          <a:p>
            <a:r>
              <a:rPr lang="id-ID" dirty="0" smtClean="0"/>
              <a:t>Kerugian DBMS</a:t>
            </a:r>
          </a:p>
          <a:p>
            <a:pPr>
              <a:buNone/>
            </a:pPr>
            <a:r>
              <a:rPr lang="id-ID" dirty="0" smtClean="0"/>
              <a:t>	•Membutuhkan perangkat lunak yang mahal</a:t>
            </a:r>
          </a:p>
          <a:p>
            <a:pPr>
              <a:buNone/>
            </a:pPr>
            <a:r>
              <a:rPr lang="id-ID" dirty="0" smtClean="0"/>
              <a:t>	•Membutuhkan konfigurasi perangkat lunak yang besar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nl-NL" dirty="0" smtClean="0"/>
              <a:t>•Memperkejakan dan mempertahankan staff DBA </a:t>
            </a:r>
          </a:p>
          <a:p>
            <a:pPr>
              <a:buNone/>
            </a:pP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none" dirty="0" smtClean="0"/>
              <a:t>Model DBMS</a:t>
            </a:r>
            <a:endParaRPr lang="id-ID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/>
            <a:r>
              <a:rPr lang="it-IT" dirty="0" smtClean="0"/>
              <a:t>Adalah representasi abstrak dari data terhadap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entiti</a:t>
            </a:r>
            <a:r>
              <a:rPr lang="en-US" dirty="0" smtClean="0"/>
              <a:t>,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sumberdaya</a:t>
            </a:r>
            <a:r>
              <a:rPr lang="en-US" dirty="0" smtClean="0"/>
              <a:t> (</a:t>
            </a:r>
            <a:r>
              <a:rPr lang="en-US" dirty="0" err="1" smtClean="0"/>
              <a:t>aset</a:t>
            </a:r>
            <a:r>
              <a:rPr lang="en-US" dirty="0" smtClean="0"/>
              <a:t>), </a:t>
            </a:r>
            <a:r>
              <a:rPr lang="en-US" dirty="0" err="1" smtClean="0"/>
              <a:t>kejadian</a:t>
            </a:r>
            <a:r>
              <a:rPr lang="en-US" dirty="0" smtClean="0"/>
              <a:t> (</a:t>
            </a:r>
            <a:r>
              <a:rPr lang="en-US" dirty="0" err="1" smtClean="0"/>
              <a:t>transaksi</a:t>
            </a:r>
            <a:r>
              <a:rPr lang="en-US" dirty="0" smtClean="0"/>
              <a:t>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agen</a:t>
            </a:r>
            <a:r>
              <a:rPr lang="en-US" dirty="0" smtClean="0"/>
              <a:t> (</a:t>
            </a:r>
            <a:r>
              <a:rPr lang="en-US" dirty="0" err="1" smtClean="0"/>
              <a:t>personil</a:t>
            </a:r>
            <a:r>
              <a:rPr lang="en-US" dirty="0" smtClean="0"/>
              <a:t>)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 smtClean="0"/>
          </a:p>
          <a:p>
            <a:pPr marL="273050" indent="-273050"/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mewakili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user</a:t>
            </a:r>
          </a:p>
          <a:p>
            <a:pPr marL="273050" indent="-273050"/>
            <a:r>
              <a:rPr lang="en-US" dirty="0" err="1" smtClean="0"/>
              <a:t>Tiga</a:t>
            </a:r>
            <a:r>
              <a:rPr lang="en-US" dirty="0" smtClean="0"/>
              <a:t> model DBMS yang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pPr marL="273050" indent="-273050">
              <a:buNone/>
            </a:pPr>
            <a:r>
              <a:rPr lang="en-US" dirty="0" smtClean="0"/>
              <a:t>	1. Model </a:t>
            </a:r>
            <a:r>
              <a:rPr lang="en-US" dirty="0" err="1" smtClean="0"/>
              <a:t>hirarki</a:t>
            </a:r>
            <a:endParaRPr lang="en-US" dirty="0" smtClean="0"/>
          </a:p>
          <a:p>
            <a:pPr marL="273050" indent="-273050">
              <a:buNone/>
            </a:pPr>
            <a:r>
              <a:rPr lang="en-US" dirty="0" smtClean="0"/>
              <a:t>	2. Model network</a:t>
            </a:r>
          </a:p>
          <a:p>
            <a:pPr marL="273050" indent="-273050">
              <a:buNone/>
            </a:pPr>
            <a:r>
              <a:rPr lang="en-US" dirty="0" smtClean="0"/>
              <a:t>	3. Model </a:t>
            </a:r>
            <a:r>
              <a:rPr lang="en-US" dirty="0" err="1" smtClean="0"/>
              <a:t>relasional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none" dirty="0" smtClean="0"/>
              <a:t>1. Model Hirarki</a:t>
            </a:r>
            <a:endParaRPr lang="id-ID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Tersusun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set (</a:t>
            </a:r>
            <a:r>
              <a:rPr lang="en-US" dirty="0" err="1" smtClean="0"/>
              <a:t>pasangan</a:t>
            </a:r>
            <a:r>
              <a:rPr lang="en-US" dirty="0" smtClean="0"/>
              <a:t>) yang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file yang </a:t>
            </a:r>
            <a:r>
              <a:rPr lang="en-US" dirty="0" err="1" smtClean="0"/>
              <a:t>berkaitan</a:t>
            </a:r>
            <a:endParaRPr lang="en-US" dirty="0" smtClean="0"/>
          </a:p>
          <a:p>
            <a:r>
              <a:rPr lang="nn-NO" dirty="0" smtClean="0"/>
              <a:t>Setiap set terdiri atas </a:t>
            </a:r>
            <a:r>
              <a:rPr lang="nn-NO" i="1" dirty="0" smtClean="0"/>
              <a:t>parent (file dengan posisi di </a:t>
            </a:r>
            <a:r>
              <a:rPr lang="it-IT" dirty="0" smtClean="0"/>
              <a:t>atas) dan </a:t>
            </a:r>
            <a:r>
              <a:rPr lang="it-IT" i="1" dirty="0" smtClean="0"/>
              <a:t>child (file dengan posisi di bawah)</a:t>
            </a:r>
          </a:p>
          <a:p>
            <a:r>
              <a:rPr lang="en-US" dirty="0" smtClean="0"/>
              <a:t>File 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sejajar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i="1" dirty="0" smtClean="0"/>
              <a:t>sibling</a:t>
            </a:r>
          </a:p>
          <a:p>
            <a:r>
              <a:rPr lang="it-IT" dirty="0" smtClean="0"/>
              <a:t>Struktur seperti ini disebut tree structure, dimana file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teratas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i="1" dirty="0" smtClean="0"/>
              <a:t>root </a:t>
            </a:r>
            <a:r>
              <a:rPr lang="en-US" i="1" dirty="0" err="1" smtClean="0"/>
              <a:t>dan</a:t>
            </a:r>
            <a:r>
              <a:rPr lang="en-US" i="1" dirty="0" smtClean="0"/>
              <a:t> file </a:t>
            </a:r>
            <a:r>
              <a:rPr lang="en-US" i="1" dirty="0" err="1" smtClean="0"/>
              <a:t>dengan</a:t>
            </a:r>
            <a:r>
              <a:rPr lang="en-US" i="1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terbawah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i="1" dirty="0" smtClean="0"/>
              <a:t>leaf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none" dirty="0" smtClean="0"/>
              <a:t>2. Model Network</a:t>
            </a:r>
            <a:endParaRPr lang="id-ID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 database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kaitan</a:t>
            </a:r>
            <a:r>
              <a:rPr lang="en-US" dirty="0" smtClean="0"/>
              <a:t> </a:t>
            </a:r>
            <a:r>
              <a:rPr lang="en-US" dirty="0" err="1" smtClean="0"/>
              <a:t>eksplisit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record </a:t>
            </a:r>
            <a:r>
              <a:rPr lang="en-US" dirty="0" err="1" smtClean="0"/>
              <a:t>dan</a:t>
            </a:r>
            <a:r>
              <a:rPr lang="en-US" dirty="0" smtClean="0"/>
              <a:t>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none" dirty="0" smtClean="0"/>
              <a:t>3. Model Relasional</a:t>
            </a:r>
            <a:endParaRPr lang="id-ID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err="1" smtClean="0"/>
              <a:t>Memperlihatkan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2-dimensi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err="1" smtClean="0"/>
              <a:t>Tabel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:</a:t>
            </a:r>
          </a:p>
          <a:p>
            <a:pPr>
              <a:buNone/>
              <a:defRPr/>
            </a:pPr>
            <a:r>
              <a:rPr lang="en-US" dirty="0" smtClean="0"/>
              <a:t>	1.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endParaRPr lang="en-US" dirty="0" smtClean="0"/>
          </a:p>
          <a:p>
            <a:pPr>
              <a:buNone/>
              <a:defRPr/>
            </a:pPr>
            <a:r>
              <a:rPr lang="en-US" dirty="0" smtClean="0"/>
              <a:t>	2.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yang </a:t>
            </a:r>
            <a:r>
              <a:rPr lang="en-US" dirty="0" err="1" smtClean="0"/>
              <a:t>isinya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 (</a:t>
            </a:r>
            <a:r>
              <a:rPr lang="en-US" i="1" dirty="0" smtClean="0"/>
              <a:t>primary key)</a:t>
            </a:r>
          </a:p>
          <a:p>
            <a:pPr>
              <a:buNone/>
              <a:defRPr/>
            </a:pPr>
            <a:r>
              <a:rPr lang="en-US" dirty="0" smtClean="0"/>
              <a:t>	3.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sejenis</a:t>
            </a:r>
            <a:endParaRPr lang="en-US" dirty="0" smtClean="0"/>
          </a:p>
          <a:p>
            <a:pPr>
              <a:buNone/>
              <a:defRPr/>
            </a:pPr>
            <a:r>
              <a:rPr lang="en-US" dirty="0" smtClean="0"/>
              <a:t>	4.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berulang</a:t>
            </a: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none" dirty="0" smtClean="0"/>
              <a:t>Database Administrator (DBA)</a:t>
            </a:r>
            <a:endParaRPr lang="id-ID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sumberdaya</a:t>
            </a:r>
            <a:r>
              <a:rPr lang="en-US" dirty="0" smtClean="0"/>
              <a:t> </a:t>
            </a:r>
            <a:r>
              <a:rPr lang="nn-NO" dirty="0" smtClean="0"/>
              <a:t>database, karena penggunaan database bersama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, </a:t>
            </a:r>
            <a:r>
              <a:rPr lang="en-US" dirty="0" err="1" smtClean="0"/>
              <a:t>kordinasi</a:t>
            </a:r>
            <a:r>
              <a:rPr lang="en-US" dirty="0" smtClean="0"/>
              <a:t>, </a:t>
            </a:r>
            <a:r>
              <a:rPr lang="en-US" dirty="0" err="1" smtClean="0"/>
              <a:t>aturan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panduan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integritas</a:t>
            </a:r>
            <a:r>
              <a:rPr lang="en-US" dirty="0" smtClean="0"/>
              <a:t> database</a:t>
            </a:r>
            <a:r>
              <a:rPr lang="id-ID" dirty="0" smtClean="0"/>
              <a:t>.</a:t>
            </a:r>
            <a:endParaRPr lang="en-US" dirty="0" smtClean="0"/>
          </a:p>
          <a:p>
            <a:endParaRPr lang="id-ID" dirty="0" smtClean="0"/>
          </a:p>
          <a:p>
            <a:r>
              <a:rPr lang="id-ID" dirty="0" smtClean="0"/>
              <a:t>TugasDBA :</a:t>
            </a:r>
          </a:p>
          <a:p>
            <a:pPr>
              <a:buNone/>
            </a:pPr>
            <a:r>
              <a:rPr lang="id-ID" dirty="0" smtClean="0"/>
              <a:t>	- Perencanaan database (</a:t>
            </a:r>
            <a:r>
              <a:rPr lang="id-ID" i="1" dirty="0" smtClean="0"/>
              <a:t>Database planning)</a:t>
            </a:r>
          </a:p>
          <a:p>
            <a:pPr>
              <a:buNone/>
            </a:pPr>
            <a:r>
              <a:rPr lang="id-ID" dirty="0" smtClean="0"/>
              <a:t>	- Penerapan database</a:t>
            </a:r>
          </a:p>
          <a:p>
            <a:pPr>
              <a:buNone/>
            </a:pPr>
            <a:r>
              <a:rPr lang="id-ID" dirty="0" smtClean="0"/>
              <a:t>	- Operasi database</a:t>
            </a:r>
          </a:p>
          <a:p>
            <a:pPr>
              <a:buNone/>
            </a:pPr>
            <a:r>
              <a:rPr lang="id-ID" dirty="0" smtClean="0"/>
              <a:t>	- Keamanan Database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none" dirty="0" smtClean="0"/>
              <a:t>Database Fisik</a:t>
            </a:r>
            <a:endParaRPr lang="id-ID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Tingkat </a:t>
            </a:r>
            <a:r>
              <a:rPr lang="en-US" dirty="0" err="1" smtClean="0"/>
              <a:t>terendah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database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Pada</a:t>
            </a:r>
            <a:r>
              <a:rPr lang="en-US" dirty="0" smtClean="0"/>
              <a:t> level </a:t>
            </a:r>
            <a:r>
              <a:rPr lang="en-US" dirty="0" err="1" smtClean="0"/>
              <a:t>fisik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database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koleksi</a:t>
            </a:r>
            <a:r>
              <a:rPr lang="en-US" dirty="0" smtClean="0"/>
              <a:t> </a:t>
            </a:r>
            <a:r>
              <a:rPr lang="id-ID" dirty="0" smtClean="0"/>
              <a:t>logic </a:t>
            </a:r>
            <a:r>
              <a:rPr lang="en-US" dirty="0" smtClean="0"/>
              <a:t>record </a:t>
            </a:r>
            <a:r>
              <a:rPr lang="en-US" dirty="0" err="1" smtClean="0"/>
              <a:t>dan</a:t>
            </a:r>
            <a:r>
              <a:rPr lang="en-US" dirty="0" smtClean="0"/>
              <a:t> file yang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sumberdaya</a:t>
            </a:r>
            <a:r>
              <a:rPr lang="en-US" dirty="0" smtClean="0"/>
              <a:t> data </a:t>
            </a:r>
            <a:r>
              <a:rPr lang="en-US" dirty="0" err="1" smtClean="0"/>
              <a:t>perusahaan</a:t>
            </a:r>
            <a:r>
              <a:rPr lang="id-ID" dirty="0" smtClean="0"/>
              <a:t>.</a:t>
            </a:r>
            <a:endParaRPr lang="en-US" b="1" dirty="0" smtClean="0"/>
          </a:p>
          <a:p>
            <a:pPr marL="0" indent="0">
              <a:buNone/>
              <a:defRPr/>
            </a:pPr>
            <a:r>
              <a:rPr lang="id-ID" dirty="0" smtClean="0"/>
              <a:t>Database fisik digunakan sebagai d</a:t>
            </a:r>
            <a:r>
              <a:rPr lang="en-US" dirty="0" err="1" smtClean="0"/>
              <a:t>asar</a:t>
            </a:r>
            <a:r>
              <a:rPr lang="en-US" dirty="0" smtClean="0"/>
              <a:t> </a:t>
            </a:r>
            <a:r>
              <a:rPr lang="en-US" dirty="0" err="1" smtClean="0"/>
              <a:t>penyusunan</a:t>
            </a:r>
            <a:r>
              <a:rPr lang="en-US" dirty="0" smtClean="0"/>
              <a:t> basis data.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, </a:t>
            </a:r>
            <a:r>
              <a:rPr lang="en-US" dirty="0" err="1" smtClean="0"/>
              <a:t>disimpan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ditelusuri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pergerakan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374900"/>
            <a:ext cx="10058400" cy="2146300"/>
          </a:xfrm>
        </p:spPr>
        <p:txBody>
          <a:bodyPr/>
          <a:lstStyle/>
          <a:p>
            <a:pPr algn="ctr"/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ko-KR" altLang="en-US" dirty="0"/>
              <a:t>감사합니다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840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none" dirty="0" smtClean="0"/>
              <a:t>Pendekatan Data Management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1. Model flat file</a:t>
            </a:r>
          </a:p>
          <a:p>
            <a:pPr>
              <a:buNone/>
            </a:pPr>
            <a:r>
              <a:rPr lang="id-ID" dirty="0" smtClean="0"/>
              <a:t>2. Model database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9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none" dirty="0" smtClean="0"/>
              <a:t>Pendekatan Flat File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Menggambarkan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lingkungan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mana</a:t>
            </a:r>
            <a:r>
              <a:rPr lang="en-US" sz="2400" dirty="0" smtClean="0"/>
              <a:t> file data individual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berhubungan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file </a:t>
            </a:r>
            <a:r>
              <a:rPr lang="en-US" sz="2400" dirty="0" err="1" smtClean="0"/>
              <a:t>lainnya</a:t>
            </a:r>
            <a:endParaRPr lang="en-US" sz="2400" dirty="0" smtClean="0"/>
          </a:p>
          <a:p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lingkungan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file </a:t>
            </a:r>
            <a:r>
              <a:rPr lang="en-US" sz="2400" dirty="0" err="1" smtClean="0"/>
              <a:t>datanya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berbagi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lainnya</a:t>
            </a:r>
            <a:endParaRPr lang="en-US" sz="2400" i="1" dirty="0" smtClean="0"/>
          </a:p>
          <a:p>
            <a:r>
              <a:rPr lang="en-US" sz="2400" dirty="0" err="1" smtClean="0"/>
              <a:t>Pemrosesan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berdiri</a:t>
            </a:r>
            <a:r>
              <a:rPr lang="en-US" sz="2400" dirty="0" smtClean="0"/>
              <a:t> </a:t>
            </a:r>
            <a:r>
              <a:rPr lang="en-US" sz="2400" dirty="0" err="1" smtClean="0"/>
              <a:t>sendiri</a:t>
            </a:r>
            <a:r>
              <a:rPr lang="en-US" sz="2400" dirty="0" smtClean="0"/>
              <a:t> </a:t>
            </a:r>
            <a:r>
              <a:rPr lang="en-US" sz="2400" dirty="0" err="1" smtClean="0"/>
              <a:t>bukan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terintegrasi</a:t>
            </a:r>
            <a:r>
              <a:rPr lang="en-US" sz="2400" dirty="0" smtClean="0"/>
              <a:t>.</a:t>
            </a:r>
          </a:p>
          <a:p>
            <a:r>
              <a:rPr lang="nn-NO" sz="2400" dirty="0" smtClean="0"/>
              <a:t>Memungkinkan adanya redundansi data (data </a:t>
            </a:r>
            <a:r>
              <a:rPr lang="de-DE" sz="2400" dirty="0" smtClean="0"/>
              <a:t>yang sama berulang di file berbeda)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52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none" dirty="0" smtClean="0"/>
              <a:t>Masalah Dalam Pendekatan Flat File</a:t>
            </a:r>
            <a:endParaRPr lang="id-ID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64895"/>
            <a:ext cx="10058400" cy="4307305"/>
          </a:xfrm>
        </p:spPr>
        <p:txBody>
          <a:bodyPr>
            <a:normAutofit fontScale="92500" lnSpcReduction="10000"/>
          </a:bodyPr>
          <a:lstStyle/>
          <a:p>
            <a:pPr>
              <a:buNone/>
              <a:defRPr/>
            </a:pPr>
            <a:r>
              <a:rPr lang="en-US" b="1" dirty="0" smtClean="0"/>
              <a:t>1. </a:t>
            </a:r>
            <a:r>
              <a:rPr lang="en-US" b="1" dirty="0" err="1" smtClean="0"/>
              <a:t>Penyimpanan</a:t>
            </a:r>
            <a:r>
              <a:rPr lang="en-US" b="1" dirty="0" smtClean="0"/>
              <a:t> data</a:t>
            </a:r>
          </a:p>
          <a:p>
            <a:pPr marL="265113" indent="-265113">
              <a:buNone/>
              <a:defRPr/>
            </a:pPr>
            <a:r>
              <a:rPr lang="nb-NO" dirty="0" smtClean="0"/>
              <a:t>	Data disimpan berulang kali di tempat yang berbeda</a:t>
            </a:r>
          </a:p>
          <a:p>
            <a:pPr>
              <a:buNone/>
              <a:defRPr/>
            </a:pPr>
            <a:r>
              <a:rPr lang="en-US" b="1" dirty="0" smtClean="0"/>
              <a:t>2. </a:t>
            </a:r>
            <a:r>
              <a:rPr lang="en-US" b="1" dirty="0" err="1" smtClean="0"/>
              <a:t>Pembaruan</a:t>
            </a:r>
            <a:r>
              <a:rPr lang="en-US" b="1" dirty="0" smtClean="0"/>
              <a:t> data</a:t>
            </a:r>
          </a:p>
          <a:p>
            <a:pPr marL="265113" indent="-265113">
              <a:buNone/>
              <a:defRPr/>
            </a:pPr>
            <a:r>
              <a:rPr lang="en-US" dirty="0" smtClean="0"/>
              <a:t>	Data yang </a:t>
            </a:r>
            <a:r>
              <a:rPr lang="en-US" dirty="0" err="1" smtClean="0"/>
              <a:t>diperbarui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endParaRPr lang="en-US" dirty="0" smtClean="0"/>
          </a:p>
          <a:p>
            <a:pPr>
              <a:buNone/>
              <a:defRPr/>
            </a:pPr>
            <a:r>
              <a:rPr lang="en-US" b="1" dirty="0" smtClean="0"/>
              <a:t>3. </a:t>
            </a:r>
            <a:r>
              <a:rPr lang="en-US" b="1" dirty="0" err="1" smtClean="0"/>
              <a:t>Kekinian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endParaRPr lang="en-US" b="1" dirty="0" smtClean="0"/>
          </a:p>
          <a:p>
            <a:pPr marL="265113" indent="-265113">
              <a:buNone/>
              <a:defRPr/>
            </a:pPr>
            <a:r>
              <a:rPr lang="en-US" dirty="0" smtClean="0"/>
              <a:t>	Data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diperbarui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terlewatkan</a:t>
            </a:r>
            <a:endParaRPr lang="en-US" dirty="0" smtClean="0"/>
          </a:p>
          <a:p>
            <a:pPr>
              <a:buNone/>
              <a:defRPr/>
            </a:pPr>
            <a:r>
              <a:rPr lang="en-US" b="1" dirty="0" smtClean="0"/>
              <a:t>4. </a:t>
            </a:r>
            <a:r>
              <a:rPr lang="en-US" b="1" dirty="0" err="1" smtClean="0"/>
              <a:t>Ketergantungan</a:t>
            </a:r>
            <a:r>
              <a:rPr lang="en-US" b="1" dirty="0" smtClean="0"/>
              <a:t> data-</a:t>
            </a:r>
            <a:r>
              <a:rPr lang="en-US" b="1" dirty="0" err="1" smtClean="0"/>
              <a:t>tugas</a:t>
            </a:r>
            <a:r>
              <a:rPr lang="en-US" b="1" dirty="0" smtClean="0"/>
              <a:t> (</a:t>
            </a:r>
            <a:r>
              <a:rPr lang="en-US" b="1" dirty="0" err="1" smtClean="0"/>
              <a:t>akses</a:t>
            </a:r>
            <a:r>
              <a:rPr lang="en-US" b="1" dirty="0" smtClean="0"/>
              <a:t> </a:t>
            </a:r>
            <a:r>
              <a:rPr lang="en-US" b="1" dirty="0" err="1" smtClean="0"/>
              <a:t>terbatas</a:t>
            </a:r>
            <a:r>
              <a:rPr lang="en-US" b="1" dirty="0" smtClean="0"/>
              <a:t>)</a:t>
            </a:r>
          </a:p>
          <a:p>
            <a:pPr marL="265113" indent="-265113"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id-ID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data yang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miliknya</a:t>
            </a:r>
            <a:endParaRPr lang="en-US" dirty="0" smtClean="0"/>
          </a:p>
          <a:p>
            <a:pPr>
              <a:buNone/>
              <a:defRPr/>
            </a:pPr>
            <a:r>
              <a:rPr lang="en-US" b="1" dirty="0" smtClean="0"/>
              <a:t>5. File </a:t>
            </a:r>
            <a:r>
              <a:rPr lang="en-US" b="1" dirty="0" err="1" smtClean="0"/>
              <a:t>datar</a:t>
            </a:r>
            <a:r>
              <a:rPr lang="en-US" b="1" dirty="0" smtClean="0"/>
              <a:t> </a:t>
            </a:r>
            <a:r>
              <a:rPr lang="en-US" b="1" dirty="0" err="1" smtClean="0"/>
              <a:t>membatasi</a:t>
            </a:r>
            <a:r>
              <a:rPr lang="en-US" b="1" dirty="0" smtClean="0"/>
              <a:t> </a:t>
            </a:r>
            <a:r>
              <a:rPr lang="en-US" b="1" dirty="0" err="1" smtClean="0"/>
              <a:t>integrasi</a:t>
            </a:r>
            <a:r>
              <a:rPr lang="en-US" b="1" dirty="0" smtClean="0"/>
              <a:t> data</a:t>
            </a:r>
          </a:p>
          <a:p>
            <a:pPr marL="265113" indent="-265113">
              <a:buNone/>
              <a:defRPr/>
            </a:pPr>
            <a:r>
              <a:rPr lang="en-US" dirty="0" smtClean="0"/>
              <a:t>	Format data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data </a:t>
            </a:r>
            <a:r>
              <a:rPr lang="en-US" dirty="0" err="1" smtClean="0"/>
              <a:t>oleh</a:t>
            </a:r>
            <a:r>
              <a:rPr lang="en-US" dirty="0" smtClean="0"/>
              <a:t> user lain yang </a:t>
            </a:r>
            <a:r>
              <a:rPr lang="en-US" dirty="0" err="1" smtClean="0"/>
              <a:t>berbeda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none" dirty="0" smtClean="0"/>
              <a:t>Pendekatan Database</a:t>
            </a:r>
            <a:endParaRPr lang="id-ID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n-NO" sz="2800" dirty="0" smtClean="0"/>
              <a:t>Akses ke sumber data dikendalikan oleh DBMS </a:t>
            </a:r>
            <a:r>
              <a:rPr lang="en-US" sz="2800" dirty="0" smtClean="0"/>
              <a:t>(</a:t>
            </a:r>
            <a:r>
              <a:rPr lang="en-US" sz="2800" i="1" dirty="0" smtClean="0"/>
              <a:t>database management system), </a:t>
            </a:r>
            <a:r>
              <a:rPr lang="en-US" sz="2800" i="1" dirty="0" err="1" smtClean="0"/>
              <a:t>yaitu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perangkat</a:t>
            </a:r>
            <a:r>
              <a:rPr lang="en-US" sz="2800" i="1" dirty="0" smtClean="0"/>
              <a:t> </a:t>
            </a:r>
            <a:r>
              <a:rPr lang="en-US" sz="2800" dirty="0" err="1" smtClean="0"/>
              <a:t>lunak</a:t>
            </a:r>
            <a:r>
              <a:rPr lang="en-US" sz="2800" dirty="0" smtClean="0"/>
              <a:t> </a:t>
            </a:r>
            <a:r>
              <a:rPr lang="en-US" sz="2800" dirty="0" err="1" smtClean="0"/>
              <a:t>khusus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diprogram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mengetahui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data </a:t>
            </a:r>
            <a:r>
              <a:rPr lang="en-US" sz="2800" dirty="0" err="1" smtClean="0"/>
              <a:t>mana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 yang </a:t>
            </a:r>
            <a:r>
              <a:rPr lang="en-US" sz="2800" dirty="0" err="1" smtClean="0"/>
              <a:t>boleh</a:t>
            </a:r>
            <a:r>
              <a:rPr lang="en-US" sz="2800" dirty="0" smtClean="0"/>
              <a:t> </a:t>
            </a:r>
            <a:r>
              <a:rPr lang="en-US" sz="2800" dirty="0" err="1" smtClean="0"/>
              <a:t>diakses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masing-masing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</a:t>
            </a:r>
            <a:r>
              <a:rPr lang="en-US" sz="2800" dirty="0" smtClean="0"/>
              <a:t>. </a:t>
            </a:r>
          </a:p>
          <a:p>
            <a:r>
              <a:rPr lang="en-US" sz="2800" dirty="0" err="1" smtClean="0"/>
              <a:t>Pendekatan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memusatkan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perusahaan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basis data </a:t>
            </a:r>
            <a:r>
              <a:rPr lang="en-US" sz="2800" dirty="0" err="1" smtClean="0"/>
              <a:t>umum</a:t>
            </a:r>
            <a:r>
              <a:rPr lang="en-US" sz="2800" dirty="0" smtClean="0"/>
              <a:t> yang </a:t>
            </a:r>
            <a:r>
              <a:rPr lang="en-US" sz="2800" dirty="0" err="1" smtClean="0"/>
              <a:t>saling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bersama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dibagi</a:t>
            </a:r>
            <a:r>
              <a:rPr lang="en-US" sz="2800" dirty="0" smtClean="0"/>
              <a:t> </a:t>
            </a:r>
            <a:r>
              <a:rPr lang="en-US" sz="2800" dirty="0" err="1" smtClean="0"/>
              <a:t>pakai</a:t>
            </a:r>
            <a:r>
              <a:rPr lang="en-US" sz="2800" dirty="0" smtClean="0"/>
              <a:t> </a:t>
            </a:r>
            <a:r>
              <a:rPr lang="en-US" sz="2800" i="1" dirty="0" smtClean="0"/>
              <a:t>(shared)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</a:t>
            </a:r>
            <a:r>
              <a:rPr lang="en-US" sz="2800" dirty="0" smtClean="0"/>
              <a:t> </a:t>
            </a:r>
            <a:r>
              <a:rPr lang="en-US" sz="2800" dirty="0" err="1" smtClean="0"/>
              <a:t>lainnya</a:t>
            </a:r>
            <a:r>
              <a:rPr lang="en-US" sz="2800" dirty="0" smtClean="0"/>
              <a:t>.</a:t>
            </a:r>
            <a:endParaRPr lang="en-US" sz="2800" i="1" dirty="0" smtClean="0"/>
          </a:p>
          <a:p>
            <a:r>
              <a:rPr lang="en-US" sz="2800" dirty="0" err="1" smtClean="0"/>
              <a:t>Mengatasi</a:t>
            </a:r>
            <a:r>
              <a:rPr lang="en-US" sz="2800" dirty="0" smtClean="0"/>
              <a:t> </a:t>
            </a:r>
            <a:r>
              <a:rPr lang="en-US" sz="2800" dirty="0" err="1" smtClean="0"/>
              <a:t>kendala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dihadapi</a:t>
            </a:r>
            <a:r>
              <a:rPr lang="en-US" sz="2800" dirty="0" smtClean="0"/>
              <a:t> flat-file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none" dirty="0" smtClean="0"/>
              <a:t>Elemen Database</a:t>
            </a:r>
            <a:endParaRPr lang="id-ID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database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1. DBMS</a:t>
            </a:r>
            <a:r>
              <a:rPr lang="id-ID" dirty="0" smtClean="0"/>
              <a:t> (Data Base Management System)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2. Database </a:t>
            </a:r>
            <a:r>
              <a:rPr lang="id-ID" dirty="0" smtClean="0"/>
              <a:t>a</a:t>
            </a:r>
            <a:r>
              <a:rPr lang="en-US" dirty="0" err="1" smtClean="0"/>
              <a:t>dministrator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3. Database </a:t>
            </a:r>
            <a:r>
              <a:rPr lang="en-US" dirty="0" err="1" smtClean="0"/>
              <a:t>fisik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4. User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none" dirty="0" smtClean="0"/>
              <a:t>Data Base Management System</a:t>
            </a:r>
            <a:endParaRPr lang="id-ID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DBMS merupakan perantara antara user dengan database.</a:t>
            </a:r>
          </a:p>
          <a:p>
            <a:r>
              <a:rPr lang="id-ID" dirty="0" smtClean="0"/>
              <a:t>Cara komunikasinya diatur dalam suatu bahasa khusus yang telah ditetapkan oleh DBMS. Contohnya SQL, dBase, QUEL, dsb.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id-ID" dirty="0" smtClean="0"/>
              <a:t>Bahasa database dibagi dalam dua bentuk, yaitu</a:t>
            </a:r>
            <a:r>
              <a:rPr lang="en-US" dirty="0" smtClean="0"/>
              <a:t>:</a:t>
            </a:r>
          </a:p>
          <a:p>
            <a:pPr marL="963613" indent="-514350">
              <a:buFont typeface="+mj-lt"/>
              <a:buAutoNum type="arabicPeriod"/>
              <a:defRPr/>
            </a:pPr>
            <a:r>
              <a:rPr lang="en-US" dirty="0" smtClean="0"/>
              <a:t>Data Definition Language (DDL)</a:t>
            </a:r>
            <a:endParaRPr lang="id-ID" dirty="0" smtClean="0"/>
          </a:p>
          <a:p>
            <a:pPr marL="963613" indent="-514350">
              <a:buFont typeface="+mj-lt"/>
              <a:buAutoNum type="arabicPeriod"/>
              <a:defRPr/>
            </a:pPr>
            <a:r>
              <a:rPr lang="en-US" dirty="0" smtClean="0"/>
              <a:t>Data Manipulation Language (DML)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Data Definition Language (DDL)</a:t>
            </a:r>
            <a:endParaRPr lang="id-ID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Digunakan dalam membuat tabel baru, indeks, mengubah tabel, menentukan struktur table, dsb.</a:t>
            </a:r>
          </a:p>
          <a:p>
            <a:r>
              <a:rPr lang="id-ID" dirty="0" smtClean="0"/>
              <a:t>Hasil dari kompilasi perintah DDL berupa kumpulan tabel yang disimpan dalam file khusus, yaitu Kamus Data (Data Dictionary).</a:t>
            </a:r>
          </a:p>
          <a:p>
            <a:r>
              <a:rPr lang="id-ID" dirty="0" smtClean="0"/>
              <a:t>Data Dictionary merupakan metadata (superdata), yaitu data yang mendeskripsikan data sesungguhnya. Data dictionary ini akan selalu diakses dalam suatu operasi database sebelum suatu file data sesungguhnya diakses.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Data </a:t>
            </a:r>
            <a:r>
              <a:rPr lang="id-ID" cap="none" dirty="0" smtClean="0"/>
              <a:t>Manipulation </a:t>
            </a:r>
            <a:r>
              <a:rPr lang="en-US" cap="none" dirty="0" smtClean="0"/>
              <a:t>Language (D</a:t>
            </a:r>
            <a:r>
              <a:rPr lang="id-ID" cap="none" dirty="0" smtClean="0"/>
              <a:t>M</a:t>
            </a:r>
            <a:r>
              <a:rPr lang="en-US" cap="none" dirty="0" smtClean="0"/>
              <a:t>L)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Digunakan dalam memanipulasi dan pengambilan data pada database.</a:t>
            </a:r>
          </a:p>
          <a:p>
            <a:r>
              <a:rPr lang="id-ID" dirty="0" smtClean="0"/>
              <a:t>Manipulasi data dapat mencakup:</a:t>
            </a:r>
          </a:p>
          <a:p>
            <a:pPr>
              <a:buNone/>
            </a:pPr>
            <a:r>
              <a:rPr lang="id-ID" dirty="0" smtClean="0"/>
              <a:t>	- Pemanggilan data yang tersimpan dalam database (query).</a:t>
            </a:r>
          </a:p>
          <a:p>
            <a:pPr>
              <a:buNone/>
            </a:pPr>
            <a:r>
              <a:rPr lang="id-ID" dirty="0" smtClean="0"/>
              <a:t>	- Penyisipan/penambahan data baru ke database (insert).</a:t>
            </a:r>
          </a:p>
          <a:p>
            <a:pPr>
              <a:buNone/>
            </a:pPr>
            <a:r>
              <a:rPr lang="id-ID" dirty="0" smtClean="0"/>
              <a:t>	- Penghapusan data dari database (delete).</a:t>
            </a:r>
          </a:p>
          <a:p>
            <a:pPr>
              <a:buNone/>
            </a:pPr>
            <a:r>
              <a:rPr lang="id-ID" dirty="0" smtClean="0"/>
              <a:t>	- Pengubahan data pada database (update).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1528</TotalTime>
  <Words>653</Words>
  <Application>Microsoft Office PowerPoint</Application>
  <PresentationFormat>Custom</PresentationFormat>
  <Paragraphs>120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Wood Type</vt:lpstr>
      <vt:lpstr>DATA MANAGEMENT</vt:lpstr>
      <vt:lpstr>Pendekatan Data Management</vt:lpstr>
      <vt:lpstr>Pendekatan Flat File</vt:lpstr>
      <vt:lpstr>Masalah Dalam Pendekatan Flat File</vt:lpstr>
      <vt:lpstr>Pendekatan Database</vt:lpstr>
      <vt:lpstr>Elemen Database</vt:lpstr>
      <vt:lpstr>Data Base Management System</vt:lpstr>
      <vt:lpstr>Data Definition Language (DDL)</vt:lpstr>
      <vt:lpstr>Data Manipulation Language (DML)</vt:lpstr>
      <vt:lpstr>Data Manipulation Language (DML)</vt:lpstr>
      <vt:lpstr>Keuntungan &amp; Kerugian DBMS </vt:lpstr>
      <vt:lpstr>Model DBMS</vt:lpstr>
      <vt:lpstr>1. Model Hirarki</vt:lpstr>
      <vt:lpstr>2. Model Network</vt:lpstr>
      <vt:lpstr>3. Model Relasional</vt:lpstr>
      <vt:lpstr>Database Administrator (DBA)</vt:lpstr>
      <vt:lpstr>Database Fisik</vt:lpstr>
      <vt:lpstr>Terima kasih 감사합니다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XSS  (Cross site scripting)</dc:title>
  <dc:creator>user</dc:creator>
  <cp:lastModifiedBy>zero</cp:lastModifiedBy>
  <cp:revision>69</cp:revision>
  <dcterms:created xsi:type="dcterms:W3CDTF">2013-11-01T03:54:45Z</dcterms:created>
  <dcterms:modified xsi:type="dcterms:W3CDTF">2013-12-19T03:04:39Z</dcterms:modified>
</cp:coreProperties>
</file>