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79D4DE-E6BF-416F-BB0C-9C0E6C4AC3B0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0449D2-49C5-4A6A-B85F-BD1027B7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609600"/>
          <a:ext cx="6248400" cy="586740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5867400">
                <a:tc>
                  <a:txBody>
                    <a:bodyPr/>
                    <a:lstStyle/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600" b="1" dirty="0">
                          <a:latin typeface="Times New Roman"/>
                          <a:ea typeface="Times New Roman"/>
                        </a:rPr>
                      </a:b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Times New Roman"/>
                          <a:cs typeface="Times New Roman"/>
                        </a:rPr>
                        <a:t>KONTRAK PERKULIAHAN </a:t>
                      </a: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</a:rPr>
                        <a:t>STATISTIK SOSIAL I (INFERENSIAL)</a:t>
                      </a: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</a:rPr>
                        <a:t>( MAS 209 )</a:t>
                      </a:r>
                      <a:endParaRPr lang="en-US" sz="8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57400" marR="0" indent="-11430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Fakultas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Sosial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Ilmu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Politik</a:t>
                      </a:r>
                      <a:endParaRPr lang="en-US" sz="1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Universitas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Airlangga</a:t>
                      </a:r>
                      <a:endParaRPr lang="en-US" sz="1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  <a:p>
                      <a:pPr marL="0" marR="0" indent="990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Surabaya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r>
                        <a:rPr lang="id-ID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400" b="1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39108" marR="39108" marT="0" marB="0">
                    <a:lnL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" descr="UNA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752600"/>
            <a:ext cx="2371725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95399"/>
          </a:xfrm>
        </p:spPr>
        <p:txBody>
          <a:bodyPr>
            <a:noAutofit/>
          </a:bodyPr>
          <a:lstStyle/>
          <a:p>
            <a:r>
              <a:rPr lang="en-US" sz="2000" b="1" dirty="0" err="1"/>
              <a:t>Jadual</a:t>
            </a:r>
            <a:r>
              <a:rPr lang="en-US" sz="2000" b="1" dirty="0"/>
              <a:t> </a:t>
            </a:r>
            <a:r>
              <a:rPr lang="en-US" sz="2000" b="1" dirty="0" err="1"/>
              <a:t>Perkuliahan</a:t>
            </a:r>
            <a:r>
              <a:rPr lang="en-US" sz="2000" b="1" dirty="0"/>
              <a:t> </a:t>
            </a:r>
            <a:r>
              <a:rPr lang="en-US" sz="2000" b="1" dirty="0" err="1"/>
              <a:t>Statistik</a:t>
            </a:r>
            <a:r>
              <a:rPr lang="en-US" sz="2000" b="1" dirty="0"/>
              <a:t> </a:t>
            </a:r>
            <a:r>
              <a:rPr lang="en-US" sz="2000" b="1" dirty="0" err="1"/>
              <a:t>Sosial</a:t>
            </a:r>
            <a:r>
              <a:rPr lang="en-US" sz="2000" b="1" dirty="0"/>
              <a:t> I (MAS-209) </a:t>
            </a:r>
            <a:br>
              <a:rPr lang="en-US" sz="2000" b="1" dirty="0"/>
            </a:br>
            <a:r>
              <a:rPr lang="en-US" sz="2000" b="1" dirty="0"/>
              <a:t>Semester </a:t>
            </a:r>
            <a:r>
              <a:rPr lang="en-US" sz="2000" b="1" dirty="0" smtClean="0"/>
              <a:t>G</a:t>
            </a:r>
            <a:r>
              <a:rPr lang="id-ID" sz="2000" dirty="0" smtClean="0"/>
              <a:t>asal</a:t>
            </a:r>
            <a:r>
              <a:rPr lang="id-ID" sz="2000" b="1" dirty="0" smtClean="0"/>
              <a:t> </a:t>
            </a:r>
            <a:r>
              <a:rPr lang="en-US" sz="2000" b="1" dirty="0" smtClean="0"/>
              <a:t>20</a:t>
            </a:r>
            <a:r>
              <a:rPr lang="id-ID" sz="2000" b="1" dirty="0" smtClean="0"/>
              <a:t>20</a:t>
            </a:r>
            <a:r>
              <a:rPr lang="en-US" sz="2000" b="1" dirty="0" smtClean="0"/>
              <a:t>/20</a:t>
            </a:r>
            <a:r>
              <a:rPr lang="id-ID" sz="2000" b="1" dirty="0" smtClean="0"/>
              <a:t>21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2457"/>
          <a:ext cx="8153399" cy="5465541"/>
        </p:xfrm>
        <a:graphic>
          <a:graphicData uri="http://schemas.openxmlformats.org/drawingml/2006/table">
            <a:tbl>
              <a:tblPr/>
              <a:tblGrid>
                <a:gridCol w="577862"/>
                <a:gridCol w="1480278"/>
                <a:gridCol w="4723660"/>
                <a:gridCol w="1371599"/>
              </a:tblGrid>
              <a:tr h="280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NO.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Hari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Tanggal</a:t>
                      </a:r>
                      <a:endParaRPr lang="en-US" sz="1400" b="0" dirty="0">
                        <a:latin typeface="Times New Roman"/>
                        <a:ea typeface="Times New Roman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POKOK BAHASAN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BACAAN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8-09-2020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Pengenalan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Materi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/Ruang Lingkup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enyampaian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K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ontrak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id-ID" sz="1400" b="0" dirty="0" smtClean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400" b="0" dirty="0" err="1" smtClean="0">
                          <a:latin typeface="Times New Roman"/>
                          <a:ea typeface="Times New Roman"/>
                        </a:rPr>
                        <a:t>erkuliahan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1400" b="0">
                        <a:latin typeface="Times New Roman"/>
                        <a:ea typeface="Times New Roman"/>
                      </a:endParaRP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7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15-09-2020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Sejarah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pengertian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jenis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perbedaan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inferensial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deskriptif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Pengertian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estimasi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hipotesis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bentuk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/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arah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hipotesis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-Tata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urutan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/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prosedur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kuantitatif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kesalahan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pengujian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hipotesis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atau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keputusan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 alpha error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beta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eror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).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1, 2, 6, 10, 11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7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22-09-2020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parameter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serta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menerapkan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melakukan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estimasi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letak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mean parameter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Standar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kesalahan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mean  (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SDm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Standar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kesalahan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persentase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 SD % ).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1, 6, 10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29-09-2020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Uji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komparasi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t-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(student t)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kasus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dua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sampel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bebas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independen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sampel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kecil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sampel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besar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1, 2, 6, 10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3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6-10-2020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Times New Roman"/>
                          <a:ea typeface="Times New Roman"/>
                        </a:rPr>
                        <a:t>Uji komparasi t-tes (student-t) untuk kasus sampel berkorelasi/ berhubungan (kontrol eksperimen dan before after design).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1, 2, 6, 11 </a:t>
                      </a:r>
                      <a:r>
                        <a:rPr lang="en-US" sz="1400" b="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b="0" dirty="0">
                          <a:latin typeface="Times New Roman"/>
                          <a:ea typeface="Times New Roman"/>
                        </a:rPr>
                        <a:t> 12</a:t>
                      </a:r>
                    </a:p>
                  </a:txBody>
                  <a:tcPr marL="57618" marR="576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914399"/>
          <a:ext cx="8153398" cy="5105399"/>
        </p:xfrm>
        <a:graphic>
          <a:graphicData uri="http://schemas.openxmlformats.org/drawingml/2006/table">
            <a:tbl>
              <a:tblPr/>
              <a:tblGrid>
                <a:gridCol w="577862"/>
                <a:gridCol w="1480277"/>
                <a:gridCol w="4037120"/>
                <a:gridCol w="2058139"/>
              </a:tblGrid>
              <a:tr h="729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13-10-2020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uji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korelasi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variabel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Pearson (Product Moment).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1, 2, 6, 11 dan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</a:t>
                      </a:r>
                      <a:endParaRPr lang="id-ID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20-10-2020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400" dirty="0">
                          <a:latin typeface="Times New Roman"/>
                          <a:ea typeface="Times New Roman"/>
                        </a:rPr>
                        <a:t>Analisis Korelasional 2 variabel dengan menggunakan 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fi-FI" sz="1400" dirty="0" smtClean="0">
                          <a:latin typeface="Times New Roman"/>
                          <a:ea typeface="Times New Roman"/>
                        </a:rPr>
                        <a:t>eknik </a:t>
                      </a:r>
                      <a:r>
                        <a:rPr lang="fi-FI" sz="1400" dirty="0">
                          <a:latin typeface="Times New Roman"/>
                          <a:ea typeface="Times New Roman"/>
                        </a:rPr>
                        <a:t>Peta Korelasi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Referensi 2 dan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7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UJIAN  TENGAH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Data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menggunakan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Tes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statistik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korelasi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partial/ </a:t>
                      </a:r>
                      <a:r>
                        <a:rPr lang="en-US" sz="1400" i="1" dirty="0">
                          <a:latin typeface="Times New Roman"/>
                          <a:ea typeface="Times New Roman"/>
                        </a:rPr>
                        <a:t>partial correlation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kasus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korelasi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variabel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17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Analisis korelasional dengan menggunakan korelasi ganda (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Multiple correlation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)  untuk kasus korelasi lebih dari 2 variabel.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 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0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24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Analisis Data Dengan Regresi  Linier (Linear Regression) untuk kasus sederhana yakni hanya 1 prediktor.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1, 2, 3, 6,8, 10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685800"/>
          <a:ext cx="8153400" cy="5181600"/>
        </p:xfrm>
        <a:graphic>
          <a:graphicData uri="http://schemas.openxmlformats.org/drawingml/2006/table">
            <a:tbl>
              <a:tblPr/>
              <a:tblGrid>
                <a:gridCol w="577863"/>
                <a:gridCol w="1480278"/>
                <a:gridCol w="4037120"/>
                <a:gridCol w="2058139"/>
              </a:tblGrid>
              <a:tr h="1554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Data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Regresi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ganda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Multiple Regression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kasus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prediktor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Referensi 1, 2, 3, 6,8 dan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8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Komparasi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2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kelompok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group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dengan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Anava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Analisis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s-ES" sz="1600" dirty="0" err="1">
                          <a:latin typeface="Times New Roman"/>
                          <a:ea typeface="Times New Roman"/>
                        </a:rPr>
                        <a:t>Varians</a:t>
                      </a:r>
                      <a:r>
                        <a:rPr lang="es-ES" sz="1600" dirty="0">
                          <a:latin typeface="Times New Roman"/>
                          <a:ea typeface="Times New Roman"/>
                        </a:rPr>
                        <a:t>)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1,2,7,10,11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Selasa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: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-20</a:t>
                      </a:r>
                      <a:r>
                        <a:rPr lang="id-ID" sz="14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latin typeface="Times New Roman"/>
                          <a:ea typeface="Times New Roman"/>
                        </a:rPr>
                        <a:t>Analisis Komparasi lebih dari 2 kelompok/group dengan Anava (Analisis Varians) - </a:t>
                      </a:r>
                      <a:r>
                        <a:rPr lang="es-ES" sz="1600" i="1">
                          <a:latin typeface="Times New Roman"/>
                          <a:ea typeface="Times New Roman"/>
                        </a:rPr>
                        <a:t>Lanjutan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Referensi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1,2,7, 10,11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UJIAN  AKHIR 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CATATAN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382000" cy="419100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sesuai dengan jadual kuliah yang ditetapkan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Persyaratan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UAS, minimal 70%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kehadiran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presensi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disetarakan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3 kali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hadir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tugas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dikumpulkan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id-ID" dirty="0" smtClean="0">
                <a:solidFill>
                  <a:schemeClr val="tx1"/>
                </a:solidFill>
              </a:rPr>
              <a:t> sesuai jadual pengumpulan </a:t>
            </a: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SELAMAT BELAJAR</a:t>
            </a:r>
            <a:br>
              <a:rPr lang="en-US" dirty="0" smtClean="0"/>
            </a:br>
            <a:r>
              <a:rPr lang="en-US" dirty="0" smtClean="0"/>
              <a:t>SEMOGA SUKSES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399"/>
          </a:xfrm>
        </p:spPr>
        <p:txBody>
          <a:bodyPr>
            <a:normAutofit/>
          </a:bodyPr>
          <a:lstStyle/>
          <a:p>
            <a:r>
              <a:rPr lang="en-US" sz="3100" b="1" dirty="0"/>
              <a:t>KONTRAK PERKULIAHAN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153400" cy="41148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</a:rPr>
              <a:t>Nama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	:	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</a:t>
            </a:r>
            <a:r>
              <a:rPr lang="en-US" dirty="0">
                <a:solidFill>
                  <a:schemeClr val="tx1"/>
                </a:solidFill>
              </a:rPr>
              <a:t> I (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Kode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Mataajaran</a:t>
            </a:r>
            <a:r>
              <a:rPr lang="en-US" b="1" dirty="0">
                <a:solidFill>
                  <a:schemeClr val="tx1"/>
                </a:solidFill>
              </a:rPr>
              <a:t>	:	</a:t>
            </a:r>
            <a:r>
              <a:rPr lang="en-US" dirty="0">
                <a:solidFill>
                  <a:schemeClr val="tx1"/>
                </a:solidFill>
              </a:rPr>
              <a:t>MAS 209</a:t>
            </a:r>
            <a:r>
              <a:rPr lang="en-US" b="1" dirty="0">
                <a:solidFill>
                  <a:schemeClr val="tx1"/>
                </a:solidFill>
              </a:rPr>
              <a:t>		</a:t>
            </a: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Pengajar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1.Septi </a:t>
            </a:r>
            <a:r>
              <a:rPr lang="en-US" dirty="0" err="1" smtClean="0">
                <a:solidFill>
                  <a:schemeClr val="tx1"/>
                </a:solidFill>
              </a:rPr>
              <a:t>Ariadi</a:t>
            </a:r>
            <a:r>
              <a:rPr lang="en-US" dirty="0" smtClean="0">
                <a:solidFill>
                  <a:schemeClr val="tx1"/>
                </a:solidFill>
              </a:rPr>
              <a:t> (SA)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      			2.Helmy </a:t>
            </a:r>
            <a:r>
              <a:rPr lang="en-US" dirty="0" err="1" smtClean="0">
                <a:solidFill>
                  <a:schemeClr val="tx1"/>
                </a:solidFill>
              </a:rPr>
              <a:t>Prasetyo</a:t>
            </a:r>
            <a:r>
              <a:rPr lang="en-US" dirty="0" smtClean="0">
                <a:solidFill>
                  <a:schemeClr val="tx1"/>
                </a:solidFill>
              </a:rPr>
              <a:t> (HP)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				</a:t>
            </a:r>
            <a:endParaRPr lang="id-ID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Beban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Studi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dirty="0">
                <a:solidFill>
                  <a:schemeClr val="tx1"/>
                </a:solidFill>
              </a:rPr>
              <a:t>	3 </a:t>
            </a:r>
            <a:r>
              <a:rPr lang="en-US" dirty="0" err="1">
                <a:solidFill>
                  <a:schemeClr val="tx1"/>
                </a:solidFill>
              </a:rPr>
              <a:t>sks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Semester	</a:t>
            </a:r>
            <a:r>
              <a:rPr lang="en-US" b="1" dirty="0" smtClean="0">
                <a:solidFill>
                  <a:schemeClr val="tx1"/>
                </a:solidFill>
              </a:rPr>
              <a:t>	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id-ID" dirty="0" smtClean="0">
                <a:solidFill>
                  <a:schemeClr val="tx1"/>
                </a:solidFill>
              </a:rPr>
              <a:t>asal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Tahun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Ajaran</a:t>
            </a:r>
            <a:r>
              <a:rPr lang="en-US" b="1" dirty="0">
                <a:solidFill>
                  <a:schemeClr val="tx1"/>
                </a:solidFill>
              </a:rPr>
              <a:t>	: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20</a:t>
            </a:r>
            <a:r>
              <a:rPr lang="id-ID" dirty="0" smtClean="0">
                <a:solidFill>
                  <a:schemeClr val="tx1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/20</a:t>
            </a:r>
            <a:r>
              <a:rPr lang="id-ID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Hari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/Jam: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Selasa</a:t>
            </a:r>
            <a:r>
              <a:rPr lang="en-US" dirty="0" smtClean="0">
                <a:solidFill>
                  <a:schemeClr val="tx1"/>
                </a:solidFill>
              </a:rPr>
              <a:t>/  13.00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15.30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 err="1">
                <a:solidFill>
                  <a:schemeClr val="tx1"/>
                </a:solidFill>
              </a:rPr>
              <a:t>Tempat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id-ID" b="1" dirty="0" smtClean="0">
                <a:solidFill>
                  <a:schemeClr val="tx1"/>
                </a:solidFill>
              </a:rPr>
              <a:t>Daring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838199"/>
          </a:xfrm>
        </p:spPr>
        <p:txBody>
          <a:bodyPr/>
          <a:lstStyle/>
          <a:p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458200" cy="4038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(a).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interval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rasio</a:t>
            </a:r>
            <a:r>
              <a:rPr lang="en-US" dirty="0">
                <a:solidFill>
                  <a:schemeClr val="tx1"/>
                </a:solidFill>
              </a:rPr>
              <a:t>); (b). </a:t>
            </a:r>
            <a:r>
              <a:rPr lang="en-US" dirty="0" err="1">
                <a:solidFill>
                  <a:schemeClr val="tx1"/>
                </a:solidFill>
              </a:rPr>
              <a:t>Merencanakan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 yang 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; (c).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; (e).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kepentingan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lapangan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penyusunan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skripsi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 yang lain),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penguasaan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kesempatan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pelayanan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konsultasi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program SPSS.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Deskripsi</a:t>
            </a:r>
            <a:r>
              <a:rPr lang="en-US" sz="2800" b="1" dirty="0"/>
              <a:t> </a:t>
            </a:r>
            <a:r>
              <a:rPr lang="en-US" sz="2800" b="1" dirty="0" err="1"/>
              <a:t>Mataajaran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Mata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semester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beban</a:t>
            </a:r>
            <a:r>
              <a:rPr lang="en-US" dirty="0">
                <a:solidFill>
                  <a:schemeClr val="tx1"/>
                </a:solidFill>
              </a:rPr>
              <a:t> 3 SKS. </a:t>
            </a:r>
            <a:r>
              <a:rPr lang="en-US" dirty="0" smtClean="0">
                <a:solidFill>
                  <a:schemeClr val="tx1"/>
                </a:solidFill>
              </a:rPr>
              <a:t>Para </a:t>
            </a:r>
            <a:r>
              <a:rPr lang="en-US" dirty="0" err="1" smtClean="0">
                <a:solidFill>
                  <a:schemeClr val="tx1"/>
                </a:solidFill>
              </a:rPr>
              <a:t>peserta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diharapkan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konsep-konsep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. Mata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bekal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kemahiran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menginterpretasikan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diperkenalkan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estimasi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studi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komparasi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sampel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berkorelasi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menjelaskan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hubungan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parsial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melakukan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ramalan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prediksi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diperkenalkan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statistik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menentukan</a:t>
            </a:r>
            <a:r>
              <a:rPr lang="en-US" dirty="0" smtClean="0">
                <a:solidFill>
                  <a:schemeClr val="tx1"/>
                </a:solidFill>
              </a:rPr>
              <a:t> mean parameter (Mp)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persentase</a:t>
            </a:r>
            <a:r>
              <a:rPr lang="en-US" dirty="0" smtClean="0">
                <a:solidFill>
                  <a:schemeClr val="tx1"/>
                </a:solidFill>
              </a:rPr>
              <a:t> parameter (Pp), t-test ( student t), </a:t>
            </a:r>
            <a:r>
              <a:rPr lang="en-US" dirty="0" err="1" smtClean="0">
                <a:solidFill>
                  <a:schemeClr val="tx1"/>
                </a:solidFill>
              </a:rPr>
              <a:t>tes</a:t>
            </a:r>
            <a:r>
              <a:rPr lang="en-US" dirty="0" smtClean="0">
                <a:solidFill>
                  <a:schemeClr val="tx1"/>
                </a:solidFill>
              </a:rPr>
              <a:t> Product Moment (Pearson), </a:t>
            </a:r>
            <a:r>
              <a:rPr lang="en-US" dirty="0" err="1" smtClean="0">
                <a:solidFill>
                  <a:schemeClr val="tx1"/>
                </a:solidFill>
              </a:rPr>
              <a:t>Peta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Korelasi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Partial Correlation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Multiple Correlation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Regresi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Analisis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Varians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Anava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sebagainya</a:t>
            </a:r>
            <a:r>
              <a:rPr lang="en-US" dirty="0" smtClean="0">
                <a:solidFill>
                  <a:schemeClr val="tx1"/>
                </a:solidFill>
              </a:rPr>
              <a:t>.     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Meskipun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terfokus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pengenalan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kemahiran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data, </a:t>
            </a:r>
            <a:r>
              <a:rPr lang="en-US" dirty="0" err="1">
                <a:solidFill>
                  <a:schemeClr val="tx1"/>
                </a:solidFill>
              </a:rPr>
              <a:t>merumuskan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paling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Akhirnya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bekal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pembuktian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914399"/>
          </a:xfrm>
        </p:spPr>
        <p:txBody>
          <a:bodyPr>
            <a:noAutofit/>
          </a:bodyPr>
          <a:lstStyle/>
          <a:p>
            <a:r>
              <a:rPr lang="en-US" sz="2800" b="1" dirty="0" err="1"/>
              <a:t>Tujuan</a:t>
            </a:r>
            <a:r>
              <a:rPr lang="en-US" sz="2800" b="1" dirty="0"/>
              <a:t> </a:t>
            </a:r>
            <a:r>
              <a:rPr lang="en-US" sz="2800" b="1" dirty="0" err="1"/>
              <a:t>Instruksional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kuliah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diharapkan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a).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pengolahan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diperoleh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b). </a:t>
            </a:r>
            <a:r>
              <a:rPr lang="en-US" dirty="0" err="1">
                <a:solidFill>
                  <a:schemeClr val="tx1"/>
                </a:solidFill>
              </a:rPr>
              <a:t>Merencanakan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hipotesis</a:t>
            </a:r>
            <a:r>
              <a:rPr lang="en-US" dirty="0">
                <a:solidFill>
                  <a:schemeClr val="tx1"/>
                </a:solidFill>
              </a:rPr>
              <a:t> yang 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dasar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c).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(</a:t>
            </a:r>
            <a:r>
              <a:rPr lang="en-US" dirty="0" err="1">
                <a:solidFill>
                  <a:schemeClr val="tx1"/>
                </a:solidFill>
              </a:rPr>
              <a:t>khususnya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kuantitatif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err="1">
                <a:solidFill>
                  <a:schemeClr val="tx1"/>
                </a:solidFill>
              </a:rPr>
              <a:t>skala</a:t>
            </a:r>
            <a:r>
              <a:rPr lang="en-US" dirty="0">
                <a:solidFill>
                  <a:schemeClr val="tx1"/>
                </a:solidFill>
              </a:rPr>
              <a:t> interval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rasio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asumsi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inferensial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hendak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diaplikasikan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d).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data;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e). </a:t>
            </a:r>
            <a:r>
              <a:rPr lang="en-US" dirty="0" err="1">
                <a:solidFill>
                  <a:schemeClr val="tx1"/>
                </a:solidFill>
              </a:rPr>
              <a:t>Selain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kepentingan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studi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penguasaan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terkategori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inferensial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kesempatan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pihak</a:t>
            </a:r>
            <a:r>
              <a:rPr lang="en-US" dirty="0">
                <a:solidFill>
                  <a:schemeClr val="tx1"/>
                </a:solidFill>
              </a:rPr>
              <a:t> lain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pelayanan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konsultasi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analisis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statistik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diolah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program SPSS.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7619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Strategi</a:t>
            </a:r>
            <a:r>
              <a:rPr lang="en-US" sz="2800" b="1" dirty="0"/>
              <a:t> </a:t>
            </a:r>
            <a:r>
              <a:rPr lang="en-US" sz="2800" b="1" dirty="0" err="1"/>
              <a:t>Pembelajaran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perkuliahan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disampaikan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tulis</a:t>
            </a:r>
            <a:r>
              <a:rPr lang="en-US" dirty="0">
                <a:solidFill>
                  <a:schemeClr val="tx1"/>
                </a:solidFill>
              </a:rPr>
              <a:t>, LCD, </a:t>
            </a:r>
            <a:r>
              <a:rPr lang="en-US" dirty="0" smtClean="0">
                <a:solidFill>
                  <a:schemeClr val="tx1"/>
                </a:solidFill>
              </a:rPr>
              <a:t>slide </a:t>
            </a:r>
            <a:r>
              <a:rPr lang="en-US" i="1" dirty="0">
                <a:solidFill>
                  <a:schemeClr val="tx1"/>
                </a:solidFill>
              </a:rPr>
              <a:t>power point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sebagainya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penyampaian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tatap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langsung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diskusi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jawab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latihan-latihan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senantiasa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perkuliahan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mengemukakan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contoh-contoh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dibahas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Selain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tugas-tugas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dikerjakan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assignment)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diskusi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memperluas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wawasan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literature </a:t>
            </a:r>
            <a:r>
              <a:rPr lang="en-US" dirty="0" err="1">
                <a:solidFill>
                  <a:schemeClr val="tx1"/>
                </a:solidFill>
              </a:rPr>
              <a:t>sehingga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semakin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menguasai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mempraktekkan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diajarkan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60375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Materi</a:t>
            </a:r>
            <a:r>
              <a:rPr lang="en-US" sz="2800" b="1" dirty="0"/>
              <a:t>/</a:t>
            </a:r>
            <a:r>
              <a:rPr lang="en-US" sz="2800" b="1" dirty="0" err="1"/>
              <a:t>Bahan</a:t>
            </a:r>
            <a:r>
              <a:rPr lang="en-US" sz="2800" b="1" dirty="0"/>
              <a:t> </a:t>
            </a:r>
            <a:r>
              <a:rPr lang="en-US" sz="2800" b="1" dirty="0" err="1"/>
              <a:t>Bacaan</a:t>
            </a:r>
            <a:r>
              <a:rPr lang="en-US" sz="2800" b="1" dirty="0"/>
              <a:t> </a:t>
            </a:r>
            <a:r>
              <a:rPr lang="en-US" sz="2800" b="1" dirty="0" err="1"/>
              <a:t>Perkuliahan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 Kirk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Elifson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Richard P. Runyon and Audrey Haber, 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Fundamentals of Social Statistics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New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York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 Co., 1990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Richard Johnson and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Gouri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Bhattacharyya, 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Statistics : Principles and Methods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New York : </a:t>
            </a:r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Willey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 Sons, 1985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Norman Draper and Harry Smith,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Regresi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Terapan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karya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terjemahan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ed. 2,  Jakarta :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Gramedia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1992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Dajan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LP3ES, 1986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1993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Sutrisno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Yogyakarta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Yayasan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Fakultas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Psikologi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UGM, </a:t>
            </a:r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id-ID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J.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Supranto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Erlangga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1986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M.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Iqbal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Pokok-Pokok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Jakarta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Bumi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Aksara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2003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Hubert M. Blalock 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Social Statistics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New York : Mc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Hill, 1972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Suparman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Jakarta :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Rajawali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1983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599"/>
          </a:xfrm>
        </p:spPr>
        <p:txBody>
          <a:bodyPr>
            <a:normAutofit/>
          </a:bodyPr>
          <a:lstStyle/>
          <a:p>
            <a:r>
              <a:rPr lang="en-US" sz="3200" dirty="0" err="1"/>
              <a:t>Tugas-tugas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diwajibkan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Handout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literature yang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. Di </a:t>
            </a:r>
            <a:r>
              <a:rPr lang="en-US" dirty="0" err="1">
                <a:solidFill>
                  <a:schemeClr val="tx1"/>
                </a:solidFill>
              </a:rPr>
              <a:t>samping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diwajibkan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tugas-tugas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Pokok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Perkuliahan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individual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Penyelesaian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tugas-tugas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mengacu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Handout </a:t>
            </a:r>
            <a:r>
              <a:rPr lang="en-US" i="1" dirty="0" err="1">
                <a:solidFill>
                  <a:schemeClr val="tx1"/>
                </a:solidFill>
              </a:rPr>
              <a:t>dan</a:t>
            </a:r>
            <a:r>
              <a:rPr lang="en-US" i="1" dirty="0">
                <a:solidFill>
                  <a:schemeClr val="tx1"/>
                </a:solidFill>
              </a:rPr>
              <a:t> literature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dianjurkan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meliputi</a:t>
            </a:r>
            <a:r>
              <a:rPr lang="en-US" dirty="0">
                <a:solidFill>
                  <a:schemeClr val="tx1"/>
                </a:solidFill>
              </a:rPr>
              <a:t>; (a).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(b)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individual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dianjurkan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mempelajari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membaca</a:t>
            </a:r>
            <a:r>
              <a:rPr lang="en-US" dirty="0">
                <a:solidFill>
                  <a:schemeClr val="tx1"/>
                </a:solidFill>
              </a:rPr>
              <a:t> literature </a:t>
            </a:r>
            <a:r>
              <a:rPr lang="en-US" dirty="0" smtClean="0">
                <a:solidFill>
                  <a:schemeClr val="tx1"/>
                </a:solidFill>
              </a:rPr>
              <a:t>agar </a:t>
            </a:r>
            <a:r>
              <a:rPr lang="en-US" dirty="0" err="1" smtClean="0">
                <a:solidFill>
                  <a:schemeClr val="tx1"/>
                </a:solidFill>
              </a:rPr>
              <a:t>mempermudah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dikumpulkan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dikembalikan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selanjutnya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didiskusikan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menemui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kesulitan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mengerjakan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evaluasi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maupun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dicatat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daftar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selanjutnya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diakumulasikan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UTS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UAS.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Kriteria</a:t>
            </a:r>
            <a:r>
              <a:rPr lang="en-US" sz="2800" b="1" dirty="0"/>
              <a:t> </a:t>
            </a:r>
            <a:r>
              <a:rPr lang="en-US" sz="2800" b="1" dirty="0" err="1"/>
              <a:t>Penilaian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820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pengajar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tengah</a:t>
            </a:r>
            <a:r>
              <a:rPr lang="en-US" dirty="0">
                <a:solidFill>
                  <a:schemeClr val="tx1"/>
                </a:solidFill>
              </a:rPr>
              <a:t> semester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UTS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UAS) </a:t>
            </a:r>
            <a:r>
              <a:rPr lang="en-US" dirty="0" err="1">
                <a:solidFill>
                  <a:schemeClr val="tx1"/>
                </a:solidFill>
              </a:rPr>
              <a:t>didasarkan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SK </a:t>
            </a:r>
            <a:r>
              <a:rPr lang="en-US" dirty="0" err="1">
                <a:solidFill>
                  <a:schemeClr val="tx1"/>
                </a:solidFill>
              </a:rPr>
              <a:t>Dekan</a:t>
            </a:r>
            <a:r>
              <a:rPr lang="en-US" dirty="0">
                <a:solidFill>
                  <a:schemeClr val="tx1"/>
                </a:solidFill>
              </a:rPr>
              <a:t> FISIP-UNAIR. </a:t>
            </a:r>
            <a:r>
              <a:rPr lang="en-US" dirty="0" err="1">
                <a:solidFill>
                  <a:schemeClr val="tx1"/>
                </a:solidFill>
              </a:rPr>
              <a:t>Kriteria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u="sng" dirty="0" err="1" smtClean="0">
                <a:solidFill>
                  <a:schemeClr val="tx1"/>
                </a:solidFill>
              </a:rPr>
              <a:t>Nilai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 smtClean="0">
                <a:solidFill>
                  <a:schemeClr val="tx1"/>
                </a:solidFill>
              </a:rPr>
              <a:t>Point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u="sng" dirty="0" smtClean="0">
                <a:solidFill>
                  <a:schemeClr val="tx1"/>
                </a:solidFill>
              </a:rPr>
              <a:t>Range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	4	75 – 100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AB	3,5	70 – 74,99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	3	65 – 69,9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BC	2,5	60 – 64,99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C	2	55 – 59,99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	1	40 – 54,99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E	0	  0 – 39,9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,  UTS,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rincian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persentase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sebesar</a:t>
            </a:r>
            <a:r>
              <a:rPr lang="en-US" dirty="0">
                <a:solidFill>
                  <a:schemeClr val="tx1"/>
                </a:solidFill>
              </a:rPr>
              <a:t> 25 %; UTS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35 %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UAS </a:t>
            </a:r>
            <a:r>
              <a:rPr lang="en-US" dirty="0" err="1">
                <a:solidFill>
                  <a:schemeClr val="tx1"/>
                </a:solidFill>
              </a:rPr>
              <a:t>berbobot</a:t>
            </a:r>
            <a:r>
              <a:rPr lang="en-US" dirty="0">
                <a:solidFill>
                  <a:schemeClr val="tx1"/>
                </a:solidFill>
              </a:rPr>
              <a:t> 40 %.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163</TotalTime>
  <Words>1296</Words>
  <Application>Microsoft Office PowerPoint</Application>
  <PresentationFormat>On-screen Show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Slide 1</vt:lpstr>
      <vt:lpstr>KONTRAK PERKULIAHAN </vt:lpstr>
      <vt:lpstr>Manfaat Mataajaran</vt:lpstr>
      <vt:lpstr>Deskripsi Mataajaran</vt:lpstr>
      <vt:lpstr>Tujuan Instruksional </vt:lpstr>
      <vt:lpstr>Strategi Pembelajaran</vt:lpstr>
      <vt:lpstr>Materi/Bahan Bacaan Perkuliahan</vt:lpstr>
      <vt:lpstr>Tugas-tugas</vt:lpstr>
      <vt:lpstr>Kriteria Penilaian </vt:lpstr>
      <vt:lpstr>Jadual Perkuliahan Statistik Sosial I (MAS-209)  Semester Gasal 2020/2021 </vt:lpstr>
      <vt:lpstr>Slide 11</vt:lpstr>
      <vt:lpstr>Slide 12</vt:lpstr>
      <vt:lpstr>CATATAN </vt:lpstr>
      <vt:lpstr>SELAMAT BELAJAR SEMOGA SUKSES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compaq</cp:lastModifiedBy>
  <cp:revision>28</cp:revision>
  <dcterms:created xsi:type="dcterms:W3CDTF">2015-08-30T15:49:16Z</dcterms:created>
  <dcterms:modified xsi:type="dcterms:W3CDTF">2020-09-08T01:06:47Z</dcterms:modified>
</cp:coreProperties>
</file>