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9" r:id="rId4"/>
    <p:sldId id="270" r:id="rId5"/>
    <p:sldId id="259" r:id="rId6"/>
    <p:sldId id="281" r:id="rId7"/>
    <p:sldId id="264" r:id="rId8"/>
    <p:sldId id="276" r:id="rId9"/>
    <p:sldId id="258" r:id="rId10"/>
    <p:sldId id="260" r:id="rId11"/>
    <p:sldId id="262" r:id="rId12"/>
    <p:sldId id="273" r:id="rId13"/>
    <p:sldId id="274" r:id="rId14"/>
    <p:sldId id="271" r:id="rId15"/>
    <p:sldId id="272" r:id="rId16"/>
    <p:sldId id="277" r:id="rId17"/>
    <p:sldId id="261" r:id="rId18"/>
    <p:sldId id="279" r:id="rId19"/>
    <p:sldId id="263" r:id="rId20"/>
    <p:sldId id="280" r:id="rId21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586" autoAdjust="0"/>
  </p:normalViewPr>
  <p:slideViewPr>
    <p:cSldViewPr>
      <p:cViewPr varScale="1">
        <p:scale>
          <a:sx n="97" d="100"/>
          <a:sy n="97" d="100"/>
        </p:scale>
        <p:origin x="615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7765D-5010-49A7-94D7-2C21D26EFF91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BA258-8604-455D-A8D1-564782821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7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Hello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BA258-8604-455D-A8D1-564782821E4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249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BA258-8604-455D-A8D1-564782821E4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775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Aktueller Markt</a:t>
            </a:r>
          </a:p>
          <a:p>
            <a:endParaRPr lang="de-DE" dirty="0"/>
          </a:p>
          <a:p>
            <a:r>
              <a:rPr lang="de-DE" dirty="0"/>
              <a:t>Apple ist Markführer </a:t>
            </a:r>
            <a:r>
              <a:rPr lang="de-DE" dirty="0" err="1"/>
              <a:t>Huwai</a:t>
            </a:r>
            <a:r>
              <a:rPr lang="de-DE" dirty="0"/>
              <a:t> ist auf der Spur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Wir</a:t>
            </a:r>
            <a:r>
              <a:rPr lang="de-DE" baseline="0" dirty="0"/>
              <a:t> hätten da eine Idee für unseren ersten Partner - </a:t>
            </a:r>
            <a:r>
              <a:rPr lang="de-DE" dirty="0"/>
              <a:t>Wir können</a:t>
            </a:r>
            <a:r>
              <a:rPr lang="de-DE" baseline="0" dirty="0"/>
              <a:t> gerne gleich übers Geschäft reden … </a:t>
            </a:r>
          </a:p>
          <a:p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dirty="0">
                <a:latin typeface="Bahnschrift" panose="020B0502040204020203" pitchFamily="34" charset="0"/>
              </a:rPr>
              <a:t>Weiterentwicklung der </a:t>
            </a:r>
            <a:r>
              <a:rPr lang="de-DE" sz="1200" b="1" dirty="0" err="1">
                <a:latin typeface="Bahnschrift" panose="020B0502040204020203" pitchFamily="34" charset="0"/>
              </a:rPr>
              <a:t>Wearables</a:t>
            </a:r>
            <a:endParaRPr lang="de-DE" sz="1200" b="1" dirty="0">
              <a:latin typeface="Bahnschrift" panose="020B0502040204020203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dirty="0">
                <a:latin typeface="Bahnschrift" panose="020B0502040204020203" pitchFamily="34" charset="0"/>
              </a:rPr>
              <a:t>Erweiterung des Marktanteils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dirty="0">
                <a:latin typeface="Bahnschrift" panose="020B0502040204020203" pitchFamily="34" charset="0"/>
              </a:rPr>
              <a:t>Nutzen von Wettbewerbsvorteilen (5G-Ausbau)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dirty="0">
                <a:latin typeface="Bahnschrift" panose="020B0502040204020203" pitchFamily="34" charset="0"/>
              </a:rPr>
              <a:t>Positionieren als Inklusionstreiber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b="1" dirty="0">
              <a:latin typeface="Bahnschrift" panose="020B0502040204020203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b="1" dirty="0">
              <a:latin typeface="Bahnschrift" panose="020B0502040204020203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BA258-8604-455D-A8D1-564782821E4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77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rule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3“</a:t>
            </a:r>
          </a:p>
          <a:p>
            <a:endParaRPr lang="de-DE" dirty="0"/>
          </a:p>
          <a:p>
            <a:r>
              <a:rPr lang="de-DE" dirty="0"/>
              <a:t>Zusammenfassung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BA258-8604-455D-A8D1-564782821E4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975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 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BA258-8604-455D-A8D1-564782821E41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743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Einstiegszielgruppe Zielgruppe mit Erweiterung</a:t>
            </a:r>
            <a:r>
              <a:rPr lang="de-DE" baseline="0" dirty="0"/>
              <a:t> potenzial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BA258-8604-455D-A8D1-564782821E4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5341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Aktueller Markt</a:t>
            </a:r>
          </a:p>
          <a:p>
            <a:endParaRPr lang="de-DE" dirty="0"/>
          </a:p>
          <a:p>
            <a:r>
              <a:rPr lang="de-DE" dirty="0"/>
              <a:t>Apple ist Markführer </a:t>
            </a:r>
            <a:r>
              <a:rPr lang="de-DE" dirty="0" err="1"/>
              <a:t>Huwai</a:t>
            </a:r>
            <a:r>
              <a:rPr lang="de-DE" dirty="0"/>
              <a:t> ist auf der Spur</a:t>
            </a:r>
          </a:p>
          <a:p>
            <a:r>
              <a:rPr lang="de-DE" dirty="0"/>
              <a:t>Anzahl der </a:t>
            </a:r>
            <a:r>
              <a:rPr lang="de-DE" dirty="0" err="1"/>
              <a:t>Wearbales</a:t>
            </a:r>
            <a:r>
              <a:rPr lang="de-DE" dirty="0"/>
              <a:t> im Umlauf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BA258-8604-455D-A8D1-564782821E4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478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Teamvorstellung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BA258-8604-455D-A8D1-564782821E4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411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Interdisziplinärer Austausch mit verschiedenen Partner –</a:t>
            </a:r>
            <a:r>
              <a:rPr lang="de-DE" baseline="0" dirty="0"/>
              <a:t> sowohl aus dem Business Bereich als auch der Soziale Bereich</a:t>
            </a:r>
            <a:endParaRPr lang="de-DE" dirty="0"/>
          </a:p>
          <a:p>
            <a:r>
              <a:rPr lang="de-DE" dirty="0"/>
              <a:t>Idee deckt verschiedenen Bereiche ab</a:t>
            </a:r>
          </a:p>
          <a:p>
            <a:r>
              <a:rPr lang="de-DE" dirty="0"/>
              <a:t>Wir sind zwar Mobility – aber wir haben alle Bereiche miteinbezogen.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BA258-8604-455D-A8D1-564782821E4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237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 haben uns mit dem 11. Ziel für nachhaltige Entwicklung der Vereinten Nationen beschäftigt und werden mit unserer Lösung </a:t>
            </a:r>
            <a:r>
              <a:rPr lang="de-DE" sz="1050" dirty="0">
                <a:latin typeface="Bahnschrift" panose="020B0502040204020203" pitchFamily="34" charset="0"/>
              </a:rPr>
              <a:t>Städte und Siedlungen </a:t>
            </a:r>
            <a:r>
              <a:rPr lang="de-DE" sz="1200" b="1" dirty="0">
                <a:latin typeface="Bahnschrift" panose="020B0502040204020203" pitchFamily="34" charset="0"/>
              </a:rPr>
              <a:t>inklusiver und sicherer gestalten.</a:t>
            </a:r>
            <a:endParaRPr lang="de-DE" sz="1050" dirty="0">
              <a:latin typeface="Bahnschrift" panose="020B0502040204020203" pitchFamily="34" charset="0"/>
            </a:endParaRPr>
          </a:p>
          <a:p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BA258-8604-455D-A8D1-564782821E4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590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Einstiegszielgruppe Zielgruppe mit Erweiterung</a:t>
            </a:r>
            <a:r>
              <a:rPr lang="de-DE" baseline="0" dirty="0"/>
              <a:t> potenzial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BA258-8604-455D-A8D1-564782821E4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5341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BA258-8604-455D-A8D1-564782821E4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801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Damit die Headline nicht wieder so lautet!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BA258-8604-455D-A8D1-564782821E4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851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 lösen wir das Problem:</a:t>
            </a:r>
          </a:p>
          <a:p>
            <a:endParaRPr lang="de-DE" dirty="0"/>
          </a:p>
          <a:p>
            <a:r>
              <a:rPr lang="de-DE" dirty="0"/>
              <a:t>Erweiterung vorhandener </a:t>
            </a:r>
            <a:r>
              <a:rPr lang="de-DE" dirty="0" err="1"/>
              <a:t>Wearables</a:t>
            </a:r>
            <a:endParaRPr lang="de-DE" dirty="0"/>
          </a:p>
          <a:p>
            <a:r>
              <a:rPr lang="de-DE" dirty="0"/>
              <a:t>5G-basierte Echtzeit-Datenübermittlung an Verkehrsmittel</a:t>
            </a:r>
          </a:p>
          <a:p>
            <a:r>
              <a:rPr lang="de-DE" dirty="0"/>
              <a:t>Unauffällige Inklusion durch dezentes Gadget</a:t>
            </a:r>
          </a:p>
          <a:p>
            <a:r>
              <a:rPr lang="de-DE" dirty="0"/>
              <a:t>Skalierbares Produkt mit Entwicklungspotenzial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BA258-8604-455D-A8D1-564782821E4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29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 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BA258-8604-455D-A8D1-564782821E4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6151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A97C-495F-4749-9866-5A9A403001F8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62E8-CEEE-40D4-924E-A5CE13890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86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A97C-495F-4749-9866-5A9A403001F8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62E8-CEEE-40D4-924E-A5CE13890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31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A97C-495F-4749-9866-5A9A403001F8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62E8-CEEE-40D4-924E-A5CE13890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17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A97C-495F-4749-9866-5A9A403001F8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62E8-CEEE-40D4-924E-A5CE13890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07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A97C-495F-4749-9866-5A9A403001F8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62E8-CEEE-40D4-924E-A5CE13890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66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A97C-495F-4749-9866-5A9A403001F8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62E8-CEEE-40D4-924E-A5CE13890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16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A97C-495F-4749-9866-5A9A403001F8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62E8-CEEE-40D4-924E-A5CE13890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64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A97C-495F-4749-9866-5A9A403001F8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62E8-CEEE-40D4-924E-A5CE13890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37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A97C-495F-4749-9866-5A9A403001F8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62E8-CEEE-40D4-924E-A5CE13890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14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A97C-495F-4749-9866-5A9A403001F8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62E8-CEEE-40D4-924E-A5CE13890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18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A97C-495F-4749-9866-5A9A403001F8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62E8-CEEE-40D4-924E-A5CE13890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90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EA97C-495F-4749-9866-5A9A403001F8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762E8-CEEE-40D4-924E-A5CE13890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109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StuV der DHBW Stuttgart präsentiert neues Eventformat - MESH Hacka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8" name="Picture 4" descr="Ist möglicherweise ein Bild von Text „STUV DHBW STUTTGART PRESENTS #MESH ONLINE HACKATHON 200 STUDIERENDE ALLER DHBW STANDORTE 3 REALE CHALLENGES MOBILITY, ENVIRONMENTAL, SOCIAL WORKSHOPS &amp; KEYNOTES VON RENOMMIERTEN SPEAKERN NETWORKING UND COMMUNITY 26 28. FEBRUAR 2021 Apply Ûw.estuteart.de/sudierende Follow Us On Social Media: @mesh_stuttgart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4" t="7566" r="11111" b="57769"/>
          <a:stretch/>
        </p:blipFill>
        <p:spPr bwMode="auto">
          <a:xfrm>
            <a:off x="584522" y="788730"/>
            <a:ext cx="7974957" cy="356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456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3779912" y="123478"/>
            <a:ext cx="4283968" cy="524494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85" t="51792" r="22001" b="28430"/>
          <a:stretch/>
        </p:blipFill>
        <p:spPr>
          <a:xfrm rot="17075590">
            <a:off x="1606483" y="2747559"/>
            <a:ext cx="1543792" cy="101725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24" t="21836" r="19088" b="17867"/>
          <a:stretch/>
        </p:blipFill>
        <p:spPr>
          <a:xfrm flipH="1">
            <a:off x="648072" y="2181772"/>
            <a:ext cx="1570886" cy="3101340"/>
          </a:xfrm>
          <a:prstGeom prst="rect">
            <a:avLst/>
          </a:prstGeom>
        </p:spPr>
      </p:pic>
      <p:cxnSp>
        <p:nvCxnSpPr>
          <p:cNvPr id="7" name="Gerade Verbindung 6"/>
          <p:cNvCxnSpPr/>
          <p:nvPr/>
        </p:nvCxnSpPr>
        <p:spPr>
          <a:xfrm flipH="1">
            <a:off x="1763688" y="3621932"/>
            <a:ext cx="72008" cy="50400"/>
          </a:xfrm>
          <a:prstGeom prst="line">
            <a:avLst/>
          </a:prstGeom>
          <a:ln w="28575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85" t="51792" r="22001" b="28430"/>
          <a:stretch/>
        </p:blipFill>
        <p:spPr>
          <a:xfrm rot="6209856">
            <a:off x="3106695" y="2597690"/>
            <a:ext cx="1543792" cy="1017252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755576" y="555526"/>
            <a:ext cx="3744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u="sng" dirty="0">
                <a:latin typeface="Bahnschrift" panose="020B0502040204020203" pitchFamily="34" charset="0"/>
              </a:rPr>
              <a:t>Sicheres</a:t>
            </a:r>
            <a:r>
              <a:rPr lang="de-DE" sz="2800" b="1" dirty="0">
                <a:latin typeface="Bahnschrift" panose="020B0502040204020203" pitchFamily="34" charset="0"/>
              </a:rPr>
              <a:t> überqueren der Straße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5148064" y="2784288"/>
            <a:ext cx="3528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u="sng" dirty="0">
                <a:latin typeface="Bahnschrift" panose="020B0502040204020203" pitchFamily="34" charset="0"/>
              </a:rPr>
              <a:t>Nachhaltige </a:t>
            </a:r>
            <a:r>
              <a:rPr lang="de-DE" sz="2800" b="1" dirty="0">
                <a:latin typeface="Bahnschrift" panose="020B0502040204020203" pitchFamily="34" charset="0"/>
              </a:rPr>
              <a:t>Verkehrssteuerung</a:t>
            </a:r>
          </a:p>
        </p:txBody>
      </p:sp>
    </p:spTree>
    <p:extLst>
      <p:ext uri="{BB962C8B-B14F-4D97-AF65-F5344CB8AC3E}">
        <p14:creationId xmlns:p14="http://schemas.microsoft.com/office/powerpoint/2010/main" val="78112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123" y="380971"/>
            <a:ext cx="6552728" cy="575042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85" t="51792" r="22001" b="28430"/>
          <a:stretch/>
        </p:blipFill>
        <p:spPr>
          <a:xfrm rot="17075590">
            <a:off x="821040" y="2687449"/>
            <a:ext cx="1543792" cy="101725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24" t="21836" r="19088" b="17867"/>
          <a:stretch/>
        </p:blipFill>
        <p:spPr>
          <a:xfrm flipH="1">
            <a:off x="-137371" y="2121662"/>
            <a:ext cx="1570886" cy="3101340"/>
          </a:xfrm>
          <a:prstGeom prst="rect">
            <a:avLst/>
          </a:prstGeom>
        </p:spPr>
      </p:pic>
      <p:cxnSp>
        <p:nvCxnSpPr>
          <p:cNvPr id="9" name="Gerade Verbindung 8"/>
          <p:cNvCxnSpPr/>
          <p:nvPr/>
        </p:nvCxnSpPr>
        <p:spPr>
          <a:xfrm flipH="1">
            <a:off x="978245" y="3561822"/>
            <a:ext cx="72008" cy="50400"/>
          </a:xfrm>
          <a:prstGeom prst="line">
            <a:avLst/>
          </a:prstGeom>
          <a:ln w="28575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85" t="51792" r="22001" b="28430"/>
          <a:stretch/>
        </p:blipFill>
        <p:spPr>
          <a:xfrm rot="7022315">
            <a:off x="1955213" y="1828815"/>
            <a:ext cx="1543792" cy="1017252"/>
          </a:xfrm>
          <a:prstGeom prst="rect">
            <a:avLst/>
          </a:prstGeom>
        </p:spPr>
      </p:pic>
      <p:sp>
        <p:nvSpPr>
          <p:cNvPr id="11" name="Legende mit Linie 2 10"/>
          <p:cNvSpPr/>
          <p:nvPr/>
        </p:nvSpPr>
        <p:spPr>
          <a:xfrm>
            <a:off x="6099642" y="267494"/>
            <a:ext cx="2864845" cy="20534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1043"/>
              <a:gd name="adj6" fmla="val -33183"/>
            </a:avLst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85" t="51792" r="22001" b="28430"/>
          <a:stretch/>
        </p:blipFill>
        <p:spPr>
          <a:xfrm rot="17051078">
            <a:off x="3923591" y="1199028"/>
            <a:ext cx="1543792" cy="1017252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364" y="-68469"/>
            <a:ext cx="3105603" cy="2725361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648072" y="387857"/>
            <a:ext cx="3528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u="sng" dirty="0">
                <a:latin typeface="Bahnschrift" panose="020B0502040204020203" pitchFamily="34" charset="0"/>
              </a:rPr>
              <a:t>Komfort</a:t>
            </a:r>
            <a:r>
              <a:rPr lang="de-DE" sz="2800" b="1" dirty="0">
                <a:latin typeface="Bahnschrift" panose="020B0502040204020203" pitchFamily="34" charset="0"/>
              </a:rPr>
              <a:t> und </a:t>
            </a:r>
            <a:r>
              <a:rPr lang="de-DE" sz="2800" b="1" u="sng" dirty="0">
                <a:latin typeface="Bahnschrift" panose="020B0502040204020203" pitchFamily="34" charset="0"/>
              </a:rPr>
              <a:t>Attraktivität</a:t>
            </a:r>
            <a:r>
              <a:rPr lang="de-DE" sz="2800" b="1" dirty="0">
                <a:latin typeface="Bahnschrift" panose="020B0502040204020203" pitchFamily="34" charset="0"/>
              </a:rPr>
              <a:t> steigern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940152" y="3300212"/>
            <a:ext cx="2952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 dirty="0">
                <a:latin typeface="Bahnschrift" panose="020B0502040204020203" pitchFamily="34" charset="0"/>
              </a:rPr>
              <a:t>ÖPNV</a:t>
            </a:r>
            <a:r>
              <a:rPr lang="de-DE" sz="2800" b="1" u="sng" dirty="0">
                <a:latin typeface="Bahnschrift" panose="020B0502040204020203" pitchFamily="34" charset="0"/>
              </a:rPr>
              <a:t> inklusiv </a:t>
            </a:r>
            <a:r>
              <a:rPr lang="de-DE" sz="2800" b="1" dirty="0">
                <a:latin typeface="Bahnschrift" panose="020B0502040204020203" pitchFamily="34" charset="0"/>
              </a:rPr>
              <a:t>gestalten</a:t>
            </a:r>
          </a:p>
        </p:txBody>
      </p:sp>
    </p:spTree>
    <p:extLst>
      <p:ext uri="{BB962C8B-B14F-4D97-AF65-F5344CB8AC3E}">
        <p14:creationId xmlns:p14="http://schemas.microsoft.com/office/powerpoint/2010/main" val="8557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uawei: Wie wird der Hersteller richtig ausgesprochen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012" y="630464"/>
            <a:ext cx="6841340" cy="384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1259632" y="1188123"/>
            <a:ext cx="3915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600" b="1" dirty="0">
                <a:latin typeface="Bahnschrift" panose="020B0502040204020203" pitchFamily="34" charset="0"/>
              </a:rPr>
              <a:t>Marktanteil</a:t>
            </a:r>
          </a:p>
        </p:txBody>
      </p:sp>
      <p:sp>
        <p:nvSpPr>
          <p:cNvPr id="5" name="Rechteck 4"/>
          <p:cNvSpPr/>
          <p:nvPr/>
        </p:nvSpPr>
        <p:spPr>
          <a:xfrm>
            <a:off x="539552" y="3656468"/>
            <a:ext cx="4361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600" b="1" dirty="0">
                <a:latin typeface="Bahnschrift" panose="020B0502040204020203" pitchFamily="34" charset="0"/>
              </a:rPr>
              <a:t>Inklusionstreiber</a:t>
            </a:r>
          </a:p>
        </p:txBody>
      </p:sp>
      <p:sp>
        <p:nvSpPr>
          <p:cNvPr id="4" name="Rechteck 3"/>
          <p:cNvSpPr/>
          <p:nvPr/>
        </p:nvSpPr>
        <p:spPr>
          <a:xfrm>
            <a:off x="3635896" y="411510"/>
            <a:ext cx="4901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3600" b="1" dirty="0">
                <a:latin typeface="Bahnschrift" panose="020B0502040204020203" pitchFamily="34" charset="0"/>
              </a:rPr>
              <a:t>Wettbewerbsvorteilen</a:t>
            </a:r>
          </a:p>
        </p:txBody>
      </p:sp>
      <p:sp>
        <p:nvSpPr>
          <p:cNvPr id="6" name="Rechteck 5"/>
          <p:cNvSpPr/>
          <p:nvPr/>
        </p:nvSpPr>
        <p:spPr>
          <a:xfrm>
            <a:off x="4422154" y="4170819"/>
            <a:ext cx="41956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3600" b="1" dirty="0">
                <a:latin typeface="Bahnschrift" panose="020B0502040204020203" pitchFamily="34" charset="0"/>
              </a:rPr>
              <a:t>Weiterentwicklung</a:t>
            </a:r>
          </a:p>
        </p:txBody>
      </p:sp>
    </p:spTree>
    <p:extLst>
      <p:ext uri="{BB962C8B-B14F-4D97-AF65-F5344CB8AC3E}">
        <p14:creationId xmlns:p14="http://schemas.microsoft.com/office/powerpoint/2010/main" val="3764213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272740"/>
            <a:ext cx="5472608" cy="4598020"/>
          </a:xfrm>
        </p:spPr>
        <p:txBody>
          <a:bodyPr>
            <a:noAutofit/>
          </a:bodyPr>
          <a:lstStyle/>
          <a:p>
            <a:pPr algn="l"/>
            <a:r>
              <a:rPr lang="de-DE" sz="8000" dirty="0">
                <a:latin typeface="Bahnschrift" panose="020B0502040204020203" pitchFamily="34" charset="0"/>
              </a:rPr>
              <a:t>Intelligent.</a:t>
            </a:r>
            <a:br>
              <a:rPr lang="de-DE" sz="8000" dirty="0">
                <a:latin typeface="Bahnschrift" panose="020B0502040204020203" pitchFamily="34" charset="0"/>
              </a:rPr>
            </a:br>
            <a:r>
              <a:rPr lang="de-DE" sz="8000" dirty="0">
                <a:latin typeface="Bahnschrift" panose="020B0502040204020203" pitchFamily="34" charset="0"/>
              </a:rPr>
              <a:t>Inklusiv.</a:t>
            </a:r>
            <a:br>
              <a:rPr lang="de-DE" sz="8000" dirty="0">
                <a:latin typeface="Bahnschrift" panose="020B0502040204020203" pitchFamily="34" charset="0"/>
              </a:rPr>
            </a:br>
            <a:r>
              <a:rPr lang="de-DE" sz="8000" dirty="0" err="1">
                <a:latin typeface="Bahnschrift" panose="020B0502040204020203" pitchFamily="34" charset="0"/>
              </a:rPr>
              <a:t>IntY</a:t>
            </a:r>
            <a:r>
              <a:rPr lang="de-DE" sz="8000" dirty="0">
                <a:latin typeface="Bahnschrift" panose="020B0502040204020203" pitchFamily="34" charset="0"/>
              </a:rPr>
              <a:t>.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4563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324544" y="-164554"/>
            <a:ext cx="9721080" cy="56166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047875"/>
            <a:ext cx="62865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63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316857"/>
            <a:ext cx="8229600" cy="2509787"/>
          </a:xfrm>
        </p:spPr>
        <p:txBody>
          <a:bodyPr>
            <a:noAutofit/>
          </a:bodyPr>
          <a:lstStyle/>
          <a:p>
            <a:r>
              <a:rPr lang="de-DE" sz="13800" dirty="0">
                <a:latin typeface="Bahnschrift" panose="020B0502040204020203" pitchFamily="34" charset="0"/>
              </a:rPr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262294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15816" y="519523"/>
            <a:ext cx="5626968" cy="4104455"/>
          </a:xfrm>
        </p:spPr>
        <p:txBody>
          <a:bodyPr>
            <a:noAutofit/>
          </a:bodyPr>
          <a:lstStyle/>
          <a:p>
            <a:pPr algn="l" fontAlgn="base">
              <a:lnSpc>
                <a:spcPct val="150000"/>
              </a:lnSpc>
            </a:pPr>
            <a:r>
              <a:rPr lang="de-DE" sz="3200" b="1" dirty="0"/>
              <a:t>Blut-Sauerstoff-Sensor </a:t>
            </a:r>
            <a:br>
              <a:rPr lang="de-DE" sz="3200" b="1" dirty="0"/>
            </a:br>
            <a:r>
              <a:rPr lang="de-DE" sz="3200" b="1" dirty="0"/>
              <a:t>GPS – Daten /Höhenmessung </a:t>
            </a:r>
            <a:br>
              <a:rPr lang="de-DE" sz="3200" b="1" dirty="0"/>
            </a:br>
            <a:r>
              <a:rPr lang="de-DE" sz="3200" b="1" dirty="0"/>
              <a:t>Herzfrequenz und EKG</a:t>
            </a:r>
            <a:br>
              <a:rPr lang="de-DE" sz="3200" b="1" dirty="0"/>
            </a:br>
            <a:r>
              <a:rPr lang="de-DE" sz="3200" b="1" dirty="0"/>
              <a:t>Notruf-Funktion</a:t>
            </a:r>
            <a:br>
              <a:rPr lang="de-DE" sz="3200" b="1" dirty="0"/>
            </a:br>
            <a:r>
              <a:rPr lang="de-DE" sz="3200" b="1" dirty="0"/>
              <a:t>Digitale Krankenakte </a:t>
            </a: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83568" y="317309"/>
            <a:ext cx="1152128" cy="45088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lnSpc>
                <a:spcPct val="150000"/>
              </a:lnSpc>
            </a:pPr>
            <a:r>
              <a:rPr lang="de-DE" sz="3600" b="1" dirty="0">
                <a:latin typeface="Bahnschrift" panose="020B0502040204020203" pitchFamily="34" charset="0"/>
              </a:rPr>
              <a:t>B</a:t>
            </a:r>
            <a:br>
              <a:rPr lang="de-DE" sz="3600" b="1" dirty="0">
                <a:latin typeface="Bahnschrift" panose="020B0502040204020203" pitchFamily="34" charset="0"/>
              </a:rPr>
            </a:br>
            <a:r>
              <a:rPr lang="de-DE" sz="3600" b="1" dirty="0">
                <a:latin typeface="Bahnschrift" panose="020B0502040204020203" pitchFamily="34" charset="0"/>
              </a:rPr>
              <a:t>A</a:t>
            </a:r>
            <a:br>
              <a:rPr lang="de-DE" sz="3600" b="1" dirty="0">
                <a:latin typeface="Bahnschrift" panose="020B0502040204020203" pitchFamily="34" charset="0"/>
              </a:rPr>
            </a:br>
            <a:r>
              <a:rPr lang="de-DE" sz="3600" b="1" dirty="0">
                <a:latin typeface="Bahnschrift" panose="020B0502040204020203" pitchFamily="34" charset="0"/>
              </a:rPr>
              <a:t>S</a:t>
            </a:r>
            <a:br>
              <a:rPr lang="de-DE" sz="3600" b="1" dirty="0">
                <a:latin typeface="Bahnschrift" panose="020B0502040204020203" pitchFamily="34" charset="0"/>
              </a:rPr>
            </a:br>
            <a:r>
              <a:rPr lang="de-DE" sz="3600" b="1" dirty="0">
                <a:latin typeface="Bahnschrift" panose="020B0502040204020203" pitchFamily="34" charset="0"/>
              </a:rPr>
              <a:t>I</a:t>
            </a:r>
            <a:br>
              <a:rPr lang="de-DE" sz="3600" b="1" dirty="0">
                <a:latin typeface="Bahnschrift" panose="020B0502040204020203" pitchFamily="34" charset="0"/>
              </a:rPr>
            </a:br>
            <a:r>
              <a:rPr lang="de-DE" sz="3600" b="1" dirty="0">
                <a:latin typeface="Bahnschrift" panose="020B0502040204020203" pitchFamily="34" charset="0"/>
              </a:rPr>
              <a:t>C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2195736" y="447514"/>
            <a:ext cx="0" cy="424847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49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85" t="51792" r="22001" b="28430"/>
          <a:stretch/>
        </p:blipFill>
        <p:spPr>
          <a:xfrm rot="6291146">
            <a:off x="5857748" y="1931495"/>
            <a:ext cx="1543792" cy="1017252"/>
          </a:xfrm>
          <a:prstGeom prst="rect">
            <a:avLst/>
          </a:prstGeom>
        </p:spPr>
      </p:pic>
      <p:pic>
        <p:nvPicPr>
          <p:cNvPr id="3074" name="Picture 2" descr="E:\Daten LCK\01. Bildungscampus\Studium - International Business\DHBW\MESH\392011-PEBH4M-67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-164554"/>
            <a:ext cx="6350000" cy="635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24" t="21836" r="19088" b="17867"/>
          <a:stretch/>
        </p:blipFill>
        <p:spPr>
          <a:xfrm>
            <a:off x="6876256" y="483518"/>
            <a:ext cx="1570886" cy="310134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7267662" y="1923678"/>
            <a:ext cx="72008" cy="50400"/>
          </a:xfrm>
          <a:prstGeom prst="line">
            <a:avLst/>
          </a:prstGeom>
          <a:ln w="28575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4355976" y="799108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u="sng" dirty="0">
                <a:latin typeface="Bahnschrift" panose="020B0502040204020203" pitchFamily="34" charset="0"/>
              </a:rPr>
              <a:t>Smart</a:t>
            </a:r>
            <a:r>
              <a:rPr lang="de-DE" sz="2800" b="1" dirty="0">
                <a:latin typeface="Bahnschrift" panose="020B0502040204020203" pitchFamily="34" charset="0"/>
              </a:rPr>
              <a:t> fahren</a:t>
            </a:r>
          </a:p>
        </p:txBody>
      </p:sp>
    </p:spTree>
    <p:extLst>
      <p:ext uri="{BB962C8B-B14F-4D97-AF65-F5344CB8AC3E}">
        <p14:creationId xmlns:p14="http://schemas.microsoft.com/office/powerpoint/2010/main" val="2834520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atz flache leute behindert mit ihren romantischen partner- und freundcharakteren Premium Vektore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4" r="55017" b="64301"/>
          <a:stretch/>
        </p:blipFill>
        <p:spPr bwMode="auto">
          <a:xfrm>
            <a:off x="467544" y="159105"/>
            <a:ext cx="2286001" cy="212861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Satz flache leute behindert mit ihren romantischen partner- und freundcharakteren Premium Vektore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24" t="3092" r="4594" b="66876"/>
          <a:stretch/>
        </p:blipFill>
        <p:spPr bwMode="auto">
          <a:xfrm>
            <a:off x="4942378" y="187323"/>
            <a:ext cx="1722120" cy="17907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atz flache leute behindert mit ihren romantischen partner- und freundcharakteren Premium Vektore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4" t="37322" r="4934" b="34691"/>
          <a:stretch/>
        </p:blipFill>
        <p:spPr bwMode="auto">
          <a:xfrm>
            <a:off x="1331640" y="2964944"/>
            <a:ext cx="1722120" cy="16687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18" t="18816" r="14166" b="13333"/>
          <a:stretch/>
        </p:blipFill>
        <p:spPr>
          <a:xfrm>
            <a:off x="6346657" y="2603004"/>
            <a:ext cx="2487213" cy="2540496"/>
          </a:xfrm>
          <a:prstGeom prst="ellipse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85" t="51792" r="22001" b="28430"/>
          <a:stretch/>
        </p:blipFill>
        <p:spPr>
          <a:xfrm rot="7483536">
            <a:off x="5021348" y="3030734"/>
            <a:ext cx="1543792" cy="101725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85" t="51792" r="22001" b="28430"/>
          <a:stretch/>
        </p:blipFill>
        <p:spPr>
          <a:xfrm rot="10800000">
            <a:off x="6236121" y="1620065"/>
            <a:ext cx="1543792" cy="101725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85" t="51792" r="22001" b="28430"/>
          <a:stretch/>
        </p:blipFill>
        <p:spPr>
          <a:xfrm rot="18540384">
            <a:off x="2915816" y="714609"/>
            <a:ext cx="1543792" cy="101725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85" t="51792" r="22001" b="28430"/>
          <a:stretch/>
        </p:blipFill>
        <p:spPr>
          <a:xfrm rot="16996492">
            <a:off x="2954144" y="3121403"/>
            <a:ext cx="1543792" cy="1017252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85" t="51792" r="22001" b="28430"/>
          <a:stretch/>
        </p:blipFill>
        <p:spPr>
          <a:xfrm rot="7040166">
            <a:off x="3886313" y="1620065"/>
            <a:ext cx="1543792" cy="1017252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85" t="51792" r="22001" b="28430"/>
          <a:stretch/>
        </p:blipFill>
        <p:spPr>
          <a:xfrm rot="1797398">
            <a:off x="1310497" y="2270902"/>
            <a:ext cx="1257422" cy="82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91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-324544" y="-164554"/>
            <a:ext cx="9721080" cy="56166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8" name="Picture 2" descr="https://lh4.googleusercontent.com/F86lHpF7HGv8DFVc-4oKnxBOiXyapXWcetNE7_WkZMfdOni-AXOyXTws5JFDM9Vf5Cc1ZVXm2m6-ABHjuhv8km6arO3oxHVGYRcm9nx2xwaKVg447mdH-wEaArpXX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5" y="606752"/>
            <a:ext cx="8591151" cy="392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45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020491"/>
            <a:ext cx="7772400" cy="1102519"/>
          </a:xfrm>
        </p:spPr>
        <p:txBody>
          <a:bodyPr/>
          <a:lstStyle/>
          <a:p>
            <a:r>
              <a:rPr lang="de-DE" dirty="0"/>
              <a:t>This is mesh. This is MobilintY.</a:t>
            </a:r>
          </a:p>
        </p:txBody>
      </p:sp>
    </p:spTree>
    <p:extLst>
      <p:ext uri="{BB962C8B-B14F-4D97-AF65-F5344CB8AC3E}">
        <p14:creationId xmlns:p14="http://schemas.microsoft.com/office/powerpoint/2010/main" val="2523210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316857"/>
            <a:ext cx="8229600" cy="2509787"/>
          </a:xfrm>
        </p:spPr>
        <p:txBody>
          <a:bodyPr>
            <a:noAutofit/>
          </a:bodyPr>
          <a:lstStyle/>
          <a:p>
            <a:pPr algn="l"/>
            <a:r>
              <a:rPr lang="de-DE" sz="8800" dirty="0">
                <a:latin typeface="Bahnschrift" panose="020B0502040204020203" pitchFamily="34" charset="0"/>
              </a:rPr>
              <a:t>Gute Frage!</a:t>
            </a:r>
            <a:br>
              <a:rPr lang="de-DE" sz="8800" dirty="0">
                <a:latin typeface="Bahnschrift" panose="020B0502040204020203" pitchFamily="34" charset="0"/>
              </a:rPr>
            </a:br>
            <a:r>
              <a:rPr lang="de-DE" sz="4800" dirty="0">
                <a:latin typeface="Bahnschrift" panose="020B0502040204020203" pitchFamily="34" charset="0"/>
              </a:rPr>
              <a:t>Wir haben uns überlegt …</a:t>
            </a:r>
          </a:p>
        </p:txBody>
      </p:sp>
    </p:spTree>
    <p:extLst>
      <p:ext uri="{BB962C8B-B14F-4D97-AF65-F5344CB8AC3E}">
        <p14:creationId xmlns:p14="http://schemas.microsoft.com/office/powerpoint/2010/main" val="244939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/>
          <p:cNvSpPr txBox="1">
            <a:spLocks/>
          </p:cNvSpPr>
          <p:nvPr/>
        </p:nvSpPr>
        <p:spPr>
          <a:xfrm>
            <a:off x="1403648" y="1070074"/>
            <a:ext cx="5626968" cy="207774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200" b="1" dirty="0">
                <a:latin typeface="Bahnschrift" panose="020B0502040204020203" pitchFamily="34" charset="0"/>
              </a:rPr>
              <a:t>SOCIAL</a:t>
            </a:r>
          </a:p>
        </p:txBody>
      </p:sp>
      <p:sp>
        <p:nvSpPr>
          <p:cNvPr id="3" name="Titel 3"/>
          <p:cNvSpPr txBox="1">
            <a:spLocks/>
          </p:cNvSpPr>
          <p:nvPr/>
        </p:nvSpPr>
        <p:spPr>
          <a:xfrm>
            <a:off x="1115616" y="2787774"/>
            <a:ext cx="7632848" cy="129614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200" b="1" dirty="0">
                <a:latin typeface="Bahnschrift" panose="020B0502040204020203" pitchFamily="34" charset="0"/>
              </a:rPr>
              <a:t>ENVIRONMENTAL</a:t>
            </a:r>
          </a:p>
        </p:txBody>
      </p:sp>
      <p:sp>
        <p:nvSpPr>
          <p:cNvPr id="4" name="Titel 3"/>
          <p:cNvSpPr txBox="1">
            <a:spLocks/>
          </p:cNvSpPr>
          <p:nvPr/>
        </p:nvSpPr>
        <p:spPr>
          <a:xfrm>
            <a:off x="179512" y="1113176"/>
            <a:ext cx="8820472" cy="203463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16000" b="1" dirty="0">
                <a:solidFill>
                  <a:srgbClr val="00B050"/>
                </a:solidFill>
                <a:latin typeface="Bahnschrift" panose="020B0502040204020203" pitchFamily="34" charset="0"/>
              </a:rPr>
              <a:t>MOBILITY</a:t>
            </a:r>
          </a:p>
        </p:txBody>
      </p:sp>
    </p:spTree>
    <p:extLst>
      <p:ext uri="{BB962C8B-B14F-4D97-AF65-F5344CB8AC3E}">
        <p14:creationId xmlns:p14="http://schemas.microsoft.com/office/powerpoint/2010/main" val="428923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nachhaltigkeit.bvng.org/wp-content/uploads/2018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9502"/>
            <a:ext cx="4392488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860032" y="813448"/>
            <a:ext cx="3960440" cy="351660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>
              <a:lnSpc>
                <a:spcPts val="5500"/>
              </a:lnSpc>
            </a:pPr>
            <a:r>
              <a:rPr lang="de-DE" sz="2800" dirty="0">
                <a:latin typeface="Bahnschrift" panose="020B0502040204020203" pitchFamily="34" charset="0"/>
              </a:rPr>
              <a:t>Städte und Siedlungen </a:t>
            </a:r>
            <a:r>
              <a:rPr lang="de-DE" sz="3600" b="1" dirty="0">
                <a:latin typeface="Bahnschrift" panose="020B0502040204020203" pitchFamily="34" charset="0"/>
              </a:rPr>
              <a:t>inklusiv, sicher, widerstandsfähig und nachhaltig </a:t>
            </a:r>
            <a:r>
              <a:rPr lang="de-DE" sz="2800" dirty="0">
                <a:latin typeface="Bahnschrift" panose="020B0502040204020203" pitchFamily="34" charset="0"/>
              </a:rPr>
              <a:t>gestalten</a:t>
            </a:r>
          </a:p>
        </p:txBody>
      </p:sp>
    </p:spTree>
    <p:extLst>
      <p:ext uri="{BB962C8B-B14F-4D97-AF65-F5344CB8AC3E}">
        <p14:creationId xmlns:p14="http://schemas.microsoft.com/office/powerpoint/2010/main" val="213942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atz flache leute behindert mit ihren romantischen partner- und freundcharakteren Premium Vektore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4" r="55017" b="64301"/>
          <a:stretch/>
        </p:blipFill>
        <p:spPr bwMode="auto">
          <a:xfrm>
            <a:off x="1781943" y="843558"/>
            <a:ext cx="2286001" cy="212861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Satz flache leute behindert mit ihren romantischen partner- und freundcharakteren Premium Vektore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24" t="3092" r="4594" b="66876"/>
          <a:stretch/>
        </p:blipFill>
        <p:spPr bwMode="auto">
          <a:xfrm>
            <a:off x="4304890" y="328062"/>
            <a:ext cx="1722120" cy="17907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atz flache leute behindert mit ihren romantischen partner- und freundcharakteren Premium Vektore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4" t="37322" r="4934" b="34691"/>
          <a:stretch/>
        </p:blipFill>
        <p:spPr bwMode="auto">
          <a:xfrm>
            <a:off x="2962281" y="2944728"/>
            <a:ext cx="1722120" cy="16687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18" t="18816" r="14166" b="13333"/>
          <a:stretch/>
        </p:blipFill>
        <p:spPr>
          <a:xfrm>
            <a:off x="4880954" y="2093228"/>
            <a:ext cx="2487213" cy="254049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6910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E57D988E-24AE-4B14-BED5-1ACD0E0D9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" y="111918"/>
            <a:ext cx="8786813" cy="491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0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b="1" dirty="0">
                <a:latin typeface="Bahnschrift" panose="020B0502040204020203" pitchFamily="34" charset="0"/>
              </a:rPr>
              <a:t>Weltweit sind …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1" fontAlgn="base">
              <a:lnSpc>
                <a:spcPct val="150000"/>
              </a:lnSpc>
            </a:pPr>
            <a:r>
              <a:rPr lang="de-DE" b="1" dirty="0">
                <a:latin typeface="Bahnschrift" panose="020B0502040204020203" pitchFamily="34" charset="0"/>
              </a:rPr>
              <a:t>36 Millionen </a:t>
            </a:r>
            <a:r>
              <a:rPr lang="de-DE" dirty="0">
                <a:latin typeface="Bahnschrift" panose="020B0502040204020203" pitchFamily="34" charset="0"/>
              </a:rPr>
              <a:t>Menschen blind</a:t>
            </a:r>
          </a:p>
          <a:p>
            <a:pPr lvl="1" fontAlgn="base">
              <a:lnSpc>
                <a:spcPct val="150000"/>
              </a:lnSpc>
            </a:pPr>
            <a:r>
              <a:rPr lang="de-DE" b="1" dirty="0">
                <a:latin typeface="Bahnschrift" panose="020B0502040204020203" pitchFamily="34" charset="0"/>
              </a:rPr>
              <a:t>217 Millionen </a:t>
            </a:r>
            <a:r>
              <a:rPr lang="de-DE" dirty="0">
                <a:latin typeface="Bahnschrift" panose="020B0502040204020203" pitchFamily="34" charset="0"/>
              </a:rPr>
              <a:t>Menschen sehbehindert</a:t>
            </a:r>
          </a:p>
          <a:p>
            <a:pPr lvl="1" fontAlgn="base">
              <a:lnSpc>
                <a:spcPct val="150000"/>
              </a:lnSpc>
            </a:pPr>
            <a:r>
              <a:rPr lang="de-DE" dirty="0">
                <a:latin typeface="Bahnschrift" panose="020B0502040204020203" pitchFamily="34" charset="0"/>
              </a:rPr>
              <a:t>mit sehr deutlichem Abstand ist die größte Altersgruppe 80 +</a:t>
            </a:r>
          </a:p>
        </p:txBody>
      </p:sp>
    </p:spTree>
    <p:extLst>
      <p:ext uri="{BB962C8B-B14F-4D97-AF65-F5344CB8AC3E}">
        <p14:creationId xmlns:p14="http://schemas.microsoft.com/office/powerpoint/2010/main" val="2330069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87" y="546509"/>
            <a:ext cx="5924426" cy="4050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44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324544" y="-164554"/>
            <a:ext cx="9721080" cy="56166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19"/>
          <a:stretch/>
        </p:blipFill>
        <p:spPr>
          <a:xfrm>
            <a:off x="1116" y="411510"/>
            <a:ext cx="9141768" cy="419100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2807804" y="267494"/>
            <a:ext cx="352839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500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IntY</a:t>
            </a:r>
            <a:r>
              <a:rPr lang="de-DE" sz="11500" b="1" dirty="0">
                <a:solidFill>
                  <a:schemeClr val="bg1"/>
                </a:solidFill>
                <a:latin typeface="Bahnschrif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835599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Bildschirmpräsentation (16:9)</PresentationFormat>
  <Paragraphs>76</Paragraphs>
  <Slides>20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Bahnschrift</vt:lpstr>
      <vt:lpstr>Calibri</vt:lpstr>
      <vt:lpstr>Larissa</vt:lpstr>
      <vt:lpstr>PowerPoint-Präsentation</vt:lpstr>
      <vt:lpstr>This is mesh. This is MobilintY.</vt:lpstr>
      <vt:lpstr>PowerPoint-Präsentation</vt:lpstr>
      <vt:lpstr>PowerPoint-Präsentation</vt:lpstr>
      <vt:lpstr>PowerPoint-Präsentation</vt:lpstr>
      <vt:lpstr>PowerPoint-Präsentation</vt:lpstr>
      <vt:lpstr>Weltweit sind …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Intelligent. Inklusiv. IntY.</vt:lpstr>
      <vt:lpstr>PowerPoint-Präsentation</vt:lpstr>
      <vt:lpstr>FRAGEN?</vt:lpstr>
      <vt:lpstr>Blut-Sauerstoff-Sensor  GPS – Daten /Höhenmessung  Herzfrequenz und EKG Notruf-Funktion Digitale Krankenakte </vt:lpstr>
      <vt:lpstr>PowerPoint-Präsentation</vt:lpstr>
      <vt:lpstr>PowerPoint-Präsentation</vt:lpstr>
      <vt:lpstr>PowerPoint-Präsentation</vt:lpstr>
      <vt:lpstr>Gute Frage! Wir haben uns überlegt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Leandro Cerqueira Karst</dc:creator>
  <cp:lastModifiedBy>Reisenauer Dennis (bwib19034)</cp:lastModifiedBy>
  <cp:revision>28</cp:revision>
  <dcterms:created xsi:type="dcterms:W3CDTF">2021-02-28T06:15:23Z</dcterms:created>
  <dcterms:modified xsi:type="dcterms:W3CDTF">2021-02-28T10:29:58Z</dcterms:modified>
</cp:coreProperties>
</file>