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8" r:id="rId10"/>
    <p:sldId id="269" r:id="rId11"/>
    <p:sldId id="271" r:id="rId12"/>
    <p:sldId id="281" r:id="rId13"/>
    <p:sldId id="263" r:id="rId14"/>
    <p:sldId id="278" r:id="rId15"/>
    <p:sldId id="272" r:id="rId16"/>
    <p:sldId id="273" r:id="rId17"/>
    <p:sldId id="286" r:id="rId18"/>
    <p:sldId id="280" r:id="rId19"/>
    <p:sldId id="275" r:id="rId20"/>
    <p:sldId id="276" r:id="rId21"/>
    <p:sldId id="277" r:id="rId22"/>
    <p:sldId id="279" r:id="rId23"/>
    <p:sldId id="282" r:id="rId24"/>
    <p:sldId id="285" r:id="rId25"/>
    <p:sldId id="287" r:id="rId26"/>
    <p:sldId id="283" r:id="rId27"/>
    <p:sldId id="284" r:id="rId2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7888B8D-84C2-D44F-A8F4-978A5BE72463}" type="datetimeFigureOut">
              <a:rPr lang="nl-NL" smtClean="0"/>
              <a:t>11/02/13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</a:t>
            </a:r>
            <a:r>
              <a:rPr lang="nl-NL" dirty="0" smtClean="0"/>
              <a:t>++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Blueprint of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</a:p>
          <a:p>
            <a:r>
              <a:rPr lang="nl-NL" dirty="0" err="1" smtClean="0"/>
              <a:t>Struct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nl-NL" dirty="0" smtClean="0"/>
          </a:p>
          <a:p>
            <a:r>
              <a:rPr lang="nl-NL" dirty="0" smtClean="0"/>
              <a:t>It </a:t>
            </a:r>
            <a:r>
              <a:rPr lang="nl-NL" dirty="0" err="1" smtClean="0"/>
              <a:t>exists</a:t>
            </a:r>
            <a:r>
              <a:rPr lang="nl-NL" dirty="0" smtClean="0"/>
              <a:t> of </a:t>
            </a:r>
          </a:p>
          <a:p>
            <a:pPr lvl="1"/>
            <a:r>
              <a:rPr lang="nl-NL" dirty="0" smtClean="0"/>
              <a:t>Datamembers (variables: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wheels</a:t>
            </a:r>
            <a:r>
              <a:rPr lang="nl-NL" dirty="0" smtClean="0"/>
              <a:t>, name, …)</a:t>
            </a:r>
          </a:p>
          <a:p>
            <a:pPr lvl="1"/>
            <a:r>
              <a:rPr lang="nl-NL" dirty="0" smtClean="0"/>
              <a:t>Member </a:t>
            </a:r>
            <a:r>
              <a:rPr lang="nl-NL" dirty="0" err="1" smtClean="0"/>
              <a:t>functions</a:t>
            </a:r>
            <a:r>
              <a:rPr lang="nl-NL" dirty="0" smtClean="0"/>
              <a:t> (</a:t>
            </a:r>
            <a:r>
              <a:rPr lang="nl-NL" dirty="0" err="1" smtClean="0"/>
              <a:t>DriveTo</a:t>
            </a:r>
            <a:r>
              <a:rPr lang="nl-NL" dirty="0" smtClean="0"/>
              <a:t>, </a:t>
            </a:r>
            <a:r>
              <a:rPr lang="nl-NL" dirty="0" err="1" smtClean="0"/>
              <a:t>CalculateSpeed</a:t>
            </a:r>
            <a:r>
              <a:rPr lang="nl-NL" dirty="0" smtClean="0"/>
              <a:t>, </a:t>
            </a:r>
            <a:r>
              <a:rPr lang="nl-NL" dirty="0" err="1" smtClean="0"/>
              <a:t>FindLocation</a:t>
            </a:r>
            <a:r>
              <a:rPr lang="nl-NL" dirty="0" smtClean="0"/>
              <a:t>, …)</a:t>
            </a:r>
          </a:p>
          <a:p>
            <a:pPr lvl="1"/>
            <a:r>
              <a:rPr lang="nl-NL" dirty="0" err="1" smtClean="0"/>
              <a:t>Constructor</a:t>
            </a:r>
            <a:r>
              <a:rPr lang="nl-NL" dirty="0" smtClean="0"/>
              <a:t>(s)</a:t>
            </a:r>
            <a:endParaRPr lang="nl-NL" dirty="0" smtClean="0"/>
          </a:p>
          <a:p>
            <a:pPr lvl="1"/>
            <a:r>
              <a:rPr lang="nl-NL" dirty="0" smtClean="0"/>
              <a:t>Destructor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3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4072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class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public: /*Public member functions of the class*/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"Enter the name: " 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getline</a:t>
            </a:r>
            <a:r>
              <a:rPr lang="en-US" sz="1000" dirty="0" smtClean="0"/>
              <a:t>(</a:t>
            </a:r>
            <a:r>
              <a:rPr lang="en-US" sz="1000" dirty="0" err="1" smtClean="0"/>
              <a:t>cin,Owner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void </a:t>
            </a:r>
            <a:r>
              <a:rPr lang="en-US" sz="1000" dirty="0" err="1" smtClean="0"/>
              <a:t>PrintName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"Name of owner of the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 is: " &lt;&lt; </a:t>
            </a:r>
            <a:r>
              <a:rPr lang="en-US" sz="1000" dirty="0" err="1" smtClean="0"/>
              <a:t>GetOwner</a:t>
            </a:r>
            <a:r>
              <a:rPr lang="en-US" sz="1000" dirty="0" smtClean="0"/>
              <a:t>() &lt;&lt;</a:t>
            </a:r>
            <a:r>
              <a:rPr lang="en-US" sz="1000" dirty="0" err="1" smtClean="0"/>
              <a:t>endl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void </a:t>
            </a:r>
            <a:r>
              <a:rPr lang="en-US" sz="1000" dirty="0" err="1" smtClean="0"/>
              <a:t>SetOwner</a:t>
            </a:r>
            <a:r>
              <a:rPr lang="en-US" sz="1000" dirty="0" smtClean="0"/>
              <a:t>(string name){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"Setting owner..." &lt;&lt; </a:t>
            </a:r>
            <a:r>
              <a:rPr lang="en-US" sz="1000" dirty="0" err="1" smtClean="0"/>
              <a:t>endl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Owner = name;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//</a:t>
            </a:r>
            <a:r>
              <a:rPr lang="en-US" sz="1000" dirty="0" err="1" smtClean="0"/>
              <a:t>accessor</a:t>
            </a:r>
            <a:r>
              <a:rPr lang="en-US" sz="1000" dirty="0" smtClean="0"/>
              <a:t>: Get the name of the owner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string </a:t>
            </a:r>
            <a:r>
              <a:rPr lang="en-US" sz="1000" dirty="0" err="1" smtClean="0"/>
              <a:t>GetOwner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return Owner;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private: /*Private data members of the class */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string Owner;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};</a:t>
            </a:r>
            <a:endParaRPr lang="nl-NL" sz="1000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73239" y="1305960"/>
            <a:ext cx="3558743" cy="369888"/>
            <a:chOff x="1248" y="1202"/>
            <a:chExt cx="2094" cy="233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1920" y="1202"/>
              <a:ext cx="1422" cy="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dirty="0" smtClean="0"/>
                <a:t>“class” to start a class</a:t>
              </a:r>
              <a:endParaRPr lang="en-US" dirty="0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1248" y="131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416752" y="1794956"/>
            <a:ext cx="1864347" cy="3698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Access </a:t>
            </a:r>
            <a:r>
              <a:rPr lang="en-US" altLang="ja-JP" dirty="0" err="1" smtClean="0"/>
              <a:t>specifier</a:t>
            </a:r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1257872" y="2296033"/>
            <a:ext cx="5148206" cy="273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1257872" y="1675847"/>
            <a:ext cx="4996442" cy="328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611814" y="4103359"/>
            <a:ext cx="201926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Member functions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233879" y="5668658"/>
            <a:ext cx="15829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Data member</a:t>
            </a:r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2088313" y="5385049"/>
            <a:ext cx="3891684" cy="473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2283710" y="2784107"/>
            <a:ext cx="4122366" cy="119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2915300" y="3431290"/>
            <a:ext cx="3490778" cy="752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2479105" y="4334903"/>
            <a:ext cx="4047352" cy="13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614792" y="2911087"/>
            <a:ext cx="137771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Constructor</a:t>
            </a:r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1978401" y="2003958"/>
            <a:ext cx="4548057" cy="976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9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Instance</a:t>
            </a:r>
            <a:r>
              <a:rPr lang="nl-NL" dirty="0" smtClean="0"/>
              <a:t> of a class</a:t>
            </a:r>
          </a:p>
          <a:p>
            <a:r>
              <a:rPr lang="nl-NL" dirty="0" smtClean="0"/>
              <a:t>Memory is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the variables of a class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principle</a:t>
            </a:r>
            <a:r>
              <a:rPr lang="nl-NL" dirty="0" smtClean="0"/>
              <a:t> 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instance</a:t>
            </a:r>
            <a:r>
              <a:rPr lang="nl-NL" dirty="0" smtClean="0"/>
              <a:t> of a </a:t>
            </a:r>
            <a:r>
              <a:rPr lang="nl-NL" dirty="0" err="1" smtClean="0"/>
              <a:t>struct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9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6067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Public</a:t>
            </a:r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accessed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  <a:p>
            <a:r>
              <a:rPr lang="nl-NL" dirty="0" smtClean="0"/>
              <a:t>Private</a:t>
            </a:r>
          </a:p>
          <a:p>
            <a:pPr lvl="1"/>
            <a:r>
              <a:rPr lang="nl-NL" dirty="0" smtClean="0"/>
              <a:t>Data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accessible</a:t>
            </a:r>
            <a:r>
              <a:rPr lang="nl-NL" dirty="0" smtClean="0"/>
              <a:t> nor </a:t>
            </a:r>
            <a:r>
              <a:rPr lang="nl-NL" dirty="0" err="1" smtClean="0"/>
              <a:t>changeable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  <a:p>
            <a:r>
              <a:rPr lang="nl-NL" dirty="0" err="1" smtClean="0"/>
              <a:t>Protected</a:t>
            </a:r>
            <a:endParaRPr lang="nl-NL" dirty="0" smtClean="0"/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modified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child</a:t>
            </a:r>
            <a:r>
              <a:rPr lang="nl-NL" dirty="0" smtClean="0"/>
              <a:t> classes</a:t>
            </a:r>
          </a:p>
          <a:p>
            <a:pPr lvl="1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inheritance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Visibility</a:t>
            </a:r>
            <a:r>
              <a:rPr lang="nl-NL" dirty="0" smtClean="0"/>
              <a:t>  VS. Accessibility</a:t>
            </a:r>
          </a:p>
          <a:p>
            <a:pPr lvl="1"/>
            <a:r>
              <a:rPr lang="nl-NL" dirty="0" err="1" smtClean="0"/>
              <a:t>Visibility</a:t>
            </a:r>
            <a:r>
              <a:rPr lang="nl-NL" dirty="0" smtClean="0"/>
              <a:t>: does the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exists</a:t>
            </a:r>
            <a:r>
              <a:rPr lang="nl-NL" dirty="0" smtClean="0"/>
              <a:t>?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yet</a:t>
            </a:r>
            <a:r>
              <a:rPr lang="nl-NL" dirty="0" smtClean="0"/>
              <a:t> out of scope?</a:t>
            </a:r>
          </a:p>
          <a:p>
            <a:pPr lvl="1"/>
            <a:r>
              <a:rPr lang="nl-NL" dirty="0" err="1" smtClean="0"/>
              <a:t>Accesibility</a:t>
            </a:r>
            <a:r>
              <a:rPr lang="nl-NL" dirty="0" smtClean="0"/>
              <a:t>: </a:t>
            </a:r>
            <a:r>
              <a:rPr lang="nl-NL" dirty="0" err="1" smtClean="0"/>
              <a:t>Can</a:t>
            </a:r>
            <a:r>
              <a:rPr lang="nl-NL" dirty="0" smtClean="0"/>
              <a:t> the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r>
              <a:rPr lang="nl-NL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654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Allows</a:t>
            </a:r>
            <a:r>
              <a:rPr lang="nl-NL" dirty="0" smtClean="0"/>
              <a:t> the </a:t>
            </a:r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the object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a set of public mutators (setters)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accessors</a:t>
            </a:r>
            <a:r>
              <a:rPr lang="nl-NL" dirty="0" smtClean="0"/>
              <a:t> (</a:t>
            </a:r>
            <a:r>
              <a:rPr lang="nl-NL" dirty="0" err="1" smtClean="0"/>
              <a:t>getters</a:t>
            </a:r>
            <a:r>
              <a:rPr lang="nl-NL" dirty="0" smtClean="0"/>
              <a:t>)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class.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variables private</a:t>
            </a:r>
          </a:p>
          <a:p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public </a:t>
            </a:r>
            <a:r>
              <a:rPr lang="nl-NL" dirty="0" err="1" smtClean="0"/>
              <a:t>functions</a:t>
            </a:r>
            <a:r>
              <a:rPr lang="nl-NL" dirty="0" smtClean="0"/>
              <a:t>, the content of the datamembers of the object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modified</a:t>
            </a:r>
            <a:endParaRPr lang="nl-NL" dirty="0" smtClean="0"/>
          </a:p>
          <a:p>
            <a:r>
              <a:rPr lang="nl-NL" dirty="0" err="1" smtClean="0"/>
              <a:t>E</a:t>
            </a:r>
            <a:r>
              <a:rPr lang="nl-NL" dirty="0" err="1" smtClean="0"/>
              <a:t>xample</a:t>
            </a:r>
            <a:r>
              <a:rPr lang="nl-NL" dirty="0" smtClean="0"/>
              <a:t> (</a:t>
            </a:r>
            <a:r>
              <a:rPr lang="nl-NL" dirty="0" err="1" smtClean="0"/>
              <a:t>accessSpecifiers.cpp</a:t>
            </a:r>
            <a:r>
              <a:rPr lang="nl-NL" dirty="0" smtClean="0"/>
              <a:t>)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82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at the </a:t>
            </a:r>
            <a:r>
              <a:rPr lang="nl-NL" dirty="0" err="1" smtClean="0"/>
              <a:t>declaration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</a:p>
          <a:p>
            <a:pPr lvl="1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initialise</a:t>
            </a:r>
            <a:r>
              <a:rPr lang="nl-NL" dirty="0" smtClean="0"/>
              <a:t> the variables</a:t>
            </a:r>
          </a:p>
          <a:p>
            <a:pPr lvl="1"/>
            <a:r>
              <a:rPr lang="nl-NL" dirty="0" smtClean="0"/>
              <a:t>Same name as the class</a:t>
            </a:r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overloaded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different </a:t>
            </a:r>
            <a:r>
              <a:rPr lang="nl-NL" dirty="0" err="1" smtClean="0"/>
              <a:t>arguments</a:t>
            </a:r>
            <a:endParaRPr lang="nl-NL" dirty="0" smtClean="0"/>
          </a:p>
          <a:p>
            <a:r>
              <a:rPr lang="nl-NL" dirty="0" smtClean="0"/>
              <a:t>Destructor</a:t>
            </a:r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at the end of the </a:t>
            </a:r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lifetime</a:t>
            </a:r>
            <a:endParaRPr lang="nl-NL" dirty="0" smtClean="0"/>
          </a:p>
          <a:p>
            <a:pPr lvl="2"/>
            <a:r>
              <a:rPr lang="nl-NL" dirty="0" smtClean="0"/>
              <a:t>End of scope</a:t>
            </a:r>
          </a:p>
          <a:p>
            <a:pPr lvl="2"/>
            <a:r>
              <a:rPr lang="nl-NL" dirty="0" err="1" smtClean="0"/>
              <a:t>Deleted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</a:t>
            </a:r>
            <a:r>
              <a:rPr lang="nl-NL" dirty="0" err="1" smtClean="0"/>
              <a:t>programmer</a:t>
            </a:r>
            <a:endParaRPr lang="nl-NL" dirty="0" smtClean="0"/>
          </a:p>
          <a:p>
            <a:pPr lvl="1"/>
            <a:r>
              <a:rPr lang="nl-NL" dirty="0" smtClean="0"/>
              <a:t>Free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memory (</a:t>
            </a:r>
            <a:r>
              <a:rPr lang="nl-NL" dirty="0" err="1" smtClean="0"/>
              <a:t>Linked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objects</a:t>
            </a:r>
            <a:r>
              <a:rPr lang="nl-NL" dirty="0" smtClean="0"/>
              <a:t>, …)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69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Constructor</a:t>
            </a:r>
            <a:r>
              <a:rPr lang="nl-NL" dirty="0"/>
              <a:t>/destructor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smtClean="0"/>
              <a:t>Default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arguments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constructor</a:t>
            </a:r>
            <a:r>
              <a:rPr lang="nl-NL" dirty="0" smtClean="0"/>
              <a:t> is </a:t>
            </a:r>
            <a:r>
              <a:rPr lang="nl-NL" dirty="0" err="1" smtClean="0"/>
              <a:t>written</a:t>
            </a:r>
            <a:endParaRPr lang="nl-NL" dirty="0" smtClean="0"/>
          </a:p>
          <a:p>
            <a:r>
              <a:rPr lang="nl-NL" dirty="0" smtClean="0"/>
              <a:t>Copy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compiler</a:t>
            </a:r>
          </a:p>
          <a:p>
            <a:pPr lvl="1"/>
            <a:r>
              <a:rPr lang="nl-NL" dirty="0" err="1" smtClean="0"/>
              <a:t>Intercept</a:t>
            </a:r>
            <a:r>
              <a:rPr lang="nl-NL" dirty="0" smtClean="0"/>
              <a:t> the </a:t>
            </a:r>
            <a:r>
              <a:rPr lang="nl-NL" dirty="0" err="1" smtClean="0"/>
              <a:t>problem</a:t>
            </a:r>
            <a:r>
              <a:rPr lang="nl-NL" dirty="0" smtClean="0"/>
              <a:t> of 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copying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variables</a:t>
            </a:r>
          </a:p>
          <a:p>
            <a:pPr lvl="1"/>
            <a:r>
              <a:rPr lang="nl-NL" dirty="0" err="1" smtClean="0"/>
              <a:t>Needed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created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compiler</a:t>
            </a:r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assigning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b="1" dirty="0" err="1" smtClean="0"/>
              <a:t>after</a:t>
            </a:r>
            <a:r>
              <a:rPr lang="nl-NL" b="1" dirty="0" smtClean="0"/>
              <a:t> </a:t>
            </a:r>
            <a:r>
              <a:rPr lang="nl-NL" b="1" dirty="0" err="1" smtClean="0"/>
              <a:t>declaration</a:t>
            </a:r>
            <a:r>
              <a:rPr lang="nl-NL" b="1" dirty="0" smtClean="0"/>
              <a:t> time</a:t>
            </a:r>
          </a:p>
          <a:p>
            <a:pPr lvl="1"/>
            <a:r>
              <a:rPr lang="nl-NL" dirty="0" smtClean="0"/>
              <a:t>Ex. A = B</a:t>
            </a:r>
            <a:r>
              <a:rPr lang="nl-NL" dirty="0" smtClean="0"/>
              <a:t>;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copyConstructor_Problem.cpp</a:t>
            </a:r>
            <a:endParaRPr lang="nl-NL" dirty="0"/>
          </a:p>
          <a:p>
            <a:pPr lvl="1"/>
            <a:r>
              <a:rPr lang="nl-NL" dirty="0" err="1" smtClean="0"/>
              <a:t>copyConstructor.cpp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410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 destructor</a:t>
            </a:r>
          </a:p>
          <a:p>
            <a:pPr lvl="1"/>
            <a:r>
              <a:rPr lang="nl-NL" dirty="0" err="1"/>
              <a:t>Predefined</a:t>
            </a:r>
            <a:endParaRPr lang="nl-NL" dirty="0"/>
          </a:p>
          <a:p>
            <a:pPr lvl="1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overwritten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destructor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overwritten</a:t>
            </a:r>
            <a:r>
              <a:rPr lang="nl-NL" dirty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/>
              <a:t>dynamic</a:t>
            </a:r>
            <a:r>
              <a:rPr lang="nl-NL" dirty="0"/>
              <a:t> memory is </a:t>
            </a:r>
            <a:r>
              <a:rPr lang="nl-NL" dirty="0" err="1" smtClean="0"/>
              <a:t>used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Destructor.cpp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8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Lifetime</a:t>
            </a:r>
            <a:r>
              <a:rPr lang="nl-NL" dirty="0" smtClean="0"/>
              <a:t> of </a:t>
            </a:r>
            <a:r>
              <a:rPr lang="nl-NL" dirty="0" err="1" smtClean="0"/>
              <a:t>objects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Automatic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2"/>
            <a:r>
              <a:rPr lang="nl-NL" dirty="0" smtClean="0"/>
              <a:t>Robot R1</a:t>
            </a:r>
          </a:p>
          <a:p>
            <a:pPr lvl="1"/>
            <a:r>
              <a:rPr lang="nl-NL" dirty="0" smtClean="0"/>
              <a:t>Object memory </a:t>
            </a:r>
            <a:r>
              <a:rPr lang="nl-NL" dirty="0" err="1" smtClean="0"/>
              <a:t>stays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the end of the scope</a:t>
            </a:r>
          </a:p>
          <a:p>
            <a:pPr lvl="1"/>
            <a:r>
              <a:rPr lang="nl-NL" dirty="0" smtClean="0"/>
              <a:t>Just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variables</a:t>
            </a:r>
          </a:p>
          <a:p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allocation</a:t>
            </a:r>
            <a:endParaRPr lang="nl-NL" dirty="0" smtClean="0"/>
          </a:p>
          <a:p>
            <a:pPr lvl="1"/>
            <a:r>
              <a:rPr lang="nl-NL" dirty="0" smtClean="0"/>
              <a:t>New/delete</a:t>
            </a:r>
          </a:p>
          <a:p>
            <a:pPr lvl="1"/>
            <a:r>
              <a:rPr lang="nl-NL" dirty="0" smtClean="0"/>
              <a:t>New returns pointer (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malloc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r>
              <a:rPr lang="nl-NL" dirty="0" smtClean="0"/>
              <a:t>Robot *R1 = new Robot</a:t>
            </a:r>
            <a:r>
              <a:rPr lang="nl-NL" dirty="0" smtClean="0"/>
              <a:t>;</a:t>
            </a:r>
            <a:endParaRPr lang="nl-NL" dirty="0" smtClean="0"/>
          </a:p>
          <a:p>
            <a:pPr lvl="1"/>
            <a:r>
              <a:rPr lang="nl-NL" dirty="0" err="1" smtClean="0"/>
              <a:t>Programmer</a:t>
            </a:r>
            <a:r>
              <a:rPr lang="nl-NL" dirty="0" smtClean="0"/>
              <a:t> must </a:t>
            </a:r>
            <a:r>
              <a:rPr lang="nl-NL" dirty="0" err="1" smtClean="0"/>
              <a:t>tell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deallocate</a:t>
            </a:r>
            <a:r>
              <a:rPr lang="nl-NL" dirty="0" smtClean="0"/>
              <a:t> the memory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Lifetime.cpp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5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 of OO-</a:t>
            </a:r>
            <a:r>
              <a:rPr lang="nl-NL" dirty="0" err="1" smtClean="0"/>
              <a:t>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Encapsulation</a:t>
            </a:r>
            <a:r>
              <a:rPr lang="nl-NL" dirty="0" smtClean="0"/>
              <a:t> </a:t>
            </a:r>
          </a:p>
          <a:p>
            <a:pPr lvl="1"/>
            <a:r>
              <a:rPr lang="nl-NL" dirty="0"/>
              <a:t>G</a:t>
            </a:r>
            <a:r>
              <a:rPr lang="nl-NL" dirty="0" smtClean="0"/>
              <a:t>roup the items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belong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nl-NL" dirty="0" smtClean="0"/>
          </a:p>
          <a:p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definitions</a:t>
            </a:r>
            <a:r>
              <a:rPr lang="nl-NL" dirty="0" smtClean="0"/>
              <a:t> of </a:t>
            </a:r>
            <a:r>
              <a:rPr lang="nl-NL" dirty="0" err="1" smtClean="0"/>
              <a:t>other</a:t>
            </a:r>
            <a:r>
              <a:rPr lang="nl-NL" dirty="0" smtClean="0"/>
              <a:t> classes</a:t>
            </a:r>
          </a:p>
          <a:p>
            <a:r>
              <a:rPr lang="nl-NL" dirty="0" err="1" smtClean="0"/>
              <a:t>Polymorphism</a:t>
            </a:r>
            <a:endParaRPr lang="nl-NL" dirty="0" smtClean="0"/>
          </a:p>
          <a:p>
            <a:pPr lvl="1"/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smtClean="0"/>
              <a:t>the type at </a:t>
            </a:r>
            <a:r>
              <a:rPr lang="nl-NL" dirty="0" err="1" smtClean="0"/>
              <a:t>runtime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15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46650"/>
          </a:xfrm>
        </p:spPr>
        <p:txBody>
          <a:bodyPr>
            <a:normAutofit fontScale="85000"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smtClean="0"/>
              <a:t>C+</a:t>
            </a:r>
            <a:r>
              <a:rPr lang="nl-NL" dirty="0" smtClean="0"/>
              <a:t>+?</a:t>
            </a:r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overloading</a:t>
            </a:r>
            <a:endParaRPr lang="nl-NL" dirty="0" smtClean="0"/>
          </a:p>
          <a:p>
            <a:r>
              <a:rPr lang="nl-NL" dirty="0" err="1" smtClean="0"/>
              <a:t>References</a:t>
            </a:r>
            <a:endParaRPr lang="nl-NL" dirty="0" smtClean="0"/>
          </a:p>
          <a:p>
            <a:r>
              <a:rPr lang="nl-NL" dirty="0" smtClean="0"/>
              <a:t>Object </a:t>
            </a:r>
            <a:r>
              <a:rPr lang="nl-NL" dirty="0" err="1" smtClean="0"/>
              <a:t>orientation</a:t>
            </a:r>
            <a:endParaRPr lang="nl-NL" dirty="0" smtClean="0"/>
          </a:p>
          <a:p>
            <a:pPr lvl="1"/>
            <a:r>
              <a:rPr lang="nl-NL" dirty="0" smtClean="0"/>
              <a:t>Idea of OO-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 smtClean="0"/>
              <a:t>Class</a:t>
            </a:r>
          </a:p>
          <a:p>
            <a:pPr lvl="1"/>
            <a:r>
              <a:rPr lang="nl-NL" dirty="0" smtClean="0"/>
              <a:t>Object</a:t>
            </a:r>
          </a:p>
          <a:p>
            <a:pPr lvl="1"/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 smtClean="0"/>
          </a:p>
          <a:p>
            <a:pPr lvl="1"/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</a:p>
          <a:p>
            <a:pPr lvl="1"/>
            <a:r>
              <a:rPr lang="nl-NL" dirty="0" err="1" smtClean="0"/>
              <a:t>Lifetime</a:t>
            </a:r>
            <a:r>
              <a:rPr lang="nl-NL" dirty="0" smtClean="0"/>
              <a:t> of </a:t>
            </a:r>
            <a:r>
              <a:rPr lang="nl-NL" dirty="0" err="1" smtClean="0"/>
              <a:t>objects</a:t>
            </a:r>
            <a:endParaRPr lang="nl-NL" dirty="0" smtClean="0"/>
          </a:p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 of OO-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 err="1" smtClean="0"/>
              <a:t>Encapsulation</a:t>
            </a:r>
            <a:endParaRPr lang="nl-NL" dirty="0" smtClean="0"/>
          </a:p>
          <a:p>
            <a:pPr lvl="1"/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Polymorphism</a:t>
            </a:r>
            <a:endParaRPr lang="nl-NL" dirty="0" smtClean="0"/>
          </a:p>
          <a:p>
            <a:r>
              <a:rPr lang="nl-NL" dirty="0" err="1" smtClean="0"/>
              <a:t>Structuring</a:t>
            </a:r>
            <a:r>
              <a:rPr lang="nl-NL" dirty="0" smtClean="0"/>
              <a:t> code</a:t>
            </a:r>
          </a:p>
          <a:p>
            <a:r>
              <a:rPr lang="nl-NL" dirty="0" err="1" smtClean="0"/>
              <a:t>Robocup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90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Encapsulation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items of the </a:t>
            </a:r>
            <a:r>
              <a:rPr lang="nl-NL" dirty="0" err="1" smtClean="0"/>
              <a:t>same</a:t>
            </a:r>
            <a:r>
              <a:rPr lang="nl-NL" dirty="0" smtClean="0"/>
              <a:t> concept are </a:t>
            </a:r>
            <a:r>
              <a:rPr lang="nl-NL" dirty="0" err="1" smtClean="0"/>
              <a:t>brought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nl-NL" dirty="0" smtClean="0"/>
          </a:p>
          <a:p>
            <a:pPr lvl="1"/>
            <a:r>
              <a:rPr lang="nl-NL" dirty="0" smtClean="0"/>
              <a:t>Ex.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a Robot is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the Robot-class</a:t>
            </a:r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datahiding</a:t>
            </a:r>
            <a:endParaRPr lang="nl-NL" dirty="0" smtClean="0"/>
          </a:p>
          <a:p>
            <a:pPr lvl="1"/>
            <a:r>
              <a:rPr lang="nl-NL" dirty="0" smtClean="0"/>
              <a:t>Limit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certain</a:t>
            </a:r>
            <a:r>
              <a:rPr lang="nl-NL" dirty="0" smtClean="0"/>
              <a:t> variables </a:t>
            </a:r>
            <a:r>
              <a:rPr lang="nl-NL" dirty="0" smtClean="0"/>
              <a:t>(private access </a:t>
            </a:r>
            <a:r>
              <a:rPr lang="nl-NL" dirty="0" err="1" smtClean="0"/>
              <a:t>specifier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the object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smtClean="0"/>
              <a:t>the public access </a:t>
            </a:r>
            <a:r>
              <a:rPr lang="nl-NL" dirty="0" err="1" smtClean="0"/>
              <a:t>specifier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353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Encapsulation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class</a:t>
            </a:r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datahiding</a:t>
            </a:r>
            <a:endParaRPr lang="nl-NL" dirty="0" smtClean="0"/>
          </a:p>
          <a:p>
            <a:pPr lvl="1"/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public </a:t>
            </a:r>
            <a:r>
              <a:rPr lang="nl-NL" dirty="0" err="1" smtClean="0"/>
              <a:t>functions</a:t>
            </a:r>
            <a:r>
              <a:rPr lang="nl-NL" dirty="0" smtClean="0"/>
              <a:t>, the content of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accessed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endParaRPr lang="nl-NL" dirty="0" smtClean="0"/>
          </a:p>
          <a:p>
            <a:pPr lvl="1"/>
            <a:r>
              <a:rPr lang="nl-NL" dirty="0" smtClean="0"/>
              <a:t>Public </a:t>
            </a:r>
            <a:r>
              <a:rPr lang="nl-NL" dirty="0" err="1" smtClean="0"/>
              <a:t>forms</a:t>
            </a:r>
            <a:r>
              <a:rPr lang="nl-NL" dirty="0" smtClean="0"/>
              <a:t> the interface </a:t>
            </a:r>
            <a:r>
              <a:rPr lang="nl-NL" dirty="0" err="1" smtClean="0"/>
              <a:t>to</a:t>
            </a:r>
            <a:r>
              <a:rPr lang="nl-NL" dirty="0" smtClean="0"/>
              <a:t> the class</a:t>
            </a:r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actual</a:t>
            </a:r>
            <a:r>
              <a:rPr lang="nl-NL" dirty="0" smtClean="0"/>
              <a:t> variables are </a:t>
            </a:r>
            <a:r>
              <a:rPr lang="nl-NL" dirty="0" err="1" smtClean="0"/>
              <a:t>hidden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358524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Reuse</a:t>
            </a:r>
            <a:r>
              <a:rPr lang="nl-NL" dirty="0" smtClean="0"/>
              <a:t> class </a:t>
            </a:r>
            <a:r>
              <a:rPr lang="nl-NL" dirty="0" err="1" smtClean="0"/>
              <a:t>definitions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of the “</a:t>
            </a:r>
            <a:r>
              <a:rPr lang="nl-NL" dirty="0" err="1" smtClean="0"/>
              <a:t>protected</a:t>
            </a:r>
            <a:r>
              <a:rPr lang="nl-NL" dirty="0" smtClean="0"/>
              <a:t>” access </a:t>
            </a:r>
            <a:r>
              <a:rPr lang="nl-NL" dirty="0" err="1" smtClean="0"/>
              <a:t>specifier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Inheritance</a:t>
            </a:r>
            <a:r>
              <a:rPr lang="nl-NL" dirty="0" err="1" smtClean="0"/>
              <a:t>.cpp</a:t>
            </a:r>
            <a:r>
              <a:rPr lang="nl-NL" dirty="0" smtClean="0"/>
              <a:t>)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Link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parent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Parentname</a:t>
            </a:r>
            <a:r>
              <a:rPr lang="nl-NL" dirty="0" smtClean="0"/>
              <a:t>::</a:t>
            </a:r>
            <a:r>
              <a:rPr lang="nl-NL" dirty="0" err="1" smtClean="0"/>
              <a:t>Function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Protected</a:t>
            </a:r>
            <a:r>
              <a:rPr lang="nl-NL" dirty="0" err="1" smtClean="0"/>
              <a:t>.cpp</a:t>
            </a:r>
            <a:r>
              <a:rPr lang="nl-NL" dirty="0" smtClean="0"/>
              <a:t>)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C++ </a:t>
            </a:r>
            <a:r>
              <a:rPr lang="nl-NL" dirty="0" err="1" smtClean="0"/>
              <a:t>allows</a:t>
            </a:r>
            <a:r>
              <a:rPr lang="nl-NL" dirty="0" smtClean="0"/>
              <a:t> multiple </a:t>
            </a:r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Inherit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multiple classes</a:t>
            </a:r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make </a:t>
            </a:r>
            <a:r>
              <a:rPr lang="nl-NL" dirty="0" err="1" smtClean="0"/>
              <a:t>your</a:t>
            </a:r>
            <a:r>
              <a:rPr lang="nl-NL" dirty="0" smtClean="0"/>
              <a:t> software design </a:t>
            </a:r>
            <a:r>
              <a:rPr lang="nl-NL" dirty="0" err="1" smtClean="0"/>
              <a:t>very</a:t>
            </a:r>
            <a:r>
              <a:rPr lang="nl-NL" dirty="0" smtClean="0"/>
              <a:t> complex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29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Polymorphism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class </a:t>
            </a:r>
            <a:r>
              <a:rPr lang="nl-NL" dirty="0" err="1" smtClean="0"/>
              <a:t>hierarchy</a:t>
            </a:r>
            <a:endParaRPr lang="nl-NL" dirty="0" smtClean="0"/>
          </a:p>
          <a:p>
            <a:r>
              <a:rPr lang="nl-NL" dirty="0" err="1" smtClean="0"/>
              <a:t>Determine</a:t>
            </a:r>
            <a:r>
              <a:rPr lang="nl-NL" dirty="0" smtClean="0"/>
              <a:t> type of object at </a:t>
            </a:r>
            <a:r>
              <a:rPr lang="nl-NL" dirty="0" err="1" smtClean="0"/>
              <a:t>runtime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virtual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are </a:t>
            </a:r>
            <a:r>
              <a:rPr lang="nl-NL" dirty="0" err="1" smtClean="0"/>
              <a:t>overloaded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child</a:t>
            </a:r>
            <a:r>
              <a:rPr lang="nl-NL" dirty="0" smtClean="0"/>
              <a:t> classes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Poly.cpp</a:t>
            </a:r>
            <a:r>
              <a:rPr lang="nl-NL" dirty="0" smtClean="0"/>
              <a:t>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Structuring</a:t>
            </a:r>
            <a:r>
              <a:rPr lang="nl-NL" dirty="0" smtClean="0"/>
              <a:t>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Divide</a:t>
            </a:r>
            <a:r>
              <a:rPr lang="nl-NL" dirty="0" smtClean="0"/>
              <a:t> headers (.h)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definitions</a:t>
            </a:r>
            <a:r>
              <a:rPr lang="nl-NL" dirty="0" smtClean="0"/>
              <a:t> (.</a:t>
            </a:r>
            <a:r>
              <a:rPr lang="nl-NL" dirty="0" err="1" smtClean="0"/>
              <a:t>cpp</a:t>
            </a:r>
            <a:r>
              <a:rPr lang="nl-NL" dirty="0" smtClean="0"/>
              <a:t>) in separate files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member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ClassName</a:t>
            </a:r>
            <a:r>
              <a:rPr lang="nl-NL" dirty="0" smtClean="0"/>
              <a:t>::</a:t>
            </a:r>
            <a:r>
              <a:rPr lang="nl-NL" dirty="0" err="1" smtClean="0"/>
              <a:t>FunctionName</a:t>
            </a:r>
            <a:r>
              <a:rPr lang="nl-NL" dirty="0" smtClean="0"/>
              <a:t>(..)</a:t>
            </a:r>
          </a:p>
          <a:p>
            <a:r>
              <a:rPr lang="nl-NL" dirty="0" err="1" smtClean="0"/>
              <a:t>Include</a:t>
            </a:r>
            <a:r>
              <a:rPr lang="nl-NL" dirty="0" smtClean="0"/>
              <a:t> header in source-file(s)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Splitted</a:t>
            </a:r>
            <a:r>
              <a:rPr lang="nl-NL" dirty="0" smtClean="0"/>
              <a:t>/*)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842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Robocup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restriction</a:t>
            </a:r>
            <a:endParaRPr lang="nl-NL" dirty="0" smtClean="0"/>
          </a:p>
          <a:p>
            <a:r>
              <a:rPr lang="nl-NL" dirty="0" smtClean="0"/>
              <a:t>Far </a:t>
            </a:r>
            <a:r>
              <a:rPr lang="nl-NL" dirty="0" err="1" smtClean="0"/>
              <a:t>from</a:t>
            </a:r>
            <a:r>
              <a:rPr lang="nl-NL" dirty="0" smtClean="0"/>
              <a:t> the best </a:t>
            </a:r>
            <a:r>
              <a:rPr lang="nl-NL" dirty="0" err="1" smtClean="0"/>
              <a:t>implementation</a:t>
            </a:r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software design</a:t>
            </a:r>
          </a:p>
          <a:p>
            <a:endParaRPr lang="nl-NL" dirty="0" smtClean="0"/>
          </a:p>
          <a:p>
            <a:r>
              <a:rPr lang="nl-NL" dirty="0" smtClean="0"/>
              <a:t>Combine multiple classes in </a:t>
            </a:r>
            <a:r>
              <a:rPr lang="nl-NL" dirty="0" err="1" smtClean="0"/>
              <a:t>one</a:t>
            </a:r>
            <a:r>
              <a:rPr lang="nl-NL" dirty="0" smtClean="0"/>
              <a:t> big project</a:t>
            </a:r>
          </a:p>
        </p:txBody>
      </p:sp>
    </p:spTree>
    <p:extLst>
      <p:ext uri="{BB962C8B-B14F-4D97-AF65-F5344CB8AC3E}">
        <p14:creationId xmlns:p14="http://schemas.microsoft.com/office/powerpoint/2010/main" val="340608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50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Design </a:t>
            </a:r>
            <a:r>
              <a:rPr lang="nl-NL" dirty="0" err="1" smtClean="0"/>
              <a:t>Patterns</a:t>
            </a:r>
            <a:r>
              <a:rPr lang="nl-NL" dirty="0" smtClean="0"/>
              <a:t> in C++ </a:t>
            </a:r>
            <a:r>
              <a:rPr lang="nl-NL" dirty="0" err="1" smtClean="0"/>
              <a:t>with</a:t>
            </a:r>
            <a:r>
              <a:rPr lang="nl-NL" dirty="0" smtClean="0"/>
              <a:t> QT (Alan </a:t>
            </a:r>
            <a:r>
              <a:rPr lang="nl-NL" dirty="0" err="1" smtClean="0"/>
              <a:t>Ezust</a:t>
            </a:r>
            <a:r>
              <a:rPr lang="nl-NL" dirty="0" smtClean="0"/>
              <a:t> &amp; Paul </a:t>
            </a:r>
            <a:r>
              <a:rPr lang="nl-NL" dirty="0" err="1" smtClean="0"/>
              <a:t>Ezust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C++ (</a:t>
            </a:r>
            <a:r>
              <a:rPr lang="nl-NL" dirty="0"/>
              <a:t>Jesse </a:t>
            </a:r>
            <a:r>
              <a:rPr lang="nl-NL" dirty="0" err="1" smtClean="0"/>
              <a:t>Dunietz</a:t>
            </a:r>
            <a:r>
              <a:rPr lang="nl-NL" dirty="0" smtClean="0"/>
              <a:t>, </a:t>
            </a:r>
            <a:r>
              <a:rPr lang="nl-NL" dirty="0" err="1"/>
              <a:t>Geza</a:t>
            </a:r>
            <a:r>
              <a:rPr lang="nl-NL" dirty="0"/>
              <a:t> </a:t>
            </a:r>
            <a:r>
              <a:rPr lang="nl-NL" dirty="0" smtClean="0"/>
              <a:t>Kovacs &amp; </a:t>
            </a:r>
            <a:r>
              <a:rPr lang="nl-NL" dirty="0"/>
              <a:t>John </a:t>
            </a:r>
            <a:r>
              <a:rPr lang="nl-NL" dirty="0" err="1"/>
              <a:t>Marrero</a:t>
            </a:r>
            <a:r>
              <a:rPr lang="nl-NL" dirty="0" smtClean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803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C++?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Developed by </a:t>
            </a:r>
            <a:r>
              <a:rPr lang="en-US" dirty="0" err="1" smtClean="0">
                <a:cs typeface="Calibri"/>
              </a:rPr>
              <a:t>Bjarne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Stroustrup</a:t>
            </a:r>
            <a:r>
              <a:rPr lang="en-US" dirty="0" smtClean="0">
                <a:cs typeface="Calibri"/>
              </a:rPr>
              <a:t> </a:t>
            </a:r>
            <a:endParaRPr lang="nl-NL" dirty="0" smtClean="0">
              <a:cs typeface="Calibri"/>
            </a:endParaRPr>
          </a:p>
          <a:p>
            <a:r>
              <a:rPr lang="nl-NL" dirty="0" smtClean="0"/>
              <a:t>C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extentions</a:t>
            </a:r>
            <a:r>
              <a:rPr lang="nl-NL" dirty="0" smtClean="0"/>
              <a:t> (post-increment)</a:t>
            </a:r>
          </a:p>
          <a:p>
            <a:pPr lvl="1"/>
            <a:r>
              <a:rPr lang="nl-NL" b="1" dirty="0" smtClean="0"/>
              <a:t>Object </a:t>
            </a:r>
            <a:r>
              <a:rPr lang="nl-NL" b="1" dirty="0" err="1" smtClean="0"/>
              <a:t>orientation</a:t>
            </a:r>
            <a:r>
              <a:rPr lang="nl-NL" b="1" dirty="0" smtClean="0"/>
              <a:t> </a:t>
            </a:r>
            <a:r>
              <a:rPr lang="nl-NL" dirty="0" smtClean="0"/>
              <a:t>(classes, </a:t>
            </a:r>
            <a:r>
              <a:rPr lang="nl-NL" dirty="0" err="1" smtClean="0"/>
              <a:t>inheritance</a:t>
            </a:r>
            <a:r>
              <a:rPr lang="nl-NL" dirty="0" smtClean="0"/>
              <a:t>, …)</a:t>
            </a:r>
          </a:p>
          <a:p>
            <a:pPr lvl="1"/>
            <a:r>
              <a:rPr lang="nl-NL" dirty="0" smtClean="0"/>
              <a:t>Templates: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generic</a:t>
            </a:r>
            <a:r>
              <a:rPr lang="nl-NL" dirty="0" smtClean="0"/>
              <a:t> type</a:t>
            </a:r>
            <a:endParaRPr lang="nl-NL" dirty="0" smtClean="0"/>
          </a:p>
          <a:p>
            <a:pPr lvl="1"/>
            <a:r>
              <a:rPr lang="nl-NL" dirty="0" err="1" smtClean="0"/>
              <a:t>References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libraries</a:t>
            </a:r>
            <a:r>
              <a:rPr lang="nl-NL" dirty="0" smtClean="0"/>
              <a:t> (&lt;vector&gt;, &lt;</a:t>
            </a:r>
            <a:r>
              <a:rPr lang="nl-NL" dirty="0" err="1" smtClean="0"/>
              <a:t>cstring</a:t>
            </a:r>
            <a:r>
              <a:rPr lang="nl-NL" dirty="0" smtClean="0"/>
              <a:t>&gt;, …)</a:t>
            </a:r>
          </a:p>
          <a:p>
            <a:pPr lvl="1"/>
            <a:r>
              <a:rPr lang="nl-NL" dirty="0" smtClean="0"/>
              <a:t>Operator </a:t>
            </a:r>
            <a:r>
              <a:rPr lang="nl-NL" dirty="0" err="1" smtClean="0"/>
              <a:t>overloading</a:t>
            </a:r>
            <a:endParaRPr lang="nl-NL" dirty="0" smtClean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mixed </a:t>
            </a:r>
            <a:r>
              <a:rPr lang="nl-NL" dirty="0" err="1" smtClean="0"/>
              <a:t>with</a:t>
            </a:r>
            <a:r>
              <a:rPr lang="nl-NL" dirty="0" smtClean="0"/>
              <a:t> C (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recommended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1752600"/>
            <a:ext cx="1716989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Fuction</a:t>
            </a:r>
            <a:r>
              <a:rPr lang="nl-NL" dirty="0" smtClean="0"/>
              <a:t> </a:t>
            </a:r>
            <a:r>
              <a:rPr lang="nl-NL" dirty="0" err="1" smtClean="0"/>
              <a:t>overloading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 name</a:t>
            </a:r>
          </a:p>
          <a:p>
            <a:r>
              <a:rPr lang="nl-NL" dirty="0" smtClean="0"/>
              <a:t>Different </a:t>
            </a:r>
            <a:r>
              <a:rPr lang="nl-NL" dirty="0" err="1" smtClean="0"/>
              <a:t>arguments</a:t>
            </a:r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flexible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readable</a:t>
            </a:r>
            <a:r>
              <a:rPr lang="nl-NL" dirty="0" smtClean="0"/>
              <a:t> code</a:t>
            </a:r>
          </a:p>
          <a:p>
            <a:endParaRPr lang="nl-NL" dirty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Overloading.cpp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2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Share the </a:t>
            </a:r>
            <a:r>
              <a:rPr lang="nl-NL" dirty="0" err="1" smtClean="0"/>
              <a:t>dataspace</a:t>
            </a:r>
            <a:r>
              <a:rPr lang="nl-NL" dirty="0" smtClean="0"/>
              <a:t> of a </a:t>
            </a:r>
            <a:r>
              <a:rPr lang="nl-NL" dirty="0" err="1" smtClean="0"/>
              <a:t>variable</a:t>
            </a:r>
            <a:endParaRPr lang="nl-NL" dirty="0"/>
          </a:p>
          <a:p>
            <a:r>
              <a:rPr lang="nl-NL" dirty="0" smtClean="0"/>
              <a:t>It is </a:t>
            </a:r>
            <a:r>
              <a:rPr lang="nl-NL" dirty="0" err="1" smtClean="0"/>
              <a:t>an</a:t>
            </a:r>
            <a:r>
              <a:rPr lang="nl-NL" dirty="0" smtClean="0"/>
              <a:t> alias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variable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like</a:t>
            </a:r>
            <a:r>
              <a:rPr lang="nl-NL" dirty="0" smtClean="0"/>
              <a:t> the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0" indent="0">
              <a:buNone/>
            </a:pPr>
            <a:endParaRPr lang="nl-NL" sz="2400" cap="small" dirty="0" smtClean="0"/>
          </a:p>
          <a:p>
            <a:pPr marL="0" indent="0">
              <a:buNone/>
            </a:pPr>
            <a:r>
              <a:rPr lang="nl-NL" sz="2400" cap="small" dirty="0" smtClean="0"/>
              <a:t>Int </a:t>
            </a:r>
            <a:r>
              <a:rPr lang="nl-NL" sz="2400" cap="small" dirty="0" err="1" smtClean="0"/>
              <a:t>main</a:t>
            </a:r>
            <a:r>
              <a:rPr lang="nl-NL" sz="2400" cap="small" dirty="0" smtClean="0"/>
              <a:t>(){</a:t>
            </a:r>
          </a:p>
          <a:p>
            <a:pPr marL="0" indent="0">
              <a:buNone/>
            </a:pPr>
            <a:r>
              <a:rPr lang="nl-NL" sz="2400" cap="small" dirty="0" smtClean="0"/>
              <a:t>	int a = 9;</a:t>
            </a:r>
          </a:p>
          <a:p>
            <a:pPr marL="0" indent="0">
              <a:buNone/>
            </a:pPr>
            <a:r>
              <a:rPr lang="nl-NL" sz="2400" cap="small" dirty="0" smtClean="0"/>
              <a:t>	int &amp;</a:t>
            </a:r>
            <a:r>
              <a:rPr lang="nl-NL" sz="2400" cap="small" dirty="0" err="1" smtClean="0"/>
              <a:t>refa</a:t>
            </a:r>
            <a:r>
              <a:rPr lang="nl-NL" sz="2400" cap="small" dirty="0" smtClean="0"/>
              <a:t> = a;</a:t>
            </a:r>
          </a:p>
          <a:p>
            <a:pPr marL="0" indent="0">
              <a:buNone/>
            </a:pPr>
            <a:r>
              <a:rPr lang="nl-NL" sz="2400" cap="small" dirty="0" smtClean="0"/>
              <a:t>//	</a:t>
            </a:r>
            <a:r>
              <a:rPr lang="nl-NL" sz="2400" cap="small" dirty="0" err="1" smtClean="0"/>
              <a:t>refa</a:t>
            </a:r>
            <a:r>
              <a:rPr lang="nl-NL" sz="2400" cap="small" dirty="0" smtClean="0"/>
              <a:t> = 5;</a:t>
            </a:r>
          </a:p>
          <a:p>
            <a:pPr marL="0" indent="0">
              <a:buNone/>
            </a:pPr>
            <a:r>
              <a:rPr lang="nl-NL" sz="2400" cap="small" dirty="0" smtClean="0"/>
              <a:t>Return 0;</a:t>
            </a:r>
          </a:p>
          <a:p>
            <a:pPr marL="0" indent="0">
              <a:buNone/>
            </a:pPr>
            <a:r>
              <a:rPr lang="nl-NL" sz="2400" cap="small" dirty="0" smtClean="0"/>
              <a:t>}</a:t>
            </a:r>
            <a:endParaRPr lang="nl-NL" sz="2400" cap="small" dirty="0"/>
          </a:p>
        </p:txBody>
      </p:sp>
      <p:grpSp>
        <p:nvGrpSpPr>
          <p:cNvPr id="10" name="Groeperen 9"/>
          <p:cNvGrpSpPr/>
          <p:nvPr/>
        </p:nvGrpSpPr>
        <p:grpSpPr>
          <a:xfrm>
            <a:off x="4688415" y="3492500"/>
            <a:ext cx="3492501" cy="2893483"/>
            <a:chOff x="1301750" y="3577167"/>
            <a:chExt cx="3492501" cy="2893483"/>
          </a:xfrm>
        </p:grpSpPr>
        <p:sp>
          <p:nvSpPr>
            <p:cNvPr id="4" name="Afgeronde rechthoek 3"/>
            <p:cNvSpPr/>
            <p:nvPr/>
          </p:nvSpPr>
          <p:spPr>
            <a:xfrm>
              <a:off x="1301750" y="3577167"/>
              <a:ext cx="973666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Int a</a:t>
              </a:r>
              <a:endParaRPr lang="nl-NL" dirty="0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3503082" y="3577167"/>
              <a:ext cx="1291169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Int &amp;</a:t>
              </a:r>
              <a:r>
                <a:rPr lang="nl-NL" dirty="0" err="1" smtClean="0"/>
                <a:t>refa</a:t>
              </a:r>
              <a:endParaRPr lang="nl-NL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385483" y="5602817"/>
              <a:ext cx="973666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9</a:t>
              </a:r>
              <a:endParaRPr lang="nl-NL" dirty="0"/>
            </a:p>
          </p:txBody>
        </p:sp>
        <p:cxnSp>
          <p:nvCxnSpPr>
            <p:cNvPr id="8" name="Rechte verbindingslijn met pijl 7"/>
            <p:cNvCxnSpPr>
              <a:stCxn id="4" idx="2"/>
              <a:endCxn id="6" idx="0"/>
            </p:cNvCxnSpPr>
            <p:nvPr/>
          </p:nvCxnSpPr>
          <p:spPr>
            <a:xfrm>
              <a:off x="1788583" y="4445000"/>
              <a:ext cx="1083733" cy="1157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>
              <a:endCxn id="6" idx="0"/>
            </p:cNvCxnSpPr>
            <p:nvPr/>
          </p:nvCxnSpPr>
          <p:spPr>
            <a:xfrm flipH="1">
              <a:off x="2872316" y="4445000"/>
              <a:ext cx="1122892" cy="1157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3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valuable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calls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references.cpp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41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eferences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Pointers</a:t>
            </a:r>
          </a:p>
          <a:p>
            <a:pPr lvl="1"/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stores a memory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Stored</a:t>
            </a:r>
            <a:r>
              <a:rPr lang="nl-NL" dirty="0" smtClean="0"/>
              <a:t> </a:t>
            </a:r>
            <a:r>
              <a:rPr lang="nl-NL" dirty="0" err="1" smtClean="0"/>
              <a:t>adress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change at </a:t>
            </a:r>
            <a:r>
              <a:rPr lang="nl-NL" dirty="0" err="1" smtClean="0"/>
              <a:t>runtime</a:t>
            </a:r>
            <a:endParaRPr lang="nl-NL" dirty="0" smtClean="0"/>
          </a:p>
          <a:p>
            <a:pPr lvl="1"/>
            <a:r>
              <a:rPr lang="nl-NL" dirty="0" smtClean="0"/>
              <a:t>Must me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*-operator </a:t>
            </a:r>
            <a:r>
              <a:rPr lang="nl-NL" dirty="0" err="1" smtClean="0"/>
              <a:t>to</a:t>
            </a:r>
            <a:r>
              <a:rPr lang="nl-NL" dirty="0" smtClean="0"/>
              <a:t> change data </a:t>
            </a:r>
            <a:r>
              <a:rPr lang="nl-NL" dirty="0" err="1" smtClean="0"/>
              <a:t>after</a:t>
            </a:r>
            <a:r>
              <a:rPr lang="nl-NL" dirty="0" smtClean="0"/>
              <a:t> pointer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 smtClean="0"/>
          </a:p>
          <a:p>
            <a:pPr lvl="1"/>
            <a:r>
              <a:rPr lang="nl-NL" dirty="0" smtClean="0"/>
              <a:t>Shares the </a:t>
            </a:r>
            <a:r>
              <a:rPr lang="nl-NL" dirty="0" err="1" smtClean="0"/>
              <a:t>dataspace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1"/>
            <a:r>
              <a:rPr lang="nl-NL" dirty="0" err="1" smtClean="0"/>
              <a:t>Initialised</a:t>
            </a:r>
            <a:r>
              <a:rPr lang="nl-NL" dirty="0" smtClean="0"/>
              <a:t> at </a:t>
            </a:r>
            <a:r>
              <a:rPr lang="nl-NL" dirty="0" err="1" smtClean="0"/>
              <a:t>declaration</a:t>
            </a:r>
            <a:r>
              <a:rPr lang="nl-NL" dirty="0" smtClean="0"/>
              <a:t>,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change </a:t>
            </a:r>
            <a:r>
              <a:rPr lang="nl-NL" dirty="0" err="1" smtClean="0"/>
              <a:t>afterwards</a:t>
            </a:r>
            <a:endParaRPr lang="nl-NL" dirty="0" smtClean="0"/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as a </a:t>
            </a: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18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orientation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Idea</a:t>
            </a:r>
          </a:p>
          <a:p>
            <a:r>
              <a:rPr lang="nl-NL" dirty="0" smtClean="0"/>
              <a:t>Class (blueprint)</a:t>
            </a:r>
          </a:p>
          <a:p>
            <a:r>
              <a:rPr lang="nl-NL" dirty="0" smtClean="0"/>
              <a:t>Access </a:t>
            </a:r>
            <a:r>
              <a:rPr lang="nl-NL" dirty="0" err="1" smtClean="0"/>
              <a:t>modifiers</a:t>
            </a:r>
            <a:endParaRPr lang="nl-NL" dirty="0" smtClean="0"/>
          </a:p>
          <a:p>
            <a:r>
              <a:rPr lang="nl-NL" dirty="0" smtClean="0"/>
              <a:t>Mutators/</a:t>
            </a:r>
            <a:r>
              <a:rPr lang="nl-NL" smtClean="0"/>
              <a:t>accessors</a:t>
            </a:r>
            <a:endParaRPr lang="nl-NL" dirty="0" smtClean="0"/>
          </a:p>
          <a:p>
            <a:r>
              <a:rPr lang="nl-NL" dirty="0" smtClean="0"/>
              <a:t>Object</a:t>
            </a:r>
          </a:p>
          <a:p>
            <a:pPr lvl="1"/>
            <a:r>
              <a:rPr lang="nl-NL" dirty="0" smtClean="0"/>
              <a:t>Automatic</a:t>
            </a:r>
          </a:p>
          <a:p>
            <a:pPr lvl="1"/>
            <a:r>
              <a:rPr lang="nl-NL" dirty="0" err="1" smtClean="0"/>
              <a:t>Dynamic</a:t>
            </a:r>
            <a:r>
              <a:rPr lang="nl-NL" dirty="0"/>
              <a:t> </a:t>
            </a:r>
            <a:r>
              <a:rPr lang="nl-NL" dirty="0" smtClean="0"/>
              <a:t>(new / delete)</a:t>
            </a:r>
          </a:p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</a:t>
            </a:r>
          </a:p>
          <a:p>
            <a:pPr lvl="1"/>
            <a:r>
              <a:rPr lang="nl-NL" dirty="0" err="1" smtClean="0"/>
              <a:t>Encapsulation</a:t>
            </a:r>
            <a:r>
              <a:rPr lang="nl-NL" dirty="0" smtClean="0"/>
              <a:t> (put al the data of 1 item </a:t>
            </a:r>
            <a:r>
              <a:rPr lang="nl-NL" dirty="0" err="1" smtClean="0"/>
              <a:t>together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Inheritance</a:t>
            </a:r>
            <a:r>
              <a:rPr lang="nl-NL" dirty="0" smtClean="0"/>
              <a:t> (</a:t>
            </a:r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Polymorphisme</a:t>
            </a:r>
            <a:r>
              <a:rPr lang="nl-NL" dirty="0" smtClean="0"/>
              <a:t> (</a:t>
            </a:r>
            <a:r>
              <a:rPr lang="nl-NL" dirty="0" err="1" smtClean="0"/>
              <a:t>determine</a:t>
            </a:r>
            <a:r>
              <a:rPr lang="nl-NL" dirty="0" smtClean="0"/>
              <a:t> the type at </a:t>
            </a:r>
            <a:r>
              <a:rPr lang="nl-NL" dirty="0" err="1" smtClean="0"/>
              <a:t>runtime</a:t>
            </a:r>
            <a:r>
              <a:rPr lang="nl-NL" dirty="0" smtClean="0"/>
              <a:t>)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246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Idea of OO-</a:t>
            </a:r>
            <a:r>
              <a:rPr lang="nl-NL" dirty="0" err="1" smtClean="0"/>
              <a:t>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Describe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items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Cars</a:t>
            </a:r>
            <a:r>
              <a:rPr lang="nl-NL" dirty="0" smtClean="0"/>
              <a:t>, People, Robots, Field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circumvents</a:t>
            </a:r>
            <a:r>
              <a:rPr lang="nl-NL" dirty="0"/>
              <a:t> the </a:t>
            </a:r>
            <a:r>
              <a:rPr lang="nl-NL" dirty="0" err="1"/>
              <a:t>need</a:t>
            </a:r>
            <a:r>
              <a:rPr lang="nl-NL" dirty="0"/>
              <a:t> of </a:t>
            </a:r>
            <a:r>
              <a:rPr lang="nl-NL" dirty="0" err="1"/>
              <a:t>keeping</a:t>
            </a:r>
            <a:r>
              <a:rPr lang="nl-NL" dirty="0"/>
              <a:t> track of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smtClean="0"/>
              <a:t>variables</a:t>
            </a:r>
          </a:p>
          <a:p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class </a:t>
            </a:r>
            <a:r>
              <a:rPr lang="nl-NL" dirty="0" err="1" smtClean="0"/>
              <a:t>definitions</a:t>
            </a:r>
            <a:r>
              <a:rPr lang="nl-NL" dirty="0" smtClean="0"/>
              <a:t> (</a:t>
            </a:r>
            <a:r>
              <a:rPr lang="nl-NL" dirty="0" err="1" smtClean="0"/>
              <a:t>inheritance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A square/</a:t>
            </a:r>
            <a:r>
              <a:rPr lang="nl-NL" dirty="0" err="1" smtClean="0"/>
              <a:t>triagle</a:t>
            </a:r>
            <a:r>
              <a:rPr lang="nl-NL" dirty="0" smtClean="0"/>
              <a:t>/</a:t>
            </a:r>
            <a:r>
              <a:rPr lang="nl-NL" dirty="0" err="1" smtClean="0"/>
              <a:t>circle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reuse</a:t>
            </a:r>
            <a:r>
              <a:rPr lang="nl-NL" dirty="0" smtClean="0"/>
              <a:t> the </a:t>
            </a:r>
            <a:r>
              <a:rPr lang="nl-NL" dirty="0" err="1" smtClean="0"/>
              <a:t>definition</a:t>
            </a:r>
            <a:r>
              <a:rPr lang="nl-NL" dirty="0" smtClean="0"/>
              <a:t> of </a:t>
            </a:r>
            <a:r>
              <a:rPr lang="nl-NL" dirty="0" err="1" smtClean="0"/>
              <a:t>figure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5454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r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Apotheker.thmx</Template>
  <TotalTime>2508</TotalTime>
  <Words>1146</Words>
  <Application>Microsoft Macintosh PowerPoint</Application>
  <PresentationFormat>Diavoorstelling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Apotheker</vt:lpstr>
      <vt:lpstr>An introduction to  C++</vt:lpstr>
      <vt:lpstr>Overview</vt:lpstr>
      <vt:lpstr>What is C++?</vt:lpstr>
      <vt:lpstr>Fuction overloading</vt:lpstr>
      <vt:lpstr>References</vt:lpstr>
      <vt:lpstr>References</vt:lpstr>
      <vt:lpstr>References</vt:lpstr>
      <vt:lpstr>Object orientation</vt:lpstr>
      <vt:lpstr>Idea of OO-programming</vt:lpstr>
      <vt:lpstr>Class</vt:lpstr>
      <vt:lpstr>Class</vt:lpstr>
      <vt:lpstr>Object</vt:lpstr>
      <vt:lpstr>Access Specifiers</vt:lpstr>
      <vt:lpstr>Access Specifiers</vt:lpstr>
      <vt:lpstr>Constructor/destructor</vt:lpstr>
      <vt:lpstr>Constructor/destructor</vt:lpstr>
      <vt:lpstr>Constructor/Destructor</vt:lpstr>
      <vt:lpstr>Lifetime of objects</vt:lpstr>
      <vt:lpstr>3 main features of OO-programming</vt:lpstr>
      <vt:lpstr>Encapsulation</vt:lpstr>
      <vt:lpstr>Encapsulation</vt:lpstr>
      <vt:lpstr>Inheritance</vt:lpstr>
      <vt:lpstr>Polymorphism</vt:lpstr>
      <vt:lpstr>Structuring code</vt:lpstr>
      <vt:lpstr>Robocup example</vt:lpstr>
      <vt:lpstr>Questions?</vt:lpstr>
      <vt:lpstr>References</vt:lpstr>
    </vt:vector>
  </TitlesOfParts>
  <Company>de nayer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C++</dc:title>
  <dc:creator>Floris De Smedt</dc:creator>
  <cp:lastModifiedBy>Floris De Smedt</cp:lastModifiedBy>
  <cp:revision>54</cp:revision>
  <dcterms:created xsi:type="dcterms:W3CDTF">2013-02-08T07:49:45Z</dcterms:created>
  <dcterms:modified xsi:type="dcterms:W3CDTF">2013-02-12T14:17:29Z</dcterms:modified>
</cp:coreProperties>
</file>