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  <p:sldId id="285" r:id="rId14"/>
    <p:sldId id="267" r:id="rId15"/>
    <p:sldId id="270" r:id="rId16"/>
    <p:sldId id="266" r:id="rId17"/>
    <p:sldId id="271" r:id="rId18"/>
    <p:sldId id="272" r:id="rId19"/>
    <p:sldId id="276" r:id="rId20"/>
    <p:sldId id="278" r:id="rId21"/>
    <p:sldId id="280" r:id="rId22"/>
    <p:sldId id="274" r:id="rId23"/>
    <p:sldId id="279" r:id="rId24"/>
    <p:sldId id="281" r:id="rId25"/>
    <p:sldId id="282" r:id="rId26"/>
    <p:sldId id="283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0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r"/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lang="en-GB" dirty="0" smtClean="0"/>
              <a:t>TIL6010</a:t>
            </a:r>
            <a:br>
              <a:rPr lang="en-GB" dirty="0" smtClean="0"/>
            </a:br>
            <a:r>
              <a:rPr lang="en-GB" dirty="0" smtClean="0"/>
              <a:t>TIL Programming | Python</a:t>
            </a:r>
            <a:endParaRPr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GB" dirty="0" smtClean="0"/>
              <a:t>Wouter Schakel</a:t>
            </a:r>
          </a:p>
          <a:p>
            <a:pPr algn="r"/>
            <a:r>
              <a:rPr lang="en-GB" dirty="0"/>
              <a:t>	3</a:t>
            </a:r>
            <a:r>
              <a:rPr lang="en-GB" dirty="0" smtClean="0"/>
              <a:t> September 2021</a:t>
            </a:r>
            <a:endParaRPr dirty="0"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built-in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Boolean </a:t>
            </a:r>
            <a:r>
              <a:rPr lang="en-GB" dirty="0"/>
              <a:t>quiz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7750" y="8534489"/>
            <a:ext cx="34671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A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yes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39725" y="8534489"/>
            <a:ext cx="34671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no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12" y="4053051"/>
            <a:ext cx="9726376" cy="29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2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groupings of primitives or other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39115"/>
              </p:ext>
            </p:extLst>
          </p:nvPr>
        </p:nvGraphicFramePr>
        <p:xfrm>
          <a:off x="1346200" y="6057900"/>
          <a:ext cx="21691600" cy="6134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8320">
                  <a:extLst>
                    <a:ext uri="{9D8B030D-6E8A-4147-A177-3AD203B41FA5}">
                      <a16:colId xmlns:a16="http://schemas.microsoft.com/office/drawing/2014/main" val="1911238655"/>
                    </a:ext>
                  </a:extLst>
                </a:gridCol>
                <a:gridCol w="4338320">
                  <a:extLst>
                    <a:ext uri="{9D8B030D-6E8A-4147-A177-3AD203B41FA5}">
                      <a16:colId xmlns:a16="http://schemas.microsoft.com/office/drawing/2014/main" val="1532125154"/>
                    </a:ext>
                  </a:extLst>
                </a:gridCol>
                <a:gridCol w="4338320">
                  <a:extLst>
                    <a:ext uri="{9D8B030D-6E8A-4147-A177-3AD203B41FA5}">
                      <a16:colId xmlns:a16="http://schemas.microsoft.com/office/drawing/2014/main" val="2412890735"/>
                    </a:ext>
                  </a:extLst>
                </a:gridCol>
                <a:gridCol w="4338320">
                  <a:extLst>
                    <a:ext uri="{9D8B030D-6E8A-4147-A177-3AD203B41FA5}">
                      <a16:colId xmlns:a16="http://schemas.microsoft.com/office/drawing/2014/main" val="3879838070"/>
                    </a:ext>
                  </a:extLst>
                </a:gridCol>
                <a:gridCol w="4338320">
                  <a:extLst>
                    <a:ext uri="{9D8B030D-6E8A-4147-A177-3AD203B41FA5}">
                      <a16:colId xmlns:a16="http://schemas.microsoft.com/office/drawing/2014/main" val="215779418"/>
                    </a:ext>
                  </a:extLst>
                </a:gridCol>
              </a:tblGrid>
              <a:tr h="1967542">
                <a:tc>
                  <a:txBody>
                    <a:bodyPr/>
                    <a:lstStyle/>
                    <a:p>
                      <a:pPr algn="l"/>
                      <a:r>
                        <a:rPr lang="en-GB" sz="48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 smtClean="0">
                          <a:solidFill>
                            <a:schemeClr val="bg1"/>
                          </a:solidFill>
                        </a:rPr>
                        <a:t>Duplicate values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 smtClean="0">
                          <a:solidFill>
                            <a:schemeClr val="bg1"/>
                          </a:solidFill>
                        </a:rPr>
                        <a:t>Mutable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 smtClean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9948"/>
                  </a:ext>
                </a:extLst>
              </a:tr>
              <a:tr h="1041640">
                <a:tc>
                  <a:txBody>
                    <a:bodyPr/>
                    <a:lstStyle/>
                    <a:p>
                      <a:pPr algn="l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Tuple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Yes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tuple()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032443"/>
                  </a:ext>
                </a:extLst>
              </a:tr>
              <a:tr h="1041640">
                <a:tc>
                  <a:txBody>
                    <a:bodyPr/>
                    <a:lstStyle/>
                    <a:p>
                      <a:pPr algn="l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List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Yes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Yes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list()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[a, b]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776721"/>
                  </a:ext>
                </a:extLst>
              </a:tr>
              <a:tr h="1041640">
                <a:tc>
                  <a:txBody>
                    <a:bodyPr/>
                    <a:lstStyle/>
                    <a:p>
                      <a:pPr algn="l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Yes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set()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{a, b}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773840"/>
                  </a:ext>
                </a:extLst>
              </a:tr>
              <a:tr h="1041640">
                <a:tc>
                  <a:txBody>
                    <a:bodyPr/>
                    <a:lstStyle/>
                    <a:p>
                      <a:pPr algn="l"/>
                      <a:r>
                        <a:rPr lang="en-GB" sz="48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Frozenset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N/A</a:t>
                      </a:r>
                      <a:endParaRPr lang="en-US" sz="4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3928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11700" y="1161693"/>
            <a:ext cx="5626100" cy="34970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0" tIns="360000" rIns="360000" bIns="3600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Arrays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3600" dirty="0" smtClean="0">
                <a:solidFill>
                  <a:schemeClr val="bg1"/>
                </a:solidFill>
              </a:rPr>
              <a:t>There are no arrays in the Python core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Lists can be used as arrays</a:t>
            </a:r>
          </a:p>
        </p:txBody>
      </p:sp>
    </p:spTree>
    <p:extLst>
      <p:ext uri="{BB962C8B-B14F-4D97-AF65-F5344CB8AC3E}">
        <p14:creationId xmlns:p14="http://schemas.microsoft.com/office/powerpoint/2010/main" val="2023923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Indexed vs. hash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GB" dirty="0" smtClean="0"/>
              <a:t> &amp;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 smtClean="0"/>
              <a:t> are indexed</a:t>
            </a:r>
          </a:p>
          <a:p>
            <a:pPr lvl="1"/>
            <a:r>
              <a:rPr lang="en-GB" b="1" dirty="0" smtClean="0"/>
              <a:t>Retrieve</a:t>
            </a:r>
            <a:r>
              <a:rPr lang="en-GB" dirty="0" smtClean="0"/>
              <a:t> &amp; </a:t>
            </a:r>
            <a:r>
              <a:rPr lang="en-GB" b="1" dirty="0" smtClean="0"/>
              <a:t>insert</a:t>
            </a:r>
            <a:r>
              <a:rPr lang="en-GB" dirty="0" smtClean="0"/>
              <a:t> items at specific indices</a:t>
            </a:r>
          </a:p>
          <a:p>
            <a:pPr lvl="1"/>
            <a:r>
              <a:rPr lang="en-GB" b="1" dirty="0" smtClean="0"/>
              <a:t>Order</a:t>
            </a:r>
            <a:r>
              <a:rPr lang="en-GB" dirty="0" smtClean="0"/>
              <a:t> is </a:t>
            </a:r>
            <a:r>
              <a:rPr lang="en-GB" b="1" dirty="0" smtClean="0"/>
              <a:t>fixed</a:t>
            </a:r>
            <a:r>
              <a:rPr lang="en-GB" dirty="0" smtClean="0"/>
              <a:t>, also when iterating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/>
              <a:t> &amp;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GB" dirty="0" smtClean="0"/>
              <a:t> have underlying hash structures</a:t>
            </a:r>
          </a:p>
          <a:p>
            <a:pPr lvl="1"/>
            <a:r>
              <a:rPr lang="en-GB" b="1" dirty="0"/>
              <a:t>Much faster</a:t>
            </a:r>
            <a:r>
              <a:rPr lang="en-GB" dirty="0"/>
              <a:t> when looking up items</a:t>
            </a:r>
          </a:p>
          <a:p>
            <a:pPr lvl="1"/>
            <a:r>
              <a:rPr lang="en-GB" dirty="0" smtClean="0"/>
              <a:t>No specific order when iterating </a:t>
            </a:r>
          </a:p>
          <a:p>
            <a:pPr lvl="1"/>
            <a:r>
              <a:rPr lang="en-GB" dirty="0" smtClean="0"/>
              <a:t>Order can change after removing, replacing or adding items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/>
              <a:t> only)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72000" y="7091975"/>
            <a:ext cx="5626100" cy="40510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0" tIns="360000" rIns="360000" bIns="3600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Hashing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3600" dirty="0" smtClean="0">
                <a:solidFill>
                  <a:schemeClr val="bg1"/>
                </a:solidFill>
              </a:rPr>
              <a:t>Objects provide a </a:t>
            </a:r>
            <a:r>
              <a:rPr lang="en-GB" sz="3600" dirty="0" err="1" smtClean="0">
                <a:solidFill>
                  <a:schemeClr val="bg1"/>
                </a:solidFill>
              </a:rPr>
              <a:t>hashcode</a:t>
            </a:r>
            <a:r>
              <a:rPr lang="en-GB" sz="3600" dirty="0" smtClean="0">
                <a:solidFill>
                  <a:schemeClr val="bg1"/>
                </a:solidFill>
              </a:rPr>
              <a:t> (integer)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Hash structure relates</a:t>
            </a: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 </a:t>
            </a:r>
            <a:r>
              <a:rPr kumimoji="0" lang="en-GB" sz="3600" b="0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hashcode</a:t>
            </a:r>
            <a:r>
              <a:rPr kumimoji="0" lang="en-GB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 to buckets with only few items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53950" y="9560192"/>
            <a:ext cx="4718050" cy="0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40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Methods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accept any </a:t>
            </a:r>
            <a:r>
              <a:rPr lang="en-GB" dirty="0" err="1" smtClean="0"/>
              <a:t>iterable</a:t>
            </a:r>
            <a:endParaRPr lang="en-GB" dirty="0" smtClean="0"/>
          </a:p>
          <a:p>
            <a:r>
              <a:rPr lang="en-GB" dirty="0" err="1" smtClean="0"/>
              <a:t>Iterables</a:t>
            </a:r>
            <a:r>
              <a:rPr lang="en-GB" dirty="0" smtClean="0"/>
              <a:t> can give one element at a time</a:t>
            </a:r>
          </a:p>
          <a:p>
            <a:r>
              <a:rPr lang="en-GB" dirty="0" smtClean="0"/>
              <a:t>All these data types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r>
              <a:rPr lang="en-GB" dirty="0" smtClean="0"/>
              <a:t>They can be converted</a:t>
            </a:r>
          </a:p>
          <a:p>
            <a:endParaRPr lang="en-GB" dirty="0" smtClean="0"/>
          </a:p>
          <a:p>
            <a:r>
              <a:rPr lang="en-GB" dirty="0" smtClean="0"/>
              <a:t>More on </a:t>
            </a:r>
            <a:r>
              <a:rPr lang="en-GB" dirty="0" err="1" smtClean="0"/>
              <a:t>iterables</a:t>
            </a:r>
            <a:r>
              <a:rPr lang="en-GB" dirty="0" smtClean="0"/>
              <a:t> in week 4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Ranges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Primarily used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-loops</a:t>
            </a:r>
          </a:p>
          <a:p>
            <a:r>
              <a:rPr lang="en-GB" dirty="0" smtClean="0"/>
              <a:t>In many ways equal to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GB" dirty="0" smtClean="0"/>
              <a:t>Only contains the current value for iteration in memory</a:t>
            </a:r>
          </a:p>
          <a:p>
            <a:r>
              <a:rPr lang="en-GB" dirty="0" smtClean="0"/>
              <a:t>Only accepts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err="1" smtClean="0"/>
              <a:t>’s</a:t>
            </a:r>
            <a:endParaRPr lang="en-GB" dirty="0" smtClean="0"/>
          </a:p>
          <a:p>
            <a:r>
              <a:rPr lang="en-GB" dirty="0" smtClean="0"/>
              <a:t>Uses a step size</a:t>
            </a:r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39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Range question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885712"/>
            <a:ext cx="207645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A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6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01" y="4053050"/>
            <a:ext cx="7101398" cy="1585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0" y="6875324"/>
            <a:ext cx="207645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48800" y="6861483"/>
            <a:ext cx="207645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D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4400" y="6859756"/>
            <a:ext cx="20764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E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6863209"/>
            <a:ext cx="207645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6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0" y="6854547"/>
            <a:ext cx="20764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6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35600" y="6870144"/>
            <a:ext cx="27051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G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</a:t>
            </a:r>
            <a:endParaRPr lang="en-GB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(empty)</a:t>
            </a:r>
            <a:endParaRPr kumimoji="0" lang="en-GB" sz="4800" b="0" i="0" u="none" strike="noStrike" cap="none" spc="0" normalizeH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59850" y="6885712"/>
            <a:ext cx="207645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H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kumimoji="0" lang="en-GB" sz="4800" b="0" i="0" u="none" strike="noStrike" cap="none" spc="0" normalizeH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4652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Contains key-value pairs</a:t>
            </a:r>
          </a:p>
          <a:p>
            <a:r>
              <a:rPr lang="en-GB" dirty="0" smtClean="0"/>
              <a:t>Maps each key to a value</a:t>
            </a:r>
          </a:p>
          <a:p>
            <a:r>
              <a:rPr lang="en-GB" dirty="0" smtClean="0"/>
              <a:t>Keys are unique</a:t>
            </a:r>
          </a:p>
          <a:p>
            <a:r>
              <a:rPr lang="en-GB" dirty="0" smtClean="0"/>
              <a:t>Mutable</a:t>
            </a:r>
          </a:p>
          <a:p>
            <a:r>
              <a:rPr lang="en-GB" dirty="0" smtClean="0"/>
              <a:t>Method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with many different possibilities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Initialization: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key: value, … }</a:t>
            </a:r>
          </a:p>
        </p:txBody>
      </p:sp>
      <p:pic>
        <p:nvPicPr>
          <p:cNvPr id="6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82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/>
              <a:t> groups properties and methods</a:t>
            </a:r>
          </a:p>
          <a:p>
            <a:r>
              <a:rPr lang="en-GB" dirty="0" smtClean="0"/>
              <a:t>Classes can extent each other</a:t>
            </a:r>
          </a:p>
          <a:p>
            <a:pPr lvl="1"/>
            <a:r>
              <a:rPr lang="en-GB" dirty="0" smtClean="0"/>
              <a:t>The subclass extents the superclass with additional properties and methods</a:t>
            </a:r>
          </a:p>
          <a:p>
            <a:endParaRPr lang="en-GB" dirty="0"/>
          </a:p>
          <a:p>
            <a:r>
              <a:rPr lang="en-GB" dirty="0" smtClean="0"/>
              <a:t>More on classes in week 4</a:t>
            </a:r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83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Notes on data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Python has implicit type conversion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 	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1.0 	(float)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‘1.0’	(string)</a:t>
            </a:r>
          </a:p>
          <a:p>
            <a:r>
              <a:rPr lang="en-GB" dirty="0" smtClean="0"/>
              <a:t>Data structures can be elements (including dictionary keys)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set_of_list_and_Person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 [1, 2, 3], Person(‘jane’) }</a:t>
            </a:r>
          </a:p>
          <a:p>
            <a:r>
              <a:rPr lang="en-GB" dirty="0" smtClean="0"/>
              <a:t>It is up to the programmer to be consistent with </a:t>
            </a:r>
            <a:r>
              <a:rPr lang="en-GB" b="1" dirty="0" smtClean="0"/>
              <a:t>types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b="1" dirty="0" smtClean="0"/>
              <a:t>units of numeric values</a:t>
            </a:r>
            <a:r>
              <a:rPr lang="en-GB" dirty="0" smtClean="0"/>
              <a:t>!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dirty="0" smtClean="0"/>
              <a:t> Use proper commenting/documenting</a:t>
            </a:r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12725400"/>
            <a:ext cx="21971000" cy="7239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://docs.python.org/3.9/library/functions.html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7" y="2372962"/>
            <a:ext cx="15158353" cy="100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22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Recap Week 1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keywords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1206500" y="12725400"/>
            <a:ext cx="21971000" cy="7239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https://docs.python.org/3/reference/lexical_analysis.html#keywords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91" y="6286500"/>
            <a:ext cx="14169217" cy="4757737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GB" dirty="0" smtClean="0"/>
              <a:t>Variable and method can not have these names</a:t>
            </a:r>
          </a:p>
        </p:txBody>
      </p:sp>
    </p:spTree>
    <p:extLst>
      <p:ext uri="{BB962C8B-B14F-4D97-AF65-F5344CB8AC3E}">
        <p14:creationId xmlns:p14="http://schemas.microsoft.com/office/powerpoint/2010/main" val="2154762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Arithmetic:	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Assignment:	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Comparison:	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smtClean="0"/>
              <a:t>, …</a:t>
            </a:r>
          </a:p>
          <a:p>
            <a:r>
              <a:rPr lang="en-US" dirty="0" smtClean="0"/>
              <a:t>And more: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://www.w3schools.com/python/python_operators.asp</a:t>
            </a:r>
          </a:p>
        </p:txBody>
      </p:sp>
    </p:spTree>
    <p:extLst>
      <p:ext uri="{BB962C8B-B14F-4D97-AF65-F5344CB8AC3E}">
        <p14:creationId xmlns:p14="http://schemas.microsoft.com/office/powerpoint/2010/main" val="832081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OS Library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6928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Directories</a:t>
            </a:r>
          </a:p>
          <a:p>
            <a:r>
              <a:rPr lang="en-GB" dirty="0" smtClean="0"/>
              <a:t>Files</a:t>
            </a:r>
          </a:p>
          <a:p>
            <a:pPr lvl="1"/>
            <a:r>
              <a:rPr lang="en-GB" dirty="0" smtClean="0"/>
              <a:t>Low-level file reading</a:t>
            </a:r>
            <a:r>
              <a:rPr lang="en-GB" dirty="0"/>
              <a:t> </a:t>
            </a:r>
            <a:r>
              <a:rPr lang="en-GB" dirty="0" smtClean="0"/>
              <a:t>and writing</a:t>
            </a:r>
          </a:p>
          <a:p>
            <a:pPr lvl="1"/>
            <a:r>
              <a:rPr lang="en-GB" dirty="0" smtClean="0"/>
              <a:t>For common file types, libraries exist (e.g.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dirty="0" smtClean="0"/>
              <a:t>)</a:t>
            </a:r>
          </a:p>
          <a:p>
            <a:r>
              <a:rPr lang="en-GB" dirty="0" smtClean="0"/>
              <a:t>Environment </a:t>
            </a:r>
            <a:r>
              <a:rPr lang="en-GB" dirty="0" smtClean="0"/>
              <a:t>variables</a:t>
            </a:r>
          </a:p>
          <a:p>
            <a:r>
              <a:rPr lang="en-GB" dirty="0" smtClean="0"/>
              <a:t>And more…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0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Lab session next Thursday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016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Read up on Python, suggestions:</a:t>
            </a:r>
          </a:p>
          <a:p>
            <a:pPr lvl="1"/>
            <a:r>
              <a:rPr lang="en-GB" dirty="0"/>
              <a:t>Set methods</a:t>
            </a:r>
            <a:br>
              <a:rPr lang="en-GB" dirty="0"/>
            </a:br>
            <a:r>
              <a:rPr lang="en-GB" dirty="0"/>
              <a:t>https://www.programiz.com/python-programming/set</a:t>
            </a:r>
          </a:p>
          <a:p>
            <a:pPr lvl="1"/>
            <a:r>
              <a:rPr lang="en-GB" dirty="0" smtClean="0"/>
              <a:t>Built-in methods</a:t>
            </a:r>
            <a:br>
              <a:rPr lang="en-GB" dirty="0" smtClean="0"/>
            </a:br>
            <a:r>
              <a:rPr lang="en-US" dirty="0"/>
              <a:t>https://docs.python.org/3.9/library/functions.html</a:t>
            </a:r>
          </a:p>
          <a:p>
            <a:pPr lvl="1"/>
            <a:r>
              <a:rPr lang="en-GB" dirty="0" smtClean="0"/>
              <a:t>Keywords</a:t>
            </a:r>
            <a:br>
              <a:rPr lang="en-GB" dirty="0" smtClean="0"/>
            </a:br>
            <a:r>
              <a:rPr lang="en-US" dirty="0"/>
              <a:t>https://docs.python.org/3/reference/lexical_analysis.html#keywords</a:t>
            </a:r>
          </a:p>
          <a:p>
            <a:pPr lvl="1"/>
            <a:r>
              <a:rPr lang="en-GB" dirty="0" smtClean="0"/>
              <a:t>Operators</a:t>
            </a:r>
            <a:br>
              <a:rPr lang="en-GB" dirty="0" smtClean="0"/>
            </a:br>
            <a:r>
              <a:rPr lang="en-US" dirty="0"/>
              <a:t>https://www.w3schools.com/python/python_operators.asp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17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Assignments</a:t>
            </a:r>
          </a:p>
          <a:p>
            <a:pPr lvl="1"/>
            <a:r>
              <a:rPr lang="en-GB" dirty="0" smtClean="0"/>
              <a:t>Not mandatory</a:t>
            </a:r>
          </a:p>
          <a:p>
            <a:pPr lvl="1"/>
            <a:r>
              <a:rPr lang="en-GB" dirty="0" smtClean="0"/>
              <a:t>Will be made available over the weekend or Monday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2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esson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Recap week 1</a:t>
            </a:r>
            <a:endParaRPr dirty="0"/>
          </a:p>
        </p:txBody>
      </p:sp>
      <p:sp>
        <p:nvSpPr>
          <p:cNvPr id="15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Programming environment</a:t>
            </a:r>
            <a:endParaRPr dirty="0"/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03" y="6243806"/>
            <a:ext cx="2443496" cy="28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md Svg Png Icon Free Download (#474043) - OnlineWebFonts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68" y="3734484"/>
            <a:ext cx="1384365" cy="13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and:Google Chrome icon (2011).pn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67" y="10170560"/>
            <a:ext cx="1697165" cy="169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(software)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06" y="6137458"/>
            <a:ext cx="3461817" cy="14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s by Google - Apps op Google Pla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32" y="6556324"/>
            <a:ext cx="2197735" cy="219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Icon | IconExperience - Professional Icons » O-Collec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783" y="4454887"/>
            <a:ext cx="5766588" cy="576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iles by Google - Apps op Google Pla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622" y="6556324"/>
            <a:ext cx="2197735" cy="219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raai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114" y="8952384"/>
            <a:ext cx="4706620" cy="19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md Svg Png Icon Free Download (#474043) - OnlineWebFonts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448" y="3734484"/>
            <a:ext cx="1384365" cy="13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28" idx="2"/>
            <a:endCxn id="1026" idx="0"/>
          </p:cNvCxnSpPr>
          <p:nvPr/>
        </p:nvCxnSpPr>
        <p:spPr>
          <a:xfrm>
            <a:off x="2612351" y="5121674"/>
            <a:ext cx="0" cy="1122132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1026" idx="2"/>
            <a:endCxn id="1030" idx="0"/>
          </p:cNvCxnSpPr>
          <p:nvPr/>
        </p:nvCxnSpPr>
        <p:spPr>
          <a:xfrm flipH="1">
            <a:off x="2612350" y="9074110"/>
            <a:ext cx="1" cy="1096450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026" idx="3"/>
            <a:endCxn id="1034" idx="1"/>
          </p:cNvCxnSpPr>
          <p:nvPr/>
        </p:nvCxnSpPr>
        <p:spPr>
          <a:xfrm flipV="1">
            <a:off x="3834099" y="7655192"/>
            <a:ext cx="2322733" cy="3766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1034" idx="3"/>
            <a:endCxn id="13" idx="1"/>
          </p:cNvCxnSpPr>
          <p:nvPr/>
        </p:nvCxnSpPr>
        <p:spPr>
          <a:xfrm>
            <a:off x="8354567" y="7655192"/>
            <a:ext cx="6963055" cy="0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16" idx="2"/>
            <a:endCxn id="1032" idx="0"/>
          </p:cNvCxnSpPr>
          <p:nvPr/>
        </p:nvCxnSpPr>
        <p:spPr>
          <a:xfrm>
            <a:off x="11629631" y="5121674"/>
            <a:ext cx="11684" cy="1015784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42" name="Picture 18" descr="World Icon #396914 - Free Icons Libra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860" y="6045062"/>
            <a:ext cx="3220256" cy="32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13" idx="3"/>
            <a:endCxn id="1042" idx="1"/>
          </p:cNvCxnSpPr>
          <p:nvPr/>
        </p:nvCxnSpPr>
        <p:spPr>
          <a:xfrm flipV="1">
            <a:off x="17515357" y="7655191"/>
            <a:ext cx="2673503" cy="1"/>
          </a:xfrm>
          <a:prstGeom prst="straightConnector1">
            <a:avLst/>
          </a:prstGeom>
          <a:noFill/>
          <a:ln w="76200" cap="flat">
            <a:solidFill>
              <a:schemeClr val="accent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week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Done so far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Created a local </a:t>
            </a:r>
            <a:r>
              <a:rPr lang="en-GB" dirty="0" err="1" smtClean="0"/>
              <a:t>Jupyter</a:t>
            </a:r>
            <a:r>
              <a:rPr lang="en-GB" dirty="0" smtClean="0"/>
              <a:t> Notebook</a:t>
            </a:r>
          </a:p>
          <a:p>
            <a:r>
              <a:rPr lang="en-GB" dirty="0" smtClean="0"/>
              <a:t>Installed libraries (pandas, git, …)</a:t>
            </a:r>
          </a:p>
          <a:p>
            <a:r>
              <a:rPr lang="en-GB" dirty="0" smtClean="0"/>
              <a:t>Created a personal repository on GitHub</a:t>
            </a:r>
          </a:p>
          <a:p>
            <a:r>
              <a:rPr lang="en-GB" dirty="0" smtClean="0"/>
              <a:t>Committed local files to </a:t>
            </a:r>
            <a:r>
              <a:rPr lang="en-GB" dirty="0"/>
              <a:t>GitHub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Watched repository “Panchamy/TIL6010” or cloned it to local computer</a:t>
            </a:r>
          </a:p>
          <a:p>
            <a:endParaRPr lang="en-GB" dirty="0"/>
          </a:p>
          <a:p>
            <a:r>
              <a:rPr lang="en-GB" dirty="0" smtClean="0"/>
              <a:t>Brightspace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dirty="0" smtClean="0">
                <a:cs typeface="Calibri" panose="020F0502020204030204" pitchFamily="34" charset="0"/>
              </a:rPr>
              <a:t> Week 1 Fundamentals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dirty="0" smtClean="0">
                <a:cs typeface="Calibri" panose="020F0502020204030204" pitchFamily="34" charset="0"/>
              </a:rPr>
              <a:t> </a:t>
            </a:r>
            <a:r>
              <a:rPr lang="en-GB" dirty="0" smtClean="0"/>
              <a:t>Guide of 1</a:t>
            </a:r>
            <a:r>
              <a:rPr lang="en-GB" baseline="30000" dirty="0" smtClean="0"/>
              <a:t>st</a:t>
            </a:r>
            <a:r>
              <a:rPr lang="en-GB" dirty="0" smtClean="0"/>
              <a:t> lab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Data structures in Python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282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built-in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data elements</a:t>
            </a:r>
          </a:p>
          <a:p>
            <a:r>
              <a:rPr lang="en-GB" dirty="0" smtClean="0"/>
              <a:t>Types:</a:t>
            </a:r>
          </a:p>
          <a:p>
            <a:pPr lvl="1"/>
            <a:r>
              <a:rPr lang="en-GB" dirty="0" smtClean="0"/>
              <a:t>integer	1, 3, -8, 1027, 645073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float		1.5, 3.456, -843.233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</a:p>
          <a:p>
            <a:pPr lvl="1"/>
            <a:r>
              <a:rPr lang="en-GB" dirty="0" smtClean="0"/>
              <a:t>string	any text	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bool	</a:t>
            </a:r>
            <a:r>
              <a:rPr lang="en-GB" dirty="0" err="1"/>
              <a:t>ean</a:t>
            </a:r>
            <a:r>
              <a:rPr lang="en-GB" dirty="0"/>
              <a:t>	True, False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784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built-in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Integer quiz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20" y="3307742"/>
            <a:ext cx="5549960" cy="2378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6481376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A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-1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58475" y="6481375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-1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30450" y="6481375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0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0" y="9872275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D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 0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58475" y="9872274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E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-1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30450" y="9872273"/>
            <a:ext cx="23050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pic>
        <p:nvPicPr>
          <p:cNvPr id="14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97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built-in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String </a:t>
            </a:r>
            <a:r>
              <a:rPr lang="en-GB" dirty="0"/>
              <a:t>quiz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4400" y="7128295"/>
            <a:ext cx="27495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A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7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06375" y="7128294"/>
            <a:ext cx="23050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43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20" y="4749741"/>
            <a:ext cx="5549960" cy="936555"/>
          </a:xfrm>
          <a:prstGeom prst="rect">
            <a:avLst/>
          </a:prstGeom>
        </p:spPr>
      </p:pic>
      <p:pic>
        <p:nvPicPr>
          <p:cNvPr id="14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02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built-in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Boolean </a:t>
            </a:r>
            <a:r>
              <a:rPr lang="en-GB" dirty="0"/>
              <a:t>quiz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6869757"/>
            <a:ext cx="34671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A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True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02" y="4102821"/>
            <a:ext cx="6667395" cy="1474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96775" y="6869757"/>
            <a:ext cx="34671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False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9742415"/>
            <a:ext cx="34671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True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6775" y="9742415"/>
            <a:ext cx="34671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D</a:t>
            </a:r>
            <a:r>
              <a:rPr kumimoji="0" lang="en-GB" sz="480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: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 False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pic>
        <p:nvPicPr>
          <p:cNvPr id="17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201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796</Words>
  <Application>Microsoft Office PowerPoint</Application>
  <PresentationFormat>Custom</PresentationFormat>
  <Paragraphs>202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Helvetica Neue</vt:lpstr>
      <vt:lpstr>Helvetica Neue Medium</vt:lpstr>
      <vt:lpstr>21_BasicWhite</vt:lpstr>
      <vt:lpstr>TIL6010 TIL Programming | Python</vt:lpstr>
      <vt:lpstr>PowerPoint Presentation</vt:lpstr>
      <vt:lpstr>Recap week 1</vt:lpstr>
      <vt:lpstr>Recap week 1</vt:lpstr>
      <vt:lpstr>PowerPoint Presentation</vt:lpstr>
      <vt:lpstr>Primitive built-in types</vt:lpstr>
      <vt:lpstr>Primitive built-in types</vt:lpstr>
      <vt:lpstr>Primitive built-in types</vt:lpstr>
      <vt:lpstr>Primitive built-in types</vt:lpstr>
      <vt:lpstr>Primitive built-in types</vt:lpstr>
      <vt:lpstr>Built-in data structures</vt:lpstr>
      <vt:lpstr>Built-in data structures</vt:lpstr>
      <vt:lpstr>Built-in data structures</vt:lpstr>
      <vt:lpstr>Built-in data structures</vt:lpstr>
      <vt:lpstr>Built-in data structures</vt:lpstr>
      <vt:lpstr>Built-in data structures</vt:lpstr>
      <vt:lpstr>Built-in data structures</vt:lpstr>
      <vt:lpstr>Built-in data structures</vt:lpstr>
      <vt:lpstr>Built-in methods</vt:lpstr>
      <vt:lpstr>Python keywords</vt:lpstr>
      <vt:lpstr>Python operators</vt:lpstr>
      <vt:lpstr>PowerPoint Presentation</vt:lpstr>
      <vt:lpstr>OS Library</vt:lpstr>
      <vt:lpstr>PowerPoint Presentation</vt:lpstr>
      <vt:lpstr>Lab session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TIL6010 TIL Programming | Python</dc:title>
  <cp:lastModifiedBy>Wouter Schakel - CITG</cp:lastModifiedBy>
  <cp:revision>49</cp:revision>
  <dcterms:modified xsi:type="dcterms:W3CDTF">2021-09-03T09:17:52Z</dcterms:modified>
</cp:coreProperties>
</file>