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7"/>
  </p:notesMasterIdLst>
  <p:sldIdLst>
    <p:sldId id="257" r:id="rId2"/>
    <p:sldId id="278" r:id="rId3"/>
    <p:sldId id="279" r:id="rId4"/>
    <p:sldId id="256" r:id="rId5"/>
    <p:sldId id="262" r:id="rId6"/>
    <p:sldId id="258" r:id="rId7"/>
    <p:sldId id="280" r:id="rId8"/>
    <p:sldId id="265" r:id="rId9"/>
    <p:sldId id="267" r:id="rId10"/>
    <p:sldId id="266" r:id="rId11"/>
    <p:sldId id="268" r:id="rId12"/>
    <p:sldId id="269" r:id="rId13"/>
    <p:sldId id="271" r:id="rId14"/>
    <p:sldId id="270" r:id="rId15"/>
    <p:sldId id="281" r:id="rId16"/>
    <p:sldId id="272" r:id="rId17"/>
    <p:sldId id="264" r:id="rId18"/>
    <p:sldId id="276" r:id="rId19"/>
    <p:sldId id="274" r:id="rId20"/>
    <p:sldId id="277" r:id="rId21"/>
    <p:sldId id="275" r:id="rId22"/>
    <p:sldId id="259" r:id="rId23"/>
    <p:sldId id="261" r:id="rId24"/>
    <p:sldId id="260"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vetlena Kalmikov" initials="SK" lastIdx="2" clrIdx="0">
    <p:extLst>
      <p:ext uri="{19B8F6BF-5375-455C-9EA6-DF929625EA0E}">
        <p15:presenceInfo xmlns:p15="http://schemas.microsoft.com/office/powerpoint/2012/main" userId="S::Svetlena_k@comax.co.il::3c794136-ce82-4e86-8c01-75a8315a38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00" autoAdjust="0"/>
  </p:normalViewPr>
  <p:slideViewPr>
    <p:cSldViewPr snapToGrid="0">
      <p:cViewPr>
        <p:scale>
          <a:sx n="125" d="100"/>
          <a:sy n="125" d="100"/>
        </p:scale>
        <p:origin x="90"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5T12:35:30.011"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196B0-EDFB-477A-B9AA-1D6107AD0B70}" type="datetimeFigureOut">
              <a:rPr lang="LID4096" smtClean="0"/>
              <a:t>03/27/2023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22CC1-9DF8-4125-87C9-CF4395C530CF}" type="slidenum">
              <a:rPr lang="LID4096" smtClean="0"/>
              <a:t>‹#›</a:t>
            </a:fld>
            <a:endParaRPr lang="LID4096"/>
          </a:p>
        </p:txBody>
      </p:sp>
    </p:spTree>
    <p:extLst>
      <p:ext uri="{BB962C8B-B14F-4D97-AF65-F5344CB8AC3E}">
        <p14:creationId xmlns:p14="http://schemas.microsoft.com/office/powerpoint/2010/main" val="416152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err="1" smtClean="0"/>
              <a:t>Avi</a:t>
            </a:r>
            <a:r>
              <a:rPr lang="en-US" baseline="0" dirty="0" smtClean="0"/>
              <a:t> presentation</a:t>
            </a:r>
          </a:p>
          <a:p>
            <a:endParaRPr lang="he-IL" dirty="0"/>
          </a:p>
        </p:txBody>
      </p:sp>
      <p:sp>
        <p:nvSpPr>
          <p:cNvPr id="4" name="מציין מיקום של מספר שקופית 3"/>
          <p:cNvSpPr>
            <a:spLocks noGrp="1"/>
          </p:cNvSpPr>
          <p:nvPr>
            <p:ph type="sldNum" sz="quarter" idx="10"/>
          </p:nvPr>
        </p:nvSpPr>
        <p:spPr/>
        <p:txBody>
          <a:bodyPr/>
          <a:lstStyle/>
          <a:p>
            <a:fld id="{25B22CC1-9DF8-4125-87C9-CF4395C530CF}" type="slidenum">
              <a:rPr lang="LID4096" smtClean="0"/>
              <a:t>5</a:t>
            </a:fld>
            <a:endParaRPr lang="LID4096"/>
          </a:p>
        </p:txBody>
      </p:sp>
    </p:spTree>
    <p:extLst>
      <p:ext uri="{BB962C8B-B14F-4D97-AF65-F5344CB8AC3E}">
        <p14:creationId xmlns:p14="http://schemas.microsoft.com/office/powerpoint/2010/main" val="9903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25B22CC1-9DF8-4125-87C9-CF4395C530CF}" type="slidenum">
              <a:rPr lang="LID4096" smtClean="0"/>
              <a:t>9</a:t>
            </a:fld>
            <a:endParaRPr lang="LID4096"/>
          </a:p>
        </p:txBody>
      </p:sp>
    </p:spTree>
    <p:extLst>
      <p:ext uri="{BB962C8B-B14F-4D97-AF65-F5344CB8AC3E}">
        <p14:creationId xmlns:p14="http://schemas.microsoft.com/office/powerpoint/2010/main" val="742750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257624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300354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430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3808018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3716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2552080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389767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210769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232054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192961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2133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6080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50863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11462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08C46-5D27-4AA6-8B9A-9796A92E7BE5}"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7F025F-DD8F-41FF-B81E-DB7538438424}" type="slidenum">
              <a:rPr lang="LID4096" smtClean="0"/>
              <a:t>‹#›</a:t>
            </a:fld>
            <a:endParaRPr lang="LID4096"/>
          </a:p>
        </p:txBody>
      </p:sp>
    </p:spTree>
    <p:extLst>
      <p:ext uri="{BB962C8B-B14F-4D97-AF65-F5344CB8AC3E}">
        <p14:creationId xmlns:p14="http://schemas.microsoft.com/office/powerpoint/2010/main" val="36082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D7F025F-DD8F-41FF-B81E-DB7538438424}" type="slidenum">
              <a:rPr lang="LID4096" smtClean="0"/>
              <a:t>‹#›</a:t>
            </a:fld>
            <a:endParaRPr lang="LID4096"/>
          </a:p>
        </p:txBody>
      </p:sp>
      <p:sp>
        <p:nvSpPr>
          <p:cNvPr id="5" name="Date Placeholder 4"/>
          <p:cNvSpPr>
            <a:spLocks noGrp="1"/>
          </p:cNvSpPr>
          <p:nvPr>
            <p:ph type="dt" sz="half" idx="10"/>
          </p:nvPr>
        </p:nvSpPr>
        <p:spPr/>
        <p:txBody>
          <a:bodyPr/>
          <a:lstStyle/>
          <a:p>
            <a:fld id="{9D508C46-5D27-4AA6-8B9A-9796A92E7BE5}" type="datetimeFigureOut">
              <a:rPr lang="LID4096" smtClean="0"/>
              <a:t>03/27/2023</a:t>
            </a:fld>
            <a:endParaRPr lang="LID4096"/>
          </a:p>
        </p:txBody>
      </p:sp>
    </p:spTree>
    <p:extLst>
      <p:ext uri="{BB962C8B-B14F-4D97-AF65-F5344CB8AC3E}">
        <p14:creationId xmlns:p14="http://schemas.microsoft.com/office/powerpoint/2010/main" val="414126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508C46-5D27-4AA6-8B9A-9796A92E7BE5}" type="datetimeFigureOut">
              <a:rPr lang="LID4096" smtClean="0"/>
              <a:t>03/27/2023</a:t>
            </a:fld>
            <a:endParaRPr lang="LID4096"/>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7F025F-DD8F-41FF-B81E-DB7538438424}" type="slidenum">
              <a:rPr lang="LID4096" smtClean="0"/>
              <a:t>‹#›</a:t>
            </a:fld>
            <a:endParaRPr lang="LID4096"/>
          </a:p>
        </p:txBody>
      </p:sp>
    </p:spTree>
    <p:extLst>
      <p:ext uri="{BB962C8B-B14F-4D97-AF65-F5344CB8AC3E}">
        <p14:creationId xmlns:p14="http://schemas.microsoft.com/office/powerpoint/2010/main" val="100474466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AA80-EF97-AF83-560C-09D6AEEBC0BD}"/>
              </a:ext>
            </a:extLst>
          </p:cNvPr>
          <p:cNvSpPr>
            <a:spLocks noGrp="1"/>
          </p:cNvSpPr>
          <p:nvPr>
            <p:ph type="title"/>
          </p:nvPr>
        </p:nvSpPr>
        <p:spPr>
          <a:xfrm>
            <a:off x="838200" y="569312"/>
            <a:ext cx="10515600" cy="1325563"/>
          </a:xfrm>
        </p:spPr>
        <p:txBody>
          <a:bodyPr>
            <a:noAutofit/>
          </a:bodyPr>
          <a:lstStyle/>
          <a:p>
            <a:pPr algn="ctr"/>
            <a:r>
              <a:rPr lang="en-US" sz="2400" b="1" i="1" dirty="0" smtClean="0">
                <a:solidFill>
                  <a:schemeClr val="accent2">
                    <a:lumMod val="50000"/>
                  </a:schemeClr>
                </a:solidFill>
              </a:rPr>
              <a:t>Data </a:t>
            </a:r>
            <a:r>
              <a:rPr lang="en-US" sz="2400" b="1" i="1" dirty="0">
                <a:solidFill>
                  <a:schemeClr val="accent2">
                    <a:lumMod val="50000"/>
                  </a:schemeClr>
                </a:solidFill>
              </a:rPr>
              <a:t>Engineer Course – Final Project</a:t>
            </a:r>
            <a:br>
              <a:rPr lang="en-US" sz="2400" b="1" i="1" dirty="0">
                <a:solidFill>
                  <a:schemeClr val="accent2">
                    <a:lumMod val="50000"/>
                  </a:schemeClr>
                </a:solidFill>
              </a:rPr>
            </a:br>
            <a:r>
              <a:rPr lang="en-US" sz="2400" b="1" i="1" dirty="0">
                <a:solidFill>
                  <a:schemeClr val="accent2">
                    <a:lumMod val="50000"/>
                  </a:schemeClr>
                </a:solidFill>
              </a:rPr>
              <a:t>Tree Size </a:t>
            </a:r>
            <a:br>
              <a:rPr lang="en-US" sz="2400" b="1" i="1" dirty="0">
                <a:solidFill>
                  <a:schemeClr val="accent2">
                    <a:lumMod val="50000"/>
                  </a:schemeClr>
                </a:solidFill>
              </a:rPr>
            </a:br>
            <a:r>
              <a:rPr lang="en-US" sz="2400" b="1" i="1" dirty="0">
                <a:solidFill>
                  <a:schemeClr val="accent2">
                    <a:lumMod val="50000"/>
                  </a:schemeClr>
                </a:solidFill>
              </a:rPr>
              <a:t>Audit and control of disks</a:t>
            </a:r>
            <a:r>
              <a:rPr lang="en-US" sz="3200" dirty="0"/>
              <a:t/>
            </a:r>
            <a:br>
              <a:rPr lang="en-US" sz="3200" dirty="0"/>
            </a:br>
            <a:endParaRPr lang="LID4096" sz="3200" dirty="0"/>
          </a:p>
        </p:txBody>
      </p:sp>
      <p:pic>
        <p:nvPicPr>
          <p:cNvPr id="1026" name="Picture 2">
            <a:extLst>
              <a:ext uri="{FF2B5EF4-FFF2-40B4-BE49-F238E27FC236}">
                <a16:creationId xmlns:a16="http://schemas.microsoft.com/office/drawing/2014/main" id="{4C737138-B968-984E-469E-805CDB08D7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37794" y="3001169"/>
            <a:ext cx="20764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03F3D85-9C8B-11E4-34E6-9A3CD85000BC}"/>
              </a:ext>
            </a:extLst>
          </p:cNvPr>
          <p:cNvPicPr>
            <a:picLocks noChangeAspect="1"/>
          </p:cNvPicPr>
          <p:nvPr/>
        </p:nvPicPr>
        <p:blipFill>
          <a:blip r:embed="rId3"/>
          <a:stretch>
            <a:fillRect/>
          </a:stretch>
        </p:blipFill>
        <p:spPr>
          <a:xfrm>
            <a:off x="4803904" y="2300830"/>
            <a:ext cx="3010320" cy="1800476"/>
          </a:xfrm>
          <a:prstGeom prst="rect">
            <a:avLst/>
          </a:prstGeom>
        </p:spPr>
      </p:pic>
    </p:spTree>
    <p:extLst>
      <p:ext uri="{BB962C8B-B14F-4D97-AF65-F5344CB8AC3E}">
        <p14:creationId xmlns:p14="http://schemas.microsoft.com/office/powerpoint/2010/main" val="56328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2962-D940-35F0-832F-095AE0D8CCF6}"/>
              </a:ext>
            </a:extLst>
          </p:cNvPr>
          <p:cNvSpPr>
            <a:spLocks noGrp="1"/>
          </p:cNvSpPr>
          <p:nvPr>
            <p:ph type="title"/>
          </p:nvPr>
        </p:nvSpPr>
        <p:spPr>
          <a:xfrm>
            <a:off x="526522" y="609600"/>
            <a:ext cx="8747480" cy="603363"/>
          </a:xfrm>
        </p:spPr>
        <p:txBody>
          <a:bodyPr>
            <a:normAutofit/>
          </a:bodyPr>
          <a:lstStyle/>
          <a:p>
            <a:pPr algn="ctr"/>
            <a:r>
              <a:rPr lang="en-US" sz="2800" dirty="0"/>
              <a:t>Structure files in JSON format</a:t>
            </a:r>
            <a:endParaRPr lang="LID4096" sz="2800" dirty="0"/>
          </a:p>
        </p:txBody>
      </p:sp>
      <p:pic>
        <p:nvPicPr>
          <p:cNvPr id="5" name="Content Placeholder 4">
            <a:extLst>
              <a:ext uri="{FF2B5EF4-FFF2-40B4-BE49-F238E27FC236}">
                <a16:creationId xmlns:a16="http://schemas.microsoft.com/office/drawing/2014/main" id="{B1662D2D-6FA4-1CFC-10FC-A4BB59F10BEB}"/>
              </a:ext>
            </a:extLst>
          </p:cNvPr>
          <p:cNvPicPr>
            <a:picLocks noGrp="1" noChangeAspect="1"/>
          </p:cNvPicPr>
          <p:nvPr>
            <p:ph idx="1"/>
          </p:nvPr>
        </p:nvPicPr>
        <p:blipFill>
          <a:blip r:embed="rId2"/>
          <a:stretch>
            <a:fillRect/>
          </a:stretch>
        </p:blipFill>
        <p:spPr>
          <a:xfrm>
            <a:off x="526521" y="3400061"/>
            <a:ext cx="4575566" cy="2133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E95D48A8-911E-D8C2-4F5B-C4DE492FD4D5}"/>
              </a:ext>
            </a:extLst>
          </p:cNvPr>
          <p:cNvSpPr txBox="1"/>
          <p:nvPr/>
        </p:nvSpPr>
        <p:spPr>
          <a:xfrm>
            <a:off x="404602" y="1589225"/>
            <a:ext cx="8060886" cy="369332"/>
          </a:xfrm>
          <a:prstGeom prst="rect">
            <a:avLst/>
          </a:prstGeom>
          <a:noFill/>
        </p:spPr>
        <p:txBody>
          <a:bodyPr wrap="square">
            <a:spAutoFit/>
          </a:bodyPr>
          <a:lstStyle/>
          <a:p>
            <a:r>
              <a:rPr lang="en-US" b="1" dirty="0">
                <a:latin typeface="Calibri Light" panose="020F0302020204030204" pitchFamily="34" charset="0"/>
                <a:cs typeface="Calibri Light" panose="020F0302020204030204" pitchFamily="34" charset="0"/>
              </a:rPr>
              <a:t>S</a:t>
            </a:r>
            <a:r>
              <a:rPr lang="LID4096" b="1" dirty="0">
                <a:latin typeface="Calibri Light" panose="020F0302020204030204" pitchFamily="34" charset="0"/>
                <a:cs typeface="Calibri Light" panose="020F0302020204030204" pitchFamily="34" charset="0"/>
              </a:rPr>
              <a:t>tructure </a:t>
            </a:r>
            <a:r>
              <a:rPr lang="en-US" b="1" dirty="0">
                <a:latin typeface="Calibri Light" panose="020F0302020204030204" pitchFamily="34" charset="0"/>
                <a:cs typeface="Calibri Light" panose="020F0302020204030204" pitchFamily="34" charset="0"/>
              </a:rPr>
              <a:t>a </a:t>
            </a:r>
            <a:r>
              <a:rPr lang="LID4096" b="1" dirty="0">
                <a:latin typeface="Calibri Light" panose="020F0302020204030204" pitchFamily="34" charset="0"/>
                <a:cs typeface="Calibri Light" panose="020F0302020204030204" pitchFamily="34" charset="0"/>
              </a:rPr>
              <a:t>file with a list of files that have changed since the last run</a:t>
            </a:r>
            <a:r>
              <a:rPr lang="en-US" b="1" dirty="0">
                <a:latin typeface="Calibri Light" panose="020F0302020204030204" pitchFamily="34" charset="0"/>
                <a:cs typeface="Calibri Light" panose="020F0302020204030204" pitchFamily="34" charset="0"/>
              </a:rPr>
              <a:t>:</a:t>
            </a:r>
          </a:p>
        </p:txBody>
      </p:sp>
      <p:pic>
        <p:nvPicPr>
          <p:cNvPr id="9" name="Picture 8">
            <a:extLst>
              <a:ext uri="{FF2B5EF4-FFF2-40B4-BE49-F238E27FC236}">
                <a16:creationId xmlns:a16="http://schemas.microsoft.com/office/drawing/2014/main" id="{B3E2DEA1-5C54-46F7-F0B2-E5AA78F94334}"/>
              </a:ext>
            </a:extLst>
          </p:cNvPr>
          <p:cNvPicPr>
            <a:picLocks noChangeAspect="1"/>
          </p:cNvPicPr>
          <p:nvPr/>
        </p:nvPicPr>
        <p:blipFill>
          <a:blip r:embed="rId3"/>
          <a:stretch>
            <a:fillRect/>
          </a:stretch>
        </p:blipFill>
        <p:spPr>
          <a:xfrm>
            <a:off x="6217193" y="3009122"/>
            <a:ext cx="3772426" cy="3067478"/>
          </a:xfrm>
          <a:prstGeom prst="rect">
            <a:avLst/>
          </a:prstGeom>
          <a:ln>
            <a:noFill/>
          </a:ln>
          <a:effectLst>
            <a:outerShdw blurRad="292100" dist="139700" dir="2700000" algn="tl" rotWithShape="0">
              <a:srgbClr val="333333">
                <a:alpha val="65000"/>
              </a:srgbClr>
            </a:outerShdw>
          </a:effectLst>
        </p:spPr>
      </p:pic>
      <p:pic>
        <p:nvPicPr>
          <p:cNvPr id="10" name="Picture 2">
            <a:extLst>
              <a:ext uri="{FF2B5EF4-FFF2-40B4-BE49-F238E27FC236}">
                <a16:creationId xmlns:a16="http://schemas.microsoft.com/office/drawing/2014/main" id="{72227989-E8CD-09B3-34F3-8C5911DA7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973" y="2528316"/>
            <a:ext cx="21907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E508CB73-6AE7-3F7D-EB52-42C86D8AA3A4}"/>
              </a:ext>
            </a:extLst>
          </p:cNvPr>
          <p:cNvPicPr>
            <a:picLocks noChangeAspect="1"/>
          </p:cNvPicPr>
          <p:nvPr/>
        </p:nvPicPr>
        <p:blipFill>
          <a:blip r:embed="rId5"/>
          <a:stretch>
            <a:fillRect/>
          </a:stretch>
        </p:blipFill>
        <p:spPr>
          <a:xfrm>
            <a:off x="526521" y="2866594"/>
            <a:ext cx="4759985" cy="485713"/>
          </a:xfrm>
          <a:prstGeom prst="rect">
            <a:avLst/>
          </a:prstGeom>
        </p:spPr>
      </p:pic>
      <p:pic>
        <p:nvPicPr>
          <p:cNvPr id="21" name="Picture 20">
            <a:extLst>
              <a:ext uri="{FF2B5EF4-FFF2-40B4-BE49-F238E27FC236}">
                <a16:creationId xmlns:a16="http://schemas.microsoft.com/office/drawing/2014/main" id="{97FEEDF8-88C2-8E38-A9A6-1A854BFCA2D7}"/>
              </a:ext>
            </a:extLst>
          </p:cNvPr>
          <p:cNvPicPr>
            <a:picLocks noChangeAspect="1"/>
          </p:cNvPicPr>
          <p:nvPr/>
        </p:nvPicPr>
        <p:blipFill>
          <a:blip r:embed="rId6"/>
          <a:stretch>
            <a:fillRect/>
          </a:stretch>
        </p:blipFill>
        <p:spPr>
          <a:xfrm>
            <a:off x="531560" y="6103620"/>
            <a:ext cx="1323810" cy="485714"/>
          </a:xfrm>
          <a:prstGeom prst="rect">
            <a:avLst/>
          </a:prstGeom>
        </p:spPr>
      </p:pic>
    </p:spTree>
    <p:extLst>
      <p:ext uri="{BB962C8B-B14F-4D97-AF65-F5344CB8AC3E}">
        <p14:creationId xmlns:p14="http://schemas.microsoft.com/office/powerpoint/2010/main" val="16195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3185-2AD5-9935-F52D-5FDEDE631708}"/>
              </a:ext>
            </a:extLst>
          </p:cNvPr>
          <p:cNvSpPr>
            <a:spLocks noGrp="1"/>
          </p:cNvSpPr>
          <p:nvPr>
            <p:ph type="title"/>
          </p:nvPr>
        </p:nvSpPr>
        <p:spPr>
          <a:xfrm>
            <a:off x="677334" y="609600"/>
            <a:ext cx="8596668" cy="622852"/>
          </a:xfrm>
        </p:spPr>
        <p:txBody>
          <a:bodyPr>
            <a:normAutofit/>
          </a:bodyPr>
          <a:lstStyle/>
          <a:p>
            <a:pPr algn="ctr"/>
            <a:r>
              <a:rPr lang="en-US" sz="2800" dirty="0"/>
              <a:t>Sending files to GCP</a:t>
            </a:r>
            <a:endParaRPr lang="LID4096" sz="2800" dirty="0"/>
          </a:p>
        </p:txBody>
      </p:sp>
      <p:sp>
        <p:nvSpPr>
          <p:cNvPr id="3" name="Content Placeholder 2">
            <a:extLst>
              <a:ext uri="{FF2B5EF4-FFF2-40B4-BE49-F238E27FC236}">
                <a16:creationId xmlns:a16="http://schemas.microsoft.com/office/drawing/2014/main" id="{A85BD8F5-CCE4-61EB-263F-8D21DD9AF843}"/>
              </a:ext>
            </a:extLst>
          </p:cNvPr>
          <p:cNvSpPr>
            <a:spLocks noGrp="1"/>
          </p:cNvSpPr>
          <p:nvPr>
            <p:ph idx="1"/>
          </p:nvPr>
        </p:nvSpPr>
        <p:spPr>
          <a:xfrm>
            <a:off x="531560" y="1391963"/>
            <a:ext cx="8596668" cy="3880773"/>
          </a:xfrm>
        </p:spPr>
        <p:txBody>
          <a:bodyPr/>
          <a:lstStyle/>
          <a:p>
            <a:pPr marL="342900" lvl="0" indent="-342900" rtl="0">
              <a:lnSpc>
                <a:spcPct val="107000"/>
              </a:lnSpc>
              <a:buFont typeface="Wingdings" panose="05000000000000000000" pitchFamily="2" charset="2"/>
              <a:buChar char=""/>
            </a:pPr>
            <a:r>
              <a:rPr lang="en-US" sz="1800" dirty="0">
                <a:effectLst/>
                <a:latin typeface="Calibri Light" panose="020F0302020204030204" pitchFamily="34" charset="0"/>
                <a:ea typeface="Arial" panose="020B0604020202020204" pitchFamily="34" charset="0"/>
                <a:cs typeface="Arial" panose="020B0604020202020204" pitchFamily="34" charset="0"/>
              </a:rPr>
              <a:t>Sending data to a predefined folder using </a:t>
            </a:r>
            <a:r>
              <a:rPr lang="en-US" sz="1800" b="1" dirty="0" err="1">
                <a:effectLst/>
                <a:latin typeface="Calibri Light" panose="020F0302020204030204" pitchFamily="34" charset="0"/>
                <a:ea typeface="Arial" panose="020B0604020202020204" pitchFamily="34" charset="0"/>
                <a:cs typeface="Arial" panose="020B0604020202020204" pitchFamily="34" charset="0"/>
              </a:rPr>
              <a:t>paramiko.SSHClient</a:t>
            </a:r>
            <a:endParaRPr lang="en-US" sz="1800" b="1" dirty="0">
              <a:effectLst/>
              <a:latin typeface="Calibri Light" panose="020F0302020204030204" pitchFamily="34" charset="0"/>
              <a:ea typeface="Arial" panose="020B0604020202020204" pitchFamily="34" charset="0"/>
              <a:cs typeface="Arial" panose="020B0604020202020204" pitchFamily="34" charset="0"/>
            </a:endParaRPr>
          </a:p>
          <a:p>
            <a:pPr marL="342900" lvl="0" indent="-342900" rtl="0">
              <a:lnSpc>
                <a:spcPct val="107000"/>
              </a:lnSpc>
              <a:buFont typeface="Wingdings" panose="05000000000000000000" pitchFamily="2" charset="2"/>
              <a:buChar char=""/>
            </a:pPr>
            <a:r>
              <a:rPr lang="en-US" sz="1800" dirty="0">
                <a:effectLst/>
                <a:latin typeface="Calibri Light" panose="020F0302020204030204" pitchFamily="34" charset="0"/>
                <a:ea typeface="Arial" panose="020B0604020202020204" pitchFamily="34" charset="0"/>
                <a:cs typeface="Arial" panose="020B0604020202020204" pitchFamily="34" charset="0"/>
              </a:rPr>
              <a:t>Transferring files to a predefined folder </a:t>
            </a:r>
            <a:r>
              <a:rPr lang="en-US" sz="1800" b="1" dirty="0">
                <a:effectLst/>
                <a:latin typeface="Calibri Light" panose="020F0302020204030204" pitchFamily="34" charset="0"/>
                <a:ea typeface="Arial" panose="020B0604020202020204" pitchFamily="34" charset="0"/>
                <a:cs typeface="Arial" panose="020B0604020202020204" pitchFamily="34" charset="0"/>
              </a:rPr>
              <a:t>FOLDER_OUT_LOG</a:t>
            </a:r>
          </a:p>
          <a:p>
            <a:pPr marL="342900" lvl="0" indent="-342900" rtl="0">
              <a:lnSpc>
                <a:spcPct val="107000"/>
              </a:lnSpc>
              <a:buFont typeface="Wingdings" panose="05000000000000000000" pitchFamily="2" charset="2"/>
              <a:buChar char=""/>
            </a:pPr>
            <a:endParaRPr lang="en-US" dirty="0">
              <a:latin typeface="Calibri Light" panose="020F0302020204030204" pitchFamily="34" charset="0"/>
              <a:ea typeface="Arial" panose="020B0604020202020204" pitchFamily="34" charset="0"/>
              <a:cs typeface="Arial" panose="020B0604020202020204" pitchFamily="34" charset="0"/>
            </a:endParaRPr>
          </a:p>
          <a:p>
            <a:pPr marL="342900" lvl="0" indent="-342900" rtl="0">
              <a:lnSpc>
                <a:spcPct val="107000"/>
              </a:lnSpc>
              <a:buFont typeface="Wingdings" panose="05000000000000000000" pitchFamily="2" charset="2"/>
              <a:buChar char=""/>
            </a:pPr>
            <a:endParaRPr lang="en-US" sz="1800" dirty="0">
              <a:effectLst/>
              <a:latin typeface="Calibri Light" panose="020F0302020204030204" pitchFamily="34" charset="0"/>
              <a:ea typeface="Arial" panose="020B0604020202020204" pitchFamily="34" charset="0"/>
              <a:cs typeface="Arial" panose="020B0604020202020204" pitchFamily="34" charset="0"/>
            </a:endParaRPr>
          </a:p>
          <a:p>
            <a:pPr marL="342900" lvl="0" indent="-342900" rtl="0">
              <a:lnSpc>
                <a:spcPct val="107000"/>
              </a:lnSpc>
              <a:buFont typeface="Wingdings" panose="05000000000000000000" pitchFamily="2" charset="2"/>
              <a:buChar char=""/>
            </a:pPr>
            <a:endParaRPr lang="LID4096"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43C46273-E78A-6D5A-2FA6-5DF92EED2E5F}"/>
              </a:ext>
            </a:extLst>
          </p:cNvPr>
          <p:cNvPicPr>
            <a:picLocks noChangeAspect="1"/>
          </p:cNvPicPr>
          <p:nvPr/>
        </p:nvPicPr>
        <p:blipFill>
          <a:blip r:embed="rId2"/>
          <a:stretch>
            <a:fillRect/>
          </a:stretch>
        </p:blipFill>
        <p:spPr>
          <a:xfrm>
            <a:off x="531560" y="6248400"/>
            <a:ext cx="1323810" cy="485714"/>
          </a:xfrm>
          <a:prstGeom prst="rect">
            <a:avLst/>
          </a:prstGeom>
        </p:spPr>
      </p:pic>
      <p:pic>
        <p:nvPicPr>
          <p:cNvPr id="6" name="Picture 5">
            <a:extLst>
              <a:ext uri="{FF2B5EF4-FFF2-40B4-BE49-F238E27FC236}">
                <a16:creationId xmlns:a16="http://schemas.microsoft.com/office/drawing/2014/main" id="{6FDCFF3D-4CC3-4B03-6877-0DF60EC64019}"/>
              </a:ext>
            </a:extLst>
          </p:cNvPr>
          <p:cNvPicPr>
            <a:picLocks noChangeAspect="1"/>
          </p:cNvPicPr>
          <p:nvPr/>
        </p:nvPicPr>
        <p:blipFill>
          <a:blip r:embed="rId3"/>
          <a:stretch>
            <a:fillRect/>
          </a:stretch>
        </p:blipFill>
        <p:spPr>
          <a:xfrm>
            <a:off x="1855370" y="2540669"/>
            <a:ext cx="6897063" cy="3219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4043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5C93-CA5A-4FF0-C664-BAA6ABC329BF}"/>
              </a:ext>
            </a:extLst>
          </p:cNvPr>
          <p:cNvSpPr>
            <a:spLocks noGrp="1"/>
          </p:cNvSpPr>
          <p:nvPr>
            <p:ph type="title"/>
          </p:nvPr>
        </p:nvSpPr>
        <p:spPr>
          <a:xfrm>
            <a:off x="677334" y="609600"/>
            <a:ext cx="8596668" cy="378691"/>
          </a:xfrm>
        </p:spPr>
        <p:txBody>
          <a:bodyPr>
            <a:normAutofit/>
          </a:bodyPr>
          <a:lstStyle/>
          <a:p>
            <a:r>
              <a:rPr lang="en-US" sz="1800" dirty="0"/>
              <a:t>Example of running </a:t>
            </a:r>
            <a:r>
              <a:rPr lang="en-US" sz="1800" dirty="0" smtClean="0"/>
              <a:t>...</a:t>
            </a:r>
            <a:endParaRPr lang="LID4096" sz="1800" dirty="0"/>
          </a:p>
        </p:txBody>
      </p:sp>
      <p:pic>
        <p:nvPicPr>
          <p:cNvPr id="6146" name="Picture 2">
            <a:extLst>
              <a:ext uri="{FF2B5EF4-FFF2-40B4-BE49-F238E27FC236}">
                <a16:creationId xmlns:a16="http://schemas.microsoft.com/office/drawing/2014/main" id="{DA5CE976-5A01-F84A-2325-1C2ACD605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00" y="1126837"/>
            <a:ext cx="5652100" cy="29438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3" name="Picture 12">
            <a:extLst>
              <a:ext uri="{FF2B5EF4-FFF2-40B4-BE49-F238E27FC236}">
                <a16:creationId xmlns:a16="http://schemas.microsoft.com/office/drawing/2014/main" id="{C554E550-3E5A-DB33-924E-CA391EBE7ABA}"/>
              </a:ext>
            </a:extLst>
          </p:cNvPr>
          <p:cNvPicPr>
            <a:picLocks noChangeAspect="1"/>
          </p:cNvPicPr>
          <p:nvPr/>
        </p:nvPicPr>
        <p:blipFill>
          <a:blip r:embed="rId3"/>
          <a:stretch>
            <a:fillRect/>
          </a:stretch>
        </p:blipFill>
        <p:spPr>
          <a:xfrm>
            <a:off x="1565071" y="4070639"/>
            <a:ext cx="5408384" cy="1765197"/>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92D6BBBB-A663-EA18-73ED-B4B920DAD376}"/>
              </a:ext>
            </a:extLst>
          </p:cNvPr>
          <p:cNvPicPr>
            <a:picLocks noChangeAspect="1"/>
          </p:cNvPicPr>
          <p:nvPr/>
        </p:nvPicPr>
        <p:blipFill>
          <a:blip r:embed="rId4"/>
          <a:stretch>
            <a:fillRect/>
          </a:stretch>
        </p:blipFill>
        <p:spPr>
          <a:xfrm>
            <a:off x="6649315" y="3564713"/>
            <a:ext cx="3534268" cy="133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C83F6C48-CD9E-D9F3-7978-170FFC7E7B43}"/>
              </a:ext>
            </a:extLst>
          </p:cNvPr>
          <p:cNvPicPr>
            <a:picLocks noChangeAspect="1"/>
          </p:cNvPicPr>
          <p:nvPr/>
        </p:nvPicPr>
        <p:blipFill>
          <a:blip r:embed="rId5"/>
          <a:stretch>
            <a:fillRect/>
          </a:stretch>
        </p:blipFill>
        <p:spPr>
          <a:xfrm>
            <a:off x="5606365" y="1423380"/>
            <a:ext cx="3667637" cy="1200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40E5CA92-53B9-EC95-DA6D-3085624F7E3C}"/>
              </a:ext>
            </a:extLst>
          </p:cNvPr>
          <p:cNvPicPr>
            <a:picLocks noChangeAspect="1"/>
          </p:cNvPicPr>
          <p:nvPr/>
        </p:nvPicPr>
        <p:blipFill>
          <a:blip r:embed="rId6"/>
          <a:stretch>
            <a:fillRect/>
          </a:stretch>
        </p:blipFill>
        <p:spPr>
          <a:xfrm>
            <a:off x="531560" y="6248400"/>
            <a:ext cx="1323810" cy="485714"/>
          </a:xfrm>
          <a:prstGeom prst="rect">
            <a:avLst/>
          </a:prstGeom>
        </p:spPr>
      </p:pic>
    </p:spTree>
    <p:extLst>
      <p:ext uri="{BB962C8B-B14F-4D97-AF65-F5344CB8AC3E}">
        <p14:creationId xmlns:p14="http://schemas.microsoft.com/office/powerpoint/2010/main" val="792037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16BE-3B2A-8C28-D995-D77DD8CDDDF8}"/>
              </a:ext>
            </a:extLst>
          </p:cNvPr>
          <p:cNvSpPr>
            <a:spLocks noGrp="1"/>
          </p:cNvSpPr>
          <p:nvPr>
            <p:ph type="title"/>
          </p:nvPr>
        </p:nvSpPr>
        <p:spPr>
          <a:xfrm>
            <a:off x="677334" y="609600"/>
            <a:ext cx="8596668" cy="692727"/>
          </a:xfrm>
        </p:spPr>
        <p:txBody>
          <a:bodyPr>
            <a:normAutofit/>
          </a:bodyPr>
          <a:lstStyle/>
          <a:p>
            <a:r>
              <a:rPr lang="en-US" sz="2800" dirty="0"/>
              <a:t>Example of running </a:t>
            </a:r>
            <a:r>
              <a:rPr lang="en-US" sz="2800" dirty="0" smtClean="0"/>
              <a:t>...</a:t>
            </a:r>
            <a:endParaRPr lang="LID4096" sz="2800" dirty="0"/>
          </a:p>
        </p:txBody>
      </p:sp>
      <p:pic>
        <p:nvPicPr>
          <p:cNvPr id="4" name="Content Placeholder 3">
            <a:extLst>
              <a:ext uri="{FF2B5EF4-FFF2-40B4-BE49-F238E27FC236}">
                <a16:creationId xmlns:a16="http://schemas.microsoft.com/office/drawing/2014/main" id="{4481BD61-A43A-8A76-07C7-276DAAB5C76E}"/>
              </a:ext>
            </a:extLst>
          </p:cNvPr>
          <p:cNvPicPr>
            <a:picLocks noGrp="1" noChangeAspect="1"/>
          </p:cNvPicPr>
          <p:nvPr>
            <p:ph idx="1"/>
          </p:nvPr>
        </p:nvPicPr>
        <p:blipFill>
          <a:blip r:embed="rId2"/>
          <a:stretch>
            <a:fillRect/>
          </a:stretch>
        </p:blipFill>
        <p:spPr>
          <a:xfrm>
            <a:off x="6096000" y="2683788"/>
            <a:ext cx="4694171" cy="2674831"/>
          </a:xfrm>
          <a:prstGeom prst="rect">
            <a:avLst/>
          </a:prstGeom>
        </p:spPr>
      </p:pic>
      <p:pic>
        <p:nvPicPr>
          <p:cNvPr id="9218" name="Picture 2">
            <a:extLst>
              <a:ext uri="{FF2B5EF4-FFF2-40B4-BE49-F238E27FC236}">
                <a16:creationId xmlns:a16="http://schemas.microsoft.com/office/drawing/2014/main" id="{589A2D6A-E056-2980-4164-B750244A1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386" y="2172276"/>
            <a:ext cx="18669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EA5ACA4-2AE9-4538-6D9D-67998007E6A0}"/>
              </a:ext>
            </a:extLst>
          </p:cNvPr>
          <p:cNvPicPr>
            <a:picLocks noChangeAspect="1"/>
          </p:cNvPicPr>
          <p:nvPr/>
        </p:nvPicPr>
        <p:blipFill>
          <a:blip r:embed="rId4"/>
          <a:stretch>
            <a:fillRect/>
          </a:stretch>
        </p:blipFill>
        <p:spPr>
          <a:xfrm>
            <a:off x="974959" y="2084271"/>
            <a:ext cx="3667637" cy="1200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DEF23C01-18B3-A24A-2ED9-1B0A2232BE88}"/>
              </a:ext>
            </a:extLst>
          </p:cNvPr>
          <p:cNvPicPr>
            <a:picLocks noChangeAspect="1"/>
          </p:cNvPicPr>
          <p:nvPr/>
        </p:nvPicPr>
        <p:blipFill>
          <a:blip r:embed="rId5"/>
          <a:stretch>
            <a:fillRect/>
          </a:stretch>
        </p:blipFill>
        <p:spPr>
          <a:xfrm>
            <a:off x="1108328" y="4028059"/>
            <a:ext cx="3534268" cy="133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222" name="Picture 6">
            <a:extLst>
              <a:ext uri="{FF2B5EF4-FFF2-40B4-BE49-F238E27FC236}">
                <a16:creationId xmlns:a16="http://schemas.microsoft.com/office/drawing/2014/main" id="{8D78D5F6-3298-4F88-D48E-B8DB0CF16A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8298" y="2570022"/>
            <a:ext cx="7620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265E97E-86C7-0F0D-D8EB-E5C22AC954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8298" y="4998544"/>
            <a:ext cx="7620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10E9DCB-4E16-4EA2-A217-F269C72C9613}"/>
              </a:ext>
            </a:extLst>
          </p:cNvPr>
          <p:cNvPicPr>
            <a:picLocks noChangeAspect="1"/>
          </p:cNvPicPr>
          <p:nvPr/>
        </p:nvPicPr>
        <p:blipFill>
          <a:blip r:embed="rId7"/>
          <a:stretch>
            <a:fillRect/>
          </a:stretch>
        </p:blipFill>
        <p:spPr>
          <a:xfrm>
            <a:off x="299828" y="1309164"/>
            <a:ext cx="933580" cy="885949"/>
          </a:xfrm>
          <a:prstGeom prst="rect">
            <a:avLst/>
          </a:prstGeom>
        </p:spPr>
      </p:pic>
      <p:pic>
        <p:nvPicPr>
          <p:cNvPr id="10" name="Picture 9">
            <a:extLst>
              <a:ext uri="{FF2B5EF4-FFF2-40B4-BE49-F238E27FC236}">
                <a16:creationId xmlns:a16="http://schemas.microsoft.com/office/drawing/2014/main" id="{C2F8AB7D-34FF-E873-C7E7-5E835FF23838}"/>
              </a:ext>
            </a:extLst>
          </p:cNvPr>
          <p:cNvPicPr>
            <a:picLocks noChangeAspect="1"/>
          </p:cNvPicPr>
          <p:nvPr/>
        </p:nvPicPr>
        <p:blipFill>
          <a:blip r:embed="rId7"/>
          <a:stretch>
            <a:fillRect/>
          </a:stretch>
        </p:blipFill>
        <p:spPr>
          <a:xfrm>
            <a:off x="484082" y="3284589"/>
            <a:ext cx="933580" cy="885949"/>
          </a:xfrm>
          <a:prstGeom prst="rect">
            <a:avLst/>
          </a:prstGeom>
        </p:spPr>
      </p:pic>
      <p:pic>
        <p:nvPicPr>
          <p:cNvPr id="11" name="Picture 10">
            <a:extLst>
              <a:ext uri="{FF2B5EF4-FFF2-40B4-BE49-F238E27FC236}">
                <a16:creationId xmlns:a16="http://schemas.microsoft.com/office/drawing/2014/main" id="{92C6BF5C-01D7-0485-A3BD-EAC5036A7B37}"/>
              </a:ext>
            </a:extLst>
          </p:cNvPr>
          <p:cNvPicPr>
            <a:picLocks noChangeAspect="1"/>
          </p:cNvPicPr>
          <p:nvPr/>
        </p:nvPicPr>
        <p:blipFill>
          <a:blip r:embed="rId8"/>
          <a:stretch>
            <a:fillRect/>
          </a:stretch>
        </p:blipFill>
        <p:spPr>
          <a:xfrm>
            <a:off x="531560" y="6248400"/>
            <a:ext cx="1323810" cy="485714"/>
          </a:xfrm>
          <a:prstGeom prst="rect">
            <a:avLst/>
          </a:prstGeom>
        </p:spPr>
      </p:pic>
    </p:spTree>
    <p:extLst>
      <p:ext uri="{BB962C8B-B14F-4D97-AF65-F5344CB8AC3E}">
        <p14:creationId xmlns:p14="http://schemas.microsoft.com/office/powerpoint/2010/main" val="1512365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AD5-C4F3-7435-9262-5133C79030B7}"/>
              </a:ext>
            </a:extLst>
          </p:cNvPr>
          <p:cNvSpPr>
            <a:spLocks noGrp="1"/>
          </p:cNvSpPr>
          <p:nvPr>
            <p:ph type="title"/>
          </p:nvPr>
        </p:nvSpPr>
        <p:spPr>
          <a:xfrm>
            <a:off x="677334" y="609600"/>
            <a:ext cx="8596668" cy="655320"/>
          </a:xfrm>
        </p:spPr>
        <p:txBody>
          <a:bodyPr>
            <a:normAutofit/>
          </a:bodyPr>
          <a:lstStyle/>
          <a:p>
            <a:pPr algn="ctr"/>
            <a:r>
              <a:rPr lang="en-US" sz="2800" dirty="0" smtClean="0"/>
              <a:t>Python-Kafka(producer)</a:t>
            </a:r>
            <a:endParaRPr lang="LID4096" sz="2800" dirty="0"/>
          </a:p>
        </p:txBody>
      </p:sp>
      <p:sp>
        <p:nvSpPr>
          <p:cNvPr id="3" name="Content Placeholder 2">
            <a:extLst>
              <a:ext uri="{FF2B5EF4-FFF2-40B4-BE49-F238E27FC236}">
                <a16:creationId xmlns:a16="http://schemas.microsoft.com/office/drawing/2014/main" id="{E1C3E02A-C77A-91F4-E8B6-A04C719197A1}"/>
              </a:ext>
            </a:extLst>
          </p:cNvPr>
          <p:cNvSpPr>
            <a:spLocks noGrp="1"/>
          </p:cNvSpPr>
          <p:nvPr>
            <p:ph idx="1"/>
          </p:nvPr>
        </p:nvSpPr>
        <p:spPr>
          <a:xfrm>
            <a:off x="677334" y="1264921"/>
            <a:ext cx="8596668" cy="1424940"/>
          </a:xfrm>
        </p:spPr>
        <p:txBody>
          <a:bodyPr/>
          <a:lstStyle/>
          <a:p>
            <a:r>
              <a:rPr lang="en-US" dirty="0"/>
              <a:t>The task involves using Python to loop through all lists in a directory.</a:t>
            </a:r>
          </a:p>
          <a:p>
            <a:r>
              <a:rPr lang="en-US" dirty="0"/>
              <a:t>The data from these lists will be sent to a Kafka topic.</a:t>
            </a:r>
          </a:p>
          <a:p>
            <a:r>
              <a:rPr lang="en-US" dirty="0"/>
              <a:t>Each type of JSON data will be sent to a different Kafka topic</a:t>
            </a:r>
            <a:r>
              <a:rPr lang="en-US" dirty="0" smtClean="0"/>
              <a:t>.</a:t>
            </a:r>
          </a:p>
          <a:p>
            <a:endParaRPr lang="en-US" dirty="0"/>
          </a:p>
          <a:p>
            <a:endParaRPr lang="LID4096" dirty="0"/>
          </a:p>
        </p:txBody>
      </p:sp>
      <p:pic>
        <p:nvPicPr>
          <p:cNvPr id="8" name="תמונה 7"/>
          <p:cNvPicPr>
            <a:picLocks noChangeAspect="1"/>
          </p:cNvPicPr>
          <p:nvPr/>
        </p:nvPicPr>
        <p:blipFill>
          <a:blip r:embed="rId2"/>
          <a:stretch>
            <a:fillRect/>
          </a:stretch>
        </p:blipFill>
        <p:spPr>
          <a:xfrm>
            <a:off x="898315" y="3612081"/>
            <a:ext cx="3879426" cy="2109585"/>
          </a:xfrm>
          <a:prstGeom prst="rect">
            <a:avLst/>
          </a:prstGeom>
        </p:spPr>
      </p:pic>
      <p:pic>
        <p:nvPicPr>
          <p:cNvPr id="9" name="תמונה 8"/>
          <p:cNvPicPr>
            <a:picLocks noChangeAspect="1"/>
          </p:cNvPicPr>
          <p:nvPr/>
        </p:nvPicPr>
        <p:blipFill>
          <a:blip r:embed="rId3"/>
          <a:stretch>
            <a:fillRect/>
          </a:stretch>
        </p:blipFill>
        <p:spPr>
          <a:xfrm>
            <a:off x="5303520" y="2689861"/>
            <a:ext cx="6072187" cy="3978329"/>
          </a:xfrm>
          <a:prstGeom prst="rect">
            <a:avLst/>
          </a:prstGeom>
        </p:spPr>
      </p:pic>
    </p:spTree>
    <p:extLst>
      <p:ext uri="{BB962C8B-B14F-4D97-AF65-F5344CB8AC3E}">
        <p14:creationId xmlns:p14="http://schemas.microsoft.com/office/powerpoint/2010/main" val="3440813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AD5-C4F3-7435-9262-5133C79030B7}"/>
              </a:ext>
            </a:extLst>
          </p:cNvPr>
          <p:cNvSpPr>
            <a:spLocks noGrp="1"/>
          </p:cNvSpPr>
          <p:nvPr>
            <p:ph type="title"/>
          </p:nvPr>
        </p:nvSpPr>
        <p:spPr>
          <a:xfrm>
            <a:off x="677334" y="609600"/>
            <a:ext cx="8596668" cy="655320"/>
          </a:xfrm>
        </p:spPr>
        <p:txBody>
          <a:bodyPr>
            <a:normAutofit/>
          </a:bodyPr>
          <a:lstStyle/>
          <a:p>
            <a:pPr algn="ctr"/>
            <a:r>
              <a:rPr lang="en-US" sz="2800" dirty="0" smtClean="0"/>
              <a:t>Kafka(consumer)-Python-MongoDB</a:t>
            </a:r>
            <a:endParaRPr lang="LID4096" sz="2800" dirty="0"/>
          </a:p>
        </p:txBody>
      </p:sp>
      <p:sp>
        <p:nvSpPr>
          <p:cNvPr id="3" name="Content Placeholder 2">
            <a:extLst>
              <a:ext uri="{FF2B5EF4-FFF2-40B4-BE49-F238E27FC236}">
                <a16:creationId xmlns:a16="http://schemas.microsoft.com/office/drawing/2014/main" id="{E1C3E02A-C77A-91F4-E8B6-A04C719197A1}"/>
              </a:ext>
            </a:extLst>
          </p:cNvPr>
          <p:cNvSpPr>
            <a:spLocks noGrp="1"/>
          </p:cNvSpPr>
          <p:nvPr>
            <p:ph idx="1"/>
          </p:nvPr>
        </p:nvSpPr>
        <p:spPr>
          <a:xfrm>
            <a:off x="990600" y="1371602"/>
            <a:ext cx="8542482" cy="1495424"/>
          </a:xfrm>
        </p:spPr>
        <p:txBody>
          <a:bodyPr>
            <a:noAutofit/>
          </a:bodyPr>
          <a:lstStyle/>
          <a:p>
            <a:r>
              <a:rPr lang="en-US" dirty="0"/>
              <a:t>The task involves using Python to </a:t>
            </a:r>
            <a:r>
              <a:rPr lang="en-US" dirty="0" smtClean="0"/>
              <a:t>pull a messages </a:t>
            </a:r>
            <a:r>
              <a:rPr lang="en-US" dirty="0"/>
              <a:t>from a Kafka topic.</a:t>
            </a:r>
          </a:p>
          <a:p>
            <a:r>
              <a:rPr lang="en-US" dirty="0"/>
              <a:t>The message will be transformed </a:t>
            </a:r>
            <a:r>
              <a:rPr lang="en-US" dirty="0" smtClean="0"/>
              <a:t>and inserted into dictionary.</a:t>
            </a:r>
            <a:endParaRPr lang="en-US" dirty="0"/>
          </a:p>
          <a:p>
            <a:r>
              <a:rPr lang="en-US" dirty="0"/>
              <a:t>The </a:t>
            </a:r>
            <a:r>
              <a:rPr lang="en-US" dirty="0" smtClean="0"/>
              <a:t>dictionary item </a:t>
            </a:r>
            <a:r>
              <a:rPr lang="en-US" dirty="0"/>
              <a:t>will then be sent to a MongoDB </a:t>
            </a:r>
            <a:r>
              <a:rPr lang="en-US" dirty="0" smtClean="0"/>
              <a:t>database.</a:t>
            </a:r>
          </a:p>
        </p:txBody>
      </p:sp>
      <p:pic>
        <p:nvPicPr>
          <p:cNvPr id="4" name="תמונה 3"/>
          <p:cNvPicPr>
            <a:picLocks noChangeAspect="1"/>
          </p:cNvPicPr>
          <p:nvPr/>
        </p:nvPicPr>
        <p:blipFill>
          <a:blip r:embed="rId2"/>
          <a:stretch>
            <a:fillRect/>
          </a:stretch>
        </p:blipFill>
        <p:spPr>
          <a:xfrm>
            <a:off x="757237" y="3105149"/>
            <a:ext cx="4129087" cy="3134647"/>
          </a:xfrm>
          <a:prstGeom prst="rect">
            <a:avLst/>
          </a:prstGeom>
        </p:spPr>
      </p:pic>
      <p:pic>
        <p:nvPicPr>
          <p:cNvPr id="5" name="תמונה 4"/>
          <p:cNvPicPr>
            <a:picLocks noChangeAspect="1"/>
          </p:cNvPicPr>
          <p:nvPr/>
        </p:nvPicPr>
        <p:blipFill>
          <a:blip r:embed="rId3"/>
          <a:stretch>
            <a:fillRect/>
          </a:stretch>
        </p:blipFill>
        <p:spPr>
          <a:xfrm>
            <a:off x="5124450" y="3085146"/>
            <a:ext cx="5805487" cy="3154650"/>
          </a:xfrm>
          <a:prstGeom prst="rect">
            <a:avLst/>
          </a:prstGeom>
        </p:spPr>
      </p:pic>
    </p:spTree>
    <p:extLst>
      <p:ext uri="{BB962C8B-B14F-4D97-AF65-F5344CB8AC3E}">
        <p14:creationId xmlns:p14="http://schemas.microsoft.com/office/powerpoint/2010/main" val="3104424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512-6480-AEAD-AC89-DB852E73ED19}"/>
              </a:ext>
            </a:extLst>
          </p:cNvPr>
          <p:cNvSpPr>
            <a:spLocks noGrp="1"/>
          </p:cNvSpPr>
          <p:nvPr>
            <p:ph type="title"/>
          </p:nvPr>
        </p:nvSpPr>
        <p:spPr>
          <a:xfrm>
            <a:off x="677334" y="609600"/>
            <a:ext cx="8596668" cy="619048"/>
          </a:xfrm>
        </p:spPr>
        <p:txBody>
          <a:bodyPr>
            <a:normAutofit/>
          </a:bodyPr>
          <a:lstStyle/>
          <a:p>
            <a:r>
              <a:rPr lang="en-US" sz="2800" b="1" dirty="0">
                <a:latin typeface="Calibri Light" panose="020F0302020204030204" pitchFamily="34" charset="0"/>
                <a:cs typeface="Calibri Light" panose="020F0302020204030204" pitchFamily="34" charset="0"/>
              </a:rPr>
              <a:t>Getting information from MongoDB </a:t>
            </a:r>
            <a:endParaRPr lang="LID4096" sz="2800" b="1" dirty="0">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45D580B3-B50B-E71B-0B18-A05AD411005C}"/>
              </a:ext>
            </a:extLst>
          </p:cNvPr>
          <p:cNvPicPr>
            <a:picLocks noGrp="1" noChangeAspect="1"/>
          </p:cNvPicPr>
          <p:nvPr>
            <p:ph idx="1"/>
          </p:nvPr>
        </p:nvPicPr>
        <p:blipFill>
          <a:blip r:embed="rId2"/>
          <a:stretch>
            <a:fillRect/>
          </a:stretch>
        </p:blipFill>
        <p:spPr>
          <a:xfrm>
            <a:off x="4525818" y="3300136"/>
            <a:ext cx="5651569" cy="2809298"/>
          </a:xfrm>
        </p:spPr>
      </p:pic>
      <p:pic>
        <p:nvPicPr>
          <p:cNvPr id="7" name="Picture 6">
            <a:extLst>
              <a:ext uri="{FF2B5EF4-FFF2-40B4-BE49-F238E27FC236}">
                <a16:creationId xmlns:a16="http://schemas.microsoft.com/office/drawing/2014/main" id="{6AB20F05-9742-6B37-0175-3FCB6D04FB78}"/>
              </a:ext>
            </a:extLst>
          </p:cNvPr>
          <p:cNvPicPr>
            <a:picLocks noChangeAspect="1"/>
          </p:cNvPicPr>
          <p:nvPr/>
        </p:nvPicPr>
        <p:blipFill>
          <a:blip r:embed="rId3"/>
          <a:stretch>
            <a:fillRect/>
          </a:stretch>
        </p:blipFill>
        <p:spPr>
          <a:xfrm>
            <a:off x="479342" y="6093586"/>
            <a:ext cx="980952" cy="619048"/>
          </a:xfrm>
          <a:prstGeom prst="rect">
            <a:avLst/>
          </a:prstGeom>
        </p:spPr>
      </p:pic>
      <p:sp>
        <p:nvSpPr>
          <p:cNvPr id="8" name="TextBox 7">
            <a:extLst>
              <a:ext uri="{FF2B5EF4-FFF2-40B4-BE49-F238E27FC236}">
                <a16:creationId xmlns:a16="http://schemas.microsoft.com/office/drawing/2014/main" id="{7E4E019E-3F63-FEB5-AB89-063B01C59E36}"/>
              </a:ext>
            </a:extLst>
          </p:cNvPr>
          <p:cNvSpPr txBox="1"/>
          <p:nvPr/>
        </p:nvSpPr>
        <p:spPr>
          <a:xfrm>
            <a:off x="677334" y="1360921"/>
            <a:ext cx="8700654" cy="1759969"/>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pPr>
            <a:r>
              <a:rPr lang="en-US" dirty="0">
                <a:solidFill>
                  <a:schemeClr val="tx1">
                    <a:lumMod val="75000"/>
                    <a:lumOff val="25000"/>
                  </a:schemeClr>
                </a:solidFill>
              </a:rPr>
              <a:t>The function connects to MongoDB using </a:t>
            </a:r>
            <a:r>
              <a:rPr lang="en-US" dirty="0" err="1">
                <a:solidFill>
                  <a:schemeClr val="tx1">
                    <a:lumMod val="75000"/>
                    <a:lumOff val="25000"/>
                  </a:schemeClr>
                </a:solidFill>
              </a:rPr>
              <a:t>PySpark</a:t>
            </a:r>
            <a:r>
              <a:rPr lang="en-US" dirty="0">
                <a:solidFill>
                  <a:schemeClr val="tx1">
                    <a:lumMod val="75000"/>
                    <a:lumOff val="25000"/>
                  </a:schemeClr>
                </a:solidFill>
              </a:rPr>
              <a:t> MongoDB Connector and </a:t>
            </a:r>
            <a:r>
              <a:rPr lang="en-US" dirty="0" err="1">
                <a:solidFill>
                  <a:schemeClr val="tx1">
                    <a:lumMod val="75000"/>
                    <a:lumOff val="25000"/>
                  </a:schemeClr>
                </a:solidFill>
              </a:rPr>
              <a:t>SparkSession</a:t>
            </a:r>
            <a:r>
              <a:rPr lang="en-US" dirty="0">
                <a:solidFill>
                  <a:schemeClr val="tx1">
                    <a:lumMod val="75000"/>
                    <a:lumOff val="25000"/>
                  </a:schemeClr>
                </a:solidFill>
              </a:rPr>
              <a:t> builder, with the MongoDB Spark Connector version specified in the configuration.</a:t>
            </a:r>
          </a:p>
          <a:p>
            <a:pPr marL="342900" lvl="0" indent="-342900">
              <a:lnSpc>
                <a:spcPct val="107000"/>
              </a:lnSpc>
              <a:spcAft>
                <a:spcPts val="800"/>
              </a:spcAft>
              <a:buFont typeface="Wingdings" panose="05000000000000000000" pitchFamily="2" charset="2"/>
              <a:buChar char=""/>
            </a:pPr>
            <a:r>
              <a:rPr lang="en-US" dirty="0">
                <a:solidFill>
                  <a:schemeClr val="tx1">
                    <a:lumMod val="75000"/>
                    <a:lumOff val="25000"/>
                  </a:schemeClr>
                </a:solidFill>
              </a:rPr>
              <a:t>Constructs </a:t>
            </a:r>
            <a:r>
              <a:rPr lang="en-US" dirty="0">
                <a:solidFill>
                  <a:schemeClr val="tx1">
                    <a:lumMod val="75000"/>
                    <a:lumOff val="25000"/>
                  </a:schemeClr>
                </a:solidFill>
              </a:rPr>
              <a:t>a pipeline to filter the data retrieved from MongoDB. </a:t>
            </a:r>
          </a:p>
          <a:p>
            <a:endParaRPr lang="en-US" dirty="0">
              <a:latin typeface="Calibri Light" panose="020F0302020204030204" pitchFamily="34" charset="0"/>
              <a:cs typeface="Calibri Light" panose="020F0302020204030204" pitchFamily="34" charset="0"/>
            </a:endParaRPr>
          </a:p>
        </p:txBody>
      </p:sp>
      <p:pic>
        <p:nvPicPr>
          <p:cNvPr id="11" name="Picture 10">
            <a:extLst>
              <a:ext uri="{FF2B5EF4-FFF2-40B4-BE49-F238E27FC236}">
                <a16:creationId xmlns:a16="http://schemas.microsoft.com/office/drawing/2014/main" id="{22338EBA-A940-583C-1318-117E03C3565E}"/>
              </a:ext>
            </a:extLst>
          </p:cNvPr>
          <p:cNvPicPr>
            <a:picLocks noChangeAspect="1"/>
          </p:cNvPicPr>
          <p:nvPr/>
        </p:nvPicPr>
        <p:blipFill>
          <a:blip r:embed="rId4"/>
          <a:stretch>
            <a:fillRect/>
          </a:stretch>
        </p:blipFill>
        <p:spPr>
          <a:xfrm>
            <a:off x="601134" y="3300136"/>
            <a:ext cx="3820775" cy="1099796"/>
          </a:xfrm>
          <a:prstGeom prst="rect">
            <a:avLst/>
          </a:prstGeom>
        </p:spPr>
      </p:pic>
    </p:spTree>
    <p:extLst>
      <p:ext uri="{BB962C8B-B14F-4D97-AF65-F5344CB8AC3E}">
        <p14:creationId xmlns:p14="http://schemas.microsoft.com/office/powerpoint/2010/main" val="2866583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BD88-CD44-CEED-B7EC-B907C359FE6A}"/>
              </a:ext>
            </a:extLst>
          </p:cNvPr>
          <p:cNvSpPr>
            <a:spLocks noGrp="1"/>
          </p:cNvSpPr>
          <p:nvPr>
            <p:ph type="title"/>
          </p:nvPr>
        </p:nvSpPr>
        <p:spPr>
          <a:xfrm>
            <a:off x="677334" y="609600"/>
            <a:ext cx="8596668" cy="489527"/>
          </a:xfrm>
        </p:spPr>
        <p:txBody>
          <a:bodyPr>
            <a:normAutofit fontScale="90000"/>
          </a:bodyPr>
          <a:lstStyle/>
          <a:p>
            <a:r>
              <a:rPr lang="en-US" sz="2800" dirty="0">
                <a:effectLst/>
                <a:latin typeface="Calibri Light" panose="020F0302020204030204" pitchFamily="34" charset="0"/>
                <a:ea typeface="Arial" panose="020B0604020202020204" pitchFamily="34" charset="0"/>
                <a:cs typeface="Calibri Light" panose="020F0302020204030204" pitchFamily="34" charset="0"/>
              </a:rPr>
              <a:t>Settings to work from this part of program</a:t>
            </a:r>
            <a:br>
              <a:rPr lang="en-US" sz="2800" dirty="0">
                <a:effectLst/>
                <a:latin typeface="Calibri Light" panose="020F0302020204030204" pitchFamily="34" charset="0"/>
                <a:ea typeface="Arial" panose="020B0604020202020204" pitchFamily="34" charset="0"/>
                <a:cs typeface="Calibri Light" panose="020F0302020204030204" pitchFamily="34" charset="0"/>
              </a:rPr>
            </a:br>
            <a:endParaRPr lang="LID4096" sz="2800"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15433F88-5E0B-13EE-CCA4-72E0C39995E3}"/>
              </a:ext>
            </a:extLst>
          </p:cNvPr>
          <p:cNvSpPr txBox="1"/>
          <p:nvPr/>
        </p:nvSpPr>
        <p:spPr>
          <a:xfrm>
            <a:off x="677334" y="1468582"/>
            <a:ext cx="7857066" cy="369332"/>
          </a:xfrm>
          <a:prstGeom prst="rect">
            <a:avLst/>
          </a:prstGeom>
          <a:noFill/>
        </p:spPr>
        <p:txBody>
          <a:bodyPr wrap="square" rtlCol="0">
            <a:spAutoFit/>
          </a:bodyPr>
          <a:lstStyle/>
          <a:p>
            <a:r>
              <a:rPr lang="en-US" sz="1800" dirty="0">
                <a:effectLst/>
                <a:latin typeface="Calibri Light" panose="020F0302020204030204" pitchFamily="34" charset="0"/>
                <a:ea typeface="Arial" panose="020B0604020202020204" pitchFamily="34" charset="0"/>
                <a:cs typeface="Arial" panose="020B0604020202020204" pitchFamily="34" charset="0"/>
              </a:rPr>
              <a:t>Using a settings file from a project folder</a:t>
            </a:r>
            <a:r>
              <a:rPr lang="en-US" sz="1800" b="1" dirty="0">
                <a:effectLst/>
                <a:latin typeface="Calibri Light" panose="020F0302020204030204" pitchFamily="34" charset="0"/>
                <a:ea typeface="Arial" panose="020B0604020202020204" pitchFamily="34" charset="0"/>
                <a:cs typeface="Arial" panose="020B0604020202020204" pitchFamily="34" charset="0"/>
              </a:rPr>
              <a:t> </a:t>
            </a:r>
            <a:r>
              <a:rPr lang="en-US" sz="1800" b="1" dirty="0" err="1">
                <a:effectLst/>
                <a:latin typeface="Calibri Light" panose="020F0302020204030204" pitchFamily="34" charset="0"/>
                <a:ea typeface="Arial" panose="020B0604020202020204" pitchFamily="34" charset="0"/>
              </a:rPr>
              <a:t>init</a:t>
            </a:r>
            <a:r>
              <a:rPr lang="en-US" sz="1800" b="1" dirty="0">
                <a:effectLst/>
                <a:latin typeface="Calibri Light" panose="020F0302020204030204" pitchFamily="34" charset="0"/>
                <a:ea typeface="Arial" panose="020B0604020202020204" pitchFamily="34" charset="0"/>
              </a:rPr>
              <a:t>/init.ini</a:t>
            </a:r>
            <a:endParaRPr lang="LID4096" b="1" dirty="0"/>
          </a:p>
        </p:txBody>
      </p:sp>
      <p:pic>
        <p:nvPicPr>
          <p:cNvPr id="9" name="Picture 8">
            <a:extLst>
              <a:ext uri="{FF2B5EF4-FFF2-40B4-BE49-F238E27FC236}">
                <a16:creationId xmlns:a16="http://schemas.microsoft.com/office/drawing/2014/main" id="{E9E3EC0D-B078-0D13-8EFF-23E436A90B7D}"/>
              </a:ext>
            </a:extLst>
          </p:cNvPr>
          <p:cNvPicPr>
            <a:picLocks noChangeAspect="1"/>
          </p:cNvPicPr>
          <p:nvPr/>
        </p:nvPicPr>
        <p:blipFill>
          <a:blip r:embed="rId2"/>
          <a:stretch>
            <a:fillRect/>
          </a:stretch>
        </p:blipFill>
        <p:spPr>
          <a:xfrm>
            <a:off x="1804143" y="2169309"/>
            <a:ext cx="6448169" cy="2984582"/>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BA0D0B1-C4E0-C84B-8A9D-445689322B08}"/>
              </a:ext>
            </a:extLst>
          </p:cNvPr>
          <p:cNvPicPr>
            <a:picLocks noChangeAspect="1"/>
          </p:cNvPicPr>
          <p:nvPr/>
        </p:nvPicPr>
        <p:blipFill>
          <a:blip r:embed="rId3"/>
          <a:stretch>
            <a:fillRect/>
          </a:stretch>
        </p:blipFill>
        <p:spPr>
          <a:xfrm>
            <a:off x="460869" y="6167477"/>
            <a:ext cx="980952" cy="619048"/>
          </a:xfrm>
          <a:prstGeom prst="rect">
            <a:avLst/>
          </a:prstGeom>
        </p:spPr>
      </p:pic>
    </p:spTree>
    <p:extLst>
      <p:ext uri="{BB962C8B-B14F-4D97-AF65-F5344CB8AC3E}">
        <p14:creationId xmlns:p14="http://schemas.microsoft.com/office/powerpoint/2010/main" val="2971184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C7E4-92BE-28DB-559A-6FD08CF1E974}"/>
              </a:ext>
            </a:extLst>
          </p:cNvPr>
          <p:cNvSpPr>
            <a:spLocks noGrp="1"/>
          </p:cNvSpPr>
          <p:nvPr>
            <p:ph type="title"/>
          </p:nvPr>
        </p:nvSpPr>
        <p:spPr>
          <a:xfrm>
            <a:off x="677334" y="609600"/>
            <a:ext cx="8596668" cy="628073"/>
          </a:xfrm>
        </p:spPr>
        <p:txBody>
          <a:bodyPr>
            <a:normAutofit fontScale="90000"/>
          </a:bodyPr>
          <a:lstStyle/>
          <a:p>
            <a:r>
              <a:rPr lang="en-US" sz="2800" b="1" dirty="0">
                <a:effectLst/>
                <a:latin typeface="Calibri Light" panose="020F0302020204030204" pitchFamily="34" charset="0"/>
                <a:ea typeface="Arial" panose="020B0604020202020204" pitchFamily="34" charset="0"/>
                <a:cs typeface="Calibri Light" panose="020F0302020204030204" pitchFamily="34" charset="0"/>
              </a:rPr>
              <a:t>Options available for control</a:t>
            </a:r>
            <a:r>
              <a:rPr lang="en-US" sz="1800" b="1" dirty="0">
                <a:effectLst/>
                <a:latin typeface="Arial" panose="020B0604020202020204" pitchFamily="34" charset="0"/>
                <a:ea typeface="Arial" panose="020B0604020202020204" pitchFamily="34" charset="0"/>
                <a:cs typeface="Arial" panose="020B0604020202020204" pitchFamily="34" charset="0"/>
              </a:rPr>
              <a:t/>
            </a:r>
            <a:br>
              <a:rPr lang="en-US" sz="1800" b="1" dirty="0">
                <a:effectLst/>
                <a:latin typeface="Arial" panose="020B0604020202020204" pitchFamily="34" charset="0"/>
                <a:ea typeface="Arial" panose="020B0604020202020204" pitchFamily="34" charset="0"/>
                <a:cs typeface="Arial" panose="020B0604020202020204" pitchFamily="34" charset="0"/>
              </a:rPr>
            </a:br>
            <a:endParaRPr lang="LID4096" b="1" dirty="0"/>
          </a:p>
        </p:txBody>
      </p:sp>
      <p:sp>
        <p:nvSpPr>
          <p:cNvPr id="3" name="Content Placeholder 2">
            <a:extLst>
              <a:ext uri="{FF2B5EF4-FFF2-40B4-BE49-F238E27FC236}">
                <a16:creationId xmlns:a16="http://schemas.microsoft.com/office/drawing/2014/main" id="{AB7ABDA8-2427-6CFC-C908-08D0120551D3}"/>
              </a:ext>
            </a:extLst>
          </p:cNvPr>
          <p:cNvSpPr>
            <a:spLocks noGrp="1"/>
          </p:cNvSpPr>
          <p:nvPr>
            <p:ph idx="1"/>
          </p:nvPr>
        </p:nvSpPr>
        <p:spPr>
          <a:xfrm>
            <a:off x="460869" y="1151846"/>
            <a:ext cx="8596668" cy="4554307"/>
          </a:xfrm>
        </p:spPr>
        <p:txBody>
          <a:bodyPr/>
          <a:lstStyle/>
          <a:p>
            <a:pPr marL="0" lvl="0" indent="0" rtl="0">
              <a:lnSpc>
                <a:spcPct val="107000"/>
              </a:lnSpc>
              <a:buNone/>
            </a:pPr>
            <a:r>
              <a:rPr lang="en-US" sz="1800" b="1" dirty="0">
                <a:effectLst/>
                <a:latin typeface="Calibri Light" panose="020F0302020204030204" pitchFamily="34" charset="0"/>
                <a:ea typeface="Arial" panose="020B0604020202020204" pitchFamily="34" charset="0"/>
                <a:cs typeface="Arial" panose="020B0604020202020204" pitchFamily="34" charset="0"/>
              </a:rPr>
              <a:t>Receiving data by email as a CSV file:</a:t>
            </a:r>
            <a:endParaRPr lang="en-US" sz="1800" b="1"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dirty="0">
                <a:effectLst/>
                <a:latin typeface="Calibri Light" panose="020F0302020204030204" pitchFamily="34" charset="0"/>
                <a:ea typeface="Arial" panose="020B0604020202020204" pitchFamily="34" charset="0"/>
                <a:cs typeface="Arial" panose="020B0604020202020204" pitchFamily="34" charset="0"/>
              </a:rPr>
              <a:t>Receiving the latest data against all disks that are monitored for the USER_ADMIN</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dirty="0">
                <a:effectLst/>
                <a:latin typeface="Calibri Light" panose="020F0302020204030204" pitchFamily="34" charset="0"/>
                <a:ea typeface="Arial" panose="020B0604020202020204" pitchFamily="34" charset="0"/>
                <a:cs typeface="Arial" panose="020B0604020202020204" pitchFamily="34" charset="0"/>
              </a:rPr>
              <a:t>Receiving data on a certain computer by definition: latest information on tracked folders, latest information on files in folders</a:t>
            </a:r>
            <a:endParaRPr lang="en-US" sz="1800" dirty="0">
              <a:effectLst/>
              <a:latin typeface="Arial" panose="020B0604020202020204" pitchFamily="34" charset="0"/>
              <a:ea typeface="Arial" panose="020B0604020202020204" pitchFamily="34" charset="0"/>
              <a:cs typeface="Arial" panose="020B0604020202020204" pitchFamily="34" charset="0"/>
            </a:endParaRPr>
          </a:p>
          <a:p>
            <a:endParaRPr lang="LID4096" dirty="0"/>
          </a:p>
        </p:txBody>
      </p:sp>
      <p:pic>
        <p:nvPicPr>
          <p:cNvPr id="10" name="Picture 9">
            <a:extLst>
              <a:ext uri="{FF2B5EF4-FFF2-40B4-BE49-F238E27FC236}">
                <a16:creationId xmlns:a16="http://schemas.microsoft.com/office/drawing/2014/main" id="{29F6EA55-94F5-129F-8326-180410A58F71}"/>
              </a:ext>
            </a:extLst>
          </p:cNvPr>
          <p:cNvPicPr>
            <a:picLocks noChangeAspect="1"/>
          </p:cNvPicPr>
          <p:nvPr/>
        </p:nvPicPr>
        <p:blipFill>
          <a:blip r:embed="rId2"/>
          <a:stretch>
            <a:fillRect/>
          </a:stretch>
        </p:blipFill>
        <p:spPr>
          <a:xfrm>
            <a:off x="460869" y="6167477"/>
            <a:ext cx="980952" cy="619048"/>
          </a:xfrm>
          <a:prstGeom prst="rect">
            <a:avLst/>
          </a:prstGeom>
        </p:spPr>
      </p:pic>
      <p:pic>
        <p:nvPicPr>
          <p:cNvPr id="8" name="Picture 7">
            <a:extLst>
              <a:ext uri="{FF2B5EF4-FFF2-40B4-BE49-F238E27FC236}">
                <a16:creationId xmlns:a16="http://schemas.microsoft.com/office/drawing/2014/main" id="{FA0B3FF0-5EC6-A58A-581F-351D1F01785A}"/>
              </a:ext>
            </a:extLst>
          </p:cNvPr>
          <p:cNvPicPr>
            <a:picLocks noChangeAspect="1"/>
          </p:cNvPicPr>
          <p:nvPr/>
        </p:nvPicPr>
        <p:blipFill>
          <a:blip r:embed="rId3"/>
          <a:stretch>
            <a:fillRect/>
          </a:stretch>
        </p:blipFill>
        <p:spPr>
          <a:xfrm>
            <a:off x="677334" y="2924103"/>
            <a:ext cx="4467849" cy="1009791"/>
          </a:xfrm>
          <a:prstGeom prst="rect">
            <a:avLst/>
          </a:prstGeom>
        </p:spPr>
      </p:pic>
      <p:pic>
        <p:nvPicPr>
          <p:cNvPr id="12" name="Picture 11">
            <a:extLst>
              <a:ext uri="{FF2B5EF4-FFF2-40B4-BE49-F238E27FC236}">
                <a16:creationId xmlns:a16="http://schemas.microsoft.com/office/drawing/2014/main" id="{B509E63C-F156-6707-E815-67B889BD9142}"/>
              </a:ext>
            </a:extLst>
          </p:cNvPr>
          <p:cNvPicPr>
            <a:picLocks noChangeAspect="1"/>
          </p:cNvPicPr>
          <p:nvPr/>
        </p:nvPicPr>
        <p:blipFill>
          <a:blip r:embed="rId4"/>
          <a:stretch>
            <a:fillRect/>
          </a:stretch>
        </p:blipFill>
        <p:spPr>
          <a:xfrm>
            <a:off x="4759203" y="3776891"/>
            <a:ext cx="5144218" cy="2086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112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C7E4-92BE-28DB-559A-6FD08CF1E974}"/>
              </a:ext>
            </a:extLst>
          </p:cNvPr>
          <p:cNvSpPr>
            <a:spLocks noGrp="1"/>
          </p:cNvSpPr>
          <p:nvPr>
            <p:ph type="title"/>
          </p:nvPr>
        </p:nvSpPr>
        <p:spPr>
          <a:xfrm>
            <a:off x="677334" y="609600"/>
            <a:ext cx="8596668" cy="628073"/>
          </a:xfrm>
        </p:spPr>
        <p:txBody>
          <a:bodyPr>
            <a:normAutofit fontScale="90000"/>
          </a:bodyPr>
          <a:lstStyle/>
          <a:p>
            <a:r>
              <a:rPr lang="en-US" sz="2800" b="1" dirty="0">
                <a:effectLst/>
                <a:latin typeface="Calibri Light" panose="020F0302020204030204" pitchFamily="34" charset="0"/>
                <a:ea typeface="Arial" panose="020B0604020202020204" pitchFamily="34" charset="0"/>
                <a:cs typeface="Calibri Light" panose="020F0302020204030204" pitchFamily="34" charset="0"/>
              </a:rPr>
              <a:t>Options available for control</a:t>
            </a:r>
            <a:r>
              <a:rPr lang="en-US" sz="1800" b="1" dirty="0">
                <a:effectLst/>
                <a:latin typeface="Arial" panose="020B0604020202020204" pitchFamily="34" charset="0"/>
                <a:ea typeface="Arial" panose="020B0604020202020204" pitchFamily="34" charset="0"/>
                <a:cs typeface="Arial" panose="020B0604020202020204" pitchFamily="34" charset="0"/>
              </a:rPr>
              <a:t/>
            </a:r>
            <a:br>
              <a:rPr lang="en-US" sz="1800" b="1" dirty="0">
                <a:effectLst/>
                <a:latin typeface="Arial" panose="020B0604020202020204" pitchFamily="34" charset="0"/>
                <a:ea typeface="Arial" panose="020B0604020202020204" pitchFamily="34" charset="0"/>
                <a:cs typeface="Arial" panose="020B0604020202020204" pitchFamily="34" charset="0"/>
              </a:rPr>
            </a:br>
            <a:endParaRPr lang="LID4096" b="1" dirty="0"/>
          </a:p>
        </p:txBody>
      </p:sp>
      <p:sp>
        <p:nvSpPr>
          <p:cNvPr id="3" name="Content Placeholder 2">
            <a:extLst>
              <a:ext uri="{FF2B5EF4-FFF2-40B4-BE49-F238E27FC236}">
                <a16:creationId xmlns:a16="http://schemas.microsoft.com/office/drawing/2014/main" id="{AB7ABDA8-2427-6CFC-C908-08D0120551D3}"/>
              </a:ext>
            </a:extLst>
          </p:cNvPr>
          <p:cNvSpPr>
            <a:spLocks noGrp="1"/>
          </p:cNvSpPr>
          <p:nvPr>
            <p:ph idx="1"/>
          </p:nvPr>
        </p:nvSpPr>
        <p:spPr>
          <a:xfrm>
            <a:off x="460869" y="1151846"/>
            <a:ext cx="8596668" cy="4554307"/>
          </a:xfrm>
        </p:spPr>
        <p:txBody>
          <a:bodyPr/>
          <a:lstStyle/>
          <a:p>
            <a:pPr marL="0" lvl="0" indent="0" rtl="0">
              <a:lnSpc>
                <a:spcPct val="107000"/>
              </a:lnSpc>
              <a:buNone/>
            </a:pPr>
            <a:r>
              <a:rPr lang="en-US" sz="1800" dirty="0">
                <a:effectLst/>
                <a:latin typeface="Calibri Light" panose="020F0302020204030204" pitchFamily="34" charset="0"/>
                <a:ea typeface="Arial" panose="020B0604020202020204" pitchFamily="34" charset="0"/>
                <a:cs typeface="Arial" panose="020B0604020202020204" pitchFamily="34" charset="0"/>
              </a:rPr>
              <a:t>Example :</a:t>
            </a:r>
            <a:endParaRPr lang="en-US" sz="1800" dirty="0">
              <a:effectLst/>
              <a:latin typeface="Arial" panose="020B0604020202020204" pitchFamily="34" charset="0"/>
              <a:ea typeface="Arial" panose="020B0604020202020204" pitchFamily="34" charset="0"/>
              <a:cs typeface="Arial" panose="020B0604020202020204" pitchFamily="34" charset="0"/>
            </a:endParaRPr>
          </a:p>
          <a:p>
            <a:endParaRPr lang="LID4096" dirty="0"/>
          </a:p>
        </p:txBody>
      </p:sp>
      <p:pic>
        <p:nvPicPr>
          <p:cNvPr id="5" name="Picture 4">
            <a:extLst>
              <a:ext uri="{FF2B5EF4-FFF2-40B4-BE49-F238E27FC236}">
                <a16:creationId xmlns:a16="http://schemas.microsoft.com/office/drawing/2014/main" id="{18B4D65C-BAE8-BB0B-BC2F-7B7305E1CFEC}"/>
              </a:ext>
            </a:extLst>
          </p:cNvPr>
          <p:cNvPicPr>
            <a:picLocks noChangeAspect="1"/>
          </p:cNvPicPr>
          <p:nvPr/>
        </p:nvPicPr>
        <p:blipFill>
          <a:blip r:embed="rId2"/>
          <a:stretch>
            <a:fillRect/>
          </a:stretch>
        </p:blipFill>
        <p:spPr>
          <a:xfrm>
            <a:off x="951345" y="1608165"/>
            <a:ext cx="5933322" cy="166380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C3635EFC-AF6A-46CC-CEEF-B2B7F503D31E}"/>
              </a:ext>
            </a:extLst>
          </p:cNvPr>
          <p:cNvPicPr>
            <a:picLocks noChangeAspect="1"/>
          </p:cNvPicPr>
          <p:nvPr/>
        </p:nvPicPr>
        <p:blipFill>
          <a:blip r:embed="rId3"/>
          <a:stretch>
            <a:fillRect/>
          </a:stretch>
        </p:blipFill>
        <p:spPr>
          <a:xfrm>
            <a:off x="585048" y="3374821"/>
            <a:ext cx="4454175" cy="15972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0DC1BB2-7F65-C633-312C-92265A6040C8}"/>
              </a:ext>
            </a:extLst>
          </p:cNvPr>
          <p:cNvPicPr>
            <a:picLocks noChangeAspect="1"/>
          </p:cNvPicPr>
          <p:nvPr/>
        </p:nvPicPr>
        <p:blipFill>
          <a:blip r:embed="rId4"/>
          <a:stretch>
            <a:fillRect/>
          </a:stretch>
        </p:blipFill>
        <p:spPr>
          <a:xfrm>
            <a:off x="4759203" y="4213970"/>
            <a:ext cx="4454175" cy="7879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4A76D51-AD66-DC13-A011-DA2197672E03}"/>
              </a:ext>
            </a:extLst>
          </p:cNvPr>
          <p:cNvPicPr>
            <a:picLocks noChangeAspect="1"/>
          </p:cNvPicPr>
          <p:nvPr/>
        </p:nvPicPr>
        <p:blipFill>
          <a:blip r:embed="rId5"/>
          <a:stretch>
            <a:fillRect/>
          </a:stretch>
        </p:blipFill>
        <p:spPr>
          <a:xfrm>
            <a:off x="1441821" y="5240552"/>
            <a:ext cx="5738668" cy="752914"/>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9F6EA55-94F5-129F-8326-180410A58F71}"/>
              </a:ext>
            </a:extLst>
          </p:cNvPr>
          <p:cNvPicPr>
            <a:picLocks noChangeAspect="1"/>
          </p:cNvPicPr>
          <p:nvPr/>
        </p:nvPicPr>
        <p:blipFill>
          <a:blip r:embed="rId6"/>
          <a:stretch>
            <a:fillRect/>
          </a:stretch>
        </p:blipFill>
        <p:spPr>
          <a:xfrm>
            <a:off x="460869" y="6167477"/>
            <a:ext cx="980952" cy="619048"/>
          </a:xfrm>
          <a:prstGeom prst="rect">
            <a:avLst/>
          </a:prstGeom>
        </p:spPr>
      </p:pic>
    </p:spTree>
    <p:extLst>
      <p:ext uri="{BB962C8B-B14F-4D97-AF65-F5344CB8AC3E}">
        <p14:creationId xmlns:p14="http://schemas.microsoft.com/office/powerpoint/2010/main" val="384014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77334" y="2160589"/>
            <a:ext cx="8596668" cy="1824671"/>
          </a:xfrm>
        </p:spPr>
        <p:txBody>
          <a:bodyPr/>
          <a:lstStyle/>
          <a:p>
            <a:r>
              <a:rPr lang="en-US" b="1" i="1" dirty="0" smtClean="0">
                <a:solidFill>
                  <a:schemeClr val="accent2">
                    <a:lumMod val="50000"/>
                  </a:schemeClr>
                </a:solidFill>
              </a:rPr>
              <a:t>“Tree Size Project”</a:t>
            </a:r>
            <a:r>
              <a:rPr lang="en-US" dirty="0" smtClean="0"/>
              <a:t> </a:t>
            </a:r>
            <a:r>
              <a:rPr lang="en-US" dirty="0"/>
              <a:t>is focused on auditing and controlling computer disks by monitoring them for any potential issues and sending alerts through email or Telegram if necessary. This approach can help ensure the optimal performance and security of computer systems by detecting and addressing disk-related problems in a timely manner.</a:t>
            </a:r>
            <a:endParaRPr lang="he-IL" dirty="0"/>
          </a:p>
        </p:txBody>
      </p:sp>
      <p:sp>
        <p:nvSpPr>
          <p:cNvPr id="4" name="Title 1">
            <a:extLst>
              <a:ext uri="{FF2B5EF4-FFF2-40B4-BE49-F238E27FC236}">
                <a16:creationId xmlns:a16="http://schemas.microsoft.com/office/drawing/2014/main" id="{DFF6AA80-EF97-AF83-560C-09D6AEEBC0BD}"/>
              </a:ext>
            </a:extLst>
          </p:cNvPr>
          <p:cNvSpPr>
            <a:spLocks noGrp="1"/>
          </p:cNvSpPr>
          <p:nvPr>
            <p:ph type="title"/>
          </p:nvPr>
        </p:nvSpPr>
        <p:spPr>
          <a:xfrm>
            <a:off x="677334" y="609600"/>
            <a:ext cx="8596668" cy="670560"/>
          </a:xfrm>
        </p:spPr>
        <p:txBody>
          <a:bodyPr>
            <a:noAutofit/>
          </a:bodyPr>
          <a:lstStyle/>
          <a:p>
            <a:pPr algn="ctr"/>
            <a:r>
              <a:rPr lang="en-US" sz="2800" b="1" dirty="0">
                <a:latin typeface="Calibri Light" panose="020F0302020204030204" pitchFamily="34" charset="0"/>
                <a:ea typeface="Arial" panose="020B0604020202020204" pitchFamily="34" charset="0"/>
                <a:cs typeface="Arial" panose="020B0604020202020204" pitchFamily="34" charset="0"/>
              </a:rPr>
              <a:t>Background</a:t>
            </a:r>
            <a:r>
              <a:rPr lang="en-US" sz="3200" dirty="0"/>
              <a:t/>
            </a:r>
            <a:br>
              <a:rPr lang="en-US" sz="3200" dirty="0"/>
            </a:br>
            <a:endParaRPr lang="LID4096" sz="3200" dirty="0"/>
          </a:p>
        </p:txBody>
      </p:sp>
    </p:spTree>
    <p:extLst>
      <p:ext uri="{BB962C8B-B14F-4D97-AF65-F5344CB8AC3E}">
        <p14:creationId xmlns:p14="http://schemas.microsoft.com/office/powerpoint/2010/main" val="556212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C7E4-92BE-28DB-559A-6FD08CF1E974}"/>
              </a:ext>
            </a:extLst>
          </p:cNvPr>
          <p:cNvSpPr>
            <a:spLocks noGrp="1"/>
          </p:cNvSpPr>
          <p:nvPr>
            <p:ph type="title"/>
          </p:nvPr>
        </p:nvSpPr>
        <p:spPr>
          <a:xfrm>
            <a:off x="677334" y="609600"/>
            <a:ext cx="8596668" cy="628073"/>
          </a:xfrm>
        </p:spPr>
        <p:txBody>
          <a:bodyPr>
            <a:normAutofit fontScale="90000"/>
          </a:bodyPr>
          <a:lstStyle/>
          <a:p>
            <a:r>
              <a:rPr lang="en-US" sz="2800" b="1" dirty="0">
                <a:effectLst/>
                <a:latin typeface="Calibri Light" panose="020F0302020204030204" pitchFamily="34" charset="0"/>
                <a:ea typeface="Arial" panose="020B0604020202020204" pitchFamily="34" charset="0"/>
                <a:cs typeface="Calibri Light" panose="020F0302020204030204" pitchFamily="34" charset="0"/>
              </a:rPr>
              <a:t>Options available for control</a:t>
            </a:r>
            <a:r>
              <a:rPr lang="en-US" sz="1800" b="1" dirty="0">
                <a:effectLst/>
                <a:latin typeface="Arial" panose="020B0604020202020204" pitchFamily="34" charset="0"/>
                <a:ea typeface="Arial" panose="020B0604020202020204" pitchFamily="34" charset="0"/>
                <a:cs typeface="Arial" panose="020B0604020202020204" pitchFamily="34" charset="0"/>
              </a:rPr>
              <a:t/>
            </a:r>
            <a:br>
              <a:rPr lang="en-US" sz="1800" b="1" dirty="0">
                <a:effectLst/>
                <a:latin typeface="Arial" panose="020B0604020202020204" pitchFamily="34" charset="0"/>
                <a:ea typeface="Arial" panose="020B0604020202020204" pitchFamily="34" charset="0"/>
                <a:cs typeface="Arial" panose="020B0604020202020204" pitchFamily="34" charset="0"/>
              </a:rPr>
            </a:br>
            <a:endParaRPr lang="LID4096" b="1" dirty="0"/>
          </a:p>
        </p:txBody>
      </p:sp>
      <p:sp>
        <p:nvSpPr>
          <p:cNvPr id="3" name="Content Placeholder 2">
            <a:extLst>
              <a:ext uri="{FF2B5EF4-FFF2-40B4-BE49-F238E27FC236}">
                <a16:creationId xmlns:a16="http://schemas.microsoft.com/office/drawing/2014/main" id="{AB7ABDA8-2427-6CFC-C908-08D0120551D3}"/>
              </a:ext>
            </a:extLst>
          </p:cNvPr>
          <p:cNvSpPr>
            <a:spLocks noGrp="1"/>
          </p:cNvSpPr>
          <p:nvPr>
            <p:ph idx="1"/>
          </p:nvPr>
        </p:nvSpPr>
        <p:spPr>
          <a:xfrm>
            <a:off x="460869" y="1151847"/>
            <a:ext cx="8596668" cy="3022990"/>
          </a:xfrm>
        </p:spPr>
        <p:txBody>
          <a:bodyPr/>
          <a:lstStyle/>
          <a:p>
            <a:pPr marL="0" indent="0">
              <a:lnSpc>
                <a:spcPct val="107000"/>
              </a:lnSpc>
              <a:spcAft>
                <a:spcPts val="800"/>
              </a:spcAft>
              <a:buNone/>
            </a:pPr>
            <a:r>
              <a:rPr lang="en-US" sz="1800" b="1" dirty="0">
                <a:effectLst/>
                <a:latin typeface="Calibri Light" panose="020F0302020204030204" pitchFamily="34" charset="0"/>
                <a:ea typeface="Arial" panose="020B0604020202020204" pitchFamily="34" charset="0"/>
                <a:cs typeface="Arial" panose="020B0604020202020204" pitchFamily="34" charset="0"/>
              </a:rPr>
              <a:t>Option to receive data for BOT:</a:t>
            </a:r>
            <a:endParaRPr lang="en-US" sz="1800" b="1" dirty="0">
              <a:effectLst/>
              <a:latin typeface="Arial" panose="020B0604020202020204" pitchFamily="34" charset="0"/>
              <a:ea typeface="Arial" panose="020B0604020202020204" pitchFamily="34" charset="0"/>
              <a:cs typeface="Arial" panose="020B0604020202020204" pitchFamily="34" charset="0"/>
            </a:endParaRPr>
          </a:p>
          <a:p>
            <a:pPr marL="342900" lvl="0" indent="-342900" rtl="0">
              <a:lnSpc>
                <a:spcPct val="107000"/>
              </a:lnSpc>
              <a:buFont typeface="Wingdings" panose="05000000000000000000" pitchFamily="2" charset="2"/>
              <a:buChar char=""/>
            </a:pPr>
            <a:r>
              <a:rPr lang="en-US" sz="1800" dirty="0">
                <a:effectLst/>
                <a:latin typeface="Calibri Light" panose="020F0302020204030204" pitchFamily="34" charset="0"/>
                <a:ea typeface="Arial" panose="020B0604020202020204" pitchFamily="34" charset="0"/>
                <a:cs typeface="Arial" panose="020B0604020202020204" pitchFamily="34" charset="0"/>
              </a:rPr>
              <a:t>A user who creates a CHAT conversation and is configured to receive a message - with the help of the CHAT_USER parameter is approved to receive data:</a:t>
            </a: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dirty="0">
                <a:effectLst/>
                <a:latin typeface="Calibri Light" panose="020F0302020204030204" pitchFamily="34" charset="0"/>
                <a:ea typeface="Arial" panose="020B0604020202020204" pitchFamily="34" charset="0"/>
                <a:cs typeface="Arial" panose="020B0604020202020204" pitchFamily="34" charset="0"/>
              </a:rPr>
              <a:t>A general measure on a</a:t>
            </a:r>
            <a:r>
              <a:rPr lang="en-US" sz="1800" dirty="0">
                <a:effectLst/>
                <a:latin typeface="Calibri Light" panose="020F0302020204030204" pitchFamily="34" charset="0"/>
                <a:ea typeface="Arial" panose="020B0604020202020204" pitchFamily="34" charset="0"/>
                <a:cs typeface="Calibri Light" panose="020F0302020204030204" pitchFamily="34" charset="0"/>
              </a:rPr>
              <a:t>ll drives (according to the selection of the last measure) in a graph display</a:t>
            </a:r>
          </a:p>
          <a:p>
            <a:pPr marL="342900" lvl="0" indent="-342900">
              <a:lnSpc>
                <a:spcPct val="107000"/>
              </a:lnSpc>
              <a:spcAft>
                <a:spcPts val="800"/>
              </a:spcAft>
              <a:buFont typeface="Wingdings" panose="05000000000000000000" pitchFamily="2" charset="2"/>
              <a:buChar char=""/>
            </a:pPr>
            <a:r>
              <a:rPr lang="en-US" sz="1800" dirty="0">
                <a:effectLst/>
                <a:latin typeface="Calibri Light" panose="020F0302020204030204" pitchFamily="34" charset="0"/>
                <a:ea typeface="Arial" panose="020B0604020202020204" pitchFamily="34" charset="0"/>
                <a:cs typeface="Calibri Light" panose="020F0302020204030204" pitchFamily="34" charset="0"/>
              </a:rPr>
              <a:t>In order to receive data, it is necessary for the BOT user to send the word START in a message</a:t>
            </a:r>
          </a:p>
          <a:p>
            <a:endParaRPr lang="LID4096" dirty="0"/>
          </a:p>
        </p:txBody>
      </p:sp>
      <p:pic>
        <p:nvPicPr>
          <p:cNvPr id="10" name="Picture 9">
            <a:extLst>
              <a:ext uri="{FF2B5EF4-FFF2-40B4-BE49-F238E27FC236}">
                <a16:creationId xmlns:a16="http://schemas.microsoft.com/office/drawing/2014/main" id="{29F6EA55-94F5-129F-8326-180410A58F71}"/>
              </a:ext>
            </a:extLst>
          </p:cNvPr>
          <p:cNvPicPr>
            <a:picLocks noChangeAspect="1"/>
          </p:cNvPicPr>
          <p:nvPr/>
        </p:nvPicPr>
        <p:blipFill>
          <a:blip r:embed="rId2"/>
          <a:stretch>
            <a:fillRect/>
          </a:stretch>
        </p:blipFill>
        <p:spPr>
          <a:xfrm>
            <a:off x="460869" y="6167477"/>
            <a:ext cx="980952" cy="619048"/>
          </a:xfrm>
          <a:prstGeom prst="rect">
            <a:avLst/>
          </a:prstGeom>
        </p:spPr>
      </p:pic>
      <p:pic>
        <p:nvPicPr>
          <p:cNvPr id="7" name="Picture 6">
            <a:extLst>
              <a:ext uri="{FF2B5EF4-FFF2-40B4-BE49-F238E27FC236}">
                <a16:creationId xmlns:a16="http://schemas.microsoft.com/office/drawing/2014/main" id="{D4B8CF3E-AB36-41D5-B83C-DB01E9419C99}"/>
              </a:ext>
            </a:extLst>
          </p:cNvPr>
          <p:cNvPicPr>
            <a:picLocks noChangeAspect="1"/>
          </p:cNvPicPr>
          <p:nvPr/>
        </p:nvPicPr>
        <p:blipFill>
          <a:blip r:embed="rId3"/>
          <a:stretch>
            <a:fillRect/>
          </a:stretch>
        </p:blipFill>
        <p:spPr>
          <a:xfrm>
            <a:off x="6861582" y="4378896"/>
            <a:ext cx="3590731" cy="1232114"/>
          </a:xfrm>
          <a:prstGeom prst="rect">
            <a:avLst/>
          </a:prstGeom>
        </p:spPr>
      </p:pic>
    </p:spTree>
    <p:extLst>
      <p:ext uri="{BB962C8B-B14F-4D97-AF65-F5344CB8AC3E}">
        <p14:creationId xmlns:p14="http://schemas.microsoft.com/office/powerpoint/2010/main" val="1930548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8EE9-2AA5-5FF2-C402-0C2F5A12B171}"/>
              </a:ext>
            </a:extLst>
          </p:cNvPr>
          <p:cNvSpPr>
            <a:spLocks noGrp="1"/>
          </p:cNvSpPr>
          <p:nvPr>
            <p:ph type="title"/>
          </p:nvPr>
        </p:nvSpPr>
        <p:spPr>
          <a:xfrm>
            <a:off x="677334" y="609600"/>
            <a:ext cx="8596668" cy="505794"/>
          </a:xfrm>
        </p:spPr>
        <p:txBody>
          <a:bodyPr>
            <a:normAutofit fontScale="90000"/>
          </a:bodyPr>
          <a:lstStyle/>
          <a:p>
            <a:r>
              <a:rPr lang="en-US" sz="2800" b="1" dirty="0">
                <a:latin typeface="Calibri Light" panose="020F0302020204030204" pitchFamily="34" charset="0"/>
                <a:cs typeface="Calibri Light" panose="020F0302020204030204" pitchFamily="34" charset="0"/>
              </a:rPr>
              <a:t>An example of receiving data in BOT</a:t>
            </a:r>
            <a:endParaRPr lang="LID4096" sz="2800" b="1"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6C9D9B6C-DE47-D6F3-B82F-3D20DD7254A1}"/>
              </a:ext>
            </a:extLst>
          </p:cNvPr>
          <p:cNvPicPr>
            <a:picLocks noChangeAspect="1"/>
          </p:cNvPicPr>
          <p:nvPr/>
        </p:nvPicPr>
        <p:blipFill>
          <a:blip r:embed="rId2"/>
          <a:stretch>
            <a:fillRect/>
          </a:stretch>
        </p:blipFill>
        <p:spPr>
          <a:xfrm>
            <a:off x="2548745" y="1737389"/>
            <a:ext cx="3996835" cy="2711140"/>
          </a:xfrm>
          <a:prstGeom prst="rect">
            <a:avLst/>
          </a:prstGeom>
        </p:spPr>
      </p:pic>
      <p:pic>
        <p:nvPicPr>
          <p:cNvPr id="6" name="Picture 5">
            <a:extLst>
              <a:ext uri="{FF2B5EF4-FFF2-40B4-BE49-F238E27FC236}">
                <a16:creationId xmlns:a16="http://schemas.microsoft.com/office/drawing/2014/main" id="{213D7673-2DD5-0359-C78B-4ABBD71B386A}"/>
              </a:ext>
            </a:extLst>
          </p:cNvPr>
          <p:cNvPicPr>
            <a:picLocks noChangeAspect="1"/>
          </p:cNvPicPr>
          <p:nvPr/>
        </p:nvPicPr>
        <p:blipFill>
          <a:blip r:embed="rId3"/>
          <a:stretch>
            <a:fillRect/>
          </a:stretch>
        </p:blipFill>
        <p:spPr>
          <a:xfrm>
            <a:off x="460869" y="6167477"/>
            <a:ext cx="980952" cy="619048"/>
          </a:xfrm>
          <a:prstGeom prst="rect">
            <a:avLst/>
          </a:prstGeom>
        </p:spPr>
      </p:pic>
    </p:spTree>
    <p:extLst>
      <p:ext uri="{BB962C8B-B14F-4D97-AF65-F5344CB8AC3E}">
        <p14:creationId xmlns:p14="http://schemas.microsoft.com/office/powerpoint/2010/main" val="28978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36F2-87E9-FB03-24DE-8D7C96A9405B}"/>
              </a:ext>
            </a:extLst>
          </p:cNvPr>
          <p:cNvSpPr>
            <a:spLocks noGrp="1"/>
          </p:cNvSpPr>
          <p:nvPr>
            <p:ph type="title"/>
          </p:nvPr>
        </p:nvSpPr>
        <p:spPr/>
        <p:txBody>
          <a:bodyPr/>
          <a:lstStyle/>
          <a:p>
            <a:endParaRPr lang="LID4096"/>
          </a:p>
        </p:txBody>
      </p:sp>
      <p:pic>
        <p:nvPicPr>
          <p:cNvPr id="5" name="Content Placeholder 4">
            <a:extLst>
              <a:ext uri="{FF2B5EF4-FFF2-40B4-BE49-F238E27FC236}">
                <a16:creationId xmlns:a16="http://schemas.microsoft.com/office/drawing/2014/main" id="{BFE87C3B-2A81-819A-8C16-4DE2EEBEB3C5}"/>
              </a:ext>
            </a:extLst>
          </p:cNvPr>
          <p:cNvPicPr>
            <a:picLocks noGrp="1" noChangeAspect="1"/>
          </p:cNvPicPr>
          <p:nvPr>
            <p:ph idx="1"/>
          </p:nvPr>
        </p:nvPicPr>
        <p:blipFill>
          <a:blip r:embed="rId2"/>
          <a:stretch>
            <a:fillRect/>
          </a:stretch>
        </p:blipFill>
        <p:spPr>
          <a:xfrm>
            <a:off x="1482008" y="2160588"/>
            <a:ext cx="6988021" cy="3881437"/>
          </a:xfrm>
        </p:spPr>
      </p:pic>
    </p:spTree>
    <p:extLst>
      <p:ext uri="{BB962C8B-B14F-4D97-AF65-F5344CB8AC3E}">
        <p14:creationId xmlns:p14="http://schemas.microsoft.com/office/powerpoint/2010/main" val="26112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449B-868C-80E4-0B49-096288A1609F}"/>
              </a:ext>
            </a:extLst>
          </p:cNvPr>
          <p:cNvSpPr>
            <a:spLocks noGrp="1"/>
          </p:cNvSpPr>
          <p:nvPr>
            <p:ph type="title"/>
          </p:nvPr>
        </p:nvSpPr>
        <p:spPr/>
        <p:txBody>
          <a:bodyPr/>
          <a:lstStyle/>
          <a:p>
            <a:endParaRPr lang="LID4096"/>
          </a:p>
        </p:txBody>
      </p:sp>
      <p:pic>
        <p:nvPicPr>
          <p:cNvPr id="5" name="Content Placeholder 4">
            <a:extLst>
              <a:ext uri="{FF2B5EF4-FFF2-40B4-BE49-F238E27FC236}">
                <a16:creationId xmlns:a16="http://schemas.microsoft.com/office/drawing/2014/main" id="{A10A7AEC-09F0-F2B6-CEC7-EC9086E31ACC}"/>
              </a:ext>
            </a:extLst>
          </p:cNvPr>
          <p:cNvPicPr>
            <a:picLocks noGrp="1" noChangeAspect="1"/>
          </p:cNvPicPr>
          <p:nvPr>
            <p:ph idx="1"/>
          </p:nvPr>
        </p:nvPicPr>
        <p:blipFill>
          <a:blip r:embed="rId2"/>
          <a:stretch>
            <a:fillRect/>
          </a:stretch>
        </p:blipFill>
        <p:spPr>
          <a:xfrm>
            <a:off x="894696" y="2996352"/>
            <a:ext cx="4587877" cy="3449745"/>
          </a:xfrm>
        </p:spPr>
      </p:pic>
      <p:pic>
        <p:nvPicPr>
          <p:cNvPr id="7" name="Picture 6">
            <a:extLst>
              <a:ext uri="{FF2B5EF4-FFF2-40B4-BE49-F238E27FC236}">
                <a16:creationId xmlns:a16="http://schemas.microsoft.com/office/drawing/2014/main" id="{CB7A1DFF-CABB-D2C7-6956-1A5FAC562237}"/>
              </a:ext>
            </a:extLst>
          </p:cNvPr>
          <p:cNvPicPr>
            <a:picLocks noChangeAspect="1"/>
          </p:cNvPicPr>
          <p:nvPr/>
        </p:nvPicPr>
        <p:blipFill>
          <a:blip r:embed="rId3"/>
          <a:stretch>
            <a:fillRect/>
          </a:stretch>
        </p:blipFill>
        <p:spPr>
          <a:xfrm>
            <a:off x="5622449" y="1098661"/>
            <a:ext cx="4391638" cy="3258005"/>
          </a:xfrm>
          <a:prstGeom prst="rect">
            <a:avLst/>
          </a:prstGeom>
        </p:spPr>
      </p:pic>
    </p:spTree>
    <p:extLst>
      <p:ext uri="{BB962C8B-B14F-4D97-AF65-F5344CB8AC3E}">
        <p14:creationId xmlns:p14="http://schemas.microsoft.com/office/powerpoint/2010/main" val="4289575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FBA2-FAA6-C0D0-C984-729E3674FCBC}"/>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13030F3C-74FE-B3C8-AFA2-1BEAF6095412}"/>
              </a:ext>
            </a:extLst>
          </p:cNvPr>
          <p:cNvSpPr>
            <a:spLocks noGrp="1"/>
          </p:cNvSpPr>
          <p:nvPr>
            <p:ph idx="1"/>
          </p:nvPr>
        </p:nvSpPr>
        <p:spPr/>
        <p:txBody>
          <a:bodyPr/>
          <a:lstStyle/>
          <a:p>
            <a:endParaRPr lang="LID4096"/>
          </a:p>
        </p:txBody>
      </p:sp>
      <p:pic>
        <p:nvPicPr>
          <p:cNvPr id="5" name="Picture 4">
            <a:extLst>
              <a:ext uri="{FF2B5EF4-FFF2-40B4-BE49-F238E27FC236}">
                <a16:creationId xmlns:a16="http://schemas.microsoft.com/office/drawing/2014/main" id="{99742E9E-8D39-37F6-A915-03A3A4073F87}"/>
              </a:ext>
            </a:extLst>
          </p:cNvPr>
          <p:cNvPicPr>
            <a:picLocks noChangeAspect="1"/>
          </p:cNvPicPr>
          <p:nvPr/>
        </p:nvPicPr>
        <p:blipFill>
          <a:blip r:embed="rId2"/>
          <a:stretch>
            <a:fillRect/>
          </a:stretch>
        </p:blipFill>
        <p:spPr>
          <a:xfrm>
            <a:off x="942256" y="3506680"/>
            <a:ext cx="4937121" cy="1770428"/>
          </a:xfrm>
          <a:prstGeom prst="rect">
            <a:avLst/>
          </a:prstGeom>
        </p:spPr>
      </p:pic>
      <p:pic>
        <p:nvPicPr>
          <p:cNvPr id="7" name="Picture 6">
            <a:extLst>
              <a:ext uri="{FF2B5EF4-FFF2-40B4-BE49-F238E27FC236}">
                <a16:creationId xmlns:a16="http://schemas.microsoft.com/office/drawing/2014/main" id="{6B6FD4AB-A498-47FC-7F6C-D1376B9E7D21}"/>
              </a:ext>
            </a:extLst>
          </p:cNvPr>
          <p:cNvPicPr>
            <a:picLocks noChangeAspect="1"/>
          </p:cNvPicPr>
          <p:nvPr/>
        </p:nvPicPr>
        <p:blipFill>
          <a:blip r:embed="rId3"/>
          <a:stretch>
            <a:fillRect/>
          </a:stretch>
        </p:blipFill>
        <p:spPr>
          <a:xfrm>
            <a:off x="3499483" y="2601776"/>
            <a:ext cx="5193033" cy="674715"/>
          </a:xfrm>
          <a:prstGeom prst="rect">
            <a:avLst/>
          </a:prstGeom>
        </p:spPr>
      </p:pic>
    </p:spTree>
    <p:extLst>
      <p:ext uri="{BB962C8B-B14F-4D97-AF65-F5344CB8AC3E}">
        <p14:creationId xmlns:p14="http://schemas.microsoft.com/office/powerpoint/2010/main" val="221726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8EE9-2AA5-5FF2-C402-0C2F5A12B171}"/>
              </a:ext>
            </a:extLst>
          </p:cNvPr>
          <p:cNvSpPr>
            <a:spLocks noGrp="1"/>
          </p:cNvSpPr>
          <p:nvPr>
            <p:ph type="title"/>
          </p:nvPr>
        </p:nvSpPr>
        <p:spPr/>
        <p:txBody>
          <a:bodyPr/>
          <a:lstStyle/>
          <a:p>
            <a:endParaRPr lang="LID4096"/>
          </a:p>
        </p:txBody>
      </p:sp>
      <p:sp>
        <p:nvSpPr>
          <p:cNvPr id="7" name="Content Placeholder 6">
            <a:extLst>
              <a:ext uri="{FF2B5EF4-FFF2-40B4-BE49-F238E27FC236}">
                <a16:creationId xmlns:a16="http://schemas.microsoft.com/office/drawing/2014/main" id="{C892935B-E8C8-4041-45F2-051C373E9D66}"/>
              </a:ext>
            </a:extLst>
          </p:cNvPr>
          <p:cNvSpPr>
            <a:spLocks noGrp="1"/>
          </p:cNvSpPr>
          <p:nvPr>
            <p:ph idx="1"/>
          </p:nvPr>
        </p:nvSpPr>
        <p:spPr/>
        <p:txBody>
          <a:bodyPr/>
          <a:lstStyle/>
          <a:p>
            <a:endParaRPr lang="LID4096"/>
          </a:p>
        </p:txBody>
      </p:sp>
      <p:pic>
        <p:nvPicPr>
          <p:cNvPr id="9" name="Picture 8">
            <a:extLst>
              <a:ext uri="{FF2B5EF4-FFF2-40B4-BE49-F238E27FC236}">
                <a16:creationId xmlns:a16="http://schemas.microsoft.com/office/drawing/2014/main" id="{A56B0C54-0B11-8B6D-981C-F4D9A629AEAA}"/>
              </a:ext>
            </a:extLst>
          </p:cNvPr>
          <p:cNvPicPr>
            <a:picLocks noChangeAspect="1"/>
          </p:cNvPicPr>
          <p:nvPr/>
        </p:nvPicPr>
        <p:blipFill>
          <a:blip r:embed="rId2"/>
          <a:stretch>
            <a:fillRect/>
          </a:stretch>
        </p:blipFill>
        <p:spPr>
          <a:xfrm>
            <a:off x="1818545" y="2900975"/>
            <a:ext cx="6800000" cy="2400000"/>
          </a:xfrm>
          <a:prstGeom prst="rect">
            <a:avLst/>
          </a:prstGeom>
        </p:spPr>
      </p:pic>
    </p:spTree>
    <p:extLst>
      <p:ext uri="{BB962C8B-B14F-4D97-AF65-F5344CB8AC3E}">
        <p14:creationId xmlns:p14="http://schemas.microsoft.com/office/powerpoint/2010/main" val="414092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77334" y="1363981"/>
            <a:ext cx="8596668" cy="5128260"/>
          </a:xfrm>
        </p:spPr>
        <p:txBody>
          <a:bodyPr>
            <a:normAutofit fontScale="77500" lnSpcReduction="20000"/>
          </a:bodyPr>
          <a:lstStyle/>
          <a:p>
            <a:r>
              <a:rPr lang="en-US" b="1" dirty="0"/>
              <a:t>GCP</a:t>
            </a:r>
            <a:r>
              <a:rPr lang="en-US" dirty="0"/>
              <a:t> (Google Cloud Platform) - A cloud computing platform offered by Google that provides a range of services including compute, storage, networking, data analytics, machine learning, and more.</a:t>
            </a:r>
          </a:p>
          <a:p>
            <a:r>
              <a:rPr lang="en-US" b="1" dirty="0"/>
              <a:t>DOCKER</a:t>
            </a:r>
            <a:r>
              <a:rPr lang="en-US" dirty="0"/>
              <a:t> - An open-source platform for containerization of applications, which allows developers to package applications into containers and deploy them across different environments without any compatibility issues.</a:t>
            </a:r>
          </a:p>
          <a:p>
            <a:r>
              <a:rPr lang="en-US" b="1" dirty="0"/>
              <a:t>KAFKA</a:t>
            </a:r>
            <a:r>
              <a:rPr lang="en-US" dirty="0"/>
              <a:t> - An open-source distributed event streaming platform that is designed to handle high-throughput and real-time data feeds. It is commonly used for building real-time streaming data pipelines and event-driven architectures.</a:t>
            </a:r>
          </a:p>
          <a:p>
            <a:r>
              <a:rPr lang="en-US" b="1" dirty="0"/>
              <a:t>PYTHON</a:t>
            </a:r>
            <a:r>
              <a:rPr lang="en-US" dirty="0"/>
              <a:t> - A high-level programming language known for its simplicity, readability, and versatility. It is commonly used for web development, data analysis, scientific computing, and machine learning.</a:t>
            </a:r>
          </a:p>
          <a:p>
            <a:r>
              <a:rPr lang="en-US" b="1" dirty="0" smtClean="0"/>
              <a:t>PYSPARK</a:t>
            </a:r>
            <a:r>
              <a:rPr lang="en-US" dirty="0" smtClean="0"/>
              <a:t> </a:t>
            </a:r>
            <a:r>
              <a:rPr lang="en-US" dirty="0"/>
              <a:t>- A Python library for Apache Spark, a distributed computing framework for processing large-scale data sets. </a:t>
            </a:r>
            <a:r>
              <a:rPr lang="en-US" dirty="0" err="1"/>
              <a:t>Pyspark</a:t>
            </a:r>
            <a:r>
              <a:rPr lang="en-US" dirty="0"/>
              <a:t> provides an easy-to-use interface for developers to write parallel processing jobs in Python.</a:t>
            </a:r>
          </a:p>
          <a:p>
            <a:r>
              <a:rPr lang="en-US" b="1" dirty="0"/>
              <a:t>MONGODB</a:t>
            </a:r>
            <a:r>
              <a:rPr lang="en-US" dirty="0"/>
              <a:t> - A document-oriented NoSQL database that uses JSON-like documents for data storage. It is known for its scalability, flexibility, and ease of use.</a:t>
            </a:r>
          </a:p>
          <a:p>
            <a:r>
              <a:rPr lang="en-US" b="1" dirty="0"/>
              <a:t>ELASTIC</a:t>
            </a:r>
            <a:r>
              <a:rPr lang="en-US" dirty="0"/>
              <a:t> - A suite of open-source software tools for search, analytics, and visualization of large-scale data sets. It includes </a:t>
            </a:r>
            <a:r>
              <a:rPr lang="en-US" dirty="0" err="1"/>
              <a:t>Elasticsearch</a:t>
            </a:r>
            <a:r>
              <a:rPr lang="en-US" dirty="0"/>
              <a:t> for search and analytics, </a:t>
            </a:r>
            <a:r>
              <a:rPr lang="en-US" dirty="0" err="1"/>
              <a:t>Logstash</a:t>
            </a:r>
            <a:r>
              <a:rPr lang="en-US" dirty="0"/>
              <a:t> for data processing, and </a:t>
            </a:r>
            <a:r>
              <a:rPr lang="en-US" dirty="0" err="1"/>
              <a:t>Kibana</a:t>
            </a:r>
            <a:r>
              <a:rPr lang="en-US" dirty="0"/>
              <a:t> for visualization and reporting.</a:t>
            </a:r>
          </a:p>
          <a:p>
            <a:r>
              <a:rPr lang="en-US" b="1" dirty="0"/>
              <a:t>KIBANA</a:t>
            </a:r>
            <a:r>
              <a:rPr lang="en-US" dirty="0"/>
              <a:t> - An open-source data visualization platform that is used to visualize and analyze data stored in </a:t>
            </a:r>
            <a:r>
              <a:rPr lang="en-US" dirty="0" err="1"/>
              <a:t>Elasticsearch</a:t>
            </a:r>
            <a:r>
              <a:rPr lang="en-US" dirty="0"/>
              <a:t>. It provides a range of visualization tools, including bar charts, pie charts, line graphs, and more</a:t>
            </a:r>
            <a:r>
              <a:rPr lang="en-US" dirty="0" smtClean="0"/>
              <a:t>.</a:t>
            </a:r>
          </a:p>
          <a:p>
            <a:r>
              <a:rPr lang="en-US" b="1" dirty="0"/>
              <a:t>Airflow</a:t>
            </a:r>
            <a:r>
              <a:rPr lang="en-US" dirty="0"/>
              <a:t> </a:t>
            </a:r>
            <a:r>
              <a:rPr lang="en-US" dirty="0" smtClean="0"/>
              <a:t>- An </a:t>
            </a:r>
            <a:r>
              <a:rPr lang="en-US" dirty="0"/>
              <a:t>open-source platform for programmatically scheduling and managing data workflows as DAGs.</a:t>
            </a:r>
          </a:p>
        </p:txBody>
      </p:sp>
      <p:sp>
        <p:nvSpPr>
          <p:cNvPr id="4" name="Title 1">
            <a:extLst>
              <a:ext uri="{FF2B5EF4-FFF2-40B4-BE49-F238E27FC236}">
                <a16:creationId xmlns:a16="http://schemas.microsoft.com/office/drawing/2014/main" id="{DFF6AA80-EF97-AF83-560C-09D6AEEBC0BD}"/>
              </a:ext>
            </a:extLst>
          </p:cNvPr>
          <p:cNvSpPr>
            <a:spLocks noGrp="1"/>
          </p:cNvSpPr>
          <p:nvPr>
            <p:ph type="title"/>
          </p:nvPr>
        </p:nvSpPr>
        <p:spPr>
          <a:xfrm>
            <a:off x="677334" y="609600"/>
            <a:ext cx="8596668" cy="670560"/>
          </a:xfrm>
        </p:spPr>
        <p:txBody>
          <a:bodyPr>
            <a:noAutofit/>
          </a:bodyPr>
          <a:lstStyle/>
          <a:p>
            <a:pPr algn="ctr"/>
            <a:r>
              <a:rPr lang="en-US" sz="2800" b="1" dirty="0">
                <a:latin typeface="Calibri Light" panose="020F0302020204030204" pitchFamily="34" charset="0"/>
                <a:ea typeface="Arial" panose="020B0604020202020204" pitchFamily="34" charset="0"/>
                <a:cs typeface="Arial" panose="020B0604020202020204" pitchFamily="34" charset="0"/>
              </a:rPr>
              <a:t>Our</a:t>
            </a:r>
            <a:r>
              <a:rPr lang="en-US" sz="2400" b="1" i="1" dirty="0" smtClean="0">
                <a:solidFill>
                  <a:schemeClr val="accent2">
                    <a:lumMod val="50000"/>
                  </a:schemeClr>
                </a:solidFill>
              </a:rPr>
              <a:t> </a:t>
            </a:r>
            <a:r>
              <a:rPr lang="en-US" sz="2800" b="1" dirty="0">
                <a:latin typeface="Calibri Light" panose="020F0302020204030204" pitchFamily="34" charset="0"/>
                <a:ea typeface="Arial" panose="020B0604020202020204" pitchFamily="34" charset="0"/>
                <a:cs typeface="Arial" panose="020B0604020202020204" pitchFamily="34" charset="0"/>
              </a:rPr>
              <a:t>Stack</a:t>
            </a:r>
            <a:r>
              <a:rPr lang="en-US" sz="2400" b="1" i="1" dirty="0" smtClean="0">
                <a:solidFill>
                  <a:schemeClr val="accent2">
                    <a:lumMod val="50000"/>
                  </a:schemeClr>
                </a:solidFill>
              </a:rPr>
              <a:t> </a:t>
            </a:r>
            <a:r>
              <a:rPr lang="en-US" sz="3200" dirty="0"/>
              <a:t/>
            </a:r>
            <a:br>
              <a:rPr lang="en-US" sz="3200" dirty="0"/>
            </a:br>
            <a:endParaRPr lang="LID4096" sz="3200" dirty="0"/>
          </a:p>
        </p:txBody>
      </p:sp>
    </p:spTree>
    <p:extLst>
      <p:ext uri="{BB962C8B-B14F-4D97-AF65-F5344CB8AC3E}">
        <p14:creationId xmlns:p14="http://schemas.microsoft.com/office/powerpoint/2010/main" val="560609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5909-D264-D016-7259-B7BE9C6C9654}"/>
              </a:ext>
            </a:extLst>
          </p:cNvPr>
          <p:cNvSpPr>
            <a:spLocks noGrp="1"/>
          </p:cNvSpPr>
          <p:nvPr>
            <p:ph type="ctrTitle"/>
          </p:nvPr>
        </p:nvSpPr>
        <p:spPr>
          <a:xfrm>
            <a:off x="88777" y="115411"/>
            <a:ext cx="11345662" cy="399494"/>
          </a:xfrm>
        </p:spPr>
        <p:txBody>
          <a:bodyPr>
            <a:normAutofit fontScale="90000"/>
          </a:bodyPr>
          <a:lstStyle/>
          <a:p>
            <a:pPr algn="ctr"/>
            <a:r>
              <a:rPr lang="en-US" sz="2800" b="1" dirty="0">
                <a:latin typeface="Calibri Light" panose="020F0302020204030204" pitchFamily="34" charset="0"/>
                <a:ea typeface="Arial" panose="020B0604020202020204" pitchFamily="34" charset="0"/>
                <a:cs typeface="Arial" panose="020B0604020202020204" pitchFamily="34" charset="0"/>
              </a:rPr>
              <a:t>Architecture</a:t>
            </a:r>
            <a:endParaRPr lang="LID4096" sz="2800" b="1" dirty="0">
              <a:latin typeface="Calibri Light" panose="020F0302020204030204" pitchFamily="34" charset="0"/>
              <a:ea typeface="Arial" panose="020B0604020202020204" pitchFamily="34" charset="0"/>
              <a:cs typeface="Arial" panose="020B0604020202020204" pitchFamily="34" charset="0"/>
            </a:endParaRPr>
          </a:p>
        </p:txBody>
      </p:sp>
      <p:pic>
        <p:nvPicPr>
          <p:cNvPr id="3" name="תמונה 2"/>
          <p:cNvPicPr>
            <a:picLocks noChangeAspect="1"/>
          </p:cNvPicPr>
          <p:nvPr/>
        </p:nvPicPr>
        <p:blipFill>
          <a:blip r:embed="rId3"/>
          <a:stretch>
            <a:fillRect/>
          </a:stretch>
        </p:blipFill>
        <p:spPr>
          <a:xfrm>
            <a:off x="1173480" y="630248"/>
            <a:ext cx="8962072" cy="5781982"/>
          </a:xfrm>
          <a:prstGeom prst="rect">
            <a:avLst/>
          </a:prstGeom>
        </p:spPr>
      </p:pic>
    </p:spTree>
    <p:extLst>
      <p:ext uri="{BB962C8B-B14F-4D97-AF65-F5344CB8AC3E}">
        <p14:creationId xmlns:p14="http://schemas.microsoft.com/office/powerpoint/2010/main" val="25234867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1A6F58-E8A3-8B96-62AB-CB57867A914E}"/>
              </a:ext>
            </a:extLst>
          </p:cNvPr>
          <p:cNvPicPr>
            <a:picLocks noChangeAspect="1"/>
          </p:cNvPicPr>
          <p:nvPr/>
        </p:nvPicPr>
        <p:blipFill>
          <a:blip r:embed="rId3"/>
          <a:stretch>
            <a:fillRect/>
          </a:stretch>
        </p:blipFill>
        <p:spPr>
          <a:xfrm>
            <a:off x="5386259" y="3127513"/>
            <a:ext cx="5921862" cy="3423986"/>
          </a:xfrm>
          <a:prstGeom prst="rect">
            <a:avLst/>
          </a:prstGeom>
        </p:spPr>
      </p:pic>
      <p:sp>
        <p:nvSpPr>
          <p:cNvPr id="2" name="Title 1">
            <a:extLst>
              <a:ext uri="{FF2B5EF4-FFF2-40B4-BE49-F238E27FC236}">
                <a16:creationId xmlns:a16="http://schemas.microsoft.com/office/drawing/2014/main" id="{D2BB56F7-790C-BDB2-0AA2-CEA025C266D8}"/>
              </a:ext>
            </a:extLst>
          </p:cNvPr>
          <p:cNvSpPr>
            <a:spLocks noGrp="1"/>
          </p:cNvSpPr>
          <p:nvPr>
            <p:ph type="title"/>
          </p:nvPr>
        </p:nvSpPr>
        <p:spPr>
          <a:xfrm>
            <a:off x="1629834" y="533400"/>
            <a:ext cx="7940193" cy="535709"/>
          </a:xfrm>
        </p:spPr>
        <p:txBody>
          <a:bodyPr>
            <a:normAutofit/>
          </a:bodyPr>
          <a:lstStyle/>
          <a:p>
            <a:pPr algn="ctr"/>
            <a:r>
              <a:rPr lang="en-US" sz="2800" b="1" dirty="0">
                <a:effectLst/>
                <a:latin typeface="Calibri Light" panose="020F0302020204030204" pitchFamily="34" charset="0"/>
                <a:ea typeface="Arial" panose="020B0604020202020204" pitchFamily="34" charset="0"/>
                <a:cs typeface="Arial" panose="020B0604020202020204" pitchFamily="34" charset="0"/>
              </a:rPr>
              <a:t>Registration of logs of launched pages of the project:</a:t>
            </a:r>
            <a:endParaRPr lang="LID4096" sz="2800" b="1" dirty="0"/>
          </a:p>
        </p:txBody>
      </p:sp>
      <p:sp>
        <p:nvSpPr>
          <p:cNvPr id="3" name="Content Placeholder 2">
            <a:extLst>
              <a:ext uri="{FF2B5EF4-FFF2-40B4-BE49-F238E27FC236}">
                <a16:creationId xmlns:a16="http://schemas.microsoft.com/office/drawing/2014/main" id="{C9757384-24AE-050A-9328-B192334639F9}"/>
              </a:ext>
            </a:extLst>
          </p:cNvPr>
          <p:cNvSpPr>
            <a:spLocks noGrp="1"/>
          </p:cNvSpPr>
          <p:nvPr>
            <p:ph idx="1"/>
          </p:nvPr>
        </p:nvSpPr>
        <p:spPr>
          <a:xfrm>
            <a:off x="677334" y="1145309"/>
            <a:ext cx="8596668" cy="2644813"/>
          </a:xfrm>
        </p:spPr>
        <p:txBody>
          <a:bodyPr>
            <a:normAutofit fontScale="92500" lnSpcReduction="20000"/>
          </a:bodyPr>
          <a:lstStyle/>
          <a:p>
            <a:pPr marL="342900" lvl="0" indent="-342900">
              <a:lnSpc>
                <a:spcPct val="107000"/>
              </a:lnSpc>
              <a:buFont typeface="Wingdings" panose="05000000000000000000" pitchFamily="2" charset="2"/>
              <a:buChar char=""/>
            </a:pPr>
            <a:endParaRPr lang="en-US" sz="1800" dirty="0">
              <a:effectLst/>
              <a:latin typeface="Calibri Light" panose="020F0302020204030204" pitchFamily="34" charset="0"/>
              <a:ea typeface="Arial" panose="020B060402020202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900" dirty="0">
                <a:effectLst/>
                <a:latin typeface="Calibri Light" panose="020F0302020204030204" pitchFamily="34" charset="0"/>
                <a:ea typeface="Arial" panose="020B0604020202020204" pitchFamily="34" charset="0"/>
                <a:cs typeface="Arial" panose="020B0604020202020204" pitchFamily="34" charset="0"/>
              </a:rPr>
              <a:t>For the purpose of saving and monitoring - using the library - </a:t>
            </a:r>
            <a:r>
              <a:rPr lang="en-US" sz="1900" b="1" dirty="0">
                <a:effectLst/>
                <a:latin typeface="Calibri Light" panose="020F0302020204030204" pitchFamily="34" charset="0"/>
                <a:ea typeface="Arial" panose="020B0604020202020204" pitchFamily="34" charset="0"/>
                <a:cs typeface="Arial" panose="020B0604020202020204" pitchFamily="34" charset="0"/>
              </a:rPr>
              <a:t>logging</a:t>
            </a:r>
            <a:endParaRPr lang="en-US" sz="1900" b="1"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900" dirty="0">
                <a:effectLst/>
                <a:latin typeface="Calibri Light" panose="020F0302020204030204" pitchFamily="34" charset="0"/>
                <a:ea typeface="Arial" panose="020B0604020202020204" pitchFamily="34" charset="0"/>
                <a:cs typeface="Arial" panose="020B0604020202020204" pitchFamily="34" charset="0"/>
              </a:rPr>
              <a:t>All logs are recorded in the </a:t>
            </a:r>
            <a:r>
              <a:rPr lang="en-US" sz="1900" b="1" dirty="0">
                <a:effectLst/>
                <a:latin typeface="Calibri Light" panose="020F0302020204030204" pitchFamily="34" charset="0"/>
                <a:ea typeface="Arial" panose="020B0604020202020204" pitchFamily="34" charset="0"/>
                <a:cs typeface="Arial" panose="020B0604020202020204" pitchFamily="34" charset="0"/>
              </a:rPr>
              <a:t>/logs </a:t>
            </a:r>
            <a:r>
              <a:rPr lang="en-US" sz="1900" dirty="0">
                <a:effectLst/>
                <a:latin typeface="Calibri Light" panose="020F0302020204030204" pitchFamily="34" charset="0"/>
                <a:ea typeface="Arial" panose="020B0604020202020204" pitchFamily="34" charset="0"/>
                <a:cs typeface="Arial" panose="020B0604020202020204" pitchFamily="34" charset="0"/>
              </a:rPr>
              <a:t>folder of a running project.</a:t>
            </a:r>
            <a:endParaRPr lang="en-US" sz="19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900" dirty="0">
                <a:effectLst/>
                <a:latin typeface="Calibri Light" panose="020F0302020204030204" pitchFamily="34" charset="0"/>
                <a:ea typeface="Arial" panose="020B0604020202020204" pitchFamily="34" charset="0"/>
                <a:cs typeface="Arial" panose="020B0604020202020204" pitchFamily="34" charset="0"/>
              </a:rPr>
              <a:t>Every run - the same log file is reset - only the last run is served for control purposes</a:t>
            </a:r>
            <a:endParaRPr lang="en-US" sz="19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900" dirty="0">
                <a:effectLst/>
                <a:latin typeface="Calibri Light" panose="020F0302020204030204" pitchFamily="34" charset="0"/>
                <a:ea typeface="Arial" panose="020B0604020202020204" pitchFamily="34" charset="0"/>
                <a:cs typeface="Arial" panose="020B0604020202020204" pitchFamily="34" charset="0"/>
              </a:rPr>
              <a:t>There is an option for testing including display/printing of logs by using the </a:t>
            </a:r>
            <a:r>
              <a:rPr lang="en-US" sz="1900" b="1" dirty="0" err="1">
                <a:effectLst/>
                <a:latin typeface="Calibri Light" panose="020F0302020204030204" pitchFamily="34" charset="0"/>
                <a:ea typeface="Arial" panose="020B0604020202020204" pitchFamily="34" charset="0"/>
                <a:cs typeface="Arial" panose="020B0604020202020204" pitchFamily="34" charset="0"/>
              </a:rPr>
              <a:t>sw_debug</a:t>
            </a:r>
            <a:r>
              <a:rPr lang="en-US" sz="1900" b="1" dirty="0">
                <a:effectLst/>
                <a:latin typeface="Calibri Light" panose="020F0302020204030204" pitchFamily="34" charset="0"/>
                <a:ea typeface="Arial" panose="020B0604020202020204" pitchFamily="34" charset="0"/>
                <a:cs typeface="Arial" panose="020B0604020202020204" pitchFamily="34" charset="0"/>
              </a:rPr>
              <a:t> </a:t>
            </a:r>
            <a:r>
              <a:rPr lang="en-US" sz="1900" dirty="0">
                <a:effectLst/>
                <a:latin typeface="Calibri Light" panose="020F0302020204030204" pitchFamily="34" charset="0"/>
                <a:ea typeface="Arial" panose="020B0604020202020204" pitchFamily="34" charset="0"/>
                <a:cs typeface="Arial" panose="020B0604020202020204" pitchFamily="34" charset="0"/>
              </a:rPr>
              <a:t>parameter</a:t>
            </a:r>
            <a:endParaRPr lang="en-US" sz="19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900" dirty="0">
                <a:effectLst/>
                <a:latin typeface="Calibri Light" panose="020F0302020204030204" pitchFamily="34" charset="0"/>
                <a:ea typeface="Arial" panose="020B0604020202020204" pitchFamily="34" charset="0"/>
                <a:cs typeface="Arial" panose="020B0604020202020204" pitchFamily="34" charset="0"/>
              </a:rPr>
              <a:t>Use of log registration - against class </a:t>
            </a:r>
            <a:r>
              <a:rPr lang="en-US" sz="1900" b="1" dirty="0" err="1">
                <a:effectLst/>
                <a:latin typeface="Calibri Light" panose="020F0302020204030204" pitchFamily="34" charset="0"/>
                <a:ea typeface="Arial" panose="020B0604020202020204" pitchFamily="34" charset="0"/>
                <a:cs typeface="Arial" panose="020B0604020202020204" pitchFamily="34" charset="0"/>
              </a:rPr>
              <a:t>my_log</a:t>
            </a:r>
            <a:endParaRPr lang="en-US" sz="1900" b="1" dirty="0">
              <a:effectLst/>
              <a:latin typeface="Arial" panose="020B0604020202020204" pitchFamily="34" charset="0"/>
              <a:ea typeface="Arial" panose="020B0604020202020204" pitchFamily="34" charset="0"/>
              <a:cs typeface="Arial" panose="020B0604020202020204" pitchFamily="34" charset="0"/>
            </a:endParaRPr>
          </a:p>
          <a:p>
            <a:endParaRPr lang="LID4096" dirty="0"/>
          </a:p>
        </p:txBody>
      </p:sp>
      <p:pic>
        <p:nvPicPr>
          <p:cNvPr id="7" name="Picture 6">
            <a:extLst>
              <a:ext uri="{FF2B5EF4-FFF2-40B4-BE49-F238E27FC236}">
                <a16:creationId xmlns:a16="http://schemas.microsoft.com/office/drawing/2014/main" id="{2EE8A861-474B-AD60-E972-C08FB8A6A2B9}"/>
              </a:ext>
            </a:extLst>
          </p:cNvPr>
          <p:cNvPicPr>
            <a:picLocks noChangeAspect="1"/>
          </p:cNvPicPr>
          <p:nvPr/>
        </p:nvPicPr>
        <p:blipFill>
          <a:blip r:embed="rId4"/>
          <a:stretch>
            <a:fillRect/>
          </a:stretch>
        </p:blipFill>
        <p:spPr>
          <a:xfrm>
            <a:off x="517538" y="6248400"/>
            <a:ext cx="1323810" cy="485714"/>
          </a:xfrm>
          <a:prstGeom prst="rect">
            <a:avLst/>
          </a:prstGeom>
        </p:spPr>
      </p:pic>
    </p:spTree>
    <p:extLst>
      <p:ext uri="{BB962C8B-B14F-4D97-AF65-F5344CB8AC3E}">
        <p14:creationId xmlns:p14="http://schemas.microsoft.com/office/powerpoint/2010/main" val="11815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689F-58BD-351C-4BC3-5DEEEA56ED65}"/>
              </a:ext>
            </a:extLst>
          </p:cNvPr>
          <p:cNvSpPr>
            <a:spLocks noGrp="1"/>
          </p:cNvSpPr>
          <p:nvPr>
            <p:ph type="title"/>
          </p:nvPr>
        </p:nvSpPr>
        <p:spPr>
          <a:xfrm>
            <a:off x="1256454" y="601420"/>
            <a:ext cx="8596668" cy="583096"/>
          </a:xfrm>
        </p:spPr>
        <p:txBody>
          <a:bodyPr>
            <a:normAutofit/>
          </a:bodyPr>
          <a:lstStyle/>
          <a:p>
            <a:pPr algn="ctr"/>
            <a:r>
              <a:rPr lang="en-US" sz="2800" dirty="0"/>
              <a:t>Files *.</a:t>
            </a:r>
            <a:r>
              <a:rPr lang="en-US" sz="2800" dirty="0" err="1"/>
              <a:t>ini</a:t>
            </a:r>
            <a:r>
              <a:rPr lang="en-US" sz="2800" dirty="0"/>
              <a:t> - settings required for work</a:t>
            </a:r>
            <a:endParaRPr lang="LID4096" sz="2800" dirty="0"/>
          </a:p>
        </p:txBody>
      </p:sp>
      <p:pic>
        <p:nvPicPr>
          <p:cNvPr id="5" name="Content Placeholder 4">
            <a:extLst>
              <a:ext uri="{FF2B5EF4-FFF2-40B4-BE49-F238E27FC236}">
                <a16:creationId xmlns:a16="http://schemas.microsoft.com/office/drawing/2014/main" id="{709B0C54-EBD6-1EC0-ED31-6599A3E521E1}"/>
              </a:ext>
            </a:extLst>
          </p:cNvPr>
          <p:cNvPicPr>
            <a:picLocks noGrp="1" noChangeAspect="1"/>
          </p:cNvPicPr>
          <p:nvPr>
            <p:ph idx="1"/>
          </p:nvPr>
        </p:nvPicPr>
        <p:blipFill>
          <a:blip r:embed="rId2"/>
          <a:stretch>
            <a:fillRect/>
          </a:stretch>
        </p:blipFill>
        <p:spPr>
          <a:xfrm>
            <a:off x="487839" y="2437262"/>
            <a:ext cx="4771429" cy="2495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a:extLst>
              <a:ext uri="{FF2B5EF4-FFF2-40B4-BE49-F238E27FC236}">
                <a16:creationId xmlns:a16="http://schemas.microsoft.com/office/drawing/2014/main" id="{F568F34B-F683-8805-7AA0-8FBC06996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46" y="1184516"/>
            <a:ext cx="2419350" cy="16287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CAB432C-E4A0-3727-CA1B-9334E83AAD63}"/>
              </a:ext>
            </a:extLst>
          </p:cNvPr>
          <p:cNvPicPr>
            <a:picLocks noChangeAspect="1"/>
          </p:cNvPicPr>
          <p:nvPr/>
        </p:nvPicPr>
        <p:blipFill>
          <a:blip r:embed="rId4"/>
          <a:stretch>
            <a:fillRect/>
          </a:stretch>
        </p:blipFill>
        <p:spPr>
          <a:xfrm>
            <a:off x="5976731" y="4685990"/>
            <a:ext cx="4506212" cy="13865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a:extLst>
              <a:ext uri="{FF2B5EF4-FFF2-40B4-BE49-F238E27FC236}">
                <a16:creationId xmlns:a16="http://schemas.microsoft.com/office/drawing/2014/main" id="{4323D38F-BAB6-356B-8962-62D69F6E0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7807" y="3378063"/>
            <a:ext cx="57054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4510262-D390-CF3F-5A2D-53A1DF4B3CF3}"/>
              </a:ext>
            </a:extLst>
          </p:cNvPr>
          <p:cNvPicPr>
            <a:picLocks noChangeAspect="1"/>
          </p:cNvPicPr>
          <p:nvPr/>
        </p:nvPicPr>
        <p:blipFill>
          <a:blip r:embed="rId6"/>
          <a:stretch>
            <a:fillRect/>
          </a:stretch>
        </p:blipFill>
        <p:spPr>
          <a:xfrm>
            <a:off x="504936" y="6372286"/>
            <a:ext cx="1323810" cy="485714"/>
          </a:xfrm>
          <a:prstGeom prst="rect">
            <a:avLst/>
          </a:prstGeom>
        </p:spPr>
      </p:pic>
    </p:spTree>
    <p:extLst>
      <p:ext uri="{BB962C8B-B14F-4D97-AF65-F5344CB8AC3E}">
        <p14:creationId xmlns:p14="http://schemas.microsoft.com/office/powerpoint/2010/main" val="295973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3185-2AD5-9935-F52D-5FDEDE631708}"/>
              </a:ext>
            </a:extLst>
          </p:cNvPr>
          <p:cNvSpPr>
            <a:spLocks noGrp="1"/>
          </p:cNvSpPr>
          <p:nvPr>
            <p:ph type="title"/>
          </p:nvPr>
        </p:nvSpPr>
        <p:spPr>
          <a:xfrm>
            <a:off x="677334" y="609600"/>
            <a:ext cx="8596668" cy="622852"/>
          </a:xfrm>
        </p:spPr>
        <p:txBody>
          <a:bodyPr>
            <a:normAutofit fontScale="90000"/>
          </a:bodyPr>
          <a:lstStyle/>
          <a:p>
            <a:pPr algn="ctr"/>
            <a:r>
              <a:rPr lang="en-US" sz="3100" dirty="0"/>
              <a:t>Scanning</a:t>
            </a:r>
            <a:r>
              <a:rPr lang="en-US" dirty="0"/>
              <a:t> </a:t>
            </a:r>
            <a:r>
              <a:rPr lang="en-US" sz="3100" dirty="0"/>
              <a:t>Drives and </a:t>
            </a:r>
            <a:r>
              <a:rPr lang="en-US" sz="3100" dirty="0"/>
              <a:t>Folders tools</a:t>
            </a:r>
            <a:endParaRPr lang="LID4096" sz="3100" dirty="0"/>
          </a:p>
        </p:txBody>
      </p:sp>
      <p:sp>
        <p:nvSpPr>
          <p:cNvPr id="3" name="Content Placeholder 2">
            <a:extLst>
              <a:ext uri="{FF2B5EF4-FFF2-40B4-BE49-F238E27FC236}">
                <a16:creationId xmlns:a16="http://schemas.microsoft.com/office/drawing/2014/main" id="{A85BD8F5-CCE4-61EB-263F-8D21DD9AF843}"/>
              </a:ext>
            </a:extLst>
          </p:cNvPr>
          <p:cNvSpPr>
            <a:spLocks noGrp="1"/>
          </p:cNvSpPr>
          <p:nvPr>
            <p:ph idx="1"/>
          </p:nvPr>
        </p:nvSpPr>
        <p:spPr>
          <a:xfrm>
            <a:off x="531560" y="1391963"/>
            <a:ext cx="8596668" cy="3880773"/>
          </a:xfrm>
        </p:spPr>
        <p:txBody>
          <a:bodyPr/>
          <a:lstStyle/>
          <a:p>
            <a:pPr lvl="0">
              <a:lnSpc>
                <a:spcPct val="107000"/>
              </a:lnSpc>
              <a:buFont typeface="Wingdings" panose="05000000000000000000" pitchFamily="2" charset="2"/>
              <a:buChar char=""/>
            </a:pPr>
            <a:r>
              <a:rPr lang="en-US" b="1" dirty="0">
                <a:latin typeface="Calibri Light" panose="020F0302020204030204" pitchFamily="34" charset="0"/>
                <a:ea typeface="Arial" panose="020B0604020202020204" pitchFamily="34" charset="0"/>
                <a:cs typeface="Arial" panose="020B0604020202020204" pitchFamily="34" charset="0"/>
              </a:rPr>
              <a:t>JIT</a:t>
            </a:r>
            <a:r>
              <a:rPr lang="en-US" dirty="0">
                <a:latin typeface="Calibri Light" panose="020F0302020204030204" pitchFamily="34" charset="0"/>
                <a:ea typeface="Arial" panose="020B0604020202020204" pitchFamily="34" charset="0"/>
                <a:cs typeface="Arial" panose="020B0604020202020204" pitchFamily="34" charset="0"/>
              </a:rPr>
              <a:t> programs can be scheduled at different times using a BAT file for Python code</a:t>
            </a:r>
            <a:endParaRPr lang="en-US" dirty="0">
              <a:latin typeface="Calibri Light" panose="020F0302020204030204" pitchFamily="34" charset="0"/>
              <a:ea typeface="Arial" panose="020B0604020202020204" pitchFamily="34" charset="0"/>
              <a:cs typeface="Arial" panose="020B0604020202020204" pitchFamily="34" charset="0"/>
            </a:endParaRPr>
          </a:p>
          <a:p>
            <a:pPr lvl="0">
              <a:lnSpc>
                <a:spcPct val="107000"/>
              </a:lnSpc>
              <a:buFont typeface="Wingdings" panose="05000000000000000000" pitchFamily="2" charset="2"/>
              <a:buChar char=""/>
            </a:pPr>
            <a:r>
              <a:rPr lang="en-US" dirty="0">
                <a:latin typeface="Calibri Light" panose="020F0302020204030204" pitchFamily="34" charset="0"/>
                <a:ea typeface="Arial" panose="020B0604020202020204" pitchFamily="34" charset="0"/>
                <a:cs typeface="Arial" panose="020B0604020202020204" pitchFamily="34" charset="0"/>
              </a:rPr>
              <a:t>Data is saved in fixed format JSON files with specific names in a shared </a:t>
            </a:r>
            <a:r>
              <a:rPr lang="en-US" dirty="0">
                <a:latin typeface="Calibri Light" panose="020F0302020204030204" pitchFamily="34" charset="0"/>
                <a:ea typeface="Arial" panose="020B0604020202020204" pitchFamily="34" charset="0"/>
                <a:cs typeface="Arial" panose="020B0604020202020204" pitchFamily="34" charset="0"/>
              </a:rPr>
              <a:t>folder</a:t>
            </a:r>
          </a:p>
          <a:p>
            <a:pPr marL="0" lvl="0" indent="0">
              <a:lnSpc>
                <a:spcPct val="107000"/>
              </a:lnSpc>
              <a:buNone/>
            </a:pPr>
            <a:endParaRPr lang="en-US" dirty="0" smtClean="0">
              <a:latin typeface="Calibri Light" panose="020F0302020204030204" pitchFamily="34" charset="0"/>
              <a:cs typeface="Calibri Light" panose="020F0302020204030204" pitchFamily="34" charset="0"/>
            </a:endParaRPr>
          </a:p>
          <a:p>
            <a:pPr marL="0" lvl="0" indent="0">
              <a:lnSpc>
                <a:spcPct val="107000"/>
              </a:lnSpc>
              <a:buNone/>
            </a:pPr>
            <a:r>
              <a:rPr lang="en-US" dirty="0" smtClean="0">
                <a:latin typeface="Calibri Light" panose="020F0302020204030204" pitchFamily="34" charset="0"/>
                <a:ea typeface="Arial" panose="020B0604020202020204" pitchFamily="34" charset="0"/>
                <a:cs typeface="Arial" panose="020B0604020202020204" pitchFamily="34" charset="0"/>
              </a:rPr>
              <a:t>The files will </a:t>
            </a:r>
            <a:r>
              <a:rPr lang="en-US" dirty="0">
                <a:latin typeface="Calibri Light" panose="020F0302020204030204" pitchFamily="34" charset="0"/>
                <a:ea typeface="Arial" panose="020B0604020202020204" pitchFamily="34" charset="0"/>
                <a:cs typeface="Arial" panose="020B0604020202020204" pitchFamily="34" charset="0"/>
              </a:rPr>
              <a:t>be </a:t>
            </a:r>
            <a:r>
              <a:rPr lang="en-US" dirty="0" smtClean="0">
                <a:latin typeface="Calibri Light" panose="020F0302020204030204" pitchFamily="34" charset="0"/>
                <a:ea typeface="Arial" panose="020B0604020202020204" pitchFamily="34" charset="0"/>
                <a:cs typeface="Arial" panose="020B0604020202020204" pitchFamily="34" charset="0"/>
              </a:rPr>
              <a:t>saved </a:t>
            </a:r>
            <a:r>
              <a:rPr lang="en-US" dirty="0">
                <a:latin typeface="Calibri Light" panose="020F0302020204030204" pitchFamily="34" charset="0"/>
                <a:ea typeface="Arial" panose="020B0604020202020204" pitchFamily="34" charset="0"/>
                <a:cs typeface="Arial" panose="020B0604020202020204" pitchFamily="34" charset="0"/>
              </a:rPr>
              <a:t>in the following format</a:t>
            </a:r>
            <a:r>
              <a:rPr lang="en-US" dirty="0">
                <a:latin typeface="Calibri Light" panose="020F0302020204030204" pitchFamily="34" charset="0"/>
                <a:ea typeface="Arial" panose="020B0604020202020204" pitchFamily="34" charset="0"/>
                <a:cs typeface="Arial" panose="020B0604020202020204" pitchFamily="34" charset="0"/>
              </a:rPr>
              <a:t>:</a:t>
            </a:r>
            <a:endParaRPr lang="LID4096" dirty="0">
              <a:latin typeface="Calibri Light" panose="020F0302020204030204" pitchFamily="34" charset="0"/>
              <a:ea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3C46273-E78A-6D5A-2FA6-5DF92EED2E5F}"/>
              </a:ext>
            </a:extLst>
          </p:cNvPr>
          <p:cNvPicPr>
            <a:picLocks noChangeAspect="1"/>
          </p:cNvPicPr>
          <p:nvPr/>
        </p:nvPicPr>
        <p:blipFill>
          <a:blip r:embed="rId2"/>
          <a:stretch>
            <a:fillRect/>
          </a:stretch>
        </p:blipFill>
        <p:spPr>
          <a:xfrm>
            <a:off x="531560" y="6248400"/>
            <a:ext cx="1323810" cy="485714"/>
          </a:xfrm>
          <a:prstGeom prst="rect">
            <a:avLst/>
          </a:prstGeom>
        </p:spPr>
      </p:pic>
      <p:pic>
        <p:nvPicPr>
          <p:cNvPr id="7" name="Picture 6">
            <a:extLst>
              <a:ext uri="{FF2B5EF4-FFF2-40B4-BE49-F238E27FC236}">
                <a16:creationId xmlns:a16="http://schemas.microsoft.com/office/drawing/2014/main" id="{7100805A-D456-FE5F-8044-4ECC28739BDF}"/>
              </a:ext>
            </a:extLst>
          </p:cNvPr>
          <p:cNvPicPr>
            <a:picLocks noChangeAspect="1"/>
          </p:cNvPicPr>
          <p:nvPr/>
        </p:nvPicPr>
        <p:blipFill>
          <a:blip r:embed="rId3"/>
          <a:stretch>
            <a:fillRect/>
          </a:stretch>
        </p:blipFill>
        <p:spPr>
          <a:xfrm>
            <a:off x="6266410" y="4982672"/>
            <a:ext cx="3305636" cy="8991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2B74FAC8-8749-2699-DE2D-0550F93C0AE0}"/>
              </a:ext>
            </a:extLst>
          </p:cNvPr>
          <p:cNvPicPr>
            <a:picLocks noChangeAspect="1"/>
          </p:cNvPicPr>
          <p:nvPr/>
        </p:nvPicPr>
        <p:blipFill>
          <a:blip r:embed="rId4"/>
          <a:stretch>
            <a:fillRect/>
          </a:stretch>
        </p:blipFill>
        <p:spPr>
          <a:xfrm>
            <a:off x="531560" y="3522765"/>
            <a:ext cx="5734850" cy="1114581"/>
          </a:xfrm>
          <a:prstGeom prst="rect">
            <a:avLst/>
          </a:prstGeom>
        </p:spPr>
      </p:pic>
      <p:pic>
        <p:nvPicPr>
          <p:cNvPr id="3074" name="Picture 2">
            <a:extLst>
              <a:ext uri="{FF2B5EF4-FFF2-40B4-BE49-F238E27FC236}">
                <a16:creationId xmlns:a16="http://schemas.microsoft.com/office/drawing/2014/main" id="{CF2E944D-14C6-99F6-3722-DBABA2E51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3280" y="4106887"/>
            <a:ext cx="21907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34D23A-F982-5E78-34B5-36BBF41FDAEE}"/>
              </a:ext>
            </a:extLst>
          </p:cNvPr>
          <p:cNvPicPr>
            <a:picLocks noChangeAspect="1"/>
          </p:cNvPicPr>
          <p:nvPr/>
        </p:nvPicPr>
        <p:blipFill>
          <a:blip r:embed="rId6"/>
          <a:stretch>
            <a:fillRect/>
          </a:stretch>
        </p:blipFill>
        <p:spPr>
          <a:xfrm>
            <a:off x="6577915" y="2541873"/>
            <a:ext cx="2843874" cy="1415532"/>
          </a:xfrm>
          <a:prstGeom prst="rect">
            <a:avLst/>
          </a:prstGeom>
        </p:spPr>
      </p:pic>
    </p:spTree>
    <p:extLst>
      <p:ext uri="{BB962C8B-B14F-4D97-AF65-F5344CB8AC3E}">
        <p14:creationId xmlns:p14="http://schemas.microsoft.com/office/powerpoint/2010/main" val="2646846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7E2B-727F-16DD-98AD-BDFE1F96E3CC}"/>
              </a:ext>
            </a:extLst>
          </p:cNvPr>
          <p:cNvSpPr>
            <a:spLocks noGrp="1"/>
          </p:cNvSpPr>
          <p:nvPr>
            <p:ph type="title"/>
          </p:nvPr>
        </p:nvSpPr>
        <p:spPr>
          <a:xfrm>
            <a:off x="645348" y="609600"/>
            <a:ext cx="8628654" cy="781878"/>
          </a:xfrm>
        </p:spPr>
        <p:txBody>
          <a:bodyPr>
            <a:normAutofit/>
          </a:bodyPr>
          <a:lstStyle/>
          <a:p>
            <a:pPr algn="ctr"/>
            <a:r>
              <a:rPr lang="en-US" sz="2800" dirty="0"/>
              <a:t>Structure files in JSON format</a:t>
            </a:r>
            <a:endParaRPr lang="LID4096" sz="2800" dirty="0"/>
          </a:p>
        </p:txBody>
      </p:sp>
      <p:pic>
        <p:nvPicPr>
          <p:cNvPr id="7" name="Content Placeholder 6">
            <a:extLst>
              <a:ext uri="{FF2B5EF4-FFF2-40B4-BE49-F238E27FC236}">
                <a16:creationId xmlns:a16="http://schemas.microsoft.com/office/drawing/2014/main" id="{CB3D606B-51DF-EAAC-CB80-5DFD61818F5F}"/>
              </a:ext>
            </a:extLst>
          </p:cNvPr>
          <p:cNvPicPr>
            <a:picLocks noGrp="1" noChangeAspect="1"/>
          </p:cNvPicPr>
          <p:nvPr>
            <p:ph idx="1"/>
          </p:nvPr>
        </p:nvPicPr>
        <p:blipFill>
          <a:blip r:embed="rId3"/>
          <a:stretch>
            <a:fillRect/>
          </a:stretch>
        </p:blipFill>
        <p:spPr>
          <a:xfrm>
            <a:off x="645348" y="2472714"/>
            <a:ext cx="4617713" cy="533400"/>
          </a:xfrm>
        </p:spPr>
      </p:pic>
      <p:pic>
        <p:nvPicPr>
          <p:cNvPr id="9" name="Picture 8">
            <a:extLst>
              <a:ext uri="{FF2B5EF4-FFF2-40B4-BE49-F238E27FC236}">
                <a16:creationId xmlns:a16="http://schemas.microsoft.com/office/drawing/2014/main" id="{6E7F2BA3-4992-DF3B-85D5-10AF52396846}"/>
              </a:ext>
            </a:extLst>
          </p:cNvPr>
          <p:cNvPicPr>
            <a:picLocks noChangeAspect="1"/>
          </p:cNvPicPr>
          <p:nvPr/>
        </p:nvPicPr>
        <p:blipFill>
          <a:blip r:embed="rId4"/>
          <a:stretch>
            <a:fillRect/>
          </a:stretch>
        </p:blipFill>
        <p:spPr>
          <a:xfrm>
            <a:off x="7361547" y="3182077"/>
            <a:ext cx="3297273" cy="2652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2">
            <a:extLst>
              <a:ext uri="{FF2B5EF4-FFF2-40B4-BE49-F238E27FC236}">
                <a16:creationId xmlns:a16="http://schemas.microsoft.com/office/drawing/2014/main" id="{41F58E39-38B9-CB6E-FCB7-C260C85329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287" y="2648677"/>
            <a:ext cx="21907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6E9D752-C48E-7C28-A500-591128B441FA}"/>
              </a:ext>
            </a:extLst>
          </p:cNvPr>
          <p:cNvPicPr>
            <a:picLocks noChangeAspect="1"/>
          </p:cNvPicPr>
          <p:nvPr/>
        </p:nvPicPr>
        <p:blipFill>
          <a:blip r:embed="rId6"/>
          <a:stretch>
            <a:fillRect/>
          </a:stretch>
        </p:blipFill>
        <p:spPr>
          <a:xfrm>
            <a:off x="698841" y="3060880"/>
            <a:ext cx="5935501" cy="2213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59A66F25-AC2B-0E3B-177B-966BF8BA8004}"/>
              </a:ext>
            </a:extLst>
          </p:cNvPr>
          <p:cNvSpPr txBox="1"/>
          <p:nvPr/>
        </p:nvSpPr>
        <p:spPr>
          <a:xfrm>
            <a:off x="645348" y="1562764"/>
            <a:ext cx="5988994" cy="369332"/>
          </a:xfrm>
          <a:prstGeom prst="rect">
            <a:avLst/>
          </a:prstGeom>
          <a:noFill/>
        </p:spPr>
        <p:txBody>
          <a:bodyPr wrap="square" rtlCol="0">
            <a:spAutoFit/>
          </a:bodyPr>
          <a:lstStyle/>
          <a:p>
            <a:r>
              <a:rPr lang="en-US" b="1" dirty="0">
                <a:latin typeface="Calibri Light" panose="020F0302020204030204" pitchFamily="34" charset="0"/>
                <a:cs typeface="Calibri Light" panose="020F0302020204030204" pitchFamily="34" charset="0"/>
              </a:rPr>
              <a:t>Information about a drive set to be tracked :</a:t>
            </a:r>
            <a:endParaRPr lang="LID4096" b="1" dirty="0">
              <a:latin typeface="Calibri Light" panose="020F0302020204030204" pitchFamily="34" charset="0"/>
              <a:cs typeface="Calibri Light" panose="020F0302020204030204" pitchFamily="34" charset="0"/>
            </a:endParaRPr>
          </a:p>
        </p:txBody>
      </p:sp>
      <p:pic>
        <p:nvPicPr>
          <p:cNvPr id="20" name="Picture 19">
            <a:extLst>
              <a:ext uri="{FF2B5EF4-FFF2-40B4-BE49-F238E27FC236}">
                <a16:creationId xmlns:a16="http://schemas.microsoft.com/office/drawing/2014/main" id="{55424173-3A10-AB3E-DD5E-E583915A0AFE}"/>
              </a:ext>
            </a:extLst>
          </p:cNvPr>
          <p:cNvPicPr>
            <a:picLocks noChangeAspect="1"/>
          </p:cNvPicPr>
          <p:nvPr/>
        </p:nvPicPr>
        <p:blipFill>
          <a:blip r:embed="rId7"/>
          <a:stretch>
            <a:fillRect/>
          </a:stretch>
        </p:blipFill>
        <p:spPr>
          <a:xfrm>
            <a:off x="531560" y="6248400"/>
            <a:ext cx="1323810" cy="485714"/>
          </a:xfrm>
          <a:prstGeom prst="rect">
            <a:avLst/>
          </a:prstGeom>
        </p:spPr>
      </p:pic>
    </p:spTree>
    <p:extLst>
      <p:ext uri="{BB962C8B-B14F-4D97-AF65-F5344CB8AC3E}">
        <p14:creationId xmlns:p14="http://schemas.microsoft.com/office/powerpoint/2010/main" val="30949770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7E2B-727F-16DD-98AD-BDFE1F96E3CC}"/>
              </a:ext>
            </a:extLst>
          </p:cNvPr>
          <p:cNvSpPr>
            <a:spLocks noGrp="1"/>
          </p:cNvSpPr>
          <p:nvPr>
            <p:ph type="title"/>
          </p:nvPr>
        </p:nvSpPr>
        <p:spPr>
          <a:xfrm>
            <a:off x="645348" y="609600"/>
            <a:ext cx="8628654" cy="781878"/>
          </a:xfrm>
        </p:spPr>
        <p:txBody>
          <a:bodyPr>
            <a:normAutofit/>
          </a:bodyPr>
          <a:lstStyle/>
          <a:p>
            <a:pPr algn="ctr"/>
            <a:r>
              <a:rPr lang="en-US" sz="2800" dirty="0"/>
              <a:t>Structure files in JSON format</a:t>
            </a:r>
            <a:endParaRPr lang="LID4096" sz="2800" dirty="0"/>
          </a:p>
        </p:txBody>
      </p:sp>
      <p:pic>
        <p:nvPicPr>
          <p:cNvPr id="10" name="Picture 2">
            <a:extLst>
              <a:ext uri="{FF2B5EF4-FFF2-40B4-BE49-F238E27FC236}">
                <a16:creationId xmlns:a16="http://schemas.microsoft.com/office/drawing/2014/main" id="{41F58E39-38B9-CB6E-FCB7-C260C8532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626" y="2906830"/>
            <a:ext cx="2190750" cy="5334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9A66F25-AC2B-0E3B-177B-966BF8BA8004}"/>
              </a:ext>
            </a:extLst>
          </p:cNvPr>
          <p:cNvSpPr txBox="1"/>
          <p:nvPr/>
        </p:nvSpPr>
        <p:spPr>
          <a:xfrm>
            <a:off x="645349" y="1764082"/>
            <a:ext cx="5988994" cy="369332"/>
          </a:xfrm>
          <a:prstGeom prst="rect">
            <a:avLst/>
          </a:prstGeom>
          <a:noFill/>
        </p:spPr>
        <p:txBody>
          <a:bodyPr wrap="square" rtlCol="0">
            <a:spAutoFit/>
          </a:bodyPr>
          <a:lstStyle/>
          <a:p>
            <a:r>
              <a:rPr lang="en-US" b="1" dirty="0">
                <a:latin typeface="Calibri Light" panose="020F0302020204030204" pitchFamily="34" charset="0"/>
                <a:cs typeface="Calibri Light" panose="020F0302020204030204" pitchFamily="34" charset="0"/>
              </a:rPr>
              <a:t>General information about folders set for tracking:</a:t>
            </a:r>
            <a:endParaRPr lang="LID4096" b="1" dirty="0">
              <a:latin typeface="Calibri Light" panose="020F0302020204030204" pitchFamily="34" charset="0"/>
              <a:cs typeface="Calibri Light" panose="020F0302020204030204" pitchFamily="34" charset="0"/>
            </a:endParaRPr>
          </a:p>
        </p:txBody>
      </p:sp>
      <p:pic>
        <p:nvPicPr>
          <p:cNvPr id="20" name="Picture 19">
            <a:extLst>
              <a:ext uri="{FF2B5EF4-FFF2-40B4-BE49-F238E27FC236}">
                <a16:creationId xmlns:a16="http://schemas.microsoft.com/office/drawing/2014/main" id="{55424173-3A10-AB3E-DD5E-E583915A0AFE}"/>
              </a:ext>
            </a:extLst>
          </p:cNvPr>
          <p:cNvPicPr>
            <a:picLocks noChangeAspect="1"/>
          </p:cNvPicPr>
          <p:nvPr/>
        </p:nvPicPr>
        <p:blipFill>
          <a:blip r:embed="rId4"/>
          <a:stretch>
            <a:fillRect/>
          </a:stretch>
        </p:blipFill>
        <p:spPr>
          <a:xfrm>
            <a:off x="531560" y="6248400"/>
            <a:ext cx="1323810" cy="485714"/>
          </a:xfrm>
          <a:prstGeom prst="rect">
            <a:avLst/>
          </a:prstGeom>
        </p:spPr>
      </p:pic>
      <p:pic>
        <p:nvPicPr>
          <p:cNvPr id="6" name="Picture 5">
            <a:extLst>
              <a:ext uri="{FF2B5EF4-FFF2-40B4-BE49-F238E27FC236}">
                <a16:creationId xmlns:a16="http://schemas.microsoft.com/office/drawing/2014/main" id="{FFA7A53D-6537-75C4-CD9D-3AC303904800}"/>
              </a:ext>
            </a:extLst>
          </p:cNvPr>
          <p:cNvPicPr>
            <a:picLocks noChangeAspect="1"/>
          </p:cNvPicPr>
          <p:nvPr/>
        </p:nvPicPr>
        <p:blipFill>
          <a:blip r:embed="rId5"/>
          <a:stretch>
            <a:fillRect/>
          </a:stretch>
        </p:blipFill>
        <p:spPr>
          <a:xfrm>
            <a:off x="698841" y="2367640"/>
            <a:ext cx="5872684" cy="562073"/>
          </a:xfrm>
          <a:prstGeom prst="rect">
            <a:avLst/>
          </a:prstGeom>
        </p:spPr>
      </p:pic>
      <p:pic>
        <p:nvPicPr>
          <p:cNvPr id="11" name="Picture 10">
            <a:extLst>
              <a:ext uri="{FF2B5EF4-FFF2-40B4-BE49-F238E27FC236}">
                <a16:creationId xmlns:a16="http://schemas.microsoft.com/office/drawing/2014/main" id="{0F029ADC-EB46-EACD-CD70-7A6792664361}"/>
              </a:ext>
            </a:extLst>
          </p:cNvPr>
          <p:cNvPicPr>
            <a:picLocks noChangeAspect="1"/>
          </p:cNvPicPr>
          <p:nvPr/>
        </p:nvPicPr>
        <p:blipFill>
          <a:blip r:embed="rId6"/>
          <a:stretch>
            <a:fillRect/>
          </a:stretch>
        </p:blipFill>
        <p:spPr>
          <a:xfrm>
            <a:off x="7035314" y="3472353"/>
            <a:ext cx="4477375" cy="1933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93B0B6B2-4384-9330-32DD-78DCC4DDEE23}"/>
              </a:ext>
            </a:extLst>
          </p:cNvPr>
          <p:cNvPicPr>
            <a:picLocks noChangeAspect="1"/>
          </p:cNvPicPr>
          <p:nvPr/>
        </p:nvPicPr>
        <p:blipFill>
          <a:blip r:embed="rId7"/>
          <a:stretch>
            <a:fillRect/>
          </a:stretch>
        </p:blipFill>
        <p:spPr>
          <a:xfrm>
            <a:off x="1413487" y="3116574"/>
            <a:ext cx="4443391" cy="26574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192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2246</TotalTime>
  <Words>859</Words>
  <Application>Microsoft Office PowerPoint</Application>
  <PresentationFormat>מסך רחב</PresentationFormat>
  <Paragraphs>67</Paragraphs>
  <Slides>25</Slides>
  <Notes>2</Notes>
  <HiddenSlides>2</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25</vt:i4>
      </vt:variant>
    </vt:vector>
  </HeadingPairs>
  <TitlesOfParts>
    <vt:vector size="33" baseType="lpstr">
      <vt:lpstr>Arial</vt:lpstr>
      <vt:lpstr>Calibri</vt:lpstr>
      <vt:lpstr>Calibri Light</vt:lpstr>
      <vt:lpstr>Gisha</vt:lpstr>
      <vt:lpstr>Trebuchet MS</vt:lpstr>
      <vt:lpstr>Wingdings</vt:lpstr>
      <vt:lpstr>Wingdings 3</vt:lpstr>
      <vt:lpstr>Facet</vt:lpstr>
      <vt:lpstr>Data Engineer Course – Final Project Tree Size  Audit and control of disks </vt:lpstr>
      <vt:lpstr>Background </vt:lpstr>
      <vt:lpstr>Our Stack  </vt:lpstr>
      <vt:lpstr>Architecture</vt:lpstr>
      <vt:lpstr>Registration of logs of launched pages of the project:</vt:lpstr>
      <vt:lpstr>Files *.ini - settings required for work</vt:lpstr>
      <vt:lpstr>Scanning Drives and Folders tools</vt:lpstr>
      <vt:lpstr>Structure files in JSON format</vt:lpstr>
      <vt:lpstr>Structure files in JSON format</vt:lpstr>
      <vt:lpstr>Structure files in JSON format</vt:lpstr>
      <vt:lpstr>Sending files to GCP</vt:lpstr>
      <vt:lpstr>Example of running ...</vt:lpstr>
      <vt:lpstr>Example of running ...</vt:lpstr>
      <vt:lpstr>Python-Kafka(producer)</vt:lpstr>
      <vt:lpstr>Kafka(consumer)-Python-MongoDB</vt:lpstr>
      <vt:lpstr>Getting information from MongoDB </vt:lpstr>
      <vt:lpstr>Settings to work from this part of program </vt:lpstr>
      <vt:lpstr>Options available for control </vt:lpstr>
      <vt:lpstr>Options available for control </vt:lpstr>
      <vt:lpstr>Options available for control </vt:lpstr>
      <vt:lpstr>An example of receiving data in BOT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Atchitecture</dc:title>
  <dc:creator>Svetlena Kalmikov</dc:creator>
  <cp:lastModifiedBy>Matan Vider</cp:lastModifiedBy>
  <cp:revision>37</cp:revision>
  <dcterms:created xsi:type="dcterms:W3CDTF">2023-03-15T09:31:45Z</dcterms:created>
  <dcterms:modified xsi:type="dcterms:W3CDTF">2023-03-27T19:10:34Z</dcterms:modified>
</cp:coreProperties>
</file>