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  <p:sldId id="269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2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4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48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4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6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3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85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18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48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38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6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03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49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1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50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56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3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6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15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8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60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7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0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9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6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7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16200000">
            <a:off x="5521861" y="1680223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燕尾形 3"/>
          <p:cNvSpPr/>
          <p:nvPr/>
        </p:nvSpPr>
        <p:spPr>
          <a:xfrm>
            <a:off x="6792567" y="2950949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燕尾形 3"/>
          <p:cNvSpPr/>
          <p:nvPr/>
        </p:nvSpPr>
        <p:spPr>
          <a:xfrm rot="16200000" flipH="1" flipV="1">
            <a:off x="5521861" y="4218958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7" name="燕尾形 3"/>
          <p:cNvSpPr/>
          <p:nvPr/>
        </p:nvSpPr>
        <p:spPr>
          <a:xfrm flipH="1">
            <a:off x="4251701" y="2948231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8" name="燕尾形 3"/>
          <p:cNvSpPr/>
          <p:nvPr/>
        </p:nvSpPr>
        <p:spPr>
          <a:xfrm rot="13500000">
            <a:off x="4623093" y="2050153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9" name="燕尾形 3"/>
          <p:cNvSpPr/>
          <p:nvPr/>
        </p:nvSpPr>
        <p:spPr>
          <a:xfrm rot="8100000" flipH="1">
            <a:off x="6418479" y="2051613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0" name="燕尾形 3"/>
          <p:cNvSpPr/>
          <p:nvPr/>
        </p:nvSpPr>
        <p:spPr>
          <a:xfrm rot="8100000" flipV="1">
            <a:off x="4623093" y="3847565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1" name="燕尾形 3"/>
          <p:cNvSpPr/>
          <p:nvPr/>
        </p:nvSpPr>
        <p:spPr>
          <a:xfrm rot="13500000" flipH="1" flipV="1">
            <a:off x="6418479" y="3847566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9096" y="2421544"/>
            <a:ext cx="1824203" cy="206518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79646">
                    <a:lumMod val="75000"/>
                  </a:srgbClr>
                </a:solidFill>
              </a:rPr>
              <a:t>信息发布</a:t>
            </a:r>
            <a:endParaRPr lang="en-US" altLang="zh-CN" sz="2000" dirty="0" smtClean="0">
              <a:solidFill>
                <a:srgbClr val="F79646">
                  <a:lumMod val="75000"/>
                </a:srgbClr>
              </a:solidFill>
            </a:endParaRPr>
          </a:p>
          <a:p>
            <a:endParaRPr lang="en-US" altLang="zh-CN" sz="2000" dirty="0" smtClean="0">
              <a:solidFill>
                <a:srgbClr val="F79646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70" dirty="0" smtClean="0"/>
              <a:t>· </a:t>
            </a:r>
            <a:r>
              <a:rPr lang="zh-CN" altLang="en-US" sz="1470" dirty="0"/>
              <a:t>考</a:t>
            </a:r>
            <a:r>
              <a:rPr lang="zh-CN" altLang="en-US" sz="1470" dirty="0" smtClean="0"/>
              <a:t>研</a:t>
            </a:r>
            <a:endParaRPr lang="en-US" altLang="zh-CN" sz="1470" dirty="0" smtClean="0"/>
          </a:p>
          <a:p>
            <a:pPr>
              <a:lnSpc>
                <a:spcPct val="150000"/>
              </a:lnSpc>
            </a:pPr>
            <a:r>
              <a:rPr lang="en-US" altLang="zh-CN" sz="1470" dirty="0" smtClean="0"/>
              <a:t>· </a:t>
            </a:r>
            <a:r>
              <a:rPr lang="zh-CN" altLang="en-US" sz="1470" dirty="0" smtClean="0"/>
              <a:t>就业</a:t>
            </a:r>
            <a:endParaRPr lang="en-US" altLang="zh-CN" sz="1470" dirty="0" smtClean="0"/>
          </a:p>
          <a:p>
            <a:pPr>
              <a:lnSpc>
                <a:spcPct val="150000"/>
              </a:lnSpc>
            </a:pPr>
            <a:r>
              <a:rPr lang="en-US" altLang="zh-CN" sz="1470" dirty="0" smtClean="0"/>
              <a:t>· </a:t>
            </a:r>
            <a:r>
              <a:rPr lang="zh-CN" altLang="en-US" sz="1470" dirty="0" smtClean="0"/>
              <a:t>保研</a:t>
            </a:r>
            <a:endParaRPr lang="en-US" altLang="zh-CN" sz="1470" dirty="0" smtClean="0"/>
          </a:p>
          <a:p>
            <a:pPr>
              <a:lnSpc>
                <a:spcPct val="150000"/>
              </a:lnSpc>
            </a:pPr>
            <a:r>
              <a:rPr lang="en-US" altLang="zh-CN" sz="1470" dirty="0" smtClean="0"/>
              <a:t>· </a:t>
            </a:r>
            <a:r>
              <a:rPr lang="zh-CN" altLang="en-US" sz="1470" dirty="0" smtClean="0"/>
              <a:t>班级事务</a:t>
            </a:r>
            <a:endParaRPr lang="en-US" altLang="zh-CN" sz="147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97066" y="2430959"/>
            <a:ext cx="2283913" cy="164192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79646">
                    <a:lumMod val="75000"/>
                  </a:srgbClr>
                </a:solidFill>
              </a:rPr>
              <a:t>其他</a:t>
            </a:r>
            <a:endParaRPr lang="en-US" altLang="zh-CN" sz="2000" dirty="0" smtClean="0">
              <a:solidFill>
                <a:srgbClr val="F79646">
                  <a:lumMod val="75000"/>
                </a:srgbClr>
              </a:solidFill>
            </a:endParaRPr>
          </a:p>
          <a:p>
            <a:endParaRPr lang="en-US" altLang="zh-CN" sz="1467" dirty="0">
              <a:solidFill>
                <a:srgbClr val="F79646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67" dirty="0" smtClean="0">
                <a:solidFill>
                  <a:prstClr val="black"/>
                </a:solidFill>
              </a:rPr>
              <a:t>· </a:t>
            </a:r>
            <a:r>
              <a:rPr lang="zh-CN" altLang="en-US" sz="1467" dirty="0" smtClean="0">
                <a:solidFill>
                  <a:prstClr val="black"/>
                </a:solidFill>
              </a:rPr>
              <a:t>欢乐小游戏</a:t>
            </a:r>
            <a:endParaRPr lang="en-US" altLang="zh-CN" sz="1467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67" dirty="0" smtClean="0">
                <a:solidFill>
                  <a:prstClr val="black"/>
                </a:solidFill>
              </a:rPr>
              <a:t>· </a:t>
            </a:r>
            <a:r>
              <a:rPr lang="zh-CN" altLang="en-US" sz="1467" dirty="0" smtClean="0">
                <a:solidFill>
                  <a:prstClr val="black"/>
                </a:solidFill>
              </a:rPr>
              <a:t>考前欢乐突击</a:t>
            </a:r>
            <a:endParaRPr lang="en-US" altLang="zh-CN" sz="1467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67" dirty="0" smtClean="0">
                <a:solidFill>
                  <a:prstClr val="black"/>
                </a:solidFill>
              </a:rPr>
              <a:t>· </a:t>
            </a:r>
            <a:r>
              <a:rPr lang="zh-CN" altLang="en-US" sz="1467" dirty="0" smtClean="0">
                <a:solidFill>
                  <a:prstClr val="black"/>
                </a:solidFill>
              </a:rPr>
              <a:t>考试资料（考研</a:t>
            </a:r>
            <a:r>
              <a:rPr lang="en-US" altLang="zh-CN" sz="1467" dirty="0" smtClean="0">
                <a:solidFill>
                  <a:prstClr val="black"/>
                </a:solidFill>
              </a:rPr>
              <a:t>/GRE</a:t>
            </a:r>
            <a:r>
              <a:rPr lang="zh-CN" altLang="en-US" sz="1467" dirty="0" smtClean="0">
                <a:solidFill>
                  <a:prstClr val="black"/>
                </a:solidFill>
              </a:rPr>
              <a:t>等）</a:t>
            </a:r>
            <a:endParaRPr lang="en-US" altLang="zh-CN" sz="1467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5667" y="644691"/>
            <a:ext cx="1824203" cy="6258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79646">
                    <a:lumMod val="75000"/>
                  </a:srgbClr>
                </a:solidFill>
              </a:rPr>
              <a:t>班级论坛</a:t>
            </a:r>
            <a:endParaRPr lang="en-US" altLang="zh-CN" sz="2000" dirty="0" smtClean="0">
              <a:solidFill>
                <a:srgbClr val="F79646">
                  <a:lumMod val="75000"/>
                </a:srgbClr>
              </a:solidFill>
            </a:endParaRPr>
          </a:p>
          <a:p>
            <a:endParaRPr lang="zh-CN" altLang="en-US" sz="1467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5494" y="4778031"/>
            <a:ext cx="2158464" cy="198060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79646">
                    <a:lumMod val="75000"/>
                  </a:srgbClr>
                </a:solidFill>
              </a:rPr>
              <a:t>论坛基础功能</a:t>
            </a:r>
            <a:endParaRPr lang="en-US" altLang="zh-CN" sz="2000" dirty="0" smtClean="0">
              <a:solidFill>
                <a:srgbClr val="F79646">
                  <a:lumMod val="75000"/>
                </a:srgbClr>
              </a:solidFill>
            </a:endParaRPr>
          </a:p>
          <a:p>
            <a:endParaRPr lang="en-US" altLang="zh-CN" sz="1467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67" dirty="0" smtClean="0">
                <a:solidFill>
                  <a:prstClr val="black"/>
                </a:solidFill>
              </a:rPr>
              <a:t>· </a:t>
            </a:r>
            <a:r>
              <a:rPr lang="zh-CN" altLang="en-US" sz="1467" dirty="0" smtClean="0">
                <a:solidFill>
                  <a:prstClr val="black"/>
                </a:solidFill>
              </a:rPr>
              <a:t>注册</a:t>
            </a:r>
            <a:r>
              <a:rPr lang="en-US" altLang="zh-CN" sz="1467" dirty="0" smtClean="0">
                <a:solidFill>
                  <a:prstClr val="black"/>
                </a:solidFill>
              </a:rPr>
              <a:t>/</a:t>
            </a:r>
            <a:r>
              <a:rPr lang="zh-CN" altLang="en-US" sz="1467" dirty="0" smtClean="0">
                <a:solidFill>
                  <a:prstClr val="black"/>
                </a:solidFill>
              </a:rPr>
              <a:t>登录</a:t>
            </a:r>
            <a:endParaRPr lang="en-US" altLang="zh-CN" sz="1467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67" dirty="0" smtClean="0">
                <a:solidFill>
                  <a:prstClr val="black"/>
                </a:solidFill>
              </a:rPr>
              <a:t>· </a:t>
            </a:r>
            <a:r>
              <a:rPr lang="zh-CN" altLang="en-US" sz="1467" dirty="0" smtClean="0">
                <a:solidFill>
                  <a:prstClr val="black"/>
                </a:solidFill>
              </a:rPr>
              <a:t>发帖</a:t>
            </a:r>
            <a:r>
              <a:rPr lang="en-US" altLang="zh-CN" sz="1467" dirty="0" smtClean="0">
                <a:solidFill>
                  <a:prstClr val="black"/>
                </a:solidFill>
              </a:rPr>
              <a:t>/</a:t>
            </a:r>
            <a:r>
              <a:rPr lang="zh-CN" altLang="en-US" sz="1467" dirty="0" smtClean="0">
                <a:solidFill>
                  <a:prstClr val="black"/>
                </a:solidFill>
              </a:rPr>
              <a:t>回帖</a:t>
            </a:r>
            <a:endParaRPr lang="en-US" altLang="zh-CN" sz="1467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67" dirty="0" smtClean="0">
                <a:solidFill>
                  <a:prstClr val="black"/>
                </a:solidFill>
              </a:rPr>
              <a:t>· </a:t>
            </a:r>
            <a:r>
              <a:rPr lang="zh-CN" altLang="en-US" sz="1467" dirty="0" smtClean="0">
                <a:solidFill>
                  <a:prstClr val="black"/>
                </a:solidFill>
              </a:rPr>
              <a:t>用户对帖子的管理功能</a:t>
            </a:r>
            <a:endParaRPr lang="en-US" altLang="zh-CN" sz="1467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67" dirty="0" smtClean="0">
                <a:solidFill>
                  <a:prstClr val="black"/>
                </a:solidFill>
              </a:rPr>
              <a:t>· </a:t>
            </a:r>
            <a:r>
              <a:rPr lang="zh-CN" altLang="en-US" sz="1467" dirty="0" smtClean="0">
                <a:solidFill>
                  <a:prstClr val="black"/>
                </a:solidFill>
              </a:rPr>
              <a:t>等等</a:t>
            </a:r>
            <a:endParaRPr lang="en-US" altLang="zh-CN" sz="1467" dirty="0" smtClean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4294" y="2799295"/>
            <a:ext cx="22445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prstClr val="black"/>
                </a:solidFill>
              </a:rPr>
              <a:t>我们要做的</a:t>
            </a:r>
            <a:endParaRPr lang="en-US" altLang="zh-CN" sz="3200" b="1" dirty="0">
              <a:solidFill>
                <a:prstClr val="black"/>
              </a:solidFill>
            </a:endParaRPr>
          </a:p>
          <a:p>
            <a:pPr algn="ctr"/>
            <a:r>
              <a:rPr lang="zh-CN" altLang="en-US" sz="3200" b="1" dirty="0">
                <a:solidFill>
                  <a:prstClr val="black"/>
                </a:solidFill>
              </a:rPr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41454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23" grpId="0"/>
      <p:bldP spid="24" grpId="0"/>
      <p:bldP spid="25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9481" y="3455197"/>
            <a:ext cx="240027" cy="2400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815414" y="2576290"/>
            <a:ext cx="480053" cy="4800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椭圆 5"/>
          <p:cNvSpPr/>
          <p:nvPr/>
        </p:nvSpPr>
        <p:spPr>
          <a:xfrm>
            <a:off x="1487488" y="3847199"/>
            <a:ext cx="864096" cy="8640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2135560" y="2863089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2783632" y="3037568"/>
            <a:ext cx="576064" cy="576064"/>
          </a:xfrm>
          <a:prstGeom prst="ellipse">
            <a:avLst/>
          </a:prstGeom>
          <a:solidFill>
            <a:schemeClr val="accent6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2294481" y="2036773"/>
            <a:ext cx="432048" cy="432048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3134367" y="4347059"/>
            <a:ext cx="728472" cy="7284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80053" y="5037179"/>
            <a:ext cx="432048" cy="432048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4206712" y="4279247"/>
            <a:ext cx="170213" cy="1702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4424205" y="3768841"/>
            <a:ext cx="240027" cy="2400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3463493" y="1725602"/>
            <a:ext cx="1486439" cy="1486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3497776" y="1408741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4683502" y="1516754"/>
            <a:ext cx="170213" cy="1702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5142764" y="2431041"/>
            <a:ext cx="432048" cy="432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5374163" y="3037568"/>
            <a:ext cx="728472" cy="728472"/>
          </a:xfrm>
          <a:prstGeom prst="ellipse">
            <a:avLst/>
          </a:prstGeom>
          <a:solidFill>
            <a:srgbClr val="FFC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5886611" y="2252797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椭圆 21"/>
          <p:cNvSpPr/>
          <p:nvPr/>
        </p:nvSpPr>
        <p:spPr>
          <a:xfrm>
            <a:off x="5423449" y="762991"/>
            <a:ext cx="728472" cy="728472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8464115" y="793377"/>
            <a:ext cx="367387" cy="367387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5192027" y="4017507"/>
            <a:ext cx="1092743" cy="10927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6157665" y="4813304"/>
            <a:ext cx="432048" cy="432048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6636791" y="4990424"/>
            <a:ext cx="170213" cy="1702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6636791" y="5296859"/>
            <a:ext cx="728472" cy="7284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7832584" y="5541235"/>
            <a:ext cx="96011" cy="96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7513203" y="4813304"/>
            <a:ext cx="367387" cy="3673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08648" y="4495271"/>
            <a:ext cx="432048" cy="432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椭圆 30"/>
          <p:cNvSpPr/>
          <p:nvPr/>
        </p:nvSpPr>
        <p:spPr>
          <a:xfrm>
            <a:off x="6669553" y="1157525"/>
            <a:ext cx="1835847" cy="18358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椭圆 31"/>
          <p:cNvSpPr/>
          <p:nvPr/>
        </p:nvSpPr>
        <p:spPr>
          <a:xfrm>
            <a:off x="9168342" y="869059"/>
            <a:ext cx="108012" cy="1080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椭圆 32"/>
          <p:cNvSpPr/>
          <p:nvPr/>
        </p:nvSpPr>
        <p:spPr>
          <a:xfrm>
            <a:off x="8707697" y="1372565"/>
            <a:ext cx="576064" cy="576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9304169" y="1765342"/>
            <a:ext cx="129153" cy="129153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5037574" y="4079079"/>
            <a:ext cx="154452" cy="154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9013539" y="2413759"/>
            <a:ext cx="170213" cy="1702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椭圆 36"/>
          <p:cNvSpPr/>
          <p:nvPr/>
        </p:nvSpPr>
        <p:spPr>
          <a:xfrm>
            <a:off x="9490189" y="2523239"/>
            <a:ext cx="96011" cy="96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椭圆 37"/>
          <p:cNvSpPr/>
          <p:nvPr/>
        </p:nvSpPr>
        <p:spPr>
          <a:xfrm>
            <a:off x="9565187" y="3227172"/>
            <a:ext cx="312035" cy="312035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椭圆 38"/>
          <p:cNvSpPr/>
          <p:nvPr/>
        </p:nvSpPr>
        <p:spPr>
          <a:xfrm>
            <a:off x="9008186" y="4299457"/>
            <a:ext cx="1092743" cy="10927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椭圆 39"/>
          <p:cNvSpPr/>
          <p:nvPr/>
        </p:nvSpPr>
        <p:spPr>
          <a:xfrm>
            <a:off x="10392477" y="3801483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椭圆 41"/>
          <p:cNvSpPr/>
          <p:nvPr/>
        </p:nvSpPr>
        <p:spPr>
          <a:xfrm>
            <a:off x="10052771" y="2640980"/>
            <a:ext cx="244440" cy="244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椭圆 42"/>
          <p:cNvSpPr/>
          <p:nvPr/>
        </p:nvSpPr>
        <p:spPr>
          <a:xfrm>
            <a:off x="9339360" y="872732"/>
            <a:ext cx="501056" cy="501056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4" name="椭圆 43"/>
          <p:cNvSpPr/>
          <p:nvPr/>
        </p:nvSpPr>
        <p:spPr>
          <a:xfrm>
            <a:off x="9668880" y="1372565"/>
            <a:ext cx="432048" cy="432048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椭圆 44"/>
          <p:cNvSpPr/>
          <p:nvPr/>
        </p:nvSpPr>
        <p:spPr>
          <a:xfrm>
            <a:off x="10004921" y="1280689"/>
            <a:ext cx="584583" cy="584583"/>
          </a:xfrm>
          <a:prstGeom prst="ellipse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椭圆 45"/>
          <p:cNvSpPr/>
          <p:nvPr/>
        </p:nvSpPr>
        <p:spPr>
          <a:xfrm>
            <a:off x="10824526" y="1230381"/>
            <a:ext cx="430217" cy="4302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椭圆 46"/>
          <p:cNvSpPr/>
          <p:nvPr/>
        </p:nvSpPr>
        <p:spPr>
          <a:xfrm>
            <a:off x="11472597" y="1818840"/>
            <a:ext cx="210379" cy="2103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0" name="椭圆 49"/>
          <p:cNvSpPr/>
          <p:nvPr/>
        </p:nvSpPr>
        <p:spPr>
          <a:xfrm>
            <a:off x="10798895" y="2154269"/>
            <a:ext cx="337328" cy="3373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2" name="直接连接符 51"/>
          <p:cNvCxnSpPr>
            <a:stCxn id="4" idx="7"/>
            <a:endCxn id="5" idx="3"/>
          </p:cNvCxnSpPr>
          <p:nvPr/>
        </p:nvCxnSpPr>
        <p:spPr>
          <a:xfrm flipV="1">
            <a:off x="464358" y="2986041"/>
            <a:ext cx="421359" cy="5043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7" idx="2"/>
            <a:endCxn id="5" idx="6"/>
          </p:cNvCxnSpPr>
          <p:nvPr/>
        </p:nvCxnSpPr>
        <p:spPr>
          <a:xfrm flipH="1" flipV="1">
            <a:off x="1295467" y="2816316"/>
            <a:ext cx="840093" cy="2627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1"/>
            <a:endCxn id="5" idx="5"/>
          </p:cNvCxnSpPr>
          <p:nvPr/>
        </p:nvCxnSpPr>
        <p:spPr>
          <a:xfrm flipH="1" flipV="1">
            <a:off x="1225165" y="2986041"/>
            <a:ext cx="388868" cy="9877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" idx="0"/>
            <a:endCxn id="7" idx="3"/>
          </p:cNvCxnSpPr>
          <p:nvPr/>
        </p:nvCxnSpPr>
        <p:spPr>
          <a:xfrm flipV="1">
            <a:off x="1919536" y="3231866"/>
            <a:ext cx="279296" cy="61533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" idx="7"/>
            <a:endCxn id="8" idx="3"/>
          </p:cNvCxnSpPr>
          <p:nvPr/>
        </p:nvCxnSpPr>
        <p:spPr>
          <a:xfrm flipV="1">
            <a:off x="2225040" y="3529270"/>
            <a:ext cx="642955" cy="4444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" idx="6"/>
            <a:endCxn id="14" idx="4"/>
          </p:cNvCxnSpPr>
          <p:nvPr/>
        </p:nvCxnSpPr>
        <p:spPr>
          <a:xfrm flipV="1">
            <a:off x="2351584" y="3212041"/>
            <a:ext cx="1855128" cy="10672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1"/>
            <a:endCxn id="8" idx="4"/>
          </p:cNvCxnSpPr>
          <p:nvPr/>
        </p:nvCxnSpPr>
        <p:spPr>
          <a:xfrm flipH="1" flipV="1">
            <a:off x="3071665" y="3613632"/>
            <a:ext cx="169385" cy="8401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0" idx="0"/>
            <a:endCxn id="8" idx="4"/>
          </p:cNvCxnSpPr>
          <p:nvPr/>
        </p:nvCxnSpPr>
        <p:spPr>
          <a:xfrm flipH="1" flipV="1">
            <a:off x="3071664" y="3613632"/>
            <a:ext cx="426939" cy="7334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" idx="2"/>
            <a:endCxn id="10" idx="7"/>
          </p:cNvCxnSpPr>
          <p:nvPr/>
        </p:nvCxnSpPr>
        <p:spPr>
          <a:xfrm flipH="1">
            <a:off x="3756157" y="4364354"/>
            <a:ext cx="450556" cy="893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35" idx="2"/>
            <a:endCxn id="13" idx="5"/>
          </p:cNvCxnSpPr>
          <p:nvPr/>
        </p:nvCxnSpPr>
        <p:spPr>
          <a:xfrm flipH="1" flipV="1">
            <a:off x="4629082" y="3973718"/>
            <a:ext cx="408492" cy="182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0" idx="2"/>
            <a:endCxn id="13" idx="7"/>
          </p:cNvCxnSpPr>
          <p:nvPr/>
        </p:nvCxnSpPr>
        <p:spPr>
          <a:xfrm flipH="1">
            <a:off x="4629082" y="3401805"/>
            <a:ext cx="745081" cy="4021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20" idx="1"/>
            <a:endCxn id="19" idx="4"/>
          </p:cNvCxnSpPr>
          <p:nvPr/>
        </p:nvCxnSpPr>
        <p:spPr>
          <a:xfrm flipH="1" flipV="1">
            <a:off x="5358789" y="2863090"/>
            <a:ext cx="122057" cy="2811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9" idx="0"/>
            <a:endCxn id="22" idx="4"/>
          </p:cNvCxnSpPr>
          <p:nvPr/>
        </p:nvCxnSpPr>
        <p:spPr>
          <a:xfrm flipV="1">
            <a:off x="5358789" y="1491463"/>
            <a:ext cx="428897" cy="9395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20" idx="7"/>
            <a:endCxn id="21" idx="4"/>
          </p:cNvCxnSpPr>
          <p:nvPr/>
        </p:nvCxnSpPr>
        <p:spPr>
          <a:xfrm flipV="1">
            <a:off x="5995952" y="2684846"/>
            <a:ext cx="106683" cy="459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6419500" y="3768842"/>
            <a:ext cx="170213" cy="1702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01" name="直接连接符 100"/>
          <p:cNvCxnSpPr>
            <a:stCxn id="100" idx="0"/>
            <a:endCxn id="21" idx="4"/>
          </p:cNvCxnSpPr>
          <p:nvPr/>
        </p:nvCxnSpPr>
        <p:spPr>
          <a:xfrm flipH="1" flipV="1">
            <a:off x="6102635" y="2684846"/>
            <a:ext cx="401972" cy="10839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31" idx="4"/>
            <a:endCxn id="24" idx="6"/>
          </p:cNvCxnSpPr>
          <p:nvPr/>
        </p:nvCxnSpPr>
        <p:spPr>
          <a:xfrm flipH="1">
            <a:off x="6284769" y="2993371"/>
            <a:ext cx="1302707" cy="15705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6959355" y="3693176"/>
            <a:ext cx="606280" cy="606280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12" name="直接连接符 111"/>
          <p:cNvCxnSpPr>
            <a:stCxn id="27" idx="2"/>
            <a:endCxn id="25" idx="4"/>
          </p:cNvCxnSpPr>
          <p:nvPr/>
        </p:nvCxnSpPr>
        <p:spPr>
          <a:xfrm flipH="1" flipV="1">
            <a:off x="6373690" y="5245353"/>
            <a:ext cx="263101" cy="4157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7" idx="1"/>
            <a:endCxn id="26" idx="4"/>
          </p:cNvCxnSpPr>
          <p:nvPr/>
        </p:nvCxnSpPr>
        <p:spPr>
          <a:xfrm flipH="1" flipV="1">
            <a:off x="6721897" y="5160637"/>
            <a:ext cx="21576" cy="2429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27" idx="0"/>
            <a:endCxn id="122" idx="4"/>
          </p:cNvCxnSpPr>
          <p:nvPr/>
        </p:nvCxnSpPr>
        <p:spPr>
          <a:xfrm flipV="1">
            <a:off x="7001027" y="3811558"/>
            <a:ext cx="922279" cy="14853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7880589" y="3726125"/>
            <a:ext cx="85432" cy="854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4" name="直接连接符 123"/>
          <p:cNvCxnSpPr>
            <a:stCxn id="29" idx="0"/>
            <a:endCxn id="122" idx="4"/>
          </p:cNvCxnSpPr>
          <p:nvPr/>
        </p:nvCxnSpPr>
        <p:spPr>
          <a:xfrm flipV="1">
            <a:off x="7696897" y="3811557"/>
            <a:ext cx="226409" cy="10017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30" idx="2"/>
            <a:endCxn id="29" idx="6"/>
          </p:cNvCxnSpPr>
          <p:nvPr/>
        </p:nvCxnSpPr>
        <p:spPr>
          <a:xfrm flipH="1">
            <a:off x="7880589" y="4711295"/>
            <a:ext cx="528059" cy="2857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8435296" y="3434839"/>
            <a:ext cx="336117" cy="336117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31" name="直接连接符 130"/>
          <p:cNvCxnSpPr>
            <a:stCxn id="39" idx="0"/>
            <a:endCxn id="31" idx="5"/>
          </p:cNvCxnSpPr>
          <p:nvPr/>
        </p:nvCxnSpPr>
        <p:spPr>
          <a:xfrm flipH="1" flipV="1">
            <a:off x="8236546" y="2724517"/>
            <a:ext cx="1318012" cy="157493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40" idx="3"/>
            <a:endCxn id="39" idx="7"/>
          </p:cNvCxnSpPr>
          <p:nvPr/>
        </p:nvCxnSpPr>
        <p:spPr>
          <a:xfrm flipH="1">
            <a:off x="9940901" y="4170260"/>
            <a:ext cx="514849" cy="2892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8541964" y="1926296"/>
            <a:ext cx="244440" cy="24444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9" name="椭圆 138"/>
          <p:cNvSpPr/>
          <p:nvPr/>
        </p:nvSpPr>
        <p:spPr>
          <a:xfrm>
            <a:off x="9338467" y="2381852"/>
            <a:ext cx="117013" cy="117013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0" name="椭圆 139"/>
          <p:cNvSpPr/>
          <p:nvPr/>
        </p:nvSpPr>
        <p:spPr>
          <a:xfrm>
            <a:off x="10316958" y="2415627"/>
            <a:ext cx="105189" cy="105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41" name="直接连接符 140"/>
          <p:cNvCxnSpPr>
            <a:stCxn id="39" idx="0"/>
            <a:endCxn id="33" idx="5"/>
          </p:cNvCxnSpPr>
          <p:nvPr/>
        </p:nvCxnSpPr>
        <p:spPr>
          <a:xfrm flipH="1" flipV="1">
            <a:off x="9199399" y="1864267"/>
            <a:ext cx="355159" cy="24351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36" idx="0"/>
            <a:endCxn id="33" idx="4"/>
          </p:cNvCxnSpPr>
          <p:nvPr/>
        </p:nvCxnSpPr>
        <p:spPr>
          <a:xfrm flipH="1" flipV="1">
            <a:off x="8995730" y="1948630"/>
            <a:ext cx="102916" cy="4651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42" idx="2"/>
            <a:endCxn id="36" idx="5"/>
          </p:cNvCxnSpPr>
          <p:nvPr/>
        </p:nvCxnSpPr>
        <p:spPr>
          <a:xfrm flipH="1" flipV="1">
            <a:off x="9158826" y="2559045"/>
            <a:ext cx="893945" cy="2041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42" idx="7"/>
            <a:endCxn id="140" idx="3"/>
          </p:cNvCxnSpPr>
          <p:nvPr/>
        </p:nvCxnSpPr>
        <p:spPr>
          <a:xfrm flipV="1">
            <a:off x="10261414" y="2505412"/>
            <a:ext cx="70948" cy="17136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0" idx="0"/>
            <a:endCxn id="45" idx="4"/>
          </p:cNvCxnSpPr>
          <p:nvPr/>
        </p:nvCxnSpPr>
        <p:spPr>
          <a:xfrm flipH="1" flipV="1">
            <a:off x="10297213" y="1865271"/>
            <a:ext cx="72340" cy="5503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50" idx="1"/>
            <a:endCxn id="45" idx="5"/>
          </p:cNvCxnSpPr>
          <p:nvPr/>
        </p:nvCxnSpPr>
        <p:spPr>
          <a:xfrm flipH="1" flipV="1">
            <a:off x="10503892" y="1779661"/>
            <a:ext cx="344403" cy="424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47" idx="3"/>
            <a:endCxn id="50" idx="7"/>
          </p:cNvCxnSpPr>
          <p:nvPr/>
        </p:nvCxnSpPr>
        <p:spPr>
          <a:xfrm flipH="1">
            <a:off x="11086823" y="1998410"/>
            <a:ext cx="416584" cy="2052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33" idx="1"/>
            <a:endCxn id="23" idx="4"/>
          </p:cNvCxnSpPr>
          <p:nvPr/>
        </p:nvCxnSpPr>
        <p:spPr>
          <a:xfrm flipH="1" flipV="1">
            <a:off x="8647809" y="1160765"/>
            <a:ext cx="144252" cy="2961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32" idx="2"/>
            <a:endCxn id="23" idx="6"/>
          </p:cNvCxnSpPr>
          <p:nvPr/>
        </p:nvCxnSpPr>
        <p:spPr>
          <a:xfrm flipH="1">
            <a:off x="8831501" y="923066"/>
            <a:ext cx="336840" cy="540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42" idx="1"/>
            <a:endCxn id="34" idx="5"/>
          </p:cNvCxnSpPr>
          <p:nvPr/>
        </p:nvCxnSpPr>
        <p:spPr>
          <a:xfrm flipH="1" flipV="1">
            <a:off x="9414408" y="1875580"/>
            <a:ext cx="674161" cy="8011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42" idx="1"/>
            <a:endCxn id="33" idx="5"/>
          </p:cNvCxnSpPr>
          <p:nvPr/>
        </p:nvCxnSpPr>
        <p:spPr>
          <a:xfrm flipH="1" flipV="1">
            <a:off x="9199400" y="1864267"/>
            <a:ext cx="889169" cy="8125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4" name="矩形 183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5" name="矩形 184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6" name="矩形 185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7" name="矩形 186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8" name="TextBox 187"/>
          <p:cNvSpPr txBox="1"/>
          <p:nvPr/>
        </p:nvSpPr>
        <p:spPr>
          <a:xfrm>
            <a:off x="1318751" y="396785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3"/>
                </a:solidFill>
              </a:rPr>
              <a:t>前端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730821" y="1752875"/>
            <a:ext cx="392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</a:p>
          <a:p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CSS: Bootstrap</a:t>
            </a:r>
          </a:p>
          <a:p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JavaScript: jQuery + Backbone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727559" y="1504668"/>
            <a:ext cx="2501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Java Web</a:t>
            </a:r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采用</a:t>
            </a:r>
            <a:r>
              <a:rPr lang="en-US" altLang="zh-CN" sz="2400" dirty="0" err="1">
                <a:solidFill>
                  <a:schemeClr val="accent1"/>
                </a:solidFill>
              </a:rPr>
              <a:t>Jfinalbbs</a:t>
            </a:r>
            <a:r>
              <a:rPr lang="zh-CN" altLang="en-US" sz="2400" dirty="0" smtClean="0">
                <a:solidFill>
                  <a:schemeClr val="accent1"/>
                </a:solidFill>
              </a:rPr>
              <a:t>框架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959893" y="450020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后台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18689" y="10054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系统架构：技术选型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17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0" grpId="0"/>
      <p:bldP spid="1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3639649" flipH="1">
            <a:off x="3700482" y="2729680"/>
            <a:ext cx="248817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圆角右箭头 11"/>
          <p:cNvSpPr/>
          <p:nvPr/>
        </p:nvSpPr>
        <p:spPr>
          <a:xfrm rot="13500000" flipH="1" flipV="1">
            <a:off x="2710540" y="2183934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 rot="13500000" flipH="1">
            <a:off x="2335115" y="2208156"/>
            <a:ext cx="274669" cy="79927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13639649" flipH="1">
            <a:off x="9405414" y="2724484"/>
            <a:ext cx="248817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760351">
            <a:off x="9405414" y="4022217"/>
            <a:ext cx="248817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13500000" flipH="1" flipV="1">
            <a:off x="8408209" y="2183932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4186440">
            <a:off x="8193491" y="3690738"/>
            <a:ext cx="1001047" cy="1025097"/>
          </a:xfrm>
          <a:prstGeom prst="blockArc">
            <a:avLst>
              <a:gd name="adj1" fmla="val 15898272"/>
              <a:gd name="adj2" fmla="val 1755446"/>
              <a:gd name="adj3" fmla="val 1329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8" name="环形箭头 17"/>
          <p:cNvSpPr/>
          <p:nvPr/>
        </p:nvSpPr>
        <p:spPr>
          <a:xfrm rot="3600000" flipH="1">
            <a:off x="8219028" y="3661206"/>
            <a:ext cx="1187809" cy="1075057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18900000" flipV="1">
            <a:off x="8408209" y="4104366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33965" y="3372227"/>
            <a:ext cx="248817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8760351">
            <a:off x="3700482" y="4017017"/>
            <a:ext cx="248817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639649" flipH="1">
            <a:off x="6566981" y="2724483"/>
            <a:ext cx="248817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8760351">
            <a:off x="6566981" y="4022215"/>
            <a:ext cx="248817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13639649" flipH="1">
            <a:off x="6442513" y="2237189"/>
            <a:ext cx="1021449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8760351">
            <a:off x="6442510" y="4505900"/>
            <a:ext cx="1021449" cy="157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6" name="圆角右箭头 25"/>
          <p:cNvSpPr/>
          <p:nvPr/>
        </p:nvSpPr>
        <p:spPr>
          <a:xfrm rot="13500000" flipH="1" flipV="1">
            <a:off x="5559375" y="2183932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13500000" flipH="1" flipV="1">
            <a:off x="5559377" y="1393745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8" name="圆角右箭头 27"/>
          <p:cNvSpPr/>
          <p:nvPr/>
        </p:nvSpPr>
        <p:spPr>
          <a:xfrm rot="18900000" flipV="1">
            <a:off x="5559375" y="4104366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rot="18900000" flipV="1">
            <a:off x="5559377" y="4877188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4" name="圆角右箭头 33"/>
          <p:cNvSpPr/>
          <p:nvPr/>
        </p:nvSpPr>
        <p:spPr>
          <a:xfrm rot="18900000" flipV="1">
            <a:off x="2710540" y="4104369"/>
            <a:ext cx="1153331" cy="615329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 rot="16200000">
            <a:off x="3037944" y="3105034"/>
            <a:ext cx="274669" cy="691573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rot="18900000">
            <a:off x="4875672" y="3955504"/>
            <a:ext cx="274669" cy="167396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7" name="下箭头 36"/>
          <p:cNvSpPr/>
          <p:nvPr/>
        </p:nvSpPr>
        <p:spPr>
          <a:xfrm rot="13500000" flipH="1">
            <a:off x="4885988" y="1274086"/>
            <a:ext cx="274669" cy="166216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8" name="下箭头 37"/>
          <p:cNvSpPr/>
          <p:nvPr/>
        </p:nvSpPr>
        <p:spPr>
          <a:xfrm rot="18900000">
            <a:off x="5195116" y="3893000"/>
            <a:ext cx="274669" cy="82282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 rot="13500000" flipH="1">
            <a:off x="5192194" y="2171522"/>
            <a:ext cx="274669" cy="84219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0" name="下箭头 39"/>
          <p:cNvSpPr/>
          <p:nvPr/>
        </p:nvSpPr>
        <p:spPr>
          <a:xfrm rot="18900000">
            <a:off x="8023754" y="3869626"/>
            <a:ext cx="274669" cy="8430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 rot="13500000" flipH="1">
            <a:off x="8022723" y="2175466"/>
            <a:ext cx="274669" cy="85705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 rot="16200000">
            <a:off x="3677584" y="2646610"/>
            <a:ext cx="1611009" cy="16110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6200000">
            <a:off x="9410016" y="2646609"/>
            <a:ext cx="1611009" cy="1611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 rot="16200000">
            <a:off x="6505624" y="2646610"/>
            <a:ext cx="1611009" cy="1611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1" name="下箭头 70"/>
          <p:cNvSpPr/>
          <p:nvPr/>
        </p:nvSpPr>
        <p:spPr>
          <a:xfrm rot="16200000">
            <a:off x="2502283" y="3162787"/>
            <a:ext cx="274669" cy="5760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2" name="下箭头 71"/>
          <p:cNvSpPr/>
          <p:nvPr/>
        </p:nvSpPr>
        <p:spPr>
          <a:xfrm rot="18900000">
            <a:off x="2346487" y="3890047"/>
            <a:ext cx="274669" cy="84300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 rot="16200000">
            <a:off x="818353" y="2646610"/>
            <a:ext cx="1611009" cy="1611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7117" y="4511793"/>
            <a:ext cx="281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3"/>
                </a:solidFill>
              </a:rPr>
              <a:t>05/15 – 06/05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75" name="TextBox 73"/>
          <p:cNvSpPr txBox="1"/>
          <p:nvPr/>
        </p:nvSpPr>
        <p:spPr>
          <a:xfrm>
            <a:off x="3360038" y="4386139"/>
            <a:ext cx="24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3"/>
                </a:solidFill>
              </a:rPr>
              <a:t>06/10 – 06/20</a:t>
            </a:r>
          </a:p>
          <a:p>
            <a:pPr algn="ctr"/>
            <a:r>
              <a:rPr lang="en-US" altLang="zh-CN" sz="2400" dirty="0" smtClean="0">
                <a:solidFill>
                  <a:schemeClr val="accent3"/>
                </a:solidFill>
              </a:rPr>
              <a:t>NOW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76" name="TextBox 73"/>
          <p:cNvSpPr txBox="1"/>
          <p:nvPr/>
        </p:nvSpPr>
        <p:spPr>
          <a:xfrm>
            <a:off x="6184423" y="4344558"/>
            <a:ext cx="241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3"/>
                </a:solidFill>
              </a:rPr>
              <a:t>06/20 – 07/05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9268003" y="4385800"/>
            <a:ext cx="21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3"/>
                </a:solidFill>
              </a:rPr>
              <a:t>07/05 – 07/10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78" name="TextBox 73"/>
          <p:cNvSpPr txBox="1"/>
          <p:nvPr/>
        </p:nvSpPr>
        <p:spPr>
          <a:xfrm>
            <a:off x="824762" y="3256729"/>
            <a:ext cx="162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需求分析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3"/>
          <p:cNvSpPr txBox="1"/>
          <p:nvPr/>
        </p:nvSpPr>
        <p:spPr>
          <a:xfrm>
            <a:off x="3656092" y="2944938"/>
            <a:ext cx="162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应用建模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架构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设计</a:t>
            </a:r>
            <a:endParaRPr lang="en-US" altLang="zh-CN" sz="2400" dirty="0"/>
          </a:p>
        </p:txBody>
      </p:sp>
      <p:sp>
        <p:nvSpPr>
          <p:cNvPr id="80" name="TextBox 73"/>
          <p:cNvSpPr txBox="1"/>
          <p:nvPr/>
        </p:nvSpPr>
        <p:spPr>
          <a:xfrm>
            <a:off x="6469084" y="3177692"/>
            <a:ext cx="162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Coding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73"/>
          <p:cNvSpPr txBox="1"/>
          <p:nvPr/>
        </p:nvSpPr>
        <p:spPr>
          <a:xfrm>
            <a:off x="9394935" y="3058364"/>
            <a:ext cx="1629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测试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&amp;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上线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&amp;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运营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192"/>
          <p:cNvSpPr txBox="1"/>
          <p:nvPr/>
        </p:nvSpPr>
        <p:spPr>
          <a:xfrm>
            <a:off x="3967001" y="40193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项目进度与规划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7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4277264" y="1770491"/>
            <a:ext cx="3115525" cy="27187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谢谢</a:t>
            </a:r>
            <a:endParaRPr lang="en-US" altLang="zh-CN" sz="4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The End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lang="en-US" alt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zh-CN" altLang="en-US" sz="2667" dirty="0"/>
          </a:p>
        </p:txBody>
      </p:sp>
      <p:sp>
        <p:nvSpPr>
          <p:cNvPr id="31" name="椭圆 30"/>
          <p:cNvSpPr/>
          <p:nvPr/>
        </p:nvSpPr>
        <p:spPr>
          <a:xfrm>
            <a:off x="552949" y="118243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516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925" y="677137"/>
            <a:ext cx="2798904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25" y="905178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382" y="2660913"/>
            <a:ext cx="3115525" cy="23899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F79646">
                    <a:lumMod val="75000"/>
                  </a:srgbClr>
                </a:solidFill>
              </a:rPr>
              <a:t>功能需求建模</a:t>
            </a:r>
            <a:endParaRPr lang="en-US" altLang="zh-CN" sz="2133" dirty="0" smtClean="0">
              <a:solidFill>
                <a:srgbClr val="F79646">
                  <a:lumMod val="75000"/>
                </a:srgbClr>
              </a:solidFill>
            </a:endParaRPr>
          </a:p>
          <a:p>
            <a:r>
              <a:rPr lang="zh-CN" altLang="en-US" sz="2133" dirty="0" smtClean="0">
                <a:solidFill>
                  <a:prstClr val="black"/>
                </a:solidFill>
              </a:rPr>
              <a:t>以用例图的形式展示我们的论坛功能。</a:t>
            </a:r>
            <a:endParaRPr lang="en-US" altLang="zh-CN" sz="2133" dirty="0" smtClean="0">
              <a:solidFill>
                <a:prstClr val="black"/>
              </a:solidFill>
            </a:endParaRPr>
          </a:p>
          <a:p>
            <a:endParaRPr lang="en-US" altLang="zh-CN" sz="2133" dirty="0">
              <a:solidFill>
                <a:prstClr val="black"/>
              </a:solidFill>
            </a:endParaRPr>
          </a:p>
          <a:p>
            <a:endParaRPr lang="en-US" altLang="zh-CN" sz="2133" dirty="0" smtClean="0">
              <a:solidFill>
                <a:prstClr val="black"/>
              </a:solidFill>
            </a:endParaRPr>
          </a:p>
          <a:p>
            <a:endParaRPr lang="en-US" altLang="zh-CN" sz="2133" dirty="0">
              <a:solidFill>
                <a:prstClr val="black"/>
              </a:solidFill>
            </a:endParaRPr>
          </a:p>
          <a:p>
            <a:endParaRPr lang="zh-CN" altLang="en-US" sz="2133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7381" y="5065663"/>
            <a:ext cx="3115525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8049" y="98575"/>
            <a:ext cx="2954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功能需求建模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0" y="952116"/>
            <a:ext cx="7455773" cy="535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8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81891" y="750098"/>
            <a:ext cx="4610109" cy="762960"/>
          </a:xfrm>
          <a:prstGeom prst="rect">
            <a:avLst/>
          </a:prstGeom>
          <a:solidFill>
            <a:srgbClr val="D02D32"/>
          </a:solidFill>
          <a:ln>
            <a:noFill/>
          </a:ln>
          <a:effectLst>
            <a:outerShdw blurRad="2413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0" y="919970"/>
            <a:ext cx="4562781" cy="593088"/>
          </a:xfrm>
          <a:prstGeom prst="rect">
            <a:avLst/>
          </a:prstGeom>
          <a:solidFill>
            <a:srgbClr val="8282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5111153" y="2613650"/>
            <a:ext cx="5568616" cy="62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3528453" y="2805672"/>
            <a:ext cx="5568616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3048400" y="3822168"/>
            <a:ext cx="5568616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1536971" y="3701417"/>
            <a:ext cx="5568616" cy="48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55841" y="2926422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82828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1200" b="1" dirty="0">
              <a:solidFill>
                <a:srgbClr val="82828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8239" y="2838504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D02D3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1200" b="1" dirty="0">
              <a:solidFill>
                <a:srgbClr val="D02D3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757" y="968782"/>
            <a:ext cx="3666652" cy="3796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 smtClean="0">
                <a:solidFill>
                  <a:schemeClr val="bg1"/>
                </a:solidFill>
              </a:rPr>
              <a:t>状态图： 前台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9800" y="967893"/>
            <a:ext cx="3666652" cy="3796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 smtClean="0">
                <a:solidFill>
                  <a:schemeClr val="bg1"/>
                </a:solidFill>
              </a:rPr>
              <a:t>状态图：后台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 rot="5400000">
            <a:off x="5854934" y="1109287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 rot="5400000">
            <a:off x="5854934" y="153827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5400000">
            <a:off x="5854934" y="1968648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 rot="5400000">
            <a:off x="5854934" y="2397638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 rot="5400000">
            <a:off x="5854934" y="282832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5854934" y="3257315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rot="5400000">
            <a:off x="5854934" y="3687687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5854934" y="411667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5854934" y="4542354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5400000">
            <a:off x="5854934" y="4971343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5400000">
            <a:off x="5854934" y="5401715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5854934" y="5830704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1791" y="142114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内容建模：状态图</a:t>
            </a:r>
            <a:endParaRPr lang="zh-CN" altLang="en-US" sz="3600" b="1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" y="1532793"/>
            <a:ext cx="4529340" cy="4840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0" y="1513058"/>
            <a:ext cx="4610109" cy="52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16" grpId="0"/>
      <p:bldP spid="18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81891" y="750098"/>
            <a:ext cx="4610109" cy="762960"/>
          </a:xfrm>
          <a:prstGeom prst="rect">
            <a:avLst/>
          </a:prstGeom>
          <a:solidFill>
            <a:srgbClr val="D02D32"/>
          </a:solidFill>
          <a:ln>
            <a:noFill/>
          </a:ln>
          <a:effectLst>
            <a:outerShdw blurRad="2413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0" y="919970"/>
            <a:ext cx="4562781" cy="593088"/>
          </a:xfrm>
          <a:prstGeom prst="rect">
            <a:avLst/>
          </a:prstGeom>
          <a:solidFill>
            <a:srgbClr val="8282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3528453" y="2805672"/>
            <a:ext cx="5568616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3048400" y="3822168"/>
            <a:ext cx="5568616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1536971" y="3701417"/>
            <a:ext cx="5568616" cy="48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55841" y="2926422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82828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1200" b="1" dirty="0">
              <a:solidFill>
                <a:srgbClr val="82828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8239" y="2838504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D02D3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1200" b="1" dirty="0">
              <a:solidFill>
                <a:srgbClr val="D02D3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757" y="968782"/>
            <a:ext cx="3666652" cy="3796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</a:rPr>
              <a:t>交互</a:t>
            </a:r>
            <a:r>
              <a:rPr lang="zh-CN" altLang="en-US" sz="1867" dirty="0" smtClean="0">
                <a:solidFill>
                  <a:schemeClr val="bg1"/>
                </a:solidFill>
              </a:rPr>
              <a:t>图：登录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9800" y="967893"/>
            <a:ext cx="3666652" cy="3796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</a:rPr>
              <a:t>交互</a:t>
            </a:r>
            <a:r>
              <a:rPr lang="zh-CN" altLang="en-US" sz="1867" dirty="0" smtClean="0">
                <a:solidFill>
                  <a:schemeClr val="bg1"/>
                </a:solidFill>
              </a:rPr>
              <a:t>图：完整流程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 rot="5400000">
            <a:off x="5854934" y="1109287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 rot="5400000">
            <a:off x="5854934" y="153827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5400000">
            <a:off x="5854934" y="1968648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 rot="5400000">
            <a:off x="5854934" y="2397638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 rot="5400000">
            <a:off x="5854934" y="282832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5854934" y="3257315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rot="5400000">
            <a:off x="5854934" y="3687687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5854934" y="411667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5854934" y="4542354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5400000">
            <a:off x="5854934" y="4971343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5400000">
            <a:off x="5854934" y="5401715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5854934" y="5830704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1791" y="17711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内容建模：交互图</a:t>
            </a:r>
            <a:endParaRPr lang="zh-CN" altLang="en-US" sz="3600" b="1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" y="1533522"/>
            <a:ext cx="4525178" cy="5324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91" y="1499678"/>
            <a:ext cx="4763010" cy="53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0" y="5236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超文本建模：导航模型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382" y="2660913"/>
            <a:ext cx="3115525" cy="23900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chemeClr val="accent6">
                    <a:lumMod val="75000"/>
                  </a:schemeClr>
                </a:solidFill>
              </a:rPr>
              <a:t>导航模型</a:t>
            </a:r>
            <a:endParaRPr lang="en-US" altLang="zh-CN" sz="2133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133" dirty="0" smtClean="0"/>
              <a:t>基于内容模型，展示了导航的结构</a:t>
            </a:r>
            <a:endParaRPr lang="en-US" altLang="zh-CN" sz="2133" dirty="0"/>
          </a:p>
          <a:p>
            <a:endParaRPr lang="en-US" altLang="zh-CN" sz="2133" dirty="0" smtClean="0"/>
          </a:p>
          <a:p>
            <a:endParaRPr lang="en-US" altLang="zh-CN" sz="2133" dirty="0"/>
          </a:p>
          <a:p>
            <a:endParaRPr lang="en-US" altLang="zh-CN" sz="2133" dirty="0" smtClean="0"/>
          </a:p>
        </p:txBody>
      </p:sp>
      <p:sp>
        <p:nvSpPr>
          <p:cNvPr id="11" name="矩形 10"/>
          <p:cNvSpPr/>
          <p:nvPr/>
        </p:nvSpPr>
        <p:spPr>
          <a:xfrm>
            <a:off x="527382" y="5082090"/>
            <a:ext cx="3115525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41" y="1066136"/>
            <a:ext cx="7599884" cy="533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0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4464429"/>
            <a:ext cx="12192000" cy="17136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1583500" y="4726197"/>
            <a:ext cx="781003" cy="888273"/>
            <a:chOff x="1187624" y="2766725"/>
            <a:chExt cx="585752" cy="666205"/>
          </a:xfrm>
        </p:grpSpPr>
        <p:sp>
          <p:nvSpPr>
            <p:cNvPr id="34" name="矩形 33"/>
            <p:cNvSpPr/>
            <p:nvPr/>
          </p:nvSpPr>
          <p:spPr>
            <a:xfrm rot="8100000">
              <a:off x="1187624" y="3231071"/>
              <a:ext cx="585752" cy="201859"/>
            </a:xfrm>
            <a:prstGeom prst="rect">
              <a:avLst/>
            </a:prstGeom>
            <a:solidFill>
              <a:srgbClr val="31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1187623" y="2958671"/>
              <a:ext cx="585752" cy="201859"/>
            </a:xfrm>
            <a:prstGeom prst="rect">
              <a:avLst/>
            </a:prstGeom>
            <a:solidFill>
              <a:srgbClr val="56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4" name="矩形 23"/>
          <p:cNvSpPr/>
          <p:nvPr/>
        </p:nvSpPr>
        <p:spPr>
          <a:xfrm>
            <a:off x="2" y="4466229"/>
            <a:ext cx="1871532" cy="171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431373" y="4726195"/>
            <a:ext cx="87075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</a:p>
          <a:p>
            <a:r>
              <a:rPr lang="en-US" altLang="zh-CN" sz="1867" b="1" dirty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1200" b="1" dirty="0">
              <a:solidFill>
                <a:srgbClr val="55423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1146414" y="5189548"/>
            <a:ext cx="1691739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" y="2750829"/>
            <a:ext cx="12192000" cy="1713600"/>
          </a:xfrm>
          <a:prstGeom prst="rect">
            <a:avLst/>
          </a:prstGeom>
          <a:solidFill>
            <a:srgbClr val="393F59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9" name="组合 28"/>
          <p:cNvGrpSpPr/>
          <p:nvPr/>
        </p:nvGrpSpPr>
        <p:grpSpPr>
          <a:xfrm flipH="1">
            <a:off x="9827500" y="3031812"/>
            <a:ext cx="781003" cy="888275"/>
            <a:chOff x="2608294" y="176834"/>
            <a:chExt cx="792088" cy="900882"/>
          </a:xfrm>
        </p:grpSpPr>
        <p:sp>
          <p:nvSpPr>
            <p:cNvPr id="30" name="矩形 29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3" name="矩形 22"/>
          <p:cNvSpPr/>
          <p:nvPr/>
        </p:nvSpPr>
        <p:spPr>
          <a:xfrm>
            <a:off x="10320471" y="2752629"/>
            <a:ext cx="1871532" cy="1713600"/>
          </a:xfrm>
          <a:prstGeom prst="rect">
            <a:avLst/>
          </a:prstGeom>
          <a:solidFill>
            <a:srgbClr val="393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10800525" y="3012595"/>
            <a:ext cx="87075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</a:p>
          <a:p>
            <a:r>
              <a:rPr lang="en-US" altLang="zh-CN" sz="1867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12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9353849" y="3486879"/>
            <a:ext cx="1691739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" y="1037229"/>
            <a:ext cx="12192000" cy="1713600"/>
          </a:xfrm>
          <a:prstGeom prst="rect">
            <a:avLst/>
          </a:prstGeom>
          <a:solidFill>
            <a:srgbClr val="BF232E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8" name="组合 27"/>
          <p:cNvGrpSpPr/>
          <p:nvPr/>
        </p:nvGrpSpPr>
        <p:grpSpPr>
          <a:xfrm>
            <a:off x="1583500" y="1312488"/>
            <a:ext cx="781003" cy="888275"/>
            <a:chOff x="2608294" y="176834"/>
            <a:chExt cx="792088" cy="900882"/>
          </a:xfrm>
        </p:grpSpPr>
        <p:sp>
          <p:nvSpPr>
            <p:cNvPr id="26" name="矩形 25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1037229"/>
            <a:ext cx="1871532" cy="1713600"/>
          </a:xfrm>
          <a:prstGeom prst="rect">
            <a:avLst/>
          </a:prstGeom>
          <a:solidFill>
            <a:srgbClr val="BF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431373" y="1298995"/>
            <a:ext cx="87075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</a:p>
          <a:p>
            <a:r>
              <a:rPr lang="en-US" altLang="zh-CN" sz="1867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12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1146414" y="1784209"/>
            <a:ext cx="1691739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311692" y="1401587"/>
            <a:ext cx="3936437" cy="954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 smtClean="0">
                <a:solidFill>
                  <a:schemeClr val="bg1"/>
                </a:solidFill>
              </a:rPr>
              <a:t>用例序列图：</a:t>
            </a:r>
            <a:endParaRPr lang="en-US" altLang="zh-CN" sz="1867" dirty="0" smtClean="0">
              <a:solidFill>
                <a:schemeClr val="bg1"/>
              </a:solidFill>
            </a:endParaRPr>
          </a:p>
          <a:p>
            <a:endParaRPr lang="en-US" altLang="zh-CN" sz="1867" dirty="0" smtClean="0">
              <a:solidFill>
                <a:schemeClr val="bg1"/>
              </a:solidFill>
            </a:endParaRPr>
          </a:p>
          <a:p>
            <a:r>
              <a:rPr lang="zh-CN" altLang="en-US" sz="1867" dirty="0">
                <a:solidFill>
                  <a:schemeClr val="bg1"/>
                </a:solidFill>
              </a:rPr>
              <a:t>以</a:t>
            </a:r>
            <a:r>
              <a:rPr lang="zh-CN" altLang="en-US" sz="1867" dirty="0" smtClean="0">
                <a:solidFill>
                  <a:schemeClr val="bg1"/>
                </a:solidFill>
              </a:rPr>
              <a:t>注册为例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11692" y="3381926"/>
            <a:ext cx="3936437" cy="3796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 smtClean="0">
                <a:solidFill>
                  <a:srgbClr val="FFAC84"/>
                </a:solidFill>
              </a:rPr>
              <a:t>静态展示图</a:t>
            </a:r>
            <a:endParaRPr lang="zh-CN" altLang="en-US" sz="1867" dirty="0">
              <a:solidFill>
                <a:srgbClr val="FFAC8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11692" y="5131401"/>
            <a:ext cx="3936437" cy="3796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 smtClean="0">
                <a:solidFill>
                  <a:srgbClr val="55423C"/>
                </a:solidFill>
              </a:rPr>
              <a:t>动态展示图</a:t>
            </a:r>
            <a:endParaRPr lang="zh-CN" altLang="en-US" sz="1867" dirty="0">
              <a:solidFill>
                <a:srgbClr val="55423C"/>
              </a:solidFill>
            </a:endParaRPr>
          </a:p>
        </p:txBody>
      </p:sp>
      <p:pic>
        <p:nvPicPr>
          <p:cNvPr id="44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77" y="1401586"/>
            <a:ext cx="851709" cy="85148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80"/>
          <p:cNvSpPr>
            <a:spLocks noEditPoints="1"/>
          </p:cNvSpPr>
          <p:nvPr/>
        </p:nvSpPr>
        <p:spPr bwMode="black">
          <a:xfrm>
            <a:off x="453330" y="3000309"/>
            <a:ext cx="908211" cy="1101563"/>
          </a:xfrm>
          <a:custGeom>
            <a:avLst/>
            <a:gdLst>
              <a:gd name="T0" fmla="*/ 952 w 1833"/>
              <a:gd name="T1" fmla="*/ 1301 h 2225"/>
              <a:gd name="T2" fmla="*/ 882 w 1833"/>
              <a:gd name="T3" fmla="*/ 1413 h 2225"/>
              <a:gd name="T4" fmla="*/ 677 w 1833"/>
              <a:gd name="T5" fmla="*/ 2162 h 2225"/>
              <a:gd name="T6" fmla="*/ 1156 w 1833"/>
              <a:gd name="T7" fmla="*/ 2162 h 2225"/>
              <a:gd name="T8" fmla="*/ 1071 w 1833"/>
              <a:gd name="T9" fmla="*/ 2089 h 2225"/>
              <a:gd name="T10" fmla="*/ 785 w 1833"/>
              <a:gd name="T11" fmla="*/ 2039 h 2225"/>
              <a:gd name="T12" fmla="*/ 1071 w 1833"/>
              <a:gd name="T13" fmla="*/ 2089 h 2225"/>
              <a:gd name="T14" fmla="*/ 760 w 1833"/>
              <a:gd name="T15" fmla="*/ 1949 h 2225"/>
              <a:gd name="T16" fmla="*/ 1096 w 1833"/>
              <a:gd name="T17" fmla="*/ 1949 h 2225"/>
              <a:gd name="T18" fmla="*/ 1026 w 1833"/>
              <a:gd name="T19" fmla="*/ 1801 h 2225"/>
              <a:gd name="T20" fmla="*/ 1061 w 1833"/>
              <a:gd name="T21" fmla="*/ 1836 h 2225"/>
              <a:gd name="T22" fmla="*/ 260 w 1833"/>
              <a:gd name="T23" fmla="*/ 1329 h 2225"/>
              <a:gd name="T24" fmla="*/ 748 w 1833"/>
              <a:gd name="T25" fmla="*/ 1136 h 2225"/>
              <a:gd name="T26" fmla="*/ 190 w 1833"/>
              <a:gd name="T27" fmla="*/ 1329 h 2225"/>
              <a:gd name="T28" fmla="*/ 0 w 1833"/>
              <a:gd name="T29" fmla="*/ 1476 h 2225"/>
              <a:gd name="T30" fmla="*/ 416 w 1833"/>
              <a:gd name="T31" fmla="*/ 2225 h 2225"/>
              <a:gd name="T32" fmla="*/ 416 w 1833"/>
              <a:gd name="T33" fmla="*/ 1413 h 2225"/>
              <a:gd name="T34" fmla="*/ 83 w 1833"/>
              <a:gd name="T35" fmla="*/ 2064 h 2225"/>
              <a:gd name="T36" fmla="*/ 419 w 1833"/>
              <a:gd name="T37" fmla="*/ 2064 h 2225"/>
              <a:gd name="T38" fmla="*/ 108 w 1833"/>
              <a:gd name="T39" fmla="*/ 1974 h 2225"/>
              <a:gd name="T40" fmla="*/ 394 w 1833"/>
              <a:gd name="T41" fmla="*/ 1924 h 2225"/>
              <a:gd name="T42" fmla="*/ 384 w 1833"/>
              <a:gd name="T43" fmla="*/ 1836 h 2225"/>
              <a:gd name="T44" fmla="*/ 419 w 1833"/>
              <a:gd name="T45" fmla="*/ 1801 h 2225"/>
              <a:gd name="T46" fmla="*/ 1643 w 1833"/>
              <a:gd name="T47" fmla="*/ 1413 h 2225"/>
              <a:gd name="T48" fmla="*/ 1082 w 1833"/>
              <a:gd name="T49" fmla="*/ 1101 h 2225"/>
              <a:gd name="T50" fmla="*/ 1415 w 1833"/>
              <a:gd name="T51" fmla="*/ 1171 h 2225"/>
              <a:gd name="T52" fmla="*/ 1417 w 1833"/>
              <a:gd name="T53" fmla="*/ 1413 h 2225"/>
              <a:gd name="T54" fmla="*/ 1417 w 1833"/>
              <a:gd name="T55" fmla="*/ 2225 h 2225"/>
              <a:gd name="T56" fmla="*/ 1833 w 1833"/>
              <a:gd name="T57" fmla="*/ 1476 h 2225"/>
              <a:gd name="T58" fmla="*/ 1462 w 1833"/>
              <a:gd name="T59" fmla="*/ 2089 h 2225"/>
              <a:gd name="T60" fmla="*/ 1748 w 1833"/>
              <a:gd name="T61" fmla="*/ 2039 h 2225"/>
              <a:gd name="T62" fmla="*/ 1748 w 1833"/>
              <a:gd name="T63" fmla="*/ 1974 h 2225"/>
              <a:gd name="T64" fmla="*/ 1462 w 1833"/>
              <a:gd name="T65" fmla="*/ 1924 h 2225"/>
              <a:gd name="T66" fmla="*/ 1748 w 1833"/>
              <a:gd name="T67" fmla="*/ 1974 h 2225"/>
              <a:gd name="T68" fmla="*/ 1738 w 1833"/>
              <a:gd name="T69" fmla="*/ 1766 h 2225"/>
              <a:gd name="T70" fmla="*/ 650 w 1833"/>
              <a:gd name="T71" fmla="*/ 592 h 2225"/>
              <a:gd name="T72" fmla="*/ 1296 w 1833"/>
              <a:gd name="T73" fmla="*/ 113 h 2225"/>
              <a:gd name="T74" fmla="*/ 537 w 1833"/>
              <a:gd name="T75" fmla="*/ 113 h 2225"/>
              <a:gd name="T76" fmla="*/ 603 w 1833"/>
              <a:gd name="T77" fmla="*/ 113 h 2225"/>
              <a:gd name="T78" fmla="*/ 1231 w 1833"/>
              <a:gd name="T79" fmla="*/ 113 h 2225"/>
              <a:gd name="T80" fmla="*/ 650 w 1833"/>
              <a:gd name="T81" fmla="*/ 526 h 2225"/>
              <a:gd name="T82" fmla="*/ 405 w 1833"/>
              <a:gd name="T83" fmla="*/ 902 h 2225"/>
              <a:gd name="T84" fmla="*/ 803 w 1833"/>
              <a:gd name="T85" fmla="*/ 1101 h 2225"/>
              <a:gd name="T86" fmla="*/ 882 w 1833"/>
              <a:gd name="T87" fmla="*/ 1250 h 2225"/>
              <a:gd name="T88" fmla="*/ 1031 w 1833"/>
              <a:gd name="T89" fmla="*/ 1171 h 2225"/>
              <a:gd name="T90" fmla="*/ 952 w 1833"/>
              <a:gd name="T91" fmla="*/ 1021 h 2225"/>
              <a:gd name="T92" fmla="*/ 1457 w 1833"/>
              <a:gd name="T93" fmla="*/ 874 h 2225"/>
              <a:gd name="T94" fmla="*/ 1303 w 1833"/>
              <a:gd name="T95" fmla="*/ 652 h 2225"/>
              <a:gd name="T96" fmla="*/ 530 w 1833"/>
              <a:gd name="T97" fmla="*/ 652 h 2225"/>
              <a:gd name="T98" fmla="*/ 377 w 1833"/>
              <a:gd name="T99" fmla="*/ 874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3" h="2225">
                <a:moveTo>
                  <a:pt x="1093" y="1413"/>
                </a:moveTo>
                <a:cubicBezTo>
                  <a:pt x="952" y="1413"/>
                  <a:pt x="952" y="1413"/>
                  <a:pt x="952" y="1413"/>
                </a:cubicBezTo>
                <a:cubicBezTo>
                  <a:pt x="952" y="1301"/>
                  <a:pt x="952" y="1301"/>
                  <a:pt x="952" y="1301"/>
                </a:cubicBezTo>
                <a:cubicBezTo>
                  <a:pt x="940" y="1304"/>
                  <a:pt x="929" y="1305"/>
                  <a:pt x="917" y="1305"/>
                </a:cubicBezTo>
                <a:cubicBezTo>
                  <a:pt x="905" y="1305"/>
                  <a:pt x="893" y="1304"/>
                  <a:pt x="882" y="1301"/>
                </a:cubicBezTo>
                <a:cubicBezTo>
                  <a:pt x="882" y="1413"/>
                  <a:pt x="882" y="1413"/>
                  <a:pt x="882" y="1413"/>
                </a:cubicBezTo>
                <a:cubicBezTo>
                  <a:pt x="740" y="1413"/>
                  <a:pt x="740" y="1413"/>
                  <a:pt x="740" y="1413"/>
                </a:cubicBezTo>
                <a:cubicBezTo>
                  <a:pt x="705" y="1413"/>
                  <a:pt x="677" y="1441"/>
                  <a:pt x="677" y="1476"/>
                </a:cubicBezTo>
                <a:cubicBezTo>
                  <a:pt x="677" y="2162"/>
                  <a:pt x="677" y="2162"/>
                  <a:pt x="677" y="2162"/>
                </a:cubicBezTo>
                <a:cubicBezTo>
                  <a:pt x="677" y="2197"/>
                  <a:pt x="705" y="2225"/>
                  <a:pt x="740" y="2225"/>
                </a:cubicBezTo>
                <a:cubicBezTo>
                  <a:pt x="1093" y="2225"/>
                  <a:pt x="1093" y="2225"/>
                  <a:pt x="1093" y="2225"/>
                </a:cubicBezTo>
                <a:cubicBezTo>
                  <a:pt x="1128" y="2225"/>
                  <a:pt x="1156" y="2197"/>
                  <a:pt x="1156" y="2162"/>
                </a:cubicBezTo>
                <a:cubicBezTo>
                  <a:pt x="1156" y="1476"/>
                  <a:pt x="1156" y="1476"/>
                  <a:pt x="1156" y="1476"/>
                </a:cubicBezTo>
                <a:cubicBezTo>
                  <a:pt x="1156" y="1441"/>
                  <a:pt x="1128" y="1413"/>
                  <a:pt x="1093" y="1413"/>
                </a:cubicBezTo>
                <a:close/>
                <a:moveTo>
                  <a:pt x="1071" y="2089"/>
                </a:moveTo>
                <a:cubicBezTo>
                  <a:pt x="785" y="2089"/>
                  <a:pt x="785" y="2089"/>
                  <a:pt x="785" y="2089"/>
                </a:cubicBezTo>
                <a:cubicBezTo>
                  <a:pt x="771" y="2089"/>
                  <a:pt x="760" y="2078"/>
                  <a:pt x="760" y="2064"/>
                </a:cubicBezTo>
                <a:cubicBezTo>
                  <a:pt x="760" y="2050"/>
                  <a:pt x="771" y="2039"/>
                  <a:pt x="785" y="2039"/>
                </a:cubicBezTo>
                <a:cubicBezTo>
                  <a:pt x="1071" y="2039"/>
                  <a:pt x="1071" y="2039"/>
                  <a:pt x="1071" y="2039"/>
                </a:cubicBezTo>
                <a:cubicBezTo>
                  <a:pt x="1085" y="2039"/>
                  <a:pt x="1096" y="2050"/>
                  <a:pt x="1096" y="2064"/>
                </a:cubicBezTo>
                <a:cubicBezTo>
                  <a:pt x="1096" y="2078"/>
                  <a:pt x="1085" y="2089"/>
                  <a:pt x="1071" y="2089"/>
                </a:cubicBezTo>
                <a:close/>
                <a:moveTo>
                  <a:pt x="1071" y="1974"/>
                </a:moveTo>
                <a:cubicBezTo>
                  <a:pt x="785" y="1974"/>
                  <a:pt x="785" y="1974"/>
                  <a:pt x="785" y="1974"/>
                </a:cubicBezTo>
                <a:cubicBezTo>
                  <a:pt x="771" y="1974"/>
                  <a:pt x="760" y="1963"/>
                  <a:pt x="760" y="1949"/>
                </a:cubicBezTo>
                <a:cubicBezTo>
                  <a:pt x="760" y="1935"/>
                  <a:pt x="771" y="1924"/>
                  <a:pt x="785" y="1924"/>
                </a:cubicBezTo>
                <a:cubicBezTo>
                  <a:pt x="1071" y="1924"/>
                  <a:pt x="1071" y="1924"/>
                  <a:pt x="1071" y="1924"/>
                </a:cubicBezTo>
                <a:cubicBezTo>
                  <a:pt x="1085" y="1924"/>
                  <a:pt x="1096" y="1935"/>
                  <a:pt x="1096" y="1949"/>
                </a:cubicBezTo>
                <a:cubicBezTo>
                  <a:pt x="1096" y="1963"/>
                  <a:pt x="1085" y="1974"/>
                  <a:pt x="1071" y="1974"/>
                </a:cubicBezTo>
                <a:close/>
                <a:moveTo>
                  <a:pt x="1061" y="1836"/>
                </a:moveTo>
                <a:cubicBezTo>
                  <a:pt x="1042" y="1836"/>
                  <a:pt x="1026" y="1820"/>
                  <a:pt x="1026" y="1801"/>
                </a:cubicBezTo>
                <a:cubicBezTo>
                  <a:pt x="1026" y="1782"/>
                  <a:pt x="1042" y="1766"/>
                  <a:pt x="1061" y="1766"/>
                </a:cubicBezTo>
                <a:cubicBezTo>
                  <a:pt x="1081" y="1766"/>
                  <a:pt x="1096" y="1782"/>
                  <a:pt x="1096" y="1801"/>
                </a:cubicBezTo>
                <a:cubicBezTo>
                  <a:pt x="1096" y="1820"/>
                  <a:pt x="1081" y="1836"/>
                  <a:pt x="1061" y="1836"/>
                </a:cubicBezTo>
                <a:close/>
                <a:moveTo>
                  <a:pt x="416" y="1413"/>
                </a:moveTo>
                <a:cubicBezTo>
                  <a:pt x="260" y="1413"/>
                  <a:pt x="260" y="1413"/>
                  <a:pt x="260" y="1413"/>
                </a:cubicBezTo>
                <a:cubicBezTo>
                  <a:pt x="260" y="1329"/>
                  <a:pt x="260" y="1329"/>
                  <a:pt x="260" y="1329"/>
                </a:cubicBezTo>
                <a:cubicBezTo>
                  <a:pt x="260" y="1242"/>
                  <a:pt x="331" y="1171"/>
                  <a:pt x="418" y="1171"/>
                </a:cubicBezTo>
                <a:cubicBezTo>
                  <a:pt x="751" y="1171"/>
                  <a:pt x="751" y="1171"/>
                  <a:pt x="751" y="1171"/>
                </a:cubicBezTo>
                <a:cubicBezTo>
                  <a:pt x="749" y="1159"/>
                  <a:pt x="748" y="1148"/>
                  <a:pt x="748" y="1136"/>
                </a:cubicBezTo>
                <a:cubicBezTo>
                  <a:pt x="748" y="1124"/>
                  <a:pt x="749" y="1112"/>
                  <a:pt x="751" y="1101"/>
                </a:cubicBezTo>
                <a:cubicBezTo>
                  <a:pt x="418" y="1101"/>
                  <a:pt x="418" y="1101"/>
                  <a:pt x="418" y="1101"/>
                </a:cubicBezTo>
                <a:cubicBezTo>
                  <a:pt x="293" y="1101"/>
                  <a:pt x="190" y="1203"/>
                  <a:pt x="190" y="1329"/>
                </a:cubicBezTo>
                <a:cubicBezTo>
                  <a:pt x="190" y="1413"/>
                  <a:pt x="190" y="1413"/>
                  <a:pt x="190" y="1413"/>
                </a:cubicBezTo>
                <a:cubicBezTo>
                  <a:pt x="63" y="1413"/>
                  <a:pt x="63" y="1413"/>
                  <a:pt x="63" y="1413"/>
                </a:cubicBezTo>
                <a:cubicBezTo>
                  <a:pt x="28" y="1413"/>
                  <a:pt x="0" y="1441"/>
                  <a:pt x="0" y="1476"/>
                </a:cubicBezTo>
                <a:cubicBezTo>
                  <a:pt x="0" y="2162"/>
                  <a:pt x="0" y="2162"/>
                  <a:pt x="0" y="2162"/>
                </a:cubicBezTo>
                <a:cubicBezTo>
                  <a:pt x="0" y="2197"/>
                  <a:pt x="28" y="2225"/>
                  <a:pt x="63" y="2225"/>
                </a:cubicBezTo>
                <a:cubicBezTo>
                  <a:pt x="416" y="2225"/>
                  <a:pt x="416" y="2225"/>
                  <a:pt x="416" y="2225"/>
                </a:cubicBezTo>
                <a:cubicBezTo>
                  <a:pt x="451" y="2225"/>
                  <a:pt x="480" y="2197"/>
                  <a:pt x="480" y="2162"/>
                </a:cubicBezTo>
                <a:cubicBezTo>
                  <a:pt x="480" y="1476"/>
                  <a:pt x="480" y="1476"/>
                  <a:pt x="480" y="1476"/>
                </a:cubicBezTo>
                <a:cubicBezTo>
                  <a:pt x="480" y="1441"/>
                  <a:pt x="451" y="1413"/>
                  <a:pt x="416" y="1413"/>
                </a:cubicBezTo>
                <a:close/>
                <a:moveTo>
                  <a:pt x="394" y="2089"/>
                </a:moveTo>
                <a:cubicBezTo>
                  <a:pt x="108" y="2089"/>
                  <a:pt x="108" y="2089"/>
                  <a:pt x="108" y="2089"/>
                </a:cubicBezTo>
                <a:cubicBezTo>
                  <a:pt x="94" y="2089"/>
                  <a:pt x="83" y="2078"/>
                  <a:pt x="83" y="2064"/>
                </a:cubicBezTo>
                <a:cubicBezTo>
                  <a:pt x="83" y="2050"/>
                  <a:pt x="94" y="2039"/>
                  <a:pt x="108" y="2039"/>
                </a:cubicBezTo>
                <a:cubicBezTo>
                  <a:pt x="394" y="2039"/>
                  <a:pt x="394" y="2039"/>
                  <a:pt x="394" y="2039"/>
                </a:cubicBezTo>
                <a:cubicBezTo>
                  <a:pt x="408" y="2039"/>
                  <a:pt x="419" y="2050"/>
                  <a:pt x="419" y="2064"/>
                </a:cubicBezTo>
                <a:cubicBezTo>
                  <a:pt x="419" y="2078"/>
                  <a:pt x="408" y="2089"/>
                  <a:pt x="394" y="2089"/>
                </a:cubicBezTo>
                <a:close/>
                <a:moveTo>
                  <a:pt x="394" y="1974"/>
                </a:moveTo>
                <a:cubicBezTo>
                  <a:pt x="108" y="1974"/>
                  <a:pt x="108" y="1974"/>
                  <a:pt x="108" y="1974"/>
                </a:cubicBezTo>
                <a:cubicBezTo>
                  <a:pt x="94" y="1974"/>
                  <a:pt x="83" y="1963"/>
                  <a:pt x="83" y="1949"/>
                </a:cubicBezTo>
                <a:cubicBezTo>
                  <a:pt x="83" y="1935"/>
                  <a:pt x="94" y="1924"/>
                  <a:pt x="108" y="1924"/>
                </a:cubicBezTo>
                <a:cubicBezTo>
                  <a:pt x="394" y="1924"/>
                  <a:pt x="394" y="1924"/>
                  <a:pt x="394" y="1924"/>
                </a:cubicBezTo>
                <a:cubicBezTo>
                  <a:pt x="408" y="1924"/>
                  <a:pt x="419" y="1935"/>
                  <a:pt x="419" y="1949"/>
                </a:cubicBezTo>
                <a:cubicBezTo>
                  <a:pt x="419" y="1963"/>
                  <a:pt x="408" y="1974"/>
                  <a:pt x="394" y="1974"/>
                </a:cubicBezTo>
                <a:close/>
                <a:moveTo>
                  <a:pt x="384" y="1836"/>
                </a:moveTo>
                <a:cubicBezTo>
                  <a:pt x="365" y="1836"/>
                  <a:pt x="350" y="1820"/>
                  <a:pt x="350" y="1801"/>
                </a:cubicBezTo>
                <a:cubicBezTo>
                  <a:pt x="350" y="1782"/>
                  <a:pt x="365" y="1766"/>
                  <a:pt x="384" y="1766"/>
                </a:cubicBezTo>
                <a:cubicBezTo>
                  <a:pt x="404" y="1766"/>
                  <a:pt x="419" y="1782"/>
                  <a:pt x="419" y="1801"/>
                </a:cubicBezTo>
                <a:cubicBezTo>
                  <a:pt x="419" y="1820"/>
                  <a:pt x="404" y="1836"/>
                  <a:pt x="384" y="1836"/>
                </a:cubicBezTo>
                <a:close/>
                <a:moveTo>
                  <a:pt x="1770" y="1413"/>
                </a:moveTo>
                <a:cubicBezTo>
                  <a:pt x="1643" y="1413"/>
                  <a:pt x="1643" y="1413"/>
                  <a:pt x="1643" y="1413"/>
                </a:cubicBezTo>
                <a:cubicBezTo>
                  <a:pt x="1643" y="1329"/>
                  <a:pt x="1643" y="1329"/>
                  <a:pt x="1643" y="1329"/>
                </a:cubicBezTo>
                <a:cubicBezTo>
                  <a:pt x="1643" y="1203"/>
                  <a:pt x="1541" y="1101"/>
                  <a:pt x="1415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5" y="1112"/>
                  <a:pt x="1086" y="1124"/>
                  <a:pt x="1086" y="1136"/>
                </a:cubicBezTo>
                <a:cubicBezTo>
                  <a:pt x="1086" y="1148"/>
                  <a:pt x="1085" y="1159"/>
                  <a:pt x="1082" y="1171"/>
                </a:cubicBezTo>
                <a:cubicBezTo>
                  <a:pt x="1415" y="1171"/>
                  <a:pt x="1415" y="1171"/>
                  <a:pt x="1415" y="1171"/>
                </a:cubicBezTo>
                <a:cubicBezTo>
                  <a:pt x="1503" y="1171"/>
                  <a:pt x="1574" y="1242"/>
                  <a:pt x="1574" y="1329"/>
                </a:cubicBezTo>
                <a:cubicBezTo>
                  <a:pt x="1574" y="1413"/>
                  <a:pt x="1574" y="1413"/>
                  <a:pt x="1574" y="1413"/>
                </a:cubicBezTo>
                <a:cubicBezTo>
                  <a:pt x="1417" y="1413"/>
                  <a:pt x="1417" y="1413"/>
                  <a:pt x="1417" y="1413"/>
                </a:cubicBezTo>
                <a:cubicBezTo>
                  <a:pt x="1382" y="1413"/>
                  <a:pt x="1354" y="1441"/>
                  <a:pt x="1354" y="1476"/>
                </a:cubicBezTo>
                <a:cubicBezTo>
                  <a:pt x="1354" y="2162"/>
                  <a:pt x="1354" y="2162"/>
                  <a:pt x="1354" y="2162"/>
                </a:cubicBezTo>
                <a:cubicBezTo>
                  <a:pt x="1354" y="2197"/>
                  <a:pt x="1382" y="2225"/>
                  <a:pt x="1417" y="2225"/>
                </a:cubicBezTo>
                <a:cubicBezTo>
                  <a:pt x="1770" y="2225"/>
                  <a:pt x="1770" y="2225"/>
                  <a:pt x="1770" y="2225"/>
                </a:cubicBezTo>
                <a:cubicBezTo>
                  <a:pt x="1805" y="2225"/>
                  <a:pt x="1833" y="2197"/>
                  <a:pt x="1833" y="2162"/>
                </a:cubicBezTo>
                <a:cubicBezTo>
                  <a:pt x="1833" y="1476"/>
                  <a:pt x="1833" y="1476"/>
                  <a:pt x="1833" y="1476"/>
                </a:cubicBezTo>
                <a:cubicBezTo>
                  <a:pt x="1833" y="1441"/>
                  <a:pt x="1805" y="1413"/>
                  <a:pt x="1770" y="1413"/>
                </a:cubicBezTo>
                <a:close/>
                <a:moveTo>
                  <a:pt x="1748" y="2089"/>
                </a:moveTo>
                <a:cubicBezTo>
                  <a:pt x="1462" y="2089"/>
                  <a:pt x="1462" y="2089"/>
                  <a:pt x="1462" y="2089"/>
                </a:cubicBezTo>
                <a:cubicBezTo>
                  <a:pt x="1448" y="2089"/>
                  <a:pt x="1437" y="2078"/>
                  <a:pt x="1437" y="2064"/>
                </a:cubicBezTo>
                <a:cubicBezTo>
                  <a:pt x="1437" y="2050"/>
                  <a:pt x="1448" y="2039"/>
                  <a:pt x="1462" y="2039"/>
                </a:cubicBezTo>
                <a:cubicBezTo>
                  <a:pt x="1748" y="2039"/>
                  <a:pt x="1748" y="2039"/>
                  <a:pt x="1748" y="2039"/>
                </a:cubicBezTo>
                <a:cubicBezTo>
                  <a:pt x="1762" y="2039"/>
                  <a:pt x="1773" y="2050"/>
                  <a:pt x="1773" y="2064"/>
                </a:cubicBezTo>
                <a:cubicBezTo>
                  <a:pt x="1773" y="2078"/>
                  <a:pt x="1762" y="2089"/>
                  <a:pt x="1748" y="2089"/>
                </a:cubicBezTo>
                <a:close/>
                <a:moveTo>
                  <a:pt x="1748" y="1974"/>
                </a:moveTo>
                <a:cubicBezTo>
                  <a:pt x="1462" y="1974"/>
                  <a:pt x="1462" y="1974"/>
                  <a:pt x="1462" y="1974"/>
                </a:cubicBezTo>
                <a:cubicBezTo>
                  <a:pt x="1448" y="1974"/>
                  <a:pt x="1437" y="1963"/>
                  <a:pt x="1437" y="1949"/>
                </a:cubicBezTo>
                <a:cubicBezTo>
                  <a:pt x="1437" y="1935"/>
                  <a:pt x="1448" y="1924"/>
                  <a:pt x="1462" y="1924"/>
                </a:cubicBezTo>
                <a:cubicBezTo>
                  <a:pt x="1748" y="1924"/>
                  <a:pt x="1748" y="1924"/>
                  <a:pt x="1748" y="1924"/>
                </a:cubicBezTo>
                <a:cubicBezTo>
                  <a:pt x="1762" y="1924"/>
                  <a:pt x="1773" y="1935"/>
                  <a:pt x="1773" y="1949"/>
                </a:cubicBezTo>
                <a:cubicBezTo>
                  <a:pt x="1773" y="1963"/>
                  <a:pt x="1762" y="1974"/>
                  <a:pt x="1748" y="1974"/>
                </a:cubicBezTo>
                <a:close/>
                <a:moveTo>
                  <a:pt x="1738" y="1836"/>
                </a:moveTo>
                <a:cubicBezTo>
                  <a:pt x="1719" y="1836"/>
                  <a:pt x="1703" y="1820"/>
                  <a:pt x="1703" y="1801"/>
                </a:cubicBezTo>
                <a:cubicBezTo>
                  <a:pt x="1703" y="1782"/>
                  <a:pt x="1719" y="1766"/>
                  <a:pt x="1738" y="1766"/>
                </a:cubicBezTo>
                <a:cubicBezTo>
                  <a:pt x="1757" y="1766"/>
                  <a:pt x="1773" y="1782"/>
                  <a:pt x="1773" y="1801"/>
                </a:cubicBezTo>
                <a:cubicBezTo>
                  <a:pt x="1773" y="1820"/>
                  <a:pt x="1757" y="1836"/>
                  <a:pt x="1738" y="1836"/>
                </a:cubicBezTo>
                <a:close/>
                <a:moveTo>
                  <a:pt x="650" y="592"/>
                </a:moveTo>
                <a:cubicBezTo>
                  <a:pt x="1184" y="592"/>
                  <a:pt x="1184" y="592"/>
                  <a:pt x="1184" y="592"/>
                </a:cubicBezTo>
                <a:cubicBezTo>
                  <a:pt x="1246" y="592"/>
                  <a:pt x="1296" y="541"/>
                  <a:pt x="1296" y="479"/>
                </a:cubicBezTo>
                <a:cubicBezTo>
                  <a:pt x="1296" y="113"/>
                  <a:pt x="1296" y="113"/>
                  <a:pt x="1296" y="113"/>
                </a:cubicBezTo>
                <a:cubicBezTo>
                  <a:pt x="1296" y="51"/>
                  <a:pt x="1246" y="0"/>
                  <a:pt x="118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588" y="0"/>
                  <a:pt x="537" y="51"/>
                  <a:pt x="537" y="113"/>
                </a:cubicBezTo>
                <a:cubicBezTo>
                  <a:pt x="537" y="479"/>
                  <a:pt x="537" y="479"/>
                  <a:pt x="537" y="479"/>
                </a:cubicBezTo>
                <a:cubicBezTo>
                  <a:pt x="537" y="541"/>
                  <a:pt x="588" y="592"/>
                  <a:pt x="650" y="592"/>
                </a:cubicBezTo>
                <a:close/>
                <a:moveTo>
                  <a:pt x="603" y="113"/>
                </a:moveTo>
                <a:cubicBezTo>
                  <a:pt x="603" y="87"/>
                  <a:pt x="624" y="66"/>
                  <a:pt x="650" y="66"/>
                </a:cubicBezTo>
                <a:cubicBezTo>
                  <a:pt x="1184" y="66"/>
                  <a:pt x="1184" y="66"/>
                  <a:pt x="1184" y="66"/>
                </a:cubicBezTo>
                <a:cubicBezTo>
                  <a:pt x="1210" y="66"/>
                  <a:pt x="1231" y="87"/>
                  <a:pt x="1231" y="113"/>
                </a:cubicBezTo>
                <a:cubicBezTo>
                  <a:pt x="1231" y="479"/>
                  <a:pt x="1231" y="479"/>
                  <a:pt x="1231" y="479"/>
                </a:cubicBezTo>
                <a:cubicBezTo>
                  <a:pt x="1231" y="505"/>
                  <a:pt x="1210" y="526"/>
                  <a:pt x="1184" y="526"/>
                </a:cubicBezTo>
                <a:cubicBezTo>
                  <a:pt x="650" y="526"/>
                  <a:pt x="650" y="526"/>
                  <a:pt x="650" y="526"/>
                </a:cubicBezTo>
                <a:cubicBezTo>
                  <a:pt x="624" y="526"/>
                  <a:pt x="603" y="505"/>
                  <a:pt x="603" y="479"/>
                </a:cubicBezTo>
                <a:lnTo>
                  <a:pt x="603" y="113"/>
                </a:lnTo>
                <a:close/>
                <a:moveTo>
                  <a:pt x="405" y="902"/>
                </a:moveTo>
                <a:cubicBezTo>
                  <a:pt x="882" y="902"/>
                  <a:pt x="882" y="902"/>
                  <a:pt x="882" y="902"/>
                </a:cubicBezTo>
                <a:cubicBezTo>
                  <a:pt x="882" y="1021"/>
                  <a:pt x="882" y="1021"/>
                  <a:pt x="882" y="1021"/>
                </a:cubicBezTo>
                <a:cubicBezTo>
                  <a:pt x="844" y="1033"/>
                  <a:pt x="814" y="1063"/>
                  <a:pt x="803" y="1101"/>
                </a:cubicBezTo>
                <a:cubicBezTo>
                  <a:pt x="799" y="1112"/>
                  <a:pt x="797" y="1124"/>
                  <a:pt x="797" y="1136"/>
                </a:cubicBezTo>
                <a:cubicBezTo>
                  <a:pt x="797" y="1148"/>
                  <a:pt x="799" y="1160"/>
                  <a:pt x="803" y="1171"/>
                </a:cubicBezTo>
                <a:cubicBezTo>
                  <a:pt x="814" y="1209"/>
                  <a:pt x="844" y="1238"/>
                  <a:pt x="882" y="1250"/>
                </a:cubicBezTo>
                <a:cubicBezTo>
                  <a:pt x="893" y="1253"/>
                  <a:pt x="905" y="1255"/>
                  <a:pt x="917" y="1255"/>
                </a:cubicBezTo>
                <a:cubicBezTo>
                  <a:pt x="929" y="1255"/>
                  <a:pt x="941" y="1253"/>
                  <a:pt x="952" y="1250"/>
                </a:cubicBezTo>
                <a:cubicBezTo>
                  <a:pt x="990" y="1238"/>
                  <a:pt x="1020" y="1209"/>
                  <a:pt x="1031" y="1171"/>
                </a:cubicBezTo>
                <a:cubicBezTo>
                  <a:pt x="1034" y="1160"/>
                  <a:pt x="1036" y="1148"/>
                  <a:pt x="1036" y="1136"/>
                </a:cubicBezTo>
                <a:cubicBezTo>
                  <a:pt x="1036" y="1124"/>
                  <a:pt x="1034" y="1112"/>
                  <a:pt x="1031" y="1101"/>
                </a:cubicBezTo>
                <a:cubicBezTo>
                  <a:pt x="1019" y="1063"/>
                  <a:pt x="990" y="1033"/>
                  <a:pt x="952" y="1021"/>
                </a:cubicBezTo>
                <a:cubicBezTo>
                  <a:pt x="952" y="902"/>
                  <a:pt x="952" y="902"/>
                  <a:pt x="952" y="902"/>
                </a:cubicBezTo>
                <a:cubicBezTo>
                  <a:pt x="1429" y="902"/>
                  <a:pt x="1429" y="902"/>
                  <a:pt x="1429" y="902"/>
                </a:cubicBezTo>
                <a:cubicBezTo>
                  <a:pt x="1444" y="902"/>
                  <a:pt x="1457" y="889"/>
                  <a:pt x="1457" y="874"/>
                </a:cubicBezTo>
                <a:cubicBezTo>
                  <a:pt x="1457" y="861"/>
                  <a:pt x="1457" y="861"/>
                  <a:pt x="1457" y="861"/>
                </a:cubicBezTo>
                <a:cubicBezTo>
                  <a:pt x="1457" y="845"/>
                  <a:pt x="1449" y="823"/>
                  <a:pt x="1439" y="811"/>
                </a:cubicBezTo>
                <a:cubicBezTo>
                  <a:pt x="1303" y="652"/>
                  <a:pt x="1303" y="652"/>
                  <a:pt x="1303" y="652"/>
                </a:cubicBezTo>
                <a:cubicBezTo>
                  <a:pt x="1293" y="640"/>
                  <a:pt x="1273" y="631"/>
                  <a:pt x="1257" y="631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1" y="631"/>
                  <a:pt x="540" y="640"/>
                  <a:pt x="530" y="652"/>
                </a:cubicBezTo>
                <a:cubicBezTo>
                  <a:pt x="395" y="811"/>
                  <a:pt x="395" y="811"/>
                  <a:pt x="395" y="811"/>
                </a:cubicBezTo>
                <a:cubicBezTo>
                  <a:pt x="385" y="823"/>
                  <a:pt x="377" y="845"/>
                  <a:pt x="377" y="861"/>
                </a:cubicBezTo>
                <a:cubicBezTo>
                  <a:pt x="377" y="874"/>
                  <a:pt x="377" y="874"/>
                  <a:pt x="377" y="874"/>
                </a:cubicBezTo>
                <a:cubicBezTo>
                  <a:pt x="377" y="889"/>
                  <a:pt x="389" y="902"/>
                  <a:pt x="405" y="9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pPr defTabSz="1219018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7" name="Picture 5" descr="\\MAGNUM\Projects\Microsoft\Cloud Power FY12\Design\ICONS_PNG\Increase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rgbClr val="393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251"/>
          <a:stretch/>
        </p:blipFill>
        <p:spPr bwMode="auto">
          <a:xfrm>
            <a:off x="10498360" y="4594327"/>
            <a:ext cx="1413135" cy="11831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48" name="矩形 47"/>
          <p:cNvSpPr/>
          <p:nvPr/>
        </p:nvSpPr>
        <p:spPr>
          <a:xfrm>
            <a:off x="5080338" y="27541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展示建模</a:t>
            </a:r>
            <a:endParaRPr lang="zh-CN" altLang="en-US" sz="3600" b="1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3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23564" y="96977"/>
            <a:ext cx="325762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7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展示模型：注册用例</a:t>
            </a:r>
            <a:endParaRPr lang="zh-CN" altLang="en-US" sz="2667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458471" y="4006239"/>
            <a:ext cx="1810021" cy="9131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7" dirty="0" smtClean="0">
                <a:solidFill>
                  <a:schemeClr val="bg1"/>
                </a:solidFill>
              </a:rPr>
              <a:t>注册的流程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99" y="389206"/>
            <a:ext cx="6711765" cy="6135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69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23564" y="96977"/>
            <a:ext cx="325762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7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展示模型：静态展示</a:t>
            </a:r>
            <a:endParaRPr lang="zh-CN" altLang="en-US" sz="2667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453175" y="3459952"/>
            <a:ext cx="1810021" cy="2144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7" dirty="0" smtClean="0">
                <a:solidFill>
                  <a:schemeClr val="bg1"/>
                </a:solidFill>
              </a:rPr>
              <a:t>以主页为例：展示页面各部分静态内容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53" y="96977"/>
            <a:ext cx="7259435" cy="65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64" y="96977"/>
            <a:ext cx="325762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7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展示模型</a:t>
            </a:r>
            <a:r>
              <a:rPr lang="zh-CN" altLang="en-US" sz="2667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667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</a:t>
            </a:r>
            <a:r>
              <a:rPr lang="zh-CN" altLang="en-US" sz="2667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展示</a:t>
            </a:r>
            <a:endParaRPr lang="zh-CN" altLang="en-US" sz="2667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8364" y="3520322"/>
            <a:ext cx="1963455" cy="2144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7" dirty="0" smtClean="0">
                <a:solidFill>
                  <a:prstClr val="white"/>
                </a:solidFill>
              </a:rPr>
              <a:t>与用户的交互以及用户的行为带来的展示层的变化</a:t>
            </a:r>
            <a:endParaRPr lang="zh-CN" altLang="en-US" sz="2667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42" y="86928"/>
            <a:ext cx="813769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241</Words>
  <Application>Microsoft Office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华文行楷</vt:lpstr>
      <vt:lpstr>宋体</vt:lpstr>
      <vt:lpstr>Arial</vt:lpstr>
      <vt:lpstr>Calibri</vt:lpstr>
      <vt:lpstr>1_Office 主题</vt:lpstr>
      <vt:lpstr>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zhiren chen</dc:creator>
  <cp:lastModifiedBy>auralman</cp:lastModifiedBy>
  <cp:revision>13</cp:revision>
  <dcterms:created xsi:type="dcterms:W3CDTF">2015-06-10T14:33:02Z</dcterms:created>
  <dcterms:modified xsi:type="dcterms:W3CDTF">2015-06-11T01:04:34Z</dcterms:modified>
</cp:coreProperties>
</file>