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7932600" y="4780080"/>
            <a:ext cx="1210680" cy="36288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tretch/>
        </p:blipFill>
        <p:spPr>
          <a:xfrm>
            <a:off x="7147080" y="4832640"/>
            <a:ext cx="755640" cy="30240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634320" y="987480"/>
            <a:ext cx="48600" cy="3815640"/>
          </a:xfrm>
          <a:prstGeom prst="rect">
            <a:avLst/>
          </a:prstGeom>
          <a:gradFill rotWithShape="0">
            <a:gsLst>
              <a:gs pos="0">
                <a:srgbClr val="808080">
                  <a:alpha val="42352"/>
                </a:srgbClr>
              </a:gs>
              <a:gs pos="100000">
                <a:srgbClr val="ffffff">
                  <a:alpha val="0"/>
                </a:srgbClr>
              </a:gs>
            </a:gsLst>
            <a:lin ang="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2"/>
          <p:cNvSpPr/>
          <p:nvPr/>
        </p:nvSpPr>
        <p:spPr>
          <a:xfrm>
            <a:off x="611640" y="0"/>
            <a:ext cx="45000" cy="5142600"/>
          </a:xfrm>
          <a:prstGeom prst="rect">
            <a:avLst/>
          </a:prstGeom>
          <a:gradFill rotWithShape="0">
            <a:gsLst>
              <a:gs pos="0">
                <a:srgbClr val="808080">
                  <a:alpha val="42352"/>
                </a:srgbClr>
              </a:gs>
              <a:gs pos="100000">
                <a:srgbClr val="ffffff">
                  <a:alpha val="0"/>
                </a:srgbClr>
              </a:gs>
            </a:gsLst>
            <a:lin ang="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3"/>
          <p:cNvSpPr/>
          <p:nvPr/>
        </p:nvSpPr>
        <p:spPr>
          <a:xfrm>
            <a:off x="234000" y="1347480"/>
            <a:ext cx="222480" cy="3795120"/>
          </a:xfrm>
          <a:prstGeom prst="rect">
            <a:avLst/>
          </a:prstGeom>
          <a:solidFill>
            <a:srgbClr val="ffe4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4"/>
          <p:cNvSpPr/>
          <p:nvPr/>
        </p:nvSpPr>
        <p:spPr>
          <a:xfrm>
            <a:off x="0" y="0"/>
            <a:ext cx="610920" cy="4913280"/>
          </a:xfrm>
          <a:prstGeom prst="rect">
            <a:avLst/>
          </a:prstGeom>
          <a:gradFill rotWithShape="0">
            <a:gsLst>
              <a:gs pos="0">
                <a:srgbClr val="01b6ff"/>
              </a:gs>
              <a:gs pos="100000">
                <a:srgbClr val="eef9f9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0" y="4914000"/>
            <a:ext cx="610920" cy="228600"/>
          </a:xfrm>
          <a:prstGeom prst="rect">
            <a:avLst/>
          </a:prstGeom>
          <a:solidFill>
            <a:srgbClr val="01b6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578F3B06-C0DC-41CA-83E5-12B32E8338FD}" type="slidenum">
              <a:rPr b="1" lang="de-DE" sz="10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pic>
        <p:nvPicPr>
          <p:cNvPr id="7" name="Grafik 20" descr=""/>
          <p:cNvPicPr/>
          <p:nvPr/>
        </p:nvPicPr>
        <p:blipFill>
          <a:blip r:embed="rId4"/>
          <a:stretch/>
        </p:blipFill>
        <p:spPr>
          <a:xfrm>
            <a:off x="90360" y="109080"/>
            <a:ext cx="419760" cy="373680"/>
          </a:xfrm>
          <a:prstGeom prst="rect">
            <a:avLst/>
          </a:prstGeom>
          <a:ln>
            <a:noFill/>
          </a:ln>
        </p:spPr>
      </p:pic>
      <p:sp>
        <p:nvSpPr>
          <p:cNvPr id="8" name="CustomShape 6"/>
          <p:cNvSpPr/>
          <p:nvPr/>
        </p:nvSpPr>
        <p:spPr>
          <a:xfrm>
            <a:off x="-1440" y="1711080"/>
            <a:ext cx="233280" cy="3068280"/>
          </a:xfrm>
          <a:prstGeom prst="rect">
            <a:avLst/>
          </a:prstGeom>
          <a:gradFill rotWithShape="0">
            <a:gsLst>
              <a:gs pos="0">
                <a:srgbClr val="01b6ff"/>
              </a:gs>
              <a:gs pos="100000">
                <a:srgbClr val="69d4ff">
                  <a:alpha val="55294"/>
                </a:srgbClr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7"/>
          <p:cNvSpPr/>
          <p:nvPr/>
        </p:nvSpPr>
        <p:spPr>
          <a:xfrm>
            <a:off x="232560" y="987480"/>
            <a:ext cx="402840" cy="3815640"/>
          </a:xfrm>
          <a:prstGeom prst="rect">
            <a:avLst/>
          </a:prstGeom>
          <a:gradFill rotWithShape="0">
            <a:gsLst>
              <a:gs pos="74000">
                <a:srgbClr val="009edc"/>
              </a:gs>
              <a:gs pos="100000">
                <a:srgbClr val="d2eff6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8"/>
          <p:cNvSpPr/>
          <p:nvPr/>
        </p:nvSpPr>
        <p:spPr>
          <a:xfrm rot="16200000">
            <a:off x="-1456560" y="2553120"/>
            <a:ext cx="377712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de-DE" sz="105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Vorstellung der methodischen Forschungsergebnisse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11" name="CustomShape 9"/>
          <p:cNvSpPr/>
          <p:nvPr/>
        </p:nvSpPr>
        <p:spPr>
          <a:xfrm rot="16200000">
            <a:off x="-1748880" y="2723760"/>
            <a:ext cx="37436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Forschergruppe SONARO    Workshop  6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2" name="PlaceHolder 10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3" name="PlaceHolder 1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720000" y="36000"/>
            <a:ext cx="822888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8c756a"/>
                </a:solidFill>
                <a:latin typeface="Calibri"/>
              </a:rPr>
              <a:t>State of the Art Objektposenschätzung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6191640" y="4084920"/>
            <a:ext cx="2951640" cy="104328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3"/>
          <p:cNvSpPr/>
          <p:nvPr/>
        </p:nvSpPr>
        <p:spPr>
          <a:xfrm>
            <a:off x="2555640" y="865800"/>
            <a:ext cx="1829880" cy="309600"/>
          </a:xfrm>
          <a:prstGeom prst="roundRect">
            <a:avLst>
              <a:gd name="adj" fmla="val 16667"/>
            </a:avLst>
          </a:prstGeom>
          <a:solidFill>
            <a:srgbClr val="00335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Farbbild-basiert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6660360" y="865800"/>
            <a:ext cx="1829880" cy="287280"/>
          </a:xfrm>
          <a:prstGeom prst="roundRect">
            <a:avLst>
              <a:gd name="adj" fmla="val 16667"/>
            </a:avLst>
          </a:prstGeom>
          <a:solidFill>
            <a:srgbClr val="00335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3D Pointcloud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2653920" y="1276560"/>
            <a:ext cx="1593720" cy="5230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DeepIM</a:t>
            </a:r>
            <a:endParaRPr b="0" lang="de-DE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[Li+18]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55" name="CustomShape 6"/>
          <p:cNvSpPr/>
          <p:nvPr/>
        </p:nvSpPr>
        <p:spPr>
          <a:xfrm>
            <a:off x="7140960" y="2791800"/>
            <a:ext cx="143280" cy="95760"/>
          </a:xfrm>
          <a:prstGeom prst="roundRect">
            <a:avLst>
              <a:gd name="adj" fmla="val 16667"/>
            </a:avLst>
          </a:prstGeom>
          <a:solidFill>
            <a:srgbClr val="9c5a5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7"/>
          <p:cNvSpPr/>
          <p:nvPr/>
        </p:nvSpPr>
        <p:spPr>
          <a:xfrm>
            <a:off x="7299720" y="2664000"/>
            <a:ext cx="10083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Klassische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57" name="CustomShape 8"/>
          <p:cNvSpPr/>
          <p:nvPr/>
        </p:nvSpPr>
        <p:spPr>
          <a:xfrm>
            <a:off x="6996960" y="2664000"/>
            <a:ext cx="1715040" cy="86400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9"/>
          <p:cNvSpPr/>
          <p:nvPr/>
        </p:nvSpPr>
        <p:spPr>
          <a:xfrm>
            <a:off x="7140960" y="3024360"/>
            <a:ext cx="143280" cy="95760"/>
          </a:xfrm>
          <a:prstGeom prst="roundRect">
            <a:avLst>
              <a:gd name="adj" fmla="val 16667"/>
            </a:avLst>
          </a:prstGeom>
          <a:solidFill>
            <a:srgbClr val="ff972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0"/>
          <p:cNvSpPr/>
          <p:nvPr/>
        </p:nvSpPr>
        <p:spPr>
          <a:xfrm>
            <a:off x="7291440" y="2906640"/>
            <a:ext cx="13179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Graph-basiert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60" name="CustomShape 11"/>
          <p:cNvSpPr/>
          <p:nvPr/>
        </p:nvSpPr>
        <p:spPr>
          <a:xfrm>
            <a:off x="7140960" y="3252960"/>
            <a:ext cx="143280" cy="95760"/>
          </a:xfrm>
          <a:prstGeom prst="roundRect">
            <a:avLst>
              <a:gd name="adj" fmla="val 16667"/>
            </a:avLst>
          </a:prstGeom>
          <a:solidFill>
            <a:srgbClr val="6883a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12"/>
          <p:cNvSpPr/>
          <p:nvPr/>
        </p:nvSpPr>
        <p:spPr>
          <a:xfrm>
            <a:off x="7299720" y="3134520"/>
            <a:ext cx="13683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Deep Learning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62" name="CustomShape 13"/>
          <p:cNvSpPr/>
          <p:nvPr/>
        </p:nvSpPr>
        <p:spPr>
          <a:xfrm>
            <a:off x="4524120" y="865800"/>
            <a:ext cx="1829880" cy="287280"/>
          </a:xfrm>
          <a:prstGeom prst="roundRect">
            <a:avLst>
              <a:gd name="adj" fmla="val 16667"/>
            </a:avLst>
          </a:prstGeom>
          <a:solidFill>
            <a:srgbClr val="00335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Tiefenbild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63" name="CustomShape 14"/>
          <p:cNvSpPr/>
          <p:nvPr/>
        </p:nvSpPr>
        <p:spPr>
          <a:xfrm>
            <a:off x="792000" y="2520000"/>
            <a:ext cx="1419480" cy="935640"/>
          </a:xfrm>
          <a:prstGeom prst="roundRect">
            <a:avLst>
              <a:gd name="adj" fmla="val 16667"/>
            </a:avLst>
          </a:prstGeom>
          <a:solidFill>
            <a:srgbClr val="00335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Kategorie Modell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64" name="CustomShape 15"/>
          <p:cNvSpPr/>
          <p:nvPr/>
        </p:nvSpPr>
        <p:spPr>
          <a:xfrm>
            <a:off x="793440" y="1296000"/>
            <a:ext cx="1419480" cy="935640"/>
          </a:xfrm>
          <a:prstGeom prst="roundRect">
            <a:avLst>
              <a:gd name="adj" fmla="val 16667"/>
            </a:avLst>
          </a:prstGeom>
          <a:solidFill>
            <a:srgbClr val="00335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3D CAD Modell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65" name="CustomShape 16"/>
          <p:cNvSpPr/>
          <p:nvPr/>
        </p:nvSpPr>
        <p:spPr>
          <a:xfrm>
            <a:off x="812160" y="3744000"/>
            <a:ext cx="1419480" cy="935640"/>
          </a:xfrm>
          <a:prstGeom prst="roundRect">
            <a:avLst>
              <a:gd name="adj" fmla="val 16667"/>
            </a:avLst>
          </a:prstGeom>
          <a:solidFill>
            <a:srgbClr val="00335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ohne Modell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66" name="CustomShape 17"/>
          <p:cNvSpPr/>
          <p:nvPr/>
        </p:nvSpPr>
        <p:spPr>
          <a:xfrm>
            <a:off x="2664000" y="2736000"/>
            <a:ext cx="1593720" cy="5230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KeypointNet</a:t>
            </a:r>
            <a:endParaRPr b="0" lang="de-DE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[Sa18]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67" name="CustomShape 18"/>
          <p:cNvSpPr/>
          <p:nvPr/>
        </p:nvSpPr>
        <p:spPr>
          <a:xfrm>
            <a:off x="2664000" y="3940920"/>
            <a:ext cx="1593720" cy="523080"/>
          </a:xfrm>
          <a:prstGeom prst="roundRect">
            <a:avLst>
              <a:gd name="adj" fmla="val 16667"/>
            </a:avLst>
          </a:prstGeom>
          <a:solidFill>
            <a:srgbClr val="9c5a5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Analyse by Synthese</a:t>
            </a:r>
            <a:endParaRPr b="0" lang="de-DE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[Che+20]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68" name="CustomShape 19"/>
          <p:cNvSpPr/>
          <p:nvPr/>
        </p:nvSpPr>
        <p:spPr>
          <a:xfrm>
            <a:off x="2654280" y="1872000"/>
            <a:ext cx="1593720" cy="5230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PoseCNN</a:t>
            </a:r>
            <a:endParaRPr b="0" lang="de-DE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[Xia+17]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69" name="CustomShape 20"/>
          <p:cNvSpPr/>
          <p:nvPr/>
        </p:nvSpPr>
        <p:spPr>
          <a:xfrm>
            <a:off x="4654440" y="1276560"/>
            <a:ext cx="1593720" cy="5230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Se-TrackNet</a:t>
            </a:r>
            <a:endParaRPr b="0" lang="de-DE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[Wa20]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70" name="CustomShape 21"/>
          <p:cNvSpPr/>
          <p:nvPr/>
        </p:nvSpPr>
        <p:spPr>
          <a:xfrm>
            <a:off x="4669920" y="1872000"/>
            <a:ext cx="1593720" cy="523080"/>
          </a:xfrm>
          <a:prstGeom prst="roundRect">
            <a:avLst>
              <a:gd name="adj" fmla="val 16667"/>
            </a:avLst>
          </a:prstGeom>
          <a:solidFill>
            <a:srgbClr val="9c5a5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DbotPF</a:t>
            </a:r>
            <a:endParaRPr b="0" lang="de-DE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[Wüt+13]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71" name="CustomShape 22"/>
          <p:cNvSpPr/>
          <p:nvPr/>
        </p:nvSpPr>
        <p:spPr>
          <a:xfrm>
            <a:off x="4680000" y="2592000"/>
            <a:ext cx="1593720" cy="5230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NOCS</a:t>
            </a:r>
            <a:endParaRPr b="0" lang="de-DE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[Wan+19b]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72" name="CustomShape 23"/>
          <p:cNvSpPr/>
          <p:nvPr/>
        </p:nvSpPr>
        <p:spPr>
          <a:xfrm>
            <a:off x="4670280" y="3168000"/>
            <a:ext cx="1593720" cy="523080"/>
          </a:xfrm>
          <a:prstGeom prst="roundRect">
            <a:avLst>
              <a:gd name="adj" fmla="val 16667"/>
            </a:avLst>
          </a:prstGeom>
          <a:solidFill>
            <a:srgbClr val="9c5a5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6-PACK</a:t>
            </a:r>
            <a:endParaRPr b="0" lang="de-DE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[Wan+19a]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73" name="CustomShape 24"/>
          <p:cNvSpPr/>
          <p:nvPr/>
        </p:nvSpPr>
        <p:spPr>
          <a:xfrm>
            <a:off x="6757920" y="1296000"/>
            <a:ext cx="1666080" cy="523080"/>
          </a:xfrm>
          <a:prstGeom prst="roundRect">
            <a:avLst>
              <a:gd name="adj" fmla="val 16667"/>
            </a:avLst>
          </a:prstGeom>
          <a:solidFill>
            <a:srgbClr val="9c5a5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Robust Gaussian Filter [Iss+16]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74" name="CustomShape 25"/>
          <p:cNvSpPr/>
          <p:nvPr/>
        </p:nvSpPr>
        <p:spPr>
          <a:xfrm>
            <a:off x="6829920" y="3960000"/>
            <a:ext cx="1666080" cy="523080"/>
          </a:xfrm>
          <a:prstGeom prst="roundRect">
            <a:avLst>
              <a:gd name="adj" fmla="val 16667"/>
            </a:avLst>
          </a:prstGeom>
          <a:solidFill>
            <a:srgbClr val="9c5a5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TEASER++</a:t>
            </a:r>
            <a:endParaRPr b="0" lang="de-DE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[HC20]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75" name="CustomShape 26"/>
          <p:cNvSpPr/>
          <p:nvPr/>
        </p:nvSpPr>
        <p:spPr>
          <a:xfrm>
            <a:off x="6768000" y="1872000"/>
            <a:ext cx="1656000" cy="523080"/>
          </a:xfrm>
          <a:prstGeom prst="roundRect">
            <a:avLst>
              <a:gd name="adj" fmla="val 16667"/>
            </a:avLst>
          </a:prstGeom>
          <a:solidFill>
            <a:srgbClr val="9c5a5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Iterative Closest Point</a:t>
            </a:r>
            <a:endParaRPr b="0" lang="de-DE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[QK18]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76" name="CustomShape 27"/>
          <p:cNvSpPr/>
          <p:nvPr/>
        </p:nvSpPr>
        <p:spPr>
          <a:xfrm>
            <a:off x="4680000" y="4536000"/>
            <a:ext cx="1593720" cy="504000"/>
          </a:xfrm>
          <a:prstGeom prst="roundRect">
            <a:avLst>
              <a:gd name="adj" fmla="val 16667"/>
            </a:avLst>
          </a:prstGeom>
          <a:gradFill rotWithShape="0">
            <a:gsLst>
              <a:gs pos="39000">
                <a:srgbClr val="ffaf66"/>
              </a:gs>
              <a:gs pos="100000">
                <a:srgbClr val="729fcf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BundleTrack</a:t>
            </a:r>
            <a:endParaRPr b="0" lang="de-DE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[WB21]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77" name="CustomShape 28"/>
          <p:cNvSpPr/>
          <p:nvPr/>
        </p:nvSpPr>
        <p:spPr>
          <a:xfrm>
            <a:off x="4680000" y="3960000"/>
            <a:ext cx="1593720" cy="504000"/>
          </a:xfrm>
          <a:prstGeom prst="roundRect">
            <a:avLst>
              <a:gd name="adj" fmla="val 16667"/>
            </a:avLst>
          </a:prstGeom>
          <a:gradFill rotWithShape="0">
            <a:gsLst>
              <a:gs pos="39000">
                <a:srgbClr val="9c5a54"/>
              </a:gs>
              <a:gs pos="100000">
                <a:srgbClr val="729fcf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MaskFusion</a:t>
            </a:r>
            <a:endParaRPr b="0" lang="de-DE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[RBA18]</a:t>
            </a:r>
            <a:endParaRPr b="0" lang="de-DE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20000" y="36000"/>
            <a:ext cx="822888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8c756a"/>
                </a:solidFill>
                <a:latin typeface="Calibri"/>
              </a:rPr>
              <a:t>Quellen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191640" y="4084920"/>
            <a:ext cx="2951640" cy="104328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3"/>
          <p:cNvSpPr/>
          <p:nvPr/>
        </p:nvSpPr>
        <p:spPr>
          <a:xfrm>
            <a:off x="751320" y="611640"/>
            <a:ext cx="7968960" cy="429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[Che+20] Xu Chen u. a.Category Level Object Pose Estimation via Neural Analysis-by-Synthesis. url:arxiv.org/abs/2008.08145</a:t>
            </a:r>
            <a:endParaRPr b="0" lang="de-DE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[HC20] J. Shi H. Yang und L. Carlone.TEASER: Fast and Certifiable Point Cloud Registration. Website. 2020. url:arxiv.org/abs/2001.07715</a:t>
            </a:r>
            <a:endParaRPr b="0" lang="de-DE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[Iss+16] Jan Issac u. a. „Depth-based object tracking using a Robust Gaussian Filter“. In:2016 IEEE International Conference on Robotics and Automation.</a:t>
            </a:r>
            <a:endParaRPr b="0" lang="de-DE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doi:10.1109/icra.2016.7487184.url:dx.doi.org/10.1109/ICRA.2016.7487184</a:t>
            </a:r>
            <a:endParaRPr b="0" lang="de-DE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[Li+18] Yi Li u. a. „DeepIM: Deep Iterative Matching for 6D Pose Estimation“. In:International Journalof Computer Vision128.3 (Nov. 2018), </a:t>
            </a:r>
            <a:endParaRPr b="0" lang="de-DE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S. 657–678. issn: 1573-1405.doi:10.1007/s11263-019-01250-9.url:arxiv.org/abs/1804.00175</a:t>
            </a:r>
            <a:endParaRPr b="0" lang="de-DE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[QK18] J. Park Q.-Y. Zhou und V. Koltun.Open3d: A modern library for 3d data processing. Website. 2018.url:arxiv.org/abs/1801.09847</a:t>
            </a:r>
            <a:endParaRPr b="0" lang="de-DE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[RBA18] Martin Rünz, Maud Buffier und Lourdes Agapito.MaskFusion: Real-Time Recognition, Trackingand Reconstruction of Multiple Moving Objects.  </a:t>
            </a:r>
            <a:endParaRPr b="0" lang="de-DE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2018. url:arxiv.org/abs/1804.09194</a:t>
            </a:r>
            <a:endParaRPr b="0" lang="de-DE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[Sa18] S. Suwajanakorn und et al.Discovery of latent 3d keypoints via end-to-end geometric reasoning.Website. </a:t>
            </a:r>
            <a:endParaRPr b="0" lang="de-DE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2018. url:https://arxiv.org/abs/1807.03146.</a:t>
            </a:r>
            <a:endParaRPr b="0" lang="de-DE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[Wa20] B. Wen und et al.se (3)-tracknet: Data-driven 6d pose tracking by calibrating image residuals insynthetic domains. </a:t>
            </a:r>
            <a:endParaRPr b="0" lang="de-DE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Website. 2020.url:arxiv.org/abs/2007.13866</a:t>
            </a:r>
            <a:endParaRPr b="0" lang="de-DE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[Wan+19a] hen Wang u. a.6-PACK: Category-level 6D Pose Tracker with Anchor-Based Keypoints. url:arxiv.org/abs/1910.10750.</a:t>
            </a:r>
            <a:endParaRPr b="0" lang="de-DE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[Wan+19b]He Wang u. a.Normalized Object Coordinate Space for Category-Level 6D Object Pose and SizeEstimation. url:arxiv.org/abs/1901.02970</a:t>
            </a:r>
            <a:endParaRPr b="0" lang="de-DE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[WB21] Bowen Wen und Kostas Bekris.BundleTrack: 6D Pose Tracking for Novel Objects without Instance orCategory-Level 3D Models. Website. </a:t>
            </a:r>
            <a:endParaRPr b="0" lang="de-DE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url:arxiv.org/abs/2108.00516</a:t>
            </a:r>
            <a:endParaRPr b="0" lang="de-DE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[Wüt+13] . Wüthrich u. a.Probabilistic object tracking using a range camera. 2013.doi:10.1109/iros.2013.6696810 .url:arxiv.org/abs/1505.00241</a:t>
            </a:r>
            <a:endParaRPr b="0" lang="de-DE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[Xia+17] Yu Xiang u. a.PoseCNN: A Convolutional Neural Network for 6D Object Pose Estimation in Clutte-red Scenes. 2017. </a:t>
            </a:r>
            <a:endParaRPr b="0" lang="de-DE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url:arxiv.org/abs/1711.00199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7900"/>
      </a:dk2>
      <a:lt2>
        <a:srgbClr val="808080"/>
      </a:lt2>
      <a:accent1>
        <a:srgbClr val="b4dcdc"/>
      </a:accent1>
      <a:accent2>
        <a:srgbClr val="ff7900"/>
      </a:accent2>
      <a:accent3>
        <a:srgbClr val="ffffff"/>
      </a:accent3>
      <a:accent4>
        <a:srgbClr val="002a4b"/>
      </a:accent4>
      <a:accent5>
        <a:srgbClr val="d6ebeb"/>
      </a:accent5>
      <a:accent6>
        <a:srgbClr val="e76d00"/>
      </a:accent6>
      <a:hlink>
        <a:srgbClr val="00747a"/>
      </a:hlink>
      <a:folHlink>
        <a:srgbClr val="78b6a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Application>LibreOffice/6.4.7.2$Linux_X86_64 LibreOffice_project/40$Build-2</Application>
  <Words>184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2021-11-11T13:19:43Z</dcterms:created>
  <dc:creator>Steffen Müller</dc:creator>
  <dc:description/>
  <dc:language>de-DE</dc:language>
  <cp:lastModifiedBy/>
  <dcterms:modified xsi:type="dcterms:W3CDTF">2021-11-30T13:20:46Z</dcterms:modified>
  <cp:revision>6</cp:revision>
  <dc:subject/>
  <dc:title>Personenwahrnehmung für die Interaktion (4)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