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2"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797675" cy="9874250"/>
  <p:embeddedFontLst>
    <p:embeddedFont>
      <p:font typeface="Arial Black" panose="020B0A04020102020204" pitchFamily="34" charset="0"/>
      <p:regular r:id="rId44"/>
      <p:bold r:id="rId45"/>
    </p:embeddedFont>
    <p:embeddedFont>
      <p:font typeface="Georgia" panose="02040502050405020303" pitchFamily="18"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hrS5+Ixj34HFIH1DcYwsEei/qs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2BE62B-8F90-4818-B75D-7DE59726608E}">
  <a:tblStyle styleId="{1E2BE62B-8F90-4818-B75D-7DE59726608E}" styleName="Table_0">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EEF2ED"/>
          </a:solidFill>
        </a:fill>
      </a:tcStyle>
    </a:wholeTbl>
    <a:band1H>
      <a:tcTxStyle b="off" i="off"/>
      <a:tcStyle>
        <a:tcBdr/>
        <a:fill>
          <a:solidFill>
            <a:srgbClr val="DBE3DA"/>
          </a:solidFill>
        </a:fill>
      </a:tcStyle>
    </a:band1H>
    <a:band2H>
      <a:tcTxStyle b="off" i="off"/>
      <a:tcStyle>
        <a:tcBdr/>
      </a:tcStyle>
    </a:band2H>
    <a:band1V>
      <a:tcTxStyle b="off" i="off"/>
      <a:tcStyle>
        <a:tcBdr/>
        <a:fill>
          <a:solidFill>
            <a:srgbClr val="DBE3DA"/>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chemeClr val="accent5"/>
              </a:solidFill>
              <a:prstDash val="solid"/>
              <a:round/>
              <a:headEnd type="none" w="sm" len="sm"/>
              <a:tailEnd type="none" w="sm" len="sm"/>
            </a:ln>
          </a:top>
        </a:tcBdr>
        <a:fill>
          <a:solidFill>
            <a:srgbClr val="EEF2ED"/>
          </a:solidFill>
        </a:fill>
      </a:tcStyle>
    </a:lastRow>
    <a:seCell>
      <a:tcTxStyle b="off" i="off"/>
      <a:tcStyle>
        <a:tcBdr/>
      </a:tcStyle>
    </a:seCell>
    <a:swCell>
      <a:tcTxStyle b="off" i="off"/>
      <a:tcStyle>
        <a:tcBdr/>
      </a:tcStyle>
    </a:swCell>
    <a:firstRow>
      <a:tcTxStyle b="on" i="off"/>
      <a:tcStyle>
        <a:tcBdr/>
        <a:fill>
          <a:solidFill>
            <a:srgbClr val="EEF2ED"/>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37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0ea1bb25ed_0_0: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g30ea1bb25ed_0_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0ea1bb25ed_0_67: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g30ea1bb25ed_0_6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0ea1bb25ed_0_74: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g30ea1bb25ed_0_7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0ea1bb25ed_0_82: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30ea1bb25ed_0_8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95" name="Google Shape;395;p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p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12" name="Google Shape;412;p3: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CSSPyME 2009</a:t>
            </a:r>
            <a:endParaRPr/>
          </a:p>
        </p:txBody>
      </p:sp>
      <p:sp>
        <p:nvSpPr>
          <p:cNvPr id="413" name="Google Shape;413;p3: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s-ES"/>
              <a:t>Clase 1</a:t>
            </a:r>
            <a:endParaRPr/>
          </a:p>
        </p:txBody>
      </p:sp>
      <p:sp>
        <p:nvSpPr>
          <p:cNvPr id="414" name="Google Shape;414;p3: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p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25" name="Google Shape;425;p4: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CSSPyME 2009</a:t>
            </a:r>
            <a:endParaRPr/>
          </a:p>
        </p:txBody>
      </p:sp>
      <p:sp>
        <p:nvSpPr>
          <p:cNvPr id="426" name="Google Shape;426;p4: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s-ES"/>
              <a:t>Clase 1</a:t>
            </a:r>
            <a:endParaRPr/>
          </a:p>
        </p:txBody>
      </p:sp>
      <p:sp>
        <p:nvSpPr>
          <p:cNvPr id="427" name="Google Shape;427;p4: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2" name="Google Shape;452;p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8" name="Google Shape;468;p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0ea1bb25ed_0_6: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30ea1bb25ed_0_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1" name="Google Shape;481;p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2" name="Google Shape;492;p4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3" name="Google Shape;503;p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10: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9" name="Google Shape;539;p1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1" name="Google Shape;551;p1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2" name="Google Shape;562;p1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63" name="Google Shape;563;p12: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Ingeniera de Software - IC</a:t>
            </a:r>
            <a:endParaRPr/>
          </a:p>
        </p:txBody>
      </p:sp>
      <p:sp>
        <p:nvSpPr>
          <p:cNvPr id="564" name="Google Shape;564;p12: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s-ES"/>
              <a:t>2018</a:t>
            </a:r>
            <a:endParaRPr/>
          </a:p>
        </p:txBody>
      </p:sp>
      <p:sp>
        <p:nvSpPr>
          <p:cNvPr id="565" name="Google Shape;565;p12: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1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6" name="Google Shape;596;p1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3" name="Google Shape;613;p1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1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0" name="Google Shape;630;p1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1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4" name="Google Shape;664;p1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0ea1bb25ed_0_12: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30ea1bb25ed_0_1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1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3" name="Google Shape;683;p1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1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2" name="Google Shape;702;p1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1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1" name="Google Shape;711;p1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20: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4" name="Google Shape;724;p2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2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3" name="Google Shape;733;p2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2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p2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2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0" name="Google Shape;760;p2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2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7" name="Google Shape;807;p2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25:notes"/>
          <p:cNvSpPr>
            <a:spLocks noGrp="1" noRot="1" noChangeAspect="1"/>
          </p:cNvSpPr>
          <p:nvPr>
            <p:ph type="sldImg" idx="2"/>
          </p:nvPr>
        </p:nvSpPr>
        <p:spPr>
          <a:xfrm>
            <a:off x="-185738" y="800100"/>
            <a:ext cx="7108826" cy="39989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5" name="Google Shape;815;p2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16" name="Google Shape;816;p25: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CSSPyME 2009</a:t>
            </a:r>
            <a:endParaRPr/>
          </a:p>
        </p:txBody>
      </p:sp>
      <p:sp>
        <p:nvSpPr>
          <p:cNvPr id="817" name="Google Shape;817;p25: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s-ES"/>
              <a:t>Clase 1</a:t>
            </a:r>
            <a:endParaRPr/>
          </a:p>
        </p:txBody>
      </p:sp>
      <p:sp>
        <p:nvSpPr>
          <p:cNvPr id="818" name="Google Shape;818;p25: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2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3" name="Google Shape;833;p2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34" name="Google Shape;834;p26: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CSSPyME 2009</a:t>
            </a:r>
            <a:endParaRPr/>
          </a:p>
        </p:txBody>
      </p:sp>
      <p:sp>
        <p:nvSpPr>
          <p:cNvPr id="835" name="Google Shape;835;p26: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s-ES"/>
              <a:t>Clase 1</a:t>
            </a:r>
            <a:endParaRPr/>
          </a:p>
        </p:txBody>
      </p:sp>
      <p:sp>
        <p:nvSpPr>
          <p:cNvPr id="836" name="Google Shape;836;p26: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0ea1bb25ed_0_20: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g30ea1bb25ed_0_2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2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5" name="Google Shape;845;p2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8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5" name="Google Shape;855;p8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0ea1bb25ed_0_26: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30ea1bb25ed_0_2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0ea1bb25ed_0_34: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30ea1bb25ed_0_3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0ea1bb25ed_0_42: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g30ea1bb25ed_0_4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0ea1bb25ed_0_4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30ea1bb25ed_0_48:notes"/>
          <p:cNvSpPr txBox="1">
            <a:spLocks noGrp="1"/>
          </p:cNvSpPr>
          <p:nvPr>
            <p:ph type="body" idx="1"/>
          </p:nvPr>
        </p:nvSpPr>
        <p:spPr>
          <a:xfrm>
            <a:off x="679450" y="4691063"/>
            <a:ext cx="5438700" cy="4443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g30ea1bb25ed_0_48:notes"/>
          <p:cNvSpPr txBox="1">
            <a:spLocks noGrp="1"/>
          </p:cNvSpPr>
          <p:nvPr>
            <p:ph type="hdr" idx="3"/>
          </p:nvPr>
        </p:nvSpPr>
        <p:spPr>
          <a:xfrm>
            <a:off x="0" y="0"/>
            <a:ext cx="2946300" cy="49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ES"/>
              <a:t>Ingeniera de Software I </a:t>
            </a:r>
            <a:endParaRPr/>
          </a:p>
        </p:txBody>
      </p:sp>
      <p:sp>
        <p:nvSpPr>
          <p:cNvPr id="351" name="Google Shape;351;g30ea1bb25ed_0_48:notes"/>
          <p:cNvSpPr txBox="1">
            <a:spLocks noGrp="1"/>
          </p:cNvSpPr>
          <p:nvPr>
            <p:ph type="dt" idx="10"/>
          </p:nvPr>
        </p:nvSpPr>
        <p:spPr>
          <a:xfrm>
            <a:off x="3849688" y="0"/>
            <a:ext cx="2946300" cy="493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None/>
            </a:pPr>
            <a:endParaRPr/>
          </a:p>
        </p:txBody>
      </p:sp>
      <p:sp>
        <p:nvSpPr>
          <p:cNvPr id="352" name="Google Shape;352;g30ea1bb25ed_0_48:notes"/>
          <p:cNvSpPr txBox="1">
            <a:spLocks noGrp="1"/>
          </p:cNvSpPr>
          <p:nvPr>
            <p:ph type="sldNum" idx="12"/>
          </p:nvPr>
        </p:nvSpPr>
        <p:spPr>
          <a:xfrm>
            <a:off x="3849688" y="9378950"/>
            <a:ext cx="2946300" cy="493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0ea1bb25ed_0_59: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30ea1bb25ed_0_5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Imagen con título">
  <p:cSld name="1_Imagen con título">
    <p:spTree>
      <p:nvGrpSpPr>
        <p:cNvPr id="1" name="Shape 17"/>
        <p:cNvGrpSpPr/>
        <p:nvPr/>
      </p:nvGrpSpPr>
      <p:grpSpPr>
        <a:xfrm>
          <a:off x="0" y="0"/>
          <a:ext cx="0" cy="0"/>
          <a:chOff x="0" y="0"/>
          <a:chExt cx="0" cy="0"/>
        </a:xfrm>
      </p:grpSpPr>
      <p:sp>
        <p:nvSpPr>
          <p:cNvPr id="18" name="Google Shape;18;p32"/>
          <p:cNvSpPr txBox="1">
            <a:spLocks noGrp="1"/>
          </p:cNvSpPr>
          <p:nvPr>
            <p:ph type="title"/>
          </p:nvPr>
        </p:nvSpPr>
        <p:spPr>
          <a:xfrm>
            <a:off x="653977" y="4737548"/>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287"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9" name="Google Shape;19;p32"/>
          <p:cNvSpPr txBox="1">
            <a:spLocks noGrp="1"/>
          </p:cNvSpPr>
          <p:nvPr>
            <p:ph type="body" idx="1"/>
          </p:nvPr>
        </p:nvSpPr>
        <p:spPr>
          <a:xfrm>
            <a:off x="653976" y="5487888"/>
            <a:ext cx="9229344" cy="533400"/>
          </a:xfrm>
          <a:prstGeom prst="rect">
            <a:avLst/>
          </a:prstGeom>
          <a:noFill/>
          <a:ln>
            <a:noFill/>
          </a:ln>
        </p:spPr>
        <p:txBody>
          <a:bodyPr spcFirstLastPara="1" wrap="square" lIns="0" tIns="45700" rIns="0" bIns="45700" anchor="t" anchorCtr="0">
            <a:normAutofit/>
          </a:bodyPr>
          <a:lstStyle>
            <a:lvl1pPr marL="455371" lvl="0" indent="-227686" algn="l">
              <a:lnSpc>
                <a:spcPct val="90000"/>
              </a:lnSpc>
              <a:spcBef>
                <a:spcPts val="1195"/>
              </a:spcBef>
              <a:spcAft>
                <a:spcPts val="0"/>
              </a:spcAft>
              <a:buSzPts val="1800"/>
              <a:buNone/>
              <a:defRPr sz="1793">
                <a:solidFill>
                  <a:srgbClr val="C00000"/>
                </a:solidFill>
              </a:defRPr>
            </a:lvl1pPr>
            <a:lvl2pPr marL="910742" lvl="1" indent="-227686" algn="l">
              <a:lnSpc>
                <a:spcPct val="90000"/>
              </a:lnSpc>
              <a:spcBef>
                <a:spcPts val="199"/>
              </a:spcBef>
              <a:spcAft>
                <a:spcPts val="0"/>
              </a:spcAft>
              <a:buSzPts val="900"/>
              <a:buNone/>
              <a:defRPr sz="896"/>
            </a:lvl2pPr>
            <a:lvl3pPr marL="1366114" lvl="2" indent="-227686" algn="l">
              <a:lnSpc>
                <a:spcPct val="90000"/>
              </a:lnSpc>
              <a:spcBef>
                <a:spcPts val="398"/>
              </a:spcBef>
              <a:spcAft>
                <a:spcPts val="0"/>
              </a:spcAft>
              <a:buSzPts val="750"/>
              <a:buNone/>
              <a:defRPr sz="747"/>
            </a:lvl3pPr>
            <a:lvl4pPr marL="1821485" lvl="3" indent="-227686" algn="l">
              <a:lnSpc>
                <a:spcPct val="90000"/>
              </a:lnSpc>
              <a:spcBef>
                <a:spcPts val="398"/>
              </a:spcBef>
              <a:spcAft>
                <a:spcPts val="0"/>
              </a:spcAft>
              <a:buSzPts val="675"/>
              <a:buNone/>
              <a:defRPr sz="672"/>
            </a:lvl4pPr>
            <a:lvl5pPr marL="2276856" lvl="4" indent="-227686" algn="l">
              <a:lnSpc>
                <a:spcPct val="90000"/>
              </a:lnSpc>
              <a:spcBef>
                <a:spcPts val="398"/>
              </a:spcBef>
              <a:spcAft>
                <a:spcPts val="0"/>
              </a:spcAft>
              <a:buSzPts val="675"/>
              <a:buNone/>
              <a:defRPr sz="672"/>
            </a:lvl5pPr>
            <a:lvl6pPr marL="2732227" lvl="5" indent="-227686" algn="l">
              <a:lnSpc>
                <a:spcPct val="90000"/>
              </a:lnSpc>
              <a:spcBef>
                <a:spcPts val="398"/>
              </a:spcBef>
              <a:spcAft>
                <a:spcPts val="0"/>
              </a:spcAft>
              <a:buSzPts val="675"/>
              <a:buNone/>
              <a:defRPr sz="672"/>
            </a:lvl6pPr>
            <a:lvl7pPr marL="3187598" lvl="6" indent="-227686" algn="l">
              <a:lnSpc>
                <a:spcPct val="90000"/>
              </a:lnSpc>
              <a:spcBef>
                <a:spcPts val="398"/>
              </a:spcBef>
              <a:spcAft>
                <a:spcPts val="0"/>
              </a:spcAft>
              <a:buSzPts val="675"/>
              <a:buNone/>
              <a:defRPr sz="672"/>
            </a:lvl7pPr>
            <a:lvl8pPr marL="3642970" lvl="7" indent="-227686" algn="l">
              <a:lnSpc>
                <a:spcPct val="90000"/>
              </a:lnSpc>
              <a:spcBef>
                <a:spcPts val="398"/>
              </a:spcBef>
              <a:spcAft>
                <a:spcPts val="0"/>
              </a:spcAft>
              <a:buSzPts val="675"/>
              <a:buNone/>
              <a:defRPr sz="672"/>
            </a:lvl8pPr>
            <a:lvl9pPr marL="4098341" lvl="8" indent="-227686" algn="l">
              <a:lnSpc>
                <a:spcPct val="90000"/>
              </a:lnSpc>
              <a:spcBef>
                <a:spcPts val="398"/>
              </a:spcBef>
              <a:spcAft>
                <a:spcPts val="398"/>
              </a:spcAft>
              <a:buSzPts val="675"/>
              <a:buNone/>
              <a:defRPr sz="672"/>
            </a:lvl9pPr>
          </a:lstStyle>
          <a:p>
            <a:pPr lvl="0"/>
            <a:r>
              <a:rPr lang="es-ES"/>
              <a:t>Haga clic para modificar los estilos de texto del patrón</a:t>
            </a:r>
          </a:p>
        </p:txBody>
      </p:sp>
      <p:sp>
        <p:nvSpPr>
          <p:cNvPr id="20" name="Google Shape;20;p32"/>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394" b="0" i="0" u="none" strike="noStrike" cap="none">
                <a:solidFill>
                  <a:srgbClr val="C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22" name="Google Shape;22;p32"/>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pic>
        <p:nvPicPr>
          <p:cNvPr id="23" name="Google Shape;23;p32" descr="2"/>
          <p:cNvPicPr preferRelativeResize="0"/>
          <p:nvPr/>
        </p:nvPicPr>
        <p:blipFill rotWithShape="1">
          <a:blip r:embed="rId2">
            <a:alphaModFix/>
          </a:blip>
          <a:srcRect l="8462"/>
          <a:stretch/>
        </p:blipFill>
        <p:spPr>
          <a:xfrm>
            <a:off x="23664" y="0"/>
            <a:ext cx="12144672" cy="4277734"/>
          </a:xfrm>
          <a:prstGeom prst="rect">
            <a:avLst/>
          </a:prstGeom>
          <a:noFill/>
          <a:ln>
            <a:noFill/>
          </a:ln>
        </p:spPr>
      </p:pic>
    </p:spTree>
    <p:extLst>
      <p:ext uri="{BB962C8B-B14F-4D97-AF65-F5344CB8AC3E}">
        <p14:creationId xmlns:p14="http://schemas.microsoft.com/office/powerpoint/2010/main" val="297437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Normal con fuente ">
  <p:cSld name="3_Normal con fuente ">
    <p:bg>
      <p:bgPr>
        <a:solidFill>
          <a:schemeClr val="lt1"/>
        </a:solidFill>
        <a:effectLst/>
      </p:bgPr>
    </p:bg>
    <p:spTree>
      <p:nvGrpSpPr>
        <p:cNvPr id="1" name="Shape 201"/>
        <p:cNvGrpSpPr/>
        <p:nvPr/>
      </p:nvGrpSpPr>
      <p:grpSpPr>
        <a:xfrm>
          <a:off x="0" y="0"/>
          <a:ext cx="0" cy="0"/>
          <a:chOff x="0" y="0"/>
          <a:chExt cx="0" cy="0"/>
        </a:xfrm>
      </p:grpSpPr>
      <p:sp>
        <p:nvSpPr>
          <p:cNvPr id="202" name="Google Shape;202;p161"/>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03" name="Google Shape;203;p161"/>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04" name="Google Shape;204;p161"/>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205" name="Google Shape;205;p161"/>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06" name="Google Shape;206;p161"/>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07" name="Google Shape;207;p161"/>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208" name="Google Shape;208;p161"/>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09" name="Google Shape;209;p161"/>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cxnSp>
        <p:nvCxnSpPr>
          <p:cNvPr id="210" name="Google Shape;210;p161"/>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61319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Normal con fuente ">
  <p:cSld name="4_Normal con fuente ">
    <p:bg>
      <p:bgPr>
        <a:solidFill>
          <a:schemeClr val="lt1"/>
        </a:solidFill>
        <a:effectLst/>
      </p:bgPr>
    </p:bg>
    <p:spTree>
      <p:nvGrpSpPr>
        <p:cNvPr id="1" name="Shape 211"/>
        <p:cNvGrpSpPr/>
        <p:nvPr/>
      </p:nvGrpSpPr>
      <p:grpSpPr>
        <a:xfrm>
          <a:off x="0" y="0"/>
          <a:ext cx="0" cy="0"/>
          <a:chOff x="0" y="0"/>
          <a:chExt cx="0" cy="0"/>
        </a:xfrm>
      </p:grpSpPr>
      <p:sp>
        <p:nvSpPr>
          <p:cNvPr id="212" name="Google Shape;212;p162"/>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13" name="Google Shape;213;p162"/>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14" name="Google Shape;214;p162"/>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215" name="Google Shape;215;p162"/>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16" name="Google Shape;216;p162"/>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17" name="Google Shape;217;p162"/>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218" name="Google Shape;218;p162"/>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19" name="Google Shape;219;p162"/>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cxnSp>
        <p:nvCxnSpPr>
          <p:cNvPr id="220" name="Google Shape;220;p162"/>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430274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_Normal con fuente ">
  <p:cSld name="5_Normal con fuente ">
    <p:bg>
      <p:bgPr>
        <a:solidFill>
          <a:schemeClr val="lt1"/>
        </a:solidFill>
        <a:effectLst/>
      </p:bgPr>
    </p:bg>
    <p:spTree>
      <p:nvGrpSpPr>
        <p:cNvPr id="1" name="Shape 221"/>
        <p:cNvGrpSpPr/>
        <p:nvPr/>
      </p:nvGrpSpPr>
      <p:grpSpPr>
        <a:xfrm>
          <a:off x="0" y="0"/>
          <a:ext cx="0" cy="0"/>
          <a:chOff x="0" y="0"/>
          <a:chExt cx="0" cy="0"/>
        </a:xfrm>
      </p:grpSpPr>
      <p:sp>
        <p:nvSpPr>
          <p:cNvPr id="222" name="Google Shape;222;p163"/>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23" name="Google Shape;223;p163"/>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24" name="Google Shape;224;p163"/>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225" name="Google Shape;225;p163"/>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26" name="Google Shape;226;p163"/>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27" name="Google Shape;227;p163"/>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228" name="Google Shape;228;p163"/>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29" name="Google Shape;229;p163"/>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cxnSp>
        <p:nvCxnSpPr>
          <p:cNvPr id="230" name="Google Shape;230;p163"/>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762425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_Normal con fuente ">
  <p:cSld name="6_Normal con fuente ">
    <p:bg>
      <p:bgPr>
        <a:solidFill>
          <a:schemeClr val="lt1"/>
        </a:solidFill>
        <a:effectLst/>
      </p:bgPr>
    </p:bg>
    <p:spTree>
      <p:nvGrpSpPr>
        <p:cNvPr id="1" name="Shape 231"/>
        <p:cNvGrpSpPr/>
        <p:nvPr/>
      </p:nvGrpSpPr>
      <p:grpSpPr>
        <a:xfrm>
          <a:off x="0" y="0"/>
          <a:ext cx="0" cy="0"/>
          <a:chOff x="0" y="0"/>
          <a:chExt cx="0" cy="0"/>
        </a:xfrm>
      </p:grpSpPr>
      <p:sp>
        <p:nvSpPr>
          <p:cNvPr id="232" name="Google Shape;232;p164"/>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33" name="Google Shape;233;p164"/>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34" name="Google Shape;234;p164"/>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235" name="Google Shape;235;p164"/>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36" name="Google Shape;236;p164"/>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37" name="Google Shape;237;p164"/>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238" name="Google Shape;238;p164"/>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39" name="Google Shape;239;p164"/>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cxnSp>
        <p:nvCxnSpPr>
          <p:cNvPr id="240" name="Google Shape;240;p164"/>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615552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7_Normal con fuente ">
  <p:cSld name="7_Normal con fuente ">
    <p:bg>
      <p:bgPr>
        <a:solidFill>
          <a:schemeClr val="lt1"/>
        </a:solidFill>
        <a:effectLst/>
      </p:bgPr>
    </p:bg>
    <p:spTree>
      <p:nvGrpSpPr>
        <p:cNvPr id="1" name="Shape 241"/>
        <p:cNvGrpSpPr/>
        <p:nvPr/>
      </p:nvGrpSpPr>
      <p:grpSpPr>
        <a:xfrm>
          <a:off x="0" y="0"/>
          <a:ext cx="0" cy="0"/>
          <a:chOff x="0" y="0"/>
          <a:chExt cx="0" cy="0"/>
        </a:xfrm>
      </p:grpSpPr>
      <p:sp>
        <p:nvSpPr>
          <p:cNvPr id="242" name="Google Shape;242;p165"/>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43" name="Google Shape;243;p165"/>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44" name="Google Shape;244;p165"/>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245" name="Google Shape;245;p165"/>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46" name="Google Shape;246;p165"/>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47" name="Google Shape;247;p165"/>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248" name="Google Shape;248;p165"/>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49" name="Google Shape;249;p165"/>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cxnSp>
        <p:nvCxnSpPr>
          <p:cNvPr id="250" name="Google Shape;250;p165"/>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211138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9_Normal con fuente ">
  <p:cSld name="9_Normal con fuente ">
    <p:bg>
      <p:bgPr>
        <a:solidFill>
          <a:schemeClr val="lt1"/>
        </a:solidFill>
        <a:effectLst/>
      </p:bgPr>
    </p:bg>
    <p:spTree>
      <p:nvGrpSpPr>
        <p:cNvPr id="1" name="Shape 251"/>
        <p:cNvGrpSpPr/>
        <p:nvPr/>
      </p:nvGrpSpPr>
      <p:grpSpPr>
        <a:xfrm>
          <a:off x="0" y="0"/>
          <a:ext cx="0" cy="0"/>
          <a:chOff x="0" y="0"/>
          <a:chExt cx="0" cy="0"/>
        </a:xfrm>
      </p:grpSpPr>
      <p:sp>
        <p:nvSpPr>
          <p:cNvPr id="252" name="Google Shape;252;p166"/>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53" name="Google Shape;253;p166"/>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54" name="Google Shape;254;p166"/>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255" name="Google Shape;255;p166"/>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56" name="Google Shape;256;p166"/>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57" name="Google Shape;257;p166"/>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258" name="Google Shape;258;p166"/>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59" name="Google Shape;259;p166"/>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cxnSp>
        <p:nvCxnSpPr>
          <p:cNvPr id="260" name="Google Shape;260;p166"/>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4036755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0_Normal con fuente ">
  <p:cSld name="10_Normal con fuente ">
    <p:bg>
      <p:bgPr>
        <a:solidFill>
          <a:schemeClr val="lt1"/>
        </a:solidFill>
        <a:effectLst/>
      </p:bgPr>
    </p:bg>
    <p:spTree>
      <p:nvGrpSpPr>
        <p:cNvPr id="1" name="Shape 261"/>
        <p:cNvGrpSpPr/>
        <p:nvPr/>
      </p:nvGrpSpPr>
      <p:grpSpPr>
        <a:xfrm>
          <a:off x="0" y="0"/>
          <a:ext cx="0" cy="0"/>
          <a:chOff x="0" y="0"/>
          <a:chExt cx="0" cy="0"/>
        </a:xfrm>
      </p:grpSpPr>
      <p:sp>
        <p:nvSpPr>
          <p:cNvPr id="262" name="Google Shape;262;p167"/>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63" name="Google Shape;263;p167"/>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64" name="Google Shape;264;p167"/>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265" name="Google Shape;265;p167"/>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66" name="Google Shape;266;p167"/>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67" name="Google Shape;267;p167"/>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268" name="Google Shape;268;p167"/>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69" name="Google Shape;269;p167"/>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cxnSp>
        <p:nvCxnSpPr>
          <p:cNvPr id="270" name="Google Shape;270;p167"/>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365593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1_Normal con fuente ">
  <p:cSld name="11_Normal con fuente ">
    <p:bg>
      <p:bgPr>
        <a:solidFill>
          <a:schemeClr val="lt1"/>
        </a:solidFill>
        <a:effectLst/>
      </p:bgPr>
    </p:bg>
    <p:spTree>
      <p:nvGrpSpPr>
        <p:cNvPr id="1" name="Shape 271"/>
        <p:cNvGrpSpPr/>
        <p:nvPr/>
      </p:nvGrpSpPr>
      <p:grpSpPr>
        <a:xfrm>
          <a:off x="0" y="0"/>
          <a:ext cx="0" cy="0"/>
          <a:chOff x="0" y="0"/>
          <a:chExt cx="0" cy="0"/>
        </a:xfrm>
      </p:grpSpPr>
      <p:sp>
        <p:nvSpPr>
          <p:cNvPr id="272" name="Google Shape;272;p168"/>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73" name="Google Shape;273;p168"/>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74" name="Google Shape;274;p168"/>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275" name="Google Shape;275;p168"/>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76" name="Google Shape;276;p168"/>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77" name="Google Shape;277;p168"/>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278" name="Google Shape;278;p168"/>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79" name="Google Shape;279;p168"/>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cxnSp>
        <p:nvCxnSpPr>
          <p:cNvPr id="280" name="Google Shape;280;p168"/>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411104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5_Normal con fuente ">
  <p:cSld name="15_Normal con fuente ">
    <p:bg>
      <p:bgPr>
        <a:solidFill>
          <a:schemeClr val="lt1"/>
        </a:solidFill>
        <a:effectLst/>
      </p:bgPr>
    </p:bg>
    <p:spTree>
      <p:nvGrpSpPr>
        <p:cNvPr id="1" name="Shape 281"/>
        <p:cNvGrpSpPr/>
        <p:nvPr/>
      </p:nvGrpSpPr>
      <p:grpSpPr>
        <a:xfrm>
          <a:off x="0" y="0"/>
          <a:ext cx="0" cy="0"/>
          <a:chOff x="0" y="0"/>
          <a:chExt cx="0" cy="0"/>
        </a:xfrm>
      </p:grpSpPr>
      <p:sp>
        <p:nvSpPr>
          <p:cNvPr id="282" name="Google Shape;282;p169"/>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83" name="Google Shape;283;p169"/>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284" name="Google Shape;284;p169"/>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285" name="Google Shape;285;p169"/>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286" name="Google Shape;286;p169"/>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87" name="Google Shape;287;p169"/>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288" name="Google Shape;288;p169"/>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289" name="Google Shape;289;p169"/>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cxnSp>
        <p:nvCxnSpPr>
          <p:cNvPr id="290" name="Google Shape;290;p169"/>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5613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45"/>
        <p:cNvGrpSpPr/>
        <p:nvPr/>
      </p:nvGrpSpPr>
      <p:grpSpPr>
        <a:xfrm>
          <a:off x="0" y="0"/>
          <a:ext cx="0" cy="0"/>
          <a:chOff x="0" y="0"/>
          <a:chExt cx="0" cy="0"/>
        </a:xfrm>
      </p:grpSpPr>
      <p:sp>
        <p:nvSpPr>
          <p:cNvPr id="46" name="Google Shape;46;p51"/>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1"/>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endParaRPr/>
          </a:p>
        </p:txBody>
      </p:sp>
      <p:sp>
        <p:nvSpPr>
          <p:cNvPr id="48" name="Google Shape;48;p51"/>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1"/>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1"/>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73000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Dos objetos">
    <p:spTree>
      <p:nvGrpSpPr>
        <p:cNvPr id="1" name="Shape 121"/>
        <p:cNvGrpSpPr/>
        <p:nvPr/>
      </p:nvGrpSpPr>
      <p:grpSpPr>
        <a:xfrm>
          <a:off x="0" y="0"/>
          <a:ext cx="0" cy="0"/>
          <a:chOff x="0" y="0"/>
          <a:chExt cx="0" cy="0"/>
        </a:xfrm>
      </p:grpSpPr>
      <p:sp>
        <p:nvSpPr>
          <p:cNvPr id="122" name="Google Shape;122;p39"/>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23" name="Google Shape;123;p39"/>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24" name="Google Shape;124;p39"/>
          <p:cNvSpPr txBox="1">
            <a:spLocks noGrp="1"/>
          </p:cNvSpPr>
          <p:nvPr>
            <p:ph type="body" idx="2"/>
          </p:nvPr>
        </p:nvSpPr>
        <p:spPr>
          <a:xfrm>
            <a:off x="6217921" y="1845735"/>
            <a:ext cx="4937760" cy="402336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25" name="Google Shape;125;p39"/>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126" name="Google Shape;126;p39"/>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27" name="Google Shape;127;p39"/>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624452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olo el título" type="titleOnly">
  <p:cSld name="Solo el título">
    <p:spTree>
      <p:nvGrpSpPr>
        <p:cNvPr id="1" name="Shape 60"/>
        <p:cNvGrpSpPr/>
        <p:nvPr/>
      </p:nvGrpSpPr>
      <p:grpSpPr>
        <a:xfrm>
          <a:off x="0" y="0"/>
          <a:ext cx="0" cy="0"/>
          <a:chOff x="0" y="0"/>
          <a:chExt cx="0" cy="0"/>
        </a:xfrm>
      </p:grpSpPr>
      <p:sp>
        <p:nvSpPr>
          <p:cNvPr id="61" name="Google Shape;61;p53"/>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53"/>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3"/>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3"/>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70231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Normal con fuente ">
  <p:cSld name="1_Normal con fuente ">
    <p:spTree>
      <p:nvGrpSpPr>
        <p:cNvPr id="1" name="Shape 25"/>
        <p:cNvGrpSpPr/>
        <p:nvPr/>
      </p:nvGrpSpPr>
      <p:grpSpPr>
        <a:xfrm>
          <a:off x="0" y="0"/>
          <a:ext cx="0" cy="0"/>
          <a:chOff x="0" y="0"/>
          <a:chExt cx="0" cy="0"/>
        </a:xfrm>
      </p:grpSpPr>
      <p:sp>
        <p:nvSpPr>
          <p:cNvPr id="26" name="Google Shape;26;p48"/>
          <p:cNvSpPr txBox="1">
            <a:spLocks noGrp="1"/>
          </p:cNvSpPr>
          <p:nvPr>
            <p:ph type="title"/>
          </p:nvPr>
        </p:nvSpPr>
        <p:spPr>
          <a:xfrm>
            <a:off x="623394" y="643372"/>
            <a:ext cx="10772700" cy="1129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8"/>
          <p:cNvSpPr txBox="1">
            <a:spLocks noGrp="1"/>
          </p:cNvSpPr>
          <p:nvPr>
            <p:ph type="sldNum" idx="12"/>
          </p:nvPr>
        </p:nvSpPr>
        <p:spPr>
          <a:xfrm>
            <a:off x="9249399" y="2852614"/>
            <a:ext cx="2926200" cy="1048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28" name="Google Shape;28;p48"/>
          <p:cNvSpPr txBox="1">
            <a:spLocks noGrp="1"/>
          </p:cNvSpPr>
          <p:nvPr>
            <p:ph type="body" idx="1"/>
          </p:nvPr>
        </p:nvSpPr>
        <p:spPr>
          <a:xfrm>
            <a:off x="5951986" y="6509538"/>
            <a:ext cx="2162400" cy="30540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2" b="0" i="0">
                <a:solidFill>
                  <a:srgbClr val="C00000"/>
                </a:solidFill>
                <a:latin typeface="Calibri"/>
                <a:ea typeface="Calibri"/>
                <a:cs typeface="Calibri"/>
                <a:sym typeface="Calibri"/>
              </a:defRPr>
            </a:lvl1pPr>
            <a:lvl2pPr marL="914400" lvl="1" indent="-228600" algn="l">
              <a:lnSpc>
                <a:spcPct val="90000"/>
              </a:lnSpc>
              <a:spcBef>
                <a:spcPts val="199"/>
              </a:spcBef>
              <a:spcAft>
                <a:spcPts val="0"/>
              </a:spcAft>
              <a:buSzPts val="1050"/>
              <a:buNone/>
              <a:defRPr sz="1046"/>
            </a:lvl2pPr>
            <a:lvl3pPr marL="1371600" lvl="2" indent="-228600" algn="l">
              <a:lnSpc>
                <a:spcPct val="90000"/>
              </a:lnSpc>
              <a:spcBef>
                <a:spcPts val="398"/>
              </a:spcBef>
              <a:spcAft>
                <a:spcPts val="0"/>
              </a:spcAft>
              <a:buSzPts val="1050"/>
              <a:buNone/>
              <a:defRPr sz="1046"/>
            </a:lvl3pPr>
            <a:lvl4pPr marL="1828800" lvl="3" indent="-228600" algn="l">
              <a:lnSpc>
                <a:spcPct val="90000"/>
              </a:lnSpc>
              <a:spcBef>
                <a:spcPts val="398"/>
              </a:spcBef>
              <a:spcAft>
                <a:spcPts val="0"/>
              </a:spcAft>
              <a:buSzPts val="1050"/>
              <a:buNone/>
              <a:defRPr sz="1046"/>
            </a:lvl4pPr>
            <a:lvl5pPr marL="2286000" lvl="4" indent="-228600" algn="l">
              <a:lnSpc>
                <a:spcPct val="90000"/>
              </a:lnSpc>
              <a:spcBef>
                <a:spcPts val="398"/>
              </a:spcBef>
              <a:spcAft>
                <a:spcPts val="0"/>
              </a:spcAft>
              <a:buSzPts val="1050"/>
              <a:buNone/>
              <a:defRPr sz="1046"/>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endParaRPr/>
          </a:p>
        </p:txBody>
      </p:sp>
      <p:sp>
        <p:nvSpPr>
          <p:cNvPr id="29" name="Google Shape;29;p48"/>
          <p:cNvSpPr txBox="1">
            <a:spLocks noGrp="1"/>
          </p:cNvSpPr>
          <p:nvPr>
            <p:ph type="body" idx="2"/>
          </p:nvPr>
        </p:nvSpPr>
        <p:spPr>
          <a:xfrm>
            <a:off x="623392" y="1902579"/>
            <a:ext cx="9793200" cy="4478700"/>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endParaRPr/>
          </a:p>
        </p:txBody>
      </p:sp>
      <p:sp>
        <p:nvSpPr>
          <p:cNvPr id="30" name="Google Shape;30;p48"/>
          <p:cNvSpPr txBox="1">
            <a:spLocks noGrp="1"/>
          </p:cNvSpPr>
          <p:nvPr>
            <p:ph type="dt" idx="10"/>
          </p:nvPr>
        </p:nvSpPr>
        <p:spPr>
          <a:xfrm>
            <a:off x="2567609" y="6543223"/>
            <a:ext cx="825900" cy="256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8"/>
          <p:cNvSpPr txBox="1">
            <a:spLocks noGrp="1"/>
          </p:cNvSpPr>
          <p:nvPr>
            <p:ph type="ftr" idx="11"/>
          </p:nvPr>
        </p:nvSpPr>
        <p:spPr>
          <a:xfrm>
            <a:off x="168981" y="6554697"/>
            <a:ext cx="2154900" cy="21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874277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34"/>
        <p:cNvGrpSpPr/>
        <p:nvPr/>
      </p:nvGrpSpPr>
      <p:grpSpPr>
        <a:xfrm>
          <a:off x="0" y="0"/>
          <a:ext cx="0" cy="0"/>
          <a:chOff x="0" y="0"/>
          <a:chExt cx="0" cy="0"/>
        </a:xfrm>
      </p:grpSpPr>
      <p:sp>
        <p:nvSpPr>
          <p:cNvPr id="35" name="Google Shape;35;p49"/>
          <p:cNvSpPr txBox="1">
            <a:spLocks noGrp="1"/>
          </p:cNvSpPr>
          <p:nvPr>
            <p:ph type="title"/>
          </p:nvPr>
        </p:nvSpPr>
        <p:spPr>
          <a:xfrm>
            <a:off x="623396" y="499539"/>
            <a:ext cx="10806600" cy="1273200"/>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9"/>
          <p:cNvSpPr txBox="1">
            <a:spLocks noGrp="1"/>
          </p:cNvSpPr>
          <p:nvPr>
            <p:ph type="sldNum" idx="12"/>
          </p:nvPr>
        </p:nvSpPr>
        <p:spPr>
          <a:xfrm>
            <a:off x="9265921" y="2780930"/>
            <a:ext cx="2926200" cy="13971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000"/>
              <a:buFont typeface="Arial"/>
              <a:buNone/>
              <a:defRPr sz="5976" b="0" i="0" u="none" strike="noStrike" cap="none">
                <a:solidFill>
                  <a:srgbClr val="54747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37" name="Google Shape;37;p49"/>
          <p:cNvSpPr txBox="1">
            <a:spLocks noGrp="1"/>
          </p:cNvSpPr>
          <p:nvPr>
            <p:ph type="dt" idx="10"/>
          </p:nvPr>
        </p:nvSpPr>
        <p:spPr>
          <a:xfrm>
            <a:off x="2567609" y="6543225"/>
            <a:ext cx="825900" cy="256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9"/>
          <p:cNvSpPr txBox="1">
            <a:spLocks noGrp="1"/>
          </p:cNvSpPr>
          <p:nvPr>
            <p:ph type="ftr" idx="11"/>
          </p:nvPr>
        </p:nvSpPr>
        <p:spPr>
          <a:xfrm>
            <a:off x="168981" y="6554699"/>
            <a:ext cx="3334800" cy="3033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6509572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En blanco" type="blank">
  <p:cSld name="En blanco">
    <p:spTree>
      <p:nvGrpSpPr>
        <p:cNvPr id="1" name="Shape 39"/>
        <p:cNvGrpSpPr/>
        <p:nvPr/>
      </p:nvGrpSpPr>
      <p:grpSpPr>
        <a:xfrm>
          <a:off x="0" y="0"/>
          <a:ext cx="0" cy="0"/>
          <a:chOff x="0" y="0"/>
          <a:chExt cx="0" cy="0"/>
        </a:xfrm>
      </p:grpSpPr>
      <p:sp>
        <p:nvSpPr>
          <p:cNvPr id="42" name="Google Shape;42;p50"/>
          <p:cNvSpPr txBox="1">
            <a:spLocks noGrp="1"/>
          </p:cNvSpPr>
          <p:nvPr>
            <p:ph type="dt" idx="10"/>
          </p:nvPr>
        </p:nvSpPr>
        <p:spPr>
          <a:xfrm>
            <a:off x="1097281" y="6459787"/>
            <a:ext cx="2472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0"/>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0"/>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336082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128"/>
        <p:cNvGrpSpPr/>
        <p:nvPr/>
      </p:nvGrpSpPr>
      <p:grpSpPr>
        <a:xfrm>
          <a:off x="0" y="0"/>
          <a:ext cx="0" cy="0"/>
          <a:chOff x="0" y="0"/>
          <a:chExt cx="0" cy="0"/>
        </a:xfrm>
      </p:grpSpPr>
      <p:sp>
        <p:nvSpPr>
          <p:cNvPr id="129" name="Google Shape;129;p40"/>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30" name="Google Shape;130;p40"/>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5371" lvl="0" indent="-227686" algn="l">
              <a:lnSpc>
                <a:spcPct val="90000"/>
              </a:lnSpc>
              <a:spcBef>
                <a:spcPts val="1195"/>
              </a:spcBef>
              <a:spcAft>
                <a:spcPts val="0"/>
              </a:spcAft>
              <a:buSzPts val="2000"/>
              <a:buNone/>
              <a:defRPr sz="1992" b="0" cap="none">
                <a:solidFill>
                  <a:schemeClr val="dk2"/>
                </a:solidFill>
              </a:defRPr>
            </a:lvl1pPr>
            <a:lvl2pPr marL="910742" lvl="1" indent="-227686" algn="l">
              <a:lnSpc>
                <a:spcPct val="90000"/>
              </a:lnSpc>
              <a:spcBef>
                <a:spcPts val="199"/>
              </a:spcBef>
              <a:spcAft>
                <a:spcPts val="0"/>
              </a:spcAft>
              <a:buSzPts val="2000"/>
              <a:buNone/>
              <a:defRPr sz="1992" b="1"/>
            </a:lvl2pPr>
            <a:lvl3pPr marL="1366114" lvl="2" indent="-227686" algn="l">
              <a:lnSpc>
                <a:spcPct val="90000"/>
              </a:lnSpc>
              <a:spcBef>
                <a:spcPts val="398"/>
              </a:spcBef>
              <a:spcAft>
                <a:spcPts val="0"/>
              </a:spcAft>
              <a:buSzPts val="1800"/>
              <a:buNone/>
              <a:defRPr sz="1793" b="1"/>
            </a:lvl3pPr>
            <a:lvl4pPr marL="1821485" lvl="3" indent="-227686" algn="l">
              <a:lnSpc>
                <a:spcPct val="90000"/>
              </a:lnSpc>
              <a:spcBef>
                <a:spcPts val="398"/>
              </a:spcBef>
              <a:spcAft>
                <a:spcPts val="0"/>
              </a:spcAft>
              <a:buSzPts val="1600"/>
              <a:buNone/>
              <a:defRPr sz="1594" b="1"/>
            </a:lvl4pPr>
            <a:lvl5pPr marL="2276856" lvl="4" indent="-227686" algn="l">
              <a:lnSpc>
                <a:spcPct val="90000"/>
              </a:lnSpc>
              <a:spcBef>
                <a:spcPts val="398"/>
              </a:spcBef>
              <a:spcAft>
                <a:spcPts val="0"/>
              </a:spcAft>
              <a:buSzPts val="1600"/>
              <a:buNone/>
              <a:defRPr sz="1594" b="1"/>
            </a:lvl5pPr>
            <a:lvl6pPr marL="2732227" lvl="5" indent="-227686" algn="l">
              <a:lnSpc>
                <a:spcPct val="90000"/>
              </a:lnSpc>
              <a:spcBef>
                <a:spcPts val="398"/>
              </a:spcBef>
              <a:spcAft>
                <a:spcPts val="0"/>
              </a:spcAft>
              <a:buSzPts val="1600"/>
              <a:buNone/>
              <a:defRPr sz="1594" b="1"/>
            </a:lvl6pPr>
            <a:lvl7pPr marL="3187598" lvl="6" indent="-227686" algn="l">
              <a:lnSpc>
                <a:spcPct val="90000"/>
              </a:lnSpc>
              <a:spcBef>
                <a:spcPts val="398"/>
              </a:spcBef>
              <a:spcAft>
                <a:spcPts val="0"/>
              </a:spcAft>
              <a:buSzPts val="1600"/>
              <a:buNone/>
              <a:defRPr sz="1594" b="1"/>
            </a:lvl7pPr>
            <a:lvl8pPr marL="3642970" lvl="7" indent="-227686" algn="l">
              <a:lnSpc>
                <a:spcPct val="90000"/>
              </a:lnSpc>
              <a:spcBef>
                <a:spcPts val="398"/>
              </a:spcBef>
              <a:spcAft>
                <a:spcPts val="0"/>
              </a:spcAft>
              <a:buSzPts val="1600"/>
              <a:buNone/>
              <a:defRPr sz="1594" b="1"/>
            </a:lvl8pPr>
            <a:lvl9pPr marL="4098341" lvl="8" indent="-227686" algn="l">
              <a:lnSpc>
                <a:spcPct val="90000"/>
              </a:lnSpc>
              <a:spcBef>
                <a:spcPts val="398"/>
              </a:spcBef>
              <a:spcAft>
                <a:spcPts val="398"/>
              </a:spcAft>
              <a:buSzPts val="1600"/>
              <a:buNone/>
              <a:defRPr sz="1594" b="1"/>
            </a:lvl9pPr>
          </a:lstStyle>
          <a:p>
            <a:pPr lvl="0"/>
            <a:r>
              <a:rPr lang="es-ES"/>
              <a:t>Haga clic para modificar los estilos de texto del patrón</a:t>
            </a:r>
          </a:p>
        </p:txBody>
      </p:sp>
      <p:sp>
        <p:nvSpPr>
          <p:cNvPr id="131" name="Google Shape;131;p40"/>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32" name="Google Shape;132;p40"/>
          <p:cNvSpPr txBox="1">
            <a:spLocks noGrp="1"/>
          </p:cNvSpPr>
          <p:nvPr>
            <p:ph type="body" idx="3"/>
          </p:nvPr>
        </p:nvSpPr>
        <p:spPr>
          <a:xfrm>
            <a:off x="6217921" y="1846052"/>
            <a:ext cx="4937760" cy="736282"/>
          </a:xfrm>
          <a:prstGeom prst="rect">
            <a:avLst/>
          </a:prstGeom>
          <a:noFill/>
          <a:ln>
            <a:noFill/>
          </a:ln>
        </p:spPr>
        <p:txBody>
          <a:bodyPr spcFirstLastPara="1" wrap="square" lIns="91425" tIns="45700" rIns="91425" bIns="45700" anchor="ctr" anchorCtr="0">
            <a:normAutofit/>
          </a:bodyPr>
          <a:lstStyle>
            <a:lvl1pPr marL="455371" lvl="0" indent="-227686" algn="l">
              <a:lnSpc>
                <a:spcPct val="90000"/>
              </a:lnSpc>
              <a:spcBef>
                <a:spcPts val="1195"/>
              </a:spcBef>
              <a:spcAft>
                <a:spcPts val="0"/>
              </a:spcAft>
              <a:buSzPts val="2000"/>
              <a:buNone/>
              <a:defRPr sz="1992" b="0" cap="none">
                <a:solidFill>
                  <a:schemeClr val="dk2"/>
                </a:solidFill>
              </a:defRPr>
            </a:lvl1pPr>
            <a:lvl2pPr marL="910742" lvl="1" indent="-227686" algn="l">
              <a:lnSpc>
                <a:spcPct val="90000"/>
              </a:lnSpc>
              <a:spcBef>
                <a:spcPts val="199"/>
              </a:spcBef>
              <a:spcAft>
                <a:spcPts val="0"/>
              </a:spcAft>
              <a:buSzPts val="2000"/>
              <a:buNone/>
              <a:defRPr sz="1992" b="1"/>
            </a:lvl2pPr>
            <a:lvl3pPr marL="1366114" lvl="2" indent="-227686" algn="l">
              <a:lnSpc>
                <a:spcPct val="90000"/>
              </a:lnSpc>
              <a:spcBef>
                <a:spcPts val="398"/>
              </a:spcBef>
              <a:spcAft>
                <a:spcPts val="0"/>
              </a:spcAft>
              <a:buSzPts val="1800"/>
              <a:buNone/>
              <a:defRPr sz="1793" b="1"/>
            </a:lvl3pPr>
            <a:lvl4pPr marL="1821485" lvl="3" indent="-227686" algn="l">
              <a:lnSpc>
                <a:spcPct val="90000"/>
              </a:lnSpc>
              <a:spcBef>
                <a:spcPts val="398"/>
              </a:spcBef>
              <a:spcAft>
                <a:spcPts val="0"/>
              </a:spcAft>
              <a:buSzPts val="1600"/>
              <a:buNone/>
              <a:defRPr sz="1594" b="1"/>
            </a:lvl4pPr>
            <a:lvl5pPr marL="2276856" lvl="4" indent="-227686" algn="l">
              <a:lnSpc>
                <a:spcPct val="90000"/>
              </a:lnSpc>
              <a:spcBef>
                <a:spcPts val="398"/>
              </a:spcBef>
              <a:spcAft>
                <a:spcPts val="0"/>
              </a:spcAft>
              <a:buSzPts val="1600"/>
              <a:buNone/>
              <a:defRPr sz="1594" b="1"/>
            </a:lvl5pPr>
            <a:lvl6pPr marL="2732227" lvl="5" indent="-227686" algn="l">
              <a:lnSpc>
                <a:spcPct val="90000"/>
              </a:lnSpc>
              <a:spcBef>
                <a:spcPts val="398"/>
              </a:spcBef>
              <a:spcAft>
                <a:spcPts val="0"/>
              </a:spcAft>
              <a:buSzPts val="1600"/>
              <a:buNone/>
              <a:defRPr sz="1594" b="1"/>
            </a:lvl6pPr>
            <a:lvl7pPr marL="3187598" lvl="6" indent="-227686" algn="l">
              <a:lnSpc>
                <a:spcPct val="90000"/>
              </a:lnSpc>
              <a:spcBef>
                <a:spcPts val="398"/>
              </a:spcBef>
              <a:spcAft>
                <a:spcPts val="0"/>
              </a:spcAft>
              <a:buSzPts val="1600"/>
              <a:buNone/>
              <a:defRPr sz="1594" b="1"/>
            </a:lvl7pPr>
            <a:lvl8pPr marL="3642970" lvl="7" indent="-227686" algn="l">
              <a:lnSpc>
                <a:spcPct val="90000"/>
              </a:lnSpc>
              <a:spcBef>
                <a:spcPts val="398"/>
              </a:spcBef>
              <a:spcAft>
                <a:spcPts val="0"/>
              </a:spcAft>
              <a:buSzPts val="1600"/>
              <a:buNone/>
              <a:defRPr sz="1594" b="1"/>
            </a:lvl8pPr>
            <a:lvl9pPr marL="4098341" lvl="8" indent="-227686" algn="l">
              <a:lnSpc>
                <a:spcPct val="90000"/>
              </a:lnSpc>
              <a:spcBef>
                <a:spcPts val="398"/>
              </a:spcBef>
              <a:spcAft>
                <a:spcPts val="398"/>
              </a:spcAft>
              <a:buSzPts val="1600"/>
              <a:buNone/>
              <a:defRPr sz="1594" b="1"/>
            </a:lvl9pPr>
          </a:lstStyle>
          <a:p>
            <a:pPr lvl="0"/>
            <a:r>
              <a:rPr lang="es-ES"/>
              <a:t>Haga clic para modificar los estilos de texto del patrón</a:t>
            </a:r>
          </a:p>
        </p:txBody>
      </p:sp>
      <p:sp>
        <p:nvSpPr>
          <p:cNvPr id="133" name="Google Shape;133;p40"/>
          <p:cNvSpPr txBox="1">
            <a:spLocks noGrp="1"/>
          </p:cNvSpPr>
          <p:nvPr>
            <p:ph type="body" idx="4"/>
          </p:nvPr>
        </p:nvSpPr>
        <p:spPr>
          <a:xfrm>
            <a:off x="6217921" y="2582334"/>
            <a:ext cx="4937760" cy="337820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34" name="Google Shape;134;p40"/>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135" name="Google Shape;135;p40"/>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36" name="Google Shape;136;p40"/>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83966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Contenido con título">
    <p:spTree>
      <p:nvGrpSpPr>
        <p:cNvPr id="1" name="Shape 145"/>
        <p:cNvGrpSpPr/>
        <p:nvPr/>
      </p:nvGrpSpPr>
      <p:grpSpPr>
        <a:xfrm>
          <a:off x="0" y="0"/>
          <a:ext cx="0" cy="0"/>
          <a:chOff x="0" y="0"/>
          <a:chExt cx="0" cy="0"/>
        </a:xfrm>
      </p:grpSpPr>
      <p:sp>
        <p:nvSpPr>
          <p:cNvPr id="146" name="Google Shape;146;p42"/>
          <p:cNvSpPr/>
          <p:nvPr/>
        </p:nvSpPr>
        <p:spPr>
          <a:xfrm>
            <a:off x="17" y="0"/>
            <a:ext cx="4050791" cy="6858000"/>
          </a:xfrm>
          <a:prstGeom prst="rect">
            <a:avLst/>
          </a:prstGeom>
          <a:solidFill>
            <a:schemeClr val="accent2"/>
          </a:solidFill>
          <a:ln>
            <a:noFill/>
          </a:ln>
        </p:spPr>
        <p:txBody>
          <a:bodyPr spcFirstLastPara="1" wrap="square" lIns="91057" tIns="91057" rIns="91057" bIns="91057"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94" b="0" i="0" u="none" strike="noStrike" cap="none">
              <a:solidFill>
                <a:srgbClr val="000000"/>
              </a:solidFill>
              <a:latin typeface="Arial"/>
              <a:ea typeface="Arial"/>
              <a:cs typeface="Arial"/>
              <a:sym typeface="Arial"/>
            </a:endParaRPr>
          </a:p>
        </p:txBody>
      </p:sp>
      <p:sp>
        <p:nvSpPr>
          <p:cNvPr id="147" name="Google Shape;147;p42"/>
          <p:cNvSpPr/>
          <p:nvPr/>
        </p:nvSpPr>
        <p:spPr>
          <a:xfrm>
            <a:off x="4040071" y="0"/>
            <a:ext cx="64008" cy="6858000"/>
          </a:xfrm>
          <a:prstGeom prst="rect">
            <a:avLst/>
          </a:prstGeom>
          <a:solidFill>
            <a:schemeClr val="accent1"/>
          </a:solidFill>
          <a:ln>
            <a:noFill/>
          </a:ln>
        </p:spPr>
        <p:txBody>
          <a:bodyPr spcFirstLastPara="1" wrap="square" lIns="91057" tIns="91057" rIns="91057" bIns="91057"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94" b="0" i="0" u="none" strike="noStrike" cap="none">
              <a:solidFill>
                <a:srgbClr val="000000"/>
              </a:solidFill>
              <a:latin typeface="Arial"/>
              <a:ea typeface="Arial"/>
              <a:cs typeface="Arial"/>
              <a:sym typeface="Arial"/>
            </a:endParaRPr>
          </a:p>
        </p:txBody>
      </p:sp>
      <p:sp>
        <p:nvSpPr>
          <p:cNvPr id="148" name="Google Shape;148;p4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49" name="Google Shape;149;p4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50" name="Google Shape;150;p4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5371" lvl="0" indent="-227686" algn="l">
              <a:lnSpc>
                <a:spcPct val="90000"/>
              </a:lnSpc>
              <a:spcBef>
                <a:spcPts val="1195"/>
              </a:spcBef>
              <a:spcAft>
                <a:spcPts val="0"/>
              </a:spcAft>
              <a:buSzPts val="1500"/>
              <a:buNone/>
              <a:defRPr sz="1494">
                <a:solidFill>
                  <a:srgbClr val="FFFFFF"/>
                </a:solidFill>
              </a:defRPr>
            </a:lvl1pPr>
            <a:lvl2pPr marL="910742" lvl="1" indent="-227686" algn="l">
              <a:lnSpc>
                <a:spcPct val="90000"/>
              </a:lnSpc>
              <a:spcBef>
                <a:spcPts val="199"/>
              </a:spcBef>
              <a:spcAft>
                <a:spcPts val="0"/>
              </a:spcAft>
              <a:buSzPts val="1200"/>
              <a:buNone/>
              <a:defRPr sz="1195"/>
            </a:lvl2pPr>
            <a:lvl3pPr marL="1366114" lvl="2" indent="-227686" algn="l">
              <a:lnSpc>
                <a:spcPct val="90000"/>
              </a:lnSpc>
              <a:spcBef>
                <a:spcPts val="398"/>
              </a:spcBef>
              <a:spcAft>
                <a:spcPts val="0"/>
              </a:spcAft>
              <a:buSzPts val="1000"/>
              <a:buNone/>
              <a:defRPr sz="996"/>
            </a:lvl3pPr>
            <a:lvl4pPr marL="1821485" lvl="3" indent="-227686" algn="l">
              <a:lnSpc>
                <a:spcPct val="90000"/>
              </a:lnSpc>
              <a:spcBef>
                <a:spcPts val="398"/>
              </a:spcBef>
              <a:spcAft>
                <a:spcPts val="0"/>
              </a:spcAft>
              <a:buSzPts val="900"/>
              <a:buNone/>
              <a:defRPr sz="896"/>
            </a:lvl4pPr>
            <a:lvl5pPr marL="2276856" lvl="4" indent="-227686" algn="l">
              <a:lnSpc>
                <a:spcPct val="90000"/>
              </a:lnSpc>
              <a:spcBef>
                <a:spcPts val="398"/>
              </a:spcBef>
              <a:spcAft>
                <a:spcPts val="0"/>
              </a:spcAft>
              <a:buSzPts val="900"/>
              <a:buNone/>
              <a:defRPr sz="896"/>
            </a:lvl5pPr>
            <a:lvl6pPr marL="2732227" lvl="5" indent="-227686" algn="l">
              <a:lnSpc>
                <a:spcPct val="90000"/>
              </a:lnSpc>
              <a:spcBef>
                <a:spcPts val="398"/>
              </a:spcBef>
              <a:spcAft>
                <a:spcPts val="0"/>
              </a:spcAft>
              <a:buSzPts val="900"/>
              <a:buNone/>
              <a:defRPr sz="896"/>
            </a:lvl6pPr>
            <a:lvl7pPr marL="3187598" lvl="6" indent="-227686" algn="l">
              <a:lnSpc>
                <a:spcPct val="90000"/>
              </a:lnSpc>
              <a:spcBef>
                <a:spcPts val="398"/>
              </a:spcBef>
              <a:spcAft>
                <a:spcPts val="0"/>
              </a:spcAft>
              <a:buSzPts val="900"/>
              <a:buNone/>
              <a:defRPr sz="896"/>
            </a:lvl7pPr>
            <a:lvl8pPr marL="3642970" lvl="7" indent="-227686" algn="l">
              <a:lnSpc>
                <a:spcPct val="90000"/>
              </a:lnSpc>
              <a:spcBef>
                <a:spcPts val="398"/>
              </a:spcBef>
              <a:spcAft>
                <a:spcPts val="0"/>
              </a:spcAft>
              <a:buSzPts val="900"/>
              <a:buNone/>
              <a:defRPr sz="896"/>
            </a:lvl8pPr>
            <a:lvl9pPr marL="4098341" lvl="8" indent="-227686" algn="l">
              <a:lnSpc>
                <a:spcPct val="90000"/>
              </a:lnSpc>
              <a:spcBef>
                <a:spcPts val="398"/>
              </a:spcBef>
              <a:spcAft>
                <a:spcPts val="398"/>
              </a:spcAft>
              <a:buSzPts val="900"/>
              <a:buNone/>
              <a:defRPr sz="896"/>
            </a:lvl9pPr>
          </a:lstStyle>
          <a:p>
            <a:pPr lvl="0"/>
            <a:r>
              <a:rPr lang="es-ES"/>
              <a:t>Haga clic para modificar los estilos de texto del patrón</a:t>
            </a:r>
          </a:p>
        </p:txBody>
      </p:sp>
      <p:sp>
        <p:nvSpPr>
          <p:cNvPr id="151" name="Google Shape;151;p42"/>
          <p:cNvSpPr txBox="1">
            <a:spLocks noGrp="1"/>
          </p:cNvSpPr>
          <p:nvPr>
            <p:ph type="dt" idx="10"/>
          </p:nvPr>
        </p:nvSpPr>
        <p:spPr>
          <a:xfrm>
            <a:off x="465512" y="6459787"/>
            <a:ext cx="261851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152" name="Google Shape;152;p42"/>
          <p:cNvSpPr txBox="1">
            <a:spLocks noGrp="1"/>
          </p:cNvSpPr>
          <p:nvPr>
            <p:ph type="ftr" idx="11"/>
          </p:nvPr>
        </p:nvSpPr>
        <p:spPr>
          <a:xfrm>
            <a:off x="4800600" y="6459787"/>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53" name="Google Shape;153;p42"/>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40036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163"/>
        <p:cNvGrpSpPr/>
        <p:nvPr/>
      </p:nvGrpSpPr>
      <p:grpSpPr>
        <a:xfrm>
          <a:off x="0" y="0"/>
          <a:ext cx="0" cy="0"/>
          <a:chOff x="0" y="0"/>
          <a:chExt cx="0" cy="0"/>
        </a:xfrm>
      </p:grpSpPr>
      <p:sp>
        <p:nvSpPr>
          <p:cNvPr id="164" name="Google Shape;164;p44"/>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65" name="Google Shape;165;p44"/>
          <p:cNvSpPr txBox="1">
            <a:spLocks noGrp="1"/>
          </p:cNvSpPr>
          <p:nvPr>
            <p:ph type="body" idx="1"/>
          </p:nvPr>
        </p:nvSpPr>
        <p:spPr>
          <a:xfrm rot="5400000">
            <a:off x="4114799" y="-1171785"/>
            <a:ext cx="4023360" cy="10058400"/>
          </a:xfrm>
          <a:prstGeom prst="rect">
            <a:avLst/>
          </a:prstGeom>
          <a:noFill/>
          <a:ln>
            <a:noFill/>
          </a:ln>
        </p:spPr>
        <p:txBody>
          <a:bodyPr spcFirstLastPara="1" wrap="square" lIns="45700" tIns="0" rIns="45700" bIns="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66" name="Google Shape;166;p44"/>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167" name="Google Shape;167;p44"/>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68" name="Google Shape;168;p44"/>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27202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Título vertical y texto">
    <p:spTree>
      <p:nvGrpSpPr>
        <p:cNvPr id="1" name="Shape 169"/>
        <p:cNvGrpSpPr/>
        <p:nvPr/>
      </p:nvGrpSpPr>
      <p:grpSpPr>
        <a:xfrm>
          <a:off x="0" y="0"/>
          <a:ext cx="0" cy="0"/>
          <a:chOff x="0" y="0"/>
          <a:chExt cx="0" cy="0"/>
        </a:xfrm>
      </p:grpSpPr>
      <p:sp>
        <p:nvSpPr>
          <p:cNvPr id="170" name="Google Shape;170;p45"/>
          <p:cNvSpPr/>
          <p:nvPr/>
        </p:nvSpPr>
        <p:spPr>
          <a:xfrm>
            <a:off x="3176" y="6400800"/>
            <a:ext cx="12188825" cy="457200"/>
          </a:xfrm>
          <a:prstGeom prst="rect">
            <a:avLst/>
          </a:prstGeom>
          <a:solidFill>
            <a:schemeClr val="accent2"/>
          </a:solidFill>
          <a:ln>
            <a:noFill/>
          </a:ln>
        </p:spPr>
        <p:txBody>
          <a:bodyPr spcFirstLastPara="1" wrap="square" lIns="91057" tIns="91057" rIns="91057" bIns="91057"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94" b="0" i="0" u="none" strike="noStrike" cap="none">
              <a:solidFill>
                <a:srgbClr val="000000"/>
              </a:solidFill>
              <a:latin typeface="Arial"/>
              <a:ea typeface="Arial"/>
              <a:cs typeface="Arial"/>
              <a:sym typeface="Arial"/>
            </a:endParaRPr>
          </a:p>
        </p:txBody>
      </p:sp>
      <p:sp>
        <p:nvSpPr>
          <p:cNvPr id="171" name="Google Shape;171;p45"/>
          <p:cNvSpPr/>
          <p:nvPr/>
        </p:nvSpPr>
        <p:spPr>
          <a:xfrm>
            <a:off x="16" y="6334316"/>
            <a:ext cx="12188825" cy="64008"/>
          </a:xfrm>
          <a:prstGeom prst="rect">
            <a:avLst/>
          </a:prstGeom>
          <a:solidFill>
            <a:schemeClr val="accent1"/>
          </a:solidFill>
          <a:ln>
            <a:noFill/>
          </a:ln>
        </p:spPr>
        <p:txBody>
          <a:bodyPr spcFirstLastPara="1" wrap="square" lIns="91057" tIns="91057" rIns="91057" bIns="91057"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94" b="0" i="0" u="none" strike="noStrike" cap="none">
              <a:solidFill>
                <a:srgbClr val="000000"/>
              </a:solidFill>
              <a:latin typeface="Arial"/>
              <a:ea typeface="Arial"/>
              <a:cs typeface="Arial"/>
              <a:sym typeface="Arial"/>
            </a:endParaRPr>
          </a:p>
        </p:txBody>
      </p:sp>
      <p:sp>
        <p:nvSpPr>
          <p:cNvPr id="172" name="Google Shape;172;p45"/>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73" name="Google Shape;173;p45"/>
          <p:cNvSpPr txBox="1">
            <a:spLocks noGrp="1"/>
          </p:cNvSpPr>
          <p:nvPr>
            <p:ph type="body" idx="1"/>
          </p:nvPr>
        </p:nvSpPr>
        <p:spPr>
          <a:xfrm rot="5400000">
            <a:off x="1825402" y="-574898"/>
            <a:ext cx="5759898" cy="7734300"/>
          </a:xfrm>
          <a:prstGeom prst="rect">
            <a:avLst/>
          </a:prstGeom>
          <a:noFill/>
          <a:ln>
            <a:noFill/>
          </a:ln>
        </p:spPr>
        <p:txBody>
          <a:bodyPr spcFirstLastPara="1" wrap="square" lIns="45700" tIns="0" rIns="45700" bIns="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74" name="Google Shape;174;p45"/>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175" name="Google Shape;175;p45"/>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76" name="Google Shape;176;p45"/>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41071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177"/>
        <p:cNvGrpSpPr/>
        <p:nvPr/>
      </p:nvGrpSpPr>
      <p:grpSpPr>
        <a:xfrm>
          <a:off x="0" y="0"/>
          <a:ext cx="0" cy="0"/>
          <a:chOff x="0" y="0"/>
          <a:chExt cx="0" cy="0"/>
        </a:xfrm>
      </p:grpSpPr>
      <p:sp>
        <p:nvSpPr>
          <p:cNvPr id="178" name="Google Shape;178;p46"/>
          <p:cNvSpPr txBox="1">
            <a:spLocks noGrp="1"/>
          </p:cNvSpPr>
          <p:nvPr>
            <p:ph type="title"/>
          </p:nvPr>
        </p:nvSpPr>
        <p:spPr>
          <a:xfrm>
            <a:off x="551384" y="2051019"/>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378"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79" name="Google Shape;179;p46"/>
          <p:cNvSpPr txBox="1">
            <a:spLocks noGrp="1"/>
          </p:cNvSpPr>
          <p:nvPr>
            <p:ph type="body" idx="1"/>
          </p:nvPr>
        </p:nvSpPr>
        <p:spPr>
          <a:xfrm>
            <a:off x="551384" y="4359587"/>
            <a:ext cx="9229344" cy="533400"/>
          </a:xfrm>
          <a:prstGeom prst="rect">
            <a:avLst/>
          </a:prstGeom>
          <a:noFill/>
          <a:ln>
            <a:noFill/>
          </a:ln>
        </p:spPr>
        <p:txBody>
          <a:bodyPr spcFirstLastPara="1" wrap="square" lIns="0" tIns="45700" rIns="0" bIns="45700" anchor="t" anchorCtr="0">
            <a:normAutofit/>
          </a:bodyPr>
          <a:lstStyle>
            <a:lvl1pPr marL="455371" lvl="0" indent="-227686" algn="l">
              <a:lnSpc>
                <a:spcPct val="90000"/>
              </a:lnSpc>
              <a:spcBef>
                <a:spcPts val="1195"/>
              </a:spcBef>
              <a:spcAft>
                <a:spcPts val="0"/>
              </a:spcAft>
              <a:buSzPts val="1800"/>
              <a:buNone/>
              <a:defRPr sz="1793">
                <a:solidFill>
                  <a:srgbClr val="C00000"/>
                </a:solidFill>
              </a:defRPr>
            </a:lvl1pPr>
            <a:lvl2pPr marL="910742" lvl="1" indent="-227686" algn="l">
              <a:lnSpc>
                <a:spcPct val="90000"/>
              </a:lnSpc>
              <a:spcBef>
                <a:spcPts val="199"/>
              </a:spcBef>
              <a:spcAft>
                <a:spcPts val="0"/>
              </a:spcAft>
              <a:buSzPts val="900"/>
              <a:buNone/>
              <a:defRPr sz="896"/>
            </a:lvl2pPr>
            <a:lvl3pPr marL="1366114" lvl="2" indent="-227686" algn="l">
              <a:lnSpc>
                <a:spcPct val="90000"/>
              </a:lnSpc>
              <a:spcBef>
                <a:spcPts val="398"/>
              </a:spcBef>
              <a:spcAft>
                <a:spcPts val="0"/>
              </a:spcAft>
              <a:buSzPts val="750"/>
              <a:buNone/>
              <a:defRPr sz="747"/>
            </a:lvl3pPr>
            <a:lvl4pPr marL="1821485" lvl="3" indent="-227686" algn="l">
              <a:lnSpc>
                <a:spcPct val="90000"/>
              </a:lnSpc>
              <a:spcBef>
                <a:spcPts val="398"/>
              </a:spcBef>
              <a:spcAft>
                <a:spcPts val="0"/>
              </a:spcAft>
              <a:buSzPts val="675"/>
              <a:buNone/>
              <a:defRPr sz="672"/>
            </a:lvl4pPr>
            <a:lvl5pPr marL="2276856" lvl="4" indent="-227686" algn="l">
              <a:lnSpc>
                <a:spcPct val="90000"/>
              </a:lnSpc>
              <a:spcBef>
                <a:spcPts val="398"/>
              </a:spcBef>
              <a:spcAft>
                <a:spcPts val="0"/>
              </a:spcAft>
              <a:buSzPts val="675"/>
              <a:buNone/>
              <a:defRPr sz="672"/>
            </a:lvl5pPr>
            <a:lvl6pPr marL="2732227" lvl="5" indent="-227686" algn="l">
              <a:lnSpc>
                <a:spcPct val="90000"/>
              </a:lnSpc>
              <a:spcBef>
                <a:spcPts val="398"/>
              </a:spcBef>
              <a:spcAft>
                <a:spcPts val="0"/>
              </a:spcAft>
              <a:buSzPts val="675"/>
              <a:buNone/>
              <a:defRPr sz="672"/>
            </a:lvl6pPr>
            <a:lvl7pPr marL="3187598" lvl="6" indent="-227686" algn="l">
              <a:lnSpc>
                <a:spcPct val="90000"/>
              </a:lnSpc>
              <a:spcBef>
                <a:spcPts val="398"/>
              </a:spcBef>
              <a:spcAft>
                <a:spcPts val="0"/>
              </a:spcAft>
              <a:buSzPts val="675"/>
              <a:buNone/>
              <a:defRPr sz="672"/>
            </a:lvl7pPr>
            <a:lvl8pPr marL="3642970" lvl="7" indent="-227686" algn="l">
              <a:lnSpc>
                <a:spcPct val="90000"/>
              </a:lnSpc>
              <a:spcBef>
                <a:spcPts val="398"/>
              </a:spcBef>
              <a:spcAft>
                <a:spcPts val="0"/>
              </a:spcAft>
              <a:buSzPts val="675"/>
              <a:buNone/>
              <a:defRPr sz="672"/>
            </a:lvl8pPr>
            <a:lvl9pPr marL="4098341" lvl="8" indent="-227686" algn="l">
              <a:lnSpc>
                <a:spcPct val="90000"/>
              </a:lnSpc>
              <a:spcBef>
                <a:spcPts val="398"/>
              </a:spcBef>
              <a:spcAft>
                <a:spcPts val="398"/>
              </a:spcAft>
              <a:buSzPts val="675"/>
              <a:buNone/>
              <a:defRPr sz="672"/>
            </a:lvl9pPr>
          </a:lstStyle>
          <a:p>
            <a:pPr lvl="0"/>
            <a:r>
              <a:rPr lang="es-ES"/>
              <a:t>Haga clic para modificar los estilos de texto del patrón</a:t>
            </a:r>
          </a:p>
        </p:txBody>
      </p:sp>
      <p:sp>
        <p:nvSpPr>
          <p:cNvPr id="180" name="Google Shape;180;p4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394" b="0" i="0" u="none" strike="noStrike" cap="none">
                <a:solidFill>
                  <a:srgbClr val="C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181" name="Google Shape;181;p46"/>
          <p:cNvSpPr txBox="1">
            <a:spLocks noGrp="1"/>
          </p:cNvSpPr>
          <p:nvPr>
            <p:ph type="ftr" idx="11"/>
          </p:nvPr>
        </p:nvSpPr>
        <p:spPr>
          <a:xfrm>
            <a:off x="685800" y="6481102"/>
            <a:ext cx="2817912" cy="37690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82" name="Google Shape;182;p46"/>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21028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183"/>
        <p:cNvGrpSpPr/>
        <p:nvPr/>
      </p:nvGrpSpPr>
      <p:grpSpPr>
        <a:xfrm>
          <a:off x="0" y="0"/>
          <a:ext cx="0" cy="0"/>
          <a:chOff x="0" y="0"/>
          <a:chExt cx="0" cy="0"/>
        </a:xfrm>
      </p:grpSpPr>
      <p:sp>
        <p:nvSpPr>
          <p:cNvPr id="184" name="Google Shape;184;p47"/>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85" name="Google Shape;185;p47"/>
          <p:cNvSpPr txBox="1">
            <a:spLocks noGrp="1"/>
          </p:cNvSpPr>
          <p:nvPr>
            <p:ph type="body" idx="1"/>
          </p:nvPr>
        </p:nvSpPr>
        <p:spPr>
          <a:xfrm>
            <a:off x="676656" y="1998134"/>
            <a:ext cx="4663440" cy="3767328"/>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Clr>
                <a:srgbClr val="C00000"/>
              </a:buClr>
              <a:buSzPts val="1800"/>
              <a:buFont typeface="Arial"/>
              <a:buChar char="»"/>
              <a:defRPr sz="1793"/>
            </a:lvl1pPr>
            <a:lvl2pPr marL="910742" lvl="1" indent="-322555" algn="l">
              <a:lnSpc>
                <a:spcPct val="90000"/>
              </a:lnSpc>
              <a:spcBef>
                <a:spcPts val="199"/>
              </a:spcBef>
              <a:spcAft>
                <a:spcPts val="0"/>
              </a:spcAft>
              <a:buClr>
                <a:srgbClr val="C00000"/>
              </a:buClr>
              <a:buSzPts val="1500"/>
              <a:buFont typeface="Arial"/>
              <a:buChar char=" "/>
              <a:defRPr sz="1494"/>
            </a:lvl2pPr>
            <a:lvl3pPr marL="1366114" lvl="2" indent="-313068" algn="l">
              <a:lnSpc>
                <a:spcPct val="90000"/>
              </a:lnSpc>
              <a:spcBef>
                <a:spcPts val="398"/>
              </a:spcBef>
              <a:spcAft>
                <a:spcPts val="0"/>
              </a:spcAft>
              <a:buClr>
                <a:srgbClr val="C00000"/>
              </a:buClr>
              <a:buSzPts val="1350"/>
              <a:buFont typeface="Arial"/>
              <a:buChar char=" "/>
              <a:defRPr sz="1345"/>
            </a:lvl3pPr>
            <a:lvl4pPr marL="1821485" lvl="3" indent="-303581" algn="l">
              <a:lnSpc>
                <a:spcPct val="90000"/>
              </a:lnSpc>
              <a:spcBef>
                <a:spcPts val="398"/>
              </a:spcBef>
              <a:spcAft>
                <a:spcPts val="0"/>
              </a:spcAft>
              <a:buClr>
                <a:srgbClr val="C00000"/>
              </a:buClr>
              <a:buSzPts val="1200"/>
              <a:buFont typeface="Arial"/>
              <a:buChar char=" "/>
              <a:defRPr sz="1195"/>
            </a:lvl4pPr>
            <a:lvl5pPr marL="2276856" lvl="4" indent="-303581" algn="l">
              <a:lnSpc>
                <a:spcPct val="90000"/>
              </a:lnSpc>
              <a:spcBef>
                <a:spcPts val="398"/>
              </a:spcBef>
              <a:spcAft>
                <a:spcPts val="0"/>
              </a:spcAft>
              <a:buClr>
                <a:srgbClr val="C00000"/>
              </a:buClr>
              <a:buSzPts val="1200"/>
              <a:buFont typeface="Arial"/>
              <a:buChar char=" "/>
              <a:defRPr sz="1195"/>
            </a:lvl5pPr>
            <a:lvl6pPr marL="2732227" lvl="5" indent="-303581" algn="l">
              <a:lnSpc>
                <a:spcPct val="90000"/>
              </a:lnSpc>
              <a:spcBef>
                <a:spcPts val="398"/>
              </a:spcBef>
              <a:spcAft>
                <a:spcPts val="0"/>
              </a:spcAft>
              <a:buSzPts val="1200"/>
              <a:buChar char="◦"/>
              <a:defRPr sz="1195"/>
            </a:lvl6pPr>
            <a:lvl7pPr marL="3187598" lvl="6" indent="-303581" algn="l">
              <a:lnSpc>
                <a:spcPct val="90000"/>
              </a:lnSpc>
              <a:spcBef>
                <a:spcPts val="398"/>
              </a:spcBef>
              <a:spcAft>
                <a:spcPts val="0"/>
              </a:spcAft>
              <a:buSzPts val="1200"/>
              <a:buChar char="◦"/>
              <a:defRPr sz="1195"/>
            </a:lvl7pPr>
            <a:lvl8pPr marL="3642970" lvl="7" indent="-303581" algn="l">
              <a:lnSpc>
                <a:spcPct val="90000"/>
              </a:lnSpc>
              <a:spcBef>
                <a:spcPts val="398"/>
              </a:spcBef>
              <a:spcAft>
                <a:spcPts val="0"/>
              </a:spcAft>
              <a:buSzPts val="1200"/>
              <a:buChar char="◦"/>
              <a:defRPr sz="1195"/>
            </a:lvl8pPr>
            <a:lvl9pPr marL="4098341" lvl="8" indent="-303581" algn="l">
              <a:lnSpc>
                <a:spcPct val="90000"/>
              </a:lnSpc>
              <a:spcBef>
                <a:spcPts val="398"/>
              </a:spcBef>
              <a:spcAft>
                <a:spcPts val="398"/>
              </a:spcAft>
              <a:buSzPts val="1200"/>
              <a:buChar char="◦"/>
              <a:defRPr sz="1195"/>
            </a:lvl9pPr>
          </a:lstStyle>
          <a:p>
            <a:pPr lvl="0"/>
            <a:r>
              <a:rPr lang="es-ES"/>
              <a:t>Haga clic para modificar los estilos de texto del patrón</a:t>
            </a:r>
          </a:p>
        </p:txBody>
      </p:sp>
      <p:sp>
        <p:nvSpPr>
          <p:cNvPr id="186" name="Google Shape;186;p47"/>
          <p:cNvSpPr txBox="1">
            <a:spLocks noGrp="1"/>
          </p:cNvSpPr>
          <p:nvPr>
            <p:ph type="body" idx="2"/>
          </p:nvPr>
        </p:nvSpPr>
        <p:spPr>
          <a:xfrm>
            <a:off x="6011331" y="1998134"/>
            <a:ext cx="4663440" cy="3767328"/>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Clr>
                <a:srgbClr val="C00000"/>
              </a:buClr>
              <a:buSzPts val="1800"/>
              <a:buFont typeface="Arial"/>
              <a:buChar char="»"/>
              <a:defRPr sz="1793"/>
            </a:lvl1pPr>
            <a:lvl2pPr marL="910742" lvl="1" indent="-322555" algn="l">
              <a:lnSpc>
                <a:spcPct val="90000"/>
              </a:lnSpc>
              <a:spcBef>
                <a:spcPts val="199"/>
              </a:spcBef>
              <a:spcAft>
                <a:spcPts val="0"/>
              </a:spcAft>
              <a:buClr>
                <a:srgbClr val="C00000"/>
              </a:buClr>
              <a:buSzPts val="1500"/>
              <a:buFont typeface="Arial"/>
              <a:buChar char=" "/>
              <a:defRPr sz="1494"/>
            </a:lvl2pPr>
            <a:lvl3pPr marL="1366114" lvl="2" indent="-313068" algn="l">
              <a:lnSpc>
                <a:spcPct val="90000"/>
              </a:lnSpc>
              <a:spcBef>
                <a:spcPts val="398"/>
              </a:spcBef>
              <a:spcAft>
                <a:spcPts val="0"/>
              </a:spcAft>
              <a:buClr>
                <a:srgbClr val="C00000"/>
              </a:buClr>
              <a:buSzPts val="1350"/>
              <a:buFont typeface="Arial"/>
              <a:buChar char=" "/>
              <a:defRPr sz="1345"/>
            </a:lvl3pPr>
            <a:lvl4pPr marL="1821485" lvl="3" indent="-303581" algn="l">
              <a:lnSpc>
                <a:spcPct val="90000"/>
              </a:lnSpc>
              <a:spcBef>
                <a:spcPts val="398"/>
              </a:spcBef>
              <a:spcAft>
                <a:spcPts val="0"/>
              </a:spcAft>
              <a:buClr>
                <a:srgbClr val="C00000"/>
              </a:buClr>
              <a:buSzPts val="1200"/>
              <a:buFont typeface="Arial"/>
              <a:buChar char=" "/>
              <a:defRPr sz="1195"/>
            </a:lvl4pPr>
            <a:lvl5pPr marL="2276856" lvl="4" indent="-303581" algn="l">
              <a:lnSpc>
                <a:spcPct val="90000"/>
              </a:lnSpc>
              <a:spcBef>
                <a:spcPts val="398"/>
              </a:spcBef>
              <a:spcAft>
                <a:spcPts val="0"/>
              </a:spcAft>
              <a:buClr>
                <a:srgbClr val="C00000"/>
              </a:buClr>
              <a:buSzPts val="1200"/>
              <a:buFont typeface="Arial"/>
              <a:buChar char=" "/>
              <a:defRPr sz="1195"/>
            </a:lvl5pPr>
            <a:lvl6pPr marL="2732227" lvl="5" indent="-303581" algn="l">
              <a:lnSpc>
                <a:spcPct val="90000"/>
              </a:lnSpc>
              <a:spcBef>
                <a:spcPts val="398"/>
              </a:spcBef>
              <a:spcAft>
                <a:spcPts val="0"/>
              </a:spcAft>
              <a:buSzPts val="1200"/>
              <a:buChar char="◦"/>
              <a:defRPr sz="1195"/>
            </a:lvl6pPr>
            <a:lvl7pPr marL="3187598" lvl="6" indent="-303581" algn="l">
              <a:lnSpc>
                <a:spcPct val="90000"/>
              </a:lnSpc>
              <a:spcBef>
                <a:spcPts val="398"/>
              </a:spcBef>
              <a:spcAft>
                <a:spcPts val="0"/>
              </a:spcAft>
              <a:buSzPts val="1200"/>
              <a:buChar char="◦"/>
              <a:defRPr sz="1195"/>
            </a:lvl7pPr>
            <a:lvl8pPr marL="3642970" lvl="7" indent="-303581" algn="l">
              <a:lnSpc>
                <a:spcPct val="90000"/>
              </a:lnSpc>
              <a:spcBef>
                <a:spcPts val="398"/>
              </a:spcBef>
              <a:spcAft>
                <a:spcPts val="0"/>
              </a:spcAft>
              <a:buSzPts val="1200"/>
              <a:buChar char="◦"/>
              <a:defRPr sz="1195"/>
            </a:lvl8pPr>
            <a:lvl9pPr marL="4098341" lvl="8" indent="-303581" algn="l">
              <a:lnSpc>
                <a:spcPct val="90000"/>
              </a:lnSpc>
              <a:spcBef>
                <a:spcPts val="398"/>
              </a:spcBef>
              <a:spcAft>
                <a:spcPts val="398"/>
              </a:spcAft>
              <a:buSzPts val="1200"/>
              <a:buChar char="◦"/>
              <a:defRPr sz="1195"/>
            </a:lvl9pPr>
          </a:lstStyle>
          <a:p>
            <a:pPr lvl="0"/>
            <a:r>
              <a:rPr lang="es-ES"/>
              <a:t>Haga clic para modificar los estilos de texto del patrón</a:t>
            </a:r>
          </a:p>
        </p:txBody>
      </p:sp>
      <p:sp>
        <p:nvSpPr>
          <p:cNvPr id="187" name="Google Shape;187;p47"/>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88" name="Google Shape;188;p47"/>
          <p:cNvSpPr txBox="1">
            <a:spLocks noGrp="1"/>
          </p:cNvSpPr>
          <p:nvPr>
            <p:ph type="body" idx="3"/>
          </p:nvPr>
        </p:nvSpPr>
        <p:spPr>
          <a:xfrm>
            <a:off x="5951986" y="6509540"/>
            <a:ext cx="2162515" cy="305415"/>
          </a:xfrm>
          <a:prstGeom prst="rect">
            <a:avLst/>
          </a:prstGeom>
          <a:noFill/>
          <a:ln>
            <a:noFill/>
          </a:ln>
        </p:spPr>
        <p:txBody>
          <a:bodyPr spcFirstLastPara="1" wrap="square" lIns="0" tIns="45700" rIns="0" bIns="45700" anchor="t" anchorCtr="0">
            <a:noAutofit/>
          </a:bodyPr>
          <a:lstStyle>
            <a:lvl1pPr marL="455371" lvl="0" indent="-227686" algn="l">
              <a:lnSpc>
                <a:spcPct val="90000"/>
              </a:lnSpc>
              <a:spcBef>
                <a:spcPts val="0"/>
              </a:spcBef>
              <a:spcAft>
                <a:spcPts val="0"/>
              </a:spcAft>
              <a:buSzPts val="825"/>
              <a:buNone/>
              <a:defRPr sz="822" b="0" i="0">
                <a:solidFill>
                  <a:srgbClr val="888888"/>
                </a:solidFill>
                <a:latin typeface="Arial"/>
                <a:ea typeface="Arial"/>
                <a:cs typeface="Arial"/>
                <a:sym typeface="Arial"/>
              </a:defRPr>
            </a:lvl1pPr>
            <a:lvl2pPr marL="910742" lvl="1" indent="-227686" algn="l">
              <a:lnSpc>
                <a:spcPct val="90000"/>
              </a:lnSpc>
              <a:spcBef>
                <a:spcPts val="199"/>
              </a:spcBef>
              <a:spcAft>
                <a:spcPts val="0"/>
              </a:spcAft>
              <a:buSzPts val="1050"/>
              <a:buNone/>
              <a:defRPr sz="1046"/>
            </a:lvl2pPr>
            <a:lvl3pPr marL="1366114" lvl="2" indent="-227686" algn="l">
              <a:lnSpc>
                <a:spcPct val="90000"/>
              </a:lnSpc>
              <a:spcBef>
                <a:spcPts val="398"/>
              </a:spcBef>
              <a:spcAft>
                <a:spcPts val="0"/>
              </a:spcAft>
              <a:buSzPts val="1050"/>
              <a:buNone/>
              <a:defRPr sz="1046"/>
            </a:lvl3pPr>
            <a:lvl4pPr marL="1821485" lvl="3" indent="-227686" algn="l">
              <a:lnSpc>
                <a:spcPct val="90000"/>
              </a:lnSpc>
              <a:spcBef>
                <a:spcPts val="398"/>
              </a:spcBef>
              <a:spcAft>
                <a:spcPts val="0"/>
              </a:spcAft>
              <a:buSzPts val="1050"/>
              <a:buNone/>
              <a:defRPr sz="1046"/>
            </a:lvl4pPr>
            <a:lvl5pPr marL="2276856" lvl="4" indent="-227686" algn="l">
              <a:lnSpc>
                <a:spcPct val="90000"/>
              </a:lnSpc>
              <a:spcBef>
                <a:spcPts val="398"/>
              </a:spcBef>
              <a:spcAft>
                <a:spcPts val="0"/>
              </a:spcAft>
              <a:buSzPts val="1050"/>
              <a:buNone/>
              <a:defRPr sz="1046"/>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pPr lvl="0"/>
            <a:r>
              <a:rPr lang="es-ES"/>
              <a:t>Haga clic para modificar los estilos de texto del patrón</a:t>
            </a:r>
          </a:p>
        </p:txBody>
      </p:sp>
      <p:sp>
        <p:nvSpPr>
          <p:cNvPr id="189" name="Google Shape;189;p47"/>
          <p:cNvSpPr txBox="1">
            <a:spLocks noGrp="1"/>
          </p:cNvSpPr>
          <p:nvPr>
            <p:ph type="dt" idx="10"/>
          </p:nvPr>
        </p:nvSpPr>
        <p:spPr>
          <a:xfrm>
            <a:off x="2898949" y="6511630"/>
            <a:ext cx="825989"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190" name="Google Shape;190;p47"/>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Tree>
    <p:extLst>
      <p:ext uri="{BB962C8B-B14F-4D97-AF65-F5344CB8AC3E}">
        <p14:creationId xmlns:p14="http://schemas.microsoft.com/office/powerpoint/2010/main" val="240074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Normal con fuente ">
  <p:cSld name="2_Normal con fuente ">
    <p:bg>
      <p:bgPr>
        <a:solidFill>
          <a:schemeClr val="lt1"/>
        </a:solidFill>
        <a:effectLst/>
      </p:bgPr>
    </p:bg>
    <p:spTree>
      <p:nvGrpSpPr>
        <p:cNvPr id="1" name="Shape 191"/>
        <p:cNvGrpSpPr/>
        <p:nvPr/>
      </p:nvGrpSpPr>
      <p:grpSpPr>
        <a:xfrm>
          <a:off x="0" y="0"/>
          <a:ext cx="0" cy="0"/>
          <a:chOff x="0" y="0"/>
          <a:chExt cx="0" cy="0"/>
        </a:xfrm>
      </p:grpSpPr>
      <p:sp>
        <p:nvSpPr>
          <p:cNvPr id="192" name="Google Shape;192;p160"/>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93" name="Google Shape;193;p160"/>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sp>
        <p:nvSpPr>
          <p:cNvPr id="194" name="Google Shape;194;p160"/>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195" name="Google Shape;195;p160"/>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pPr lvl="0"/>
            <a:r>
              <a:rPr lang="es-ES"/>
              <a:t>Haga clic para modificar los estilos de texto del patrón</a:t>
            </a:r>
          </a:p>
        </p:txBody>
      </p:sp>
      <p:cxnSp>
        <p:nvCxnSpPr>
          <p:cNvPr id="196" name="Google Shape;196;p160"/>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197" name="Google Shape;197;p160"/>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lang="es-AR"/>
          </a:p>
        </p:txBody>
      </p:sp>
      <p:sp>
        <p:nvSpPr>
          <p:cNvPr id="198" name="Google Shape;198;p160"/>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s-AR"/>
          </a:p>
        </p:txBody>
      </p:sp>
      <p:sp>
        <p:nvSpPr>
          <p:cNvPr id="199" name="Google Shape;199;p160"/>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cxnSp>
        <p:nvCxnSpPr>
          <p:cNvPr id="200" name="Google Shape;200;p160"/>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950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9"/>
        <p:cNvGrpSpPr/>
        <p:nvPr/>
      </p:nvGrpSpPr>
      <p:grpSpPr>
        <a:xfrm>
          <a:off x="0" y="0"/>
          <a:ext cx="0" cy="0"/>
          <a:chOff x="0" y="0"/>
          <a:chExt cx="0" cy="0"/>
        </a:xfrm>
      </p:grpSpPr>
      <p:sp>
        <p:nvSpPr>
          <p:cNvPr id="10" name="Google Shape;10;p31"/>
          <p:cNvSpPr/>
          <p:nvPr/>
        </p:nvSpPr>
        <p:spPr>
          <a:xfrm>
            <a:off x="0" y="6400800"/>
            <a:ext cx="12192000" cy="457200"/>
          </a:xfrm>
          <a:prstGeom prst="rect">
            <a:avLst/>
          </a:prstGeom>
          <a:solidFill>
            <a:schemeClr val="accent2"/>
          </a:solidFill>
          <a:ln>
            <a:noFill/>
          </a:ln>
        </p:spPr>
        <p:txBody>
          <a:bodyPr spcFirstLastPara="1" wrap="square" lIns="91057" tIns="91057" rIns="91057" bIns="91057"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000" b="0" i="0" u="none" strike="noStrike" cap="none" dirty="0">
                <a:solidFill>
                  <a:schemeClr val="bg1"/>
                </a:solidFill>
                <a:latin typeface="Arial"/>
                <a:ea typeface="Arial"/>
                <a:cs typeface="Arial"/>
                <a:sym typeface="Arial"/>
              </a:rPr>
              <a:t>Ingeniería de software 2024</a:t>
            </a:r>
            <a:endParaRPr sz="1000" b="0" i="0" u="none" strike="noStrike" cap="none" dirty="0">
              <a:solidFill>
                <a:schemeClr val="bg1"/>
              </a:solidFill>
              <a:latin typeface="Arial"/>
              <a:ea typeface="Arial"/>
              <a:cs typeface="Arial"/>
              <a:sym typeface="Arial"/>
            </a:endParaRPr>
          </a:p>
        </p:txBody>
      </p:sp>
      <p:sp>
        <p:nvSpPr>
          <p:cNvPr id="11" name="Google Shape;11;p31"/>
          <p:cNvSpPr/>
          <p:nvPr/>
        </p:nvSpPr>
        <p:spPr>
          <a:xfrm>
            <a:off x="16" y="6334316"/>
            <a:ext cx="12191985" cy="66484"/>
          </a:xfrm>
          <a:prstGeom prst="rect">
            <a:avLst/>
          </a:prstGeom>
          <a:solidFill>
            <a:schemeClr val="accent1"/>
          </a:solidFill>
          <a:ln>
            <a:noFill/>
          </a:ln>
        </p:spPr>
        <p:txBody>
          <a:bodyPr spcFirstLastPara="1" wrap="square" lIns="91057" tIns="91057" rIns="91057" bIns="91057"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94" b="0" i="0" u="none" strike="noStrike" cap="none">
              <a:solidFill>
                <a:srgbClr val="000000"/>
              </a:solidFill>
              <a:latin typeface="Arial"/>
              <a:ea typeface="Arial"/>
              <a:cs typeface="Arial"/>
              <a:sym typeface="Arial"/>
            </a:endParaRPr>
          </a:p>
        </p:txBody>
      </p:sp>
      <p:sp>
        <p:nvSpPr>
          <p:cNvPr id="12" name="Google Shape;12;p31"/>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3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dirty="0"/>
          </a:p>
        </p:txBody>
      </p:sp>
      <p:sp>
        <p:nvSpPr>
          <p:cNvPr id="14" name="Google Shape;14;p31"/>
          <p:cNvSpPr txBox="1">
            <a:spLocks noGrp="1"/>
          </p:cNvSpPr>
          <p:nvPr>
            <p:ph type="sldNum" idx="12"/>
          </p:nvPr>
        </p:nvSpPr>
        <p:spPr>
          <a:xfrm>
            <a:off x="10879975" y="6470853"/>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smtClean="0"/>
              <a:t>‹Nº›</a:t>
            </a:fld>
            <a:endParaRPr lang="es-ES"/>
          </a:p>
        </p:txBody>
      </p:sp>
      <p:cxnSp>
        <p:nvCxnSpPr>
          <p:cNvPr id="16" name="Google Shape;16;p3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2" name="CuadroTexto 1">
            <a:extLst>
              <a:ext uri="{FF2B5EF4-FFF2-40B4-BE49-F238E27FC236}">
                <a16:creationId xmlns:a16="http://schemas.microsoft.com/office/drawing/2014/main" id="{38C4BB1B-ABD3-4156-C6D9-BD7BC91AFF3F}"/>
              </a:ext>
            </a:extLst>
          </p:cNvPr>
          <p:cNvSpPr txBox="1"/>
          <p:nvPr/>
        </p:nvSpPr>
        <p:spPr>
          <a:xfrm>
            <a:off x="6096000" y="6499526"/>
            <a:ext cx="615874" cy="246221"/>
          </a:xfrm>
          <a:prstGeom prst="rect">
            <a:avLst/>
          </a:prstGeom>
          <a:noFill/>
        </p:spPr>
        <p:txBody>
          <a:bodyPr wrap="none" rtlCol="0">
            <a:spAutoFit/>
          </a:bodyPr>
          <a:lstStyle/>
          <a:p>
            <a:r>
              <a:rPr lang="es-AR" sz="1000" dirty="0">
                <a:solidFill>
                  <a:schemeClr val="bg1"/>
                </a:solidFill>
              </a:rPr>
              <a:t>Fuente:</a:t>
            </a:r>
          </a:p>
        </p:txBody>
      </p:sp>
    </p:spTree>
    <p:extLst>
      <p:ext uri="{BB962C8B-B14F-4D97-AF65-F5344CB8AC3E}">
        <p14:creationId xmlns:p14="http://schemas.microsoft.com/office/powerpoint/2010/main" val="144972670"/>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image" Target="../media/image13.jpg"/><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21.xml"/><Relationship Id="rId6" Type="http://schemas.openxmlformats.org/officeDocument/2006/relationships/image" Target="../media/image21.jpg"/><Relationship Id="rId5" Type="http://schemas.openxmlformats.org/officeDocument/2006/relationships/image" Target="../media/image20.jpg"/><Relationship Id="rId10" Type="http://schemas.openxmlformats.org/officeDocument/2006/relationships/image" Target="../media/image25.jpg"/><Relationship Id="rId4" Type="http://schemas.openxmlformats.org/officeDocument/2006/relationships/image" Target="../media/image19.jpg"/><Relationship Id="rId9" Type="http://schemas.openxmlformats.org/officeDocument/2006/relationships/image" Target="../media/image24.jpg"/></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21.xml"/><Relationship Id="rId6" Type="http://schemas.openxmlformats.org/officeDocument/2006/relationships/image" Target="../media/image23.jpg"/><Relationship Id="rId5" Type="http://schemas.openxmlformats.org/officeDocument/2006/relationships/image" Target="../media/image20.jpg"/><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5.jpg"/><Relationship Id="rId2" Type="http://schemas.openxmlformats.org/officeDocument/2006/relationships/notesSlide" Target="../notesSlides/notesSlide27.xml"/><Relationship Id="rId1" Type="http://schemas.openxmlformats.org/officeDocument/2006/relationships/slideLayout" Target="../slideLayouts/slideLayout21.xml"/><Relationship Id="rId6" Type="http://schemas.openxmlformats.org/officeDocument/2006/relationships/image" Target="../media/image26.png"/><Relationship Id="rId5" Type="http://schemas.openxmlformats.org/officeDocument/2006/relationships/image" Target="../media/image20.jpg"/><Relationship Id="rId4" Type="http://schemas.openxmlformats.org/officeDocument/2006/relationships/image" Target="../media/image19.jpg"/></Relationships>
</file>

<file path=ppt/slides/_rels/slide28.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24.jpg"/><Relationship Id="rId7" Type="http://schemas.openxmlformats.org/officeDocument/2006/relationships/image" Target="../media/image20.jpg"/><Relationship Id="rId2" Type="http://schemas.openxmlformats.org/officeDocument/2006/relationships/notesSlide" Target="../notesSlides/notesSlide28.xml"/><Relationship Id="rId1" Type="http://schemas.openxmlformats.org/officeDocument/2006/relationships/slideLayout" Target="../slideLayouts/slideLayout21.xml"/><Relationship Id="rId6" Type="http://schemas.openxmlformats.org/officeDocument/2006/relationships/image" Target="../media/image19.jpg"/><Relationship Id="rId5" Type="http://schemas.openxmlformats.org/officeDocument/2006/relationships/image" Target="../media/image18.jpg"/><Relationship Id="rId10" Type="http://schemas.openxmlformats.org/officeDocument/2006/relationships/image" Target="../media/image25.jpg"/><Relationship Id="rId4" Type="http://schemas.openxmlformats.org/officeDocument/2006/relationships/image" Target="../media/image23.jpg"/><Relationship Id="rId9" Type="http://schemas.openxmlformats.org/officeDocument/2006/relationships/image" Target="../media/image22.jpg"/></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21.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1.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9.xml"/><Relationship Id="rId5" Type="http://schemas.openxmlformats.org/officeDocument/2006/relationships/image" Target="../media/image31.png"/><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30ea1bb25ed_0_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4800"/>
              <a:buNone/>
            </a:pPr>
            <a:r>
              <a:rPr lang="es-ES"/>
              <a:t>Desarrollo de Software Basado en Modelos</a:t>
            </a:r>
            <a:endParaRPr/>
          </a:p>
        </p:txBody>
      </p:sp>
      <p:sp>
        <p:nvSpPr>
          <p:cNvPr id="2" name="Marcador de texto 1">
            <a:extLst>
              <a:ext uri="{FF2B5EF4-FFF2-40B4-BE49-F238E27FC236}">
                <a16:creationId xmlns:a16="http://schemas.microsoft.com/office/drawing/2014/main" id="{3FC252CE-6345-97B2-3CEA-12186834049B}"/>
              </a:ext>
            </a:extLst>
          </p:cNvPr>
          <p:cNvSpPr>
            <a:spLocks noGrp="1"/>
          </p:cNvSpPr>
          <p:nvPr>
            <p:ph type="body" idx="1"/>
          </p:nvPr>
        </p:nvSpPr>
        <p:spPr/>
        <p:txBody>
          <a:bodyPr/>
          <a:lstStyle/>
          <a:p>
            <a:endParaRPr lang="es-AR"/>
          </a:p>
        </p:txBody>
      </p:sp>
      <p:sp>
        <p:nvSpPr>
          <p:cNvPr id="298" name="Google Shape;298;g30ea1bb25ed_0_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s-ES">
                <a:solidFill>
                  <a:srgbClr val="C00000"/>
                </a:solidFill>
              </a:rPr>
              <a:t>1</a:t>
            </a:fld>
            <a:endParaRPr>
              <a:solidFill>
                <a:srgbClr val="C00000"/>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30ea1bb25ed_0_6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s-ES"/>
              <a:t>10</a:t>
            </a:fld>
            <a:endParaRPr/>
          </a:p>
        </p:txBody>
      </p:sp>
      <p:sp>
        <p:nvSpPr>
          <p:cNvPr id="373" name="Google Shape;373;g30ea1bb25ed_0_67"/>
          <p:cNvSpPr/>
          <p:nvPr/>
        </p:nvSpPr>
        <p:spPr>
          <a:xfrm>
            <a:off x="2855913" y="990600"/>
            <a:ext cx="6400800" cy="5175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4" name="Google Shape;374;g30ea1bb25ed_0_67"/>
          <p:cNvSpPr txBox="1"/>
          <p:nvPr/>
        </p:nvSpPr>
        <p:spPr>
          <a:xfrm>
            <a:off x="568549" y="136478"/>
            <a:ext cx="8229600" cy="1125600"/>
          </a:xfrm>
          <a:prstGeom prst="rect">
            <a:avLst/>
          </a:prstGeom>
          <a:noFill/>
          <a:ln>
            <a:noFill/>
          </a:ln>
        </p:spPr>
        <p:txBody>
          <a:bodyPr spcFirstLastPara="1" wrap="square" lIns="91425" tIns="45700" rIns="91425" bIns="91425" anchor="ctr" anchorCtr="0">
            <a:noAutofit/>
          </a:bodyPr>
          <a:lstStyle/>
          <a:p>
            <a:pPr marL="0" marR="0" lvl="0" indent="0" algn="l" rtl="0">
              <a:lnSpc>
                <a:spcPct val="100000"/>
              </a:lnSpc>
              <a:spcBef>
                <a:spcPts val="0"/>
              </a:spcBef>
              <a:spcAft>
                <a:spcPts val="0"/>
              </a:spcAft>
              <a:buNone/>
            </a:pPr>
            <a:r>
              <a:rPr lang="es-ES" sz="4400" b="1" i="0" u="none" strike="noStrike" cap="none">
                <a:solidFill>
                  <a:schemeClr val="accent1"/>
                </a:solidFill>
                <a:latin typeface="Arial"/>
                <a:ea typeface="Arial"/>
                <a:cs typeface="Arial"/>
                <a:sym typeface="Arial"/>
              </a:rPr>
              <a:t>Ejemplo de una transformación.</a:t>
            </a:r>
            <a:endParaRPr/>
          </a:p>
        </p:txBody>
      </p:sp>
      <p:pic>
        <p:nvPicPr>
          <p:cNvPr id="375" name="Google Shape;375;g30ea1bb25ed_0_67"/>
          <p:cNvPicPr preferRelativeResize="0"/>
          <p:nvPr/>
        </p:nvPicPr>
        <p:blipFill rotWithShape="1">
          <a:blip r:embed="rId3">
            <a:alphaModFix/>
          </a:blip>
          <a:srcRect/>
          <a:stretch/>
        </p:blipFill>
        <p:spPr>
          <a:xfrm>
            <a:off x="2952729" y="1142984"/>
            <a:ext cx="6610372" cy="517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30ea1bb25ed_0_7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4800"/>
              <a:buNone/>
            </a:pPr>
            <a:r>
              <a:rPr lang="es-ES"/>
              <a:t>Orígenes de MDD</a:t>
            </a:r>
            <a:endParaRPr/>
          </a:p>
        </p:txBody>
      </p:sp>
      <p:sp>
        <p:nvSpPr>
          <p:cNvPr id="383" name="Google Shape;383;g30ea1bb25ed_0_7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s-ES"/>
              <a:t>11</a:t>
            </a:fld>
            <a:endParaRPr/>
          </a:p>
        </p:txBody>
      </p:sp>
      <p:sp>
        <p:nvSpPr>
          <p:cNvPr id="384" name="Google Shape;384;g30ea1bb25ed_0_74"/>
          <p:cNvSpPr txBox="1">
            <a:spLocks noGrp="1"/>
          </p:cNvSpPr>
          <p:nvPr>
            <p:ph type="body" idx="4294967295"/>
          </p:nvPr>
        </p:nvSpPr>
        <p:spPr>
          <a:xfrm>
            <a:off x="1246188" y="1947863"/>
            <a:ext cx="10945812" cy="4321175"/>
          </a:xfrm>
          <a:prstGeom prst="rect">
            <a:avLst/>
          </a:prstGeom>
          <a:noFill/>
          <a:ln>
            <a:noFill/>
          </a:ln>
        </p:spPr>
        <p:txBody>
          <a:bodyPr spcFirstLastPara="1" wrap="square" lIns="0" tIns="45700" rIns="0" bIns="45700" anchor="t" anchorCtr="0">
            <a:normAutofit/>
          </a:bodyPr>
          <a:lstStyle/>
          <a:p>
            <a:pPr marL="457200" marR="0" lvl="0" indent="-355600" algn="l" rtl="0">
              <a:lnSpc>
                <a:spcPct val="90000"/>
              </a:lnSpc>
              <a:spcBef>
                <a:spcPts val="1200"/>
              </a:spcBef>
              <a:spcAft>
                <a:spcPts val="0"/>
              </a:spcAft>
              <a:buClr>
                <a:schemeClr val="accent1"/>
              </a:buClr>
              <a:buSzPts val="2000"/>
              <a:buFont typeface="Calibri"/>
              <a:buChar char=" "/>
            </a:pPr>
            <a:r>
              <a:rPr lang="es-ES" sz="2400"/>
              <a:t>MDD es la evolución natural de la ingeniería de software basada en modelos enriquecida mediante el agregado de transformaciones automáticas entre modelos. </a:t>
            </a:r>
            <a:endParaRPr/>
          </a:p>
          <a:p>
            <a:pPr marL="457200" marR="0" lvl="0" indent="-355600" algn="l" rtl="0">
              <a:lnSpc>
                <a:spcPct val="90000"/>
              </a:lnSpc>
              <a:spcBef>
                <a:spcPts val="1200"/>
              </a:spcBef>
              <a:spcAft>
                <a:spcPts val="0"/>
              </a:spcAft>
              <a:buClr>
                <a:schemeClr val="accent1"/>
              </a:buClr>
              <a:buSzPts val="2000"/>
              <a:buFont typeface="Calibri"/>
              <a:buChar char=" "/>
            </a:pPr>
            <a:r>
              <a:rPr lang="es-ES" sz="2400"/>
              <a:t>Si bien MDD define un nuevo paradigma para el desarrollo de software, sus principios fundamentales no constituyen realmente nuevas ideas sino que son reformulaciones y asociaciones de ideas anteriores.</a:t>
            </a:r>
            <a:endParaRPr/>
          </a:p>
          <a:p>
            <a:pPr marL="457200" marR="0" lvl="0" indent="-355600" algn="l" rtl="0">
              <a:lnSpc>
                <a:spcPct val="90000"/>
              </a:lnSpc>
              <a:spcBef>
                <a:spcPts val="1200"/>
              </a:spcBef>
              <a:spcAft>
                <a:spcPts val="0"/>
              </a:spcAft>
              <a:buClr>
                <a:schemeClr val="accent1"/>
              </a:buClr>
              <a:buSzPts val="2000"/>
              <a:buFont typeface="Calibri"/>
              <a:buChar char=" "/>
            </a:pPr>
            <a:r>
              <a:rPr lang="es-ES" sz="2400"/>
              <a:t>La técnica de transformación se asemeja al proceso de abstracción y refinamiento presentado por Dijkstra.</a:t>
            </a:r>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30ea1bb25ed_0_82"/>
          <p:cNvSpPr txBox="1">
            <a:spLocks noGrp="1"/>
          </p:cNvSpPr>
          <p:nvPr>
            <p:ph type="body" idx="1"/>
          </p:nvPr>
        </p:nvSpPr>
        <p:spPr>
          <a:xfrm>
            <a:off x="1097281" y="1557534"/>
            <a:ext cx="10058400" cy="4023300"/>
          </a:xfrm>
          <a:prstGeom prst="rect">
            <a:avLst/>
          </a:prstGeom>
          <a:noFill/>
          <a:ln>
            <a:noFill/>
          </a:ln>
        </p:spPr>
        <p:txBody>
          <a:bodyPr spcFirstLastPara="1" wrap="square" lIns="0" tIns="45700" rIns="0" bIns="45700" anchor="t" anchorCtr="0">
            <a:noAutofit/>
          </a:bodyPr>
          <a:lstStyle/>
          <a:p>
            <a:pPr marL="457200" lvl="0" indent="-342900" algn="l" rtl="0">
              <a:lnSpc>
                <a:spcPct val="90000"/>
              </a:lnSpc>
              <a:spcBef>
                <a:spcPts val="1195"/>
              </a:spcBef>
              <a:spcAft>
                <a:spcPts val="0"/>
              </a:spcAft>
              <a:buSzPts val="1800"/>
              <a:buChar char=" "/>
            </a:pPr>
            <a:r>
              <a:rPr lang="es-ES" sz="2400"/>
              <a:t>Incremento en la productividad (modelos y transformaciones).</a:t>
            </a:r>
            <a:endParaRPr/>
          </a:p>
          <a:p>
            <a:pPr marL="457200" lvl="0" indent="-342900" algn="l" rtl="0">
              <a:lnSpc>
                <a:spcPct val="90000"/>
              </a:lnSpc>
              <a:spcBef>
                <a:spcPts val="1195"/>
              </a:spcBef>
              <a:spcAft>
                <a:spcPts val="0"/>
              </a:spcAft>
              <a:buSzPts val="1800"/>
              <a:buChar char=" "/>
            </a:pPr>
            <a:r>
              <a:rPr lang="es-ES" sz="2400"/>
              <a:t>Adaptación a los cambios tecnológicos.</a:t>
            </a:r>
            <a:endParaRPr/>
          </a:p>
          <a:p>
            <a:pPr marL="457200" lvl="0" indent="-342900" algn="l" rtl="0">
              <a:lnSpc>
                <a:spcPct val="90000"/>
              </a:lnSpc>
              <a:spcBef>
                <a:spcPts val="1195"/>
              </a:spcBef>
              <a:spcAft>
                <a:spcPts val="0"/>
              </a:spcAft>
              <a:buSzPts val="1800"/>
              <a:buChar char=" "/>
            </a:pPr>
            <a:r>
              <a:rPr lang="es-ES" sz="2400"/>
              <a:t>Adaptación a los cambios de requisitos.  </a:t>
            </a:r>
            <a:endParaRPr/>
          </a:p>
          <a:p>
            <a:pPr marL="457200" lvl="0" indent="-342900" algn="l" rtl="0">
              <a:lnSpc>
                <a:spcPct val="90000"/>
              </a:lnSpc>
              <a:spcBef>
                <a:spcPts val="1195"/>
              </a:spcBef>
              <a:spcAft>
                <a:spcPts val="0"/>
              </a:spcAft>
              <a:buSzPts val="1800"/>
              <a:buChar char=" "/>
            </a:pPr>
            <a:r>
              <a:rPr lang="es-ES" sz="2400"/>
              <a:t>Consistencia (automatización).</a:t>
            </a:r>
            <a:endParaRPr/>
          </a:p>
          <a:p>
            <a:pPr marL="457200" lvl="0" indent="-342900" algn="l" rtl="0">
              <a:lnSpc>
                <a:spcPct val="90000"/>
              </a:lnSpc>
              <a:spcBef>
                <a:spcPts val="1195"/>
              </a:spcBef>
              <a:spcAft>
                <a:spcPts val="0"/>
              </a:spcAft>
              <a:buSzPts val="1800"/>
              <a:buChar char=" "/>
            </a:pPr>
            <a:r>
              <a:rPr lang="es-ES" sz="2400"/>
              <a:t>Re-uso (de modelos y transformaciones).</a:t>
            </a:r>
            <a:endParaRPr/>
          </a:p>
          <a:p>
            <a:pPr marL="457200" lvl="0" indent="-342900" algn="l" rtl="0">
              <a:lnSpc>
                <a:spcPct val="90000"/>
              </a:lnSpc>
              <a:spcBef>
                <a:spcPts val="1195"/>
              </a:spcBef>
              <a:spcAft>
                <a:spcPts val="0"/>
              </a:spcAft>
              <a:buSzPts val="1800"/>
              <a:buChar char=" "/>
            </a:pPr>
            <a:r>
              <a:rPr lang="es-ES" sz="2400"/>
              <a:t>Mejoras en la comunicación con los usuarios y la comunicación entre los desarrolladores (los modelos permanecen actualizados).</a:t>
            </a:r>
            <a:endParaRPr/>
          </a:p>
          <a:p>
            <a:pPr marL="457200" lvl="0" indent="-342900" algn="l" rtl="0">
              <a:lnSpc>
                <a:spcPct val="90000"/>
              </a:lnSpc>
              <a:spcBef>
                <a:spcPts val="1195"/>
              </a:spcBef>
              <a:spcAft>
                <a:spcPts val="0"/>
              </a:spcAft>
              <a:buSzPts val="1800"/>
              <a:buChar char=" "/>
            </a:pPr>
            <a:r>
              <a:rPr lang="es-ES" sz="2400"/>
              <a:t>Captura de la experiencia (cambio de experto).</a:t>
            </a:r>
            <a:endParaRPr/>
          </a:p>
          <a:p>
            <a:pPr marL="457200" lvl="0" indent="-342900" algn="l" rtl="0">
              <a:lnSpc>
                <a:spcPct val="90000"/>
              </a:lnSpc>
              <a:spcBef>
                <a:spcPts val="1195"/>
              </a:spcBef>
              <a:spcAft>
                <a:spcPts val="0"/>
              </a:spcAft>
              <a:buSzPts val="1800"/>
              <a:buChar char=" "/>
            </a:pPr>
            <a:r>
              <a:rPr lang="es-ES" sz="2400"/>
              <a:t>Los modelos son productos de larga duración (resisten cambios).</a:t>
            </a:r>
            <a:endParaRPr/>
          </a:p>
          <a:p>
            <a:pPr marL="457200" lvl="0" indent="-342900" algn="l" rtl="0">
              <a:lnSpc>
                <a:spcPct val="90000"/>
              </a:lnSpc>
              <a:spcBef>
                <a:spcPts val="1195"/>
              </a:spcBef>
              <a:spcAft>
                <a:spcPts val="0"/>
              </a:spcAft>
              <a:buSzPts val="1800"/>
              <a:buChar char=" "/>
            </a:pPr>
            <a:r>
              <a:rPr lang="es-ES" sz="2400"/>
              <a:t>Posibilidad de demorar decisiones tecnológicas.</a:t>
            </a:r>
            <a:endParaRPr sz="2400"/>
          </a:p>
        </p:txBody>
      </p:sp>
      <p:sp>
        <p:nvSpPr>
          <p:cNvPr id="390" name="Google Shape;390;g30ea1bb25ed_0_8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s-ES"/>
              <a:t>12</a:t>
            </a:fld>
            <a:endParaRPr/>
          </a:p>
        </p:txBody>
      </p:sp>
      <p:sp>
        <p:nvSpPr>
          <p:cNvPr id="391" name="Google Shape;391;g30ea1bb25ed_0_82"/>
          <p:cNvSpPr txBox="1"/>
          <p:nvPr/>
        </p:nvSpPr>
        <p:spPr>
          <a:xfrm>
            <a:off x="742437" y="335950"/>
            <a:ext cx="8229600" cy="1214400"/>
          </a:xfrm>
          <a:prstGeom prst="rect">
            <a:avLst/>
          </a:prstGeom>
          <a:noFill/>
          <a:ln>
            <a:noFill/>
          </a:ln>
        </p:spPr>
        <p:txBody>
          <a:bodyPr spcFirstLastPara="1" wrap="square" lIns="91425" tIns="45700" rIns="91425" bIns="91425" anchor="ctr" anchorCtr="0">
            <a:noAutofit/>
          </a:bodyPr>
          <a:lstStyle/>
          <a:p>
            <a:pPr marL="0" marR="0" lvl="0" indent="0" algn="l" rtl="0">
              <a:lnSpc>
                <a:spcPct val="100000"/>
              </a:lnSpc>
              <a:spcBef>
                <a:spcPts val="0"/>
              </a:spcBef>
              <a:spcAft>
                <a:spcPts val="0"/>
              </a:spcAft>
              <a:buNone/>
            </a:pPr>
            <a:r>
              <a:rPr lang="es-ES" sz="4400" b="1" i="0" u="none" strike="noStrike" cap="none">
                <a:solidFill>
                  <a:schemeClr val="accent1"/>
                </a:solidFill>
                <a:latin typeface="Arial"/>
                <a:ea typeface="Arial"/>
                <a:cs typeface="Arial"/>
                <a:sym typeface="Arial"/>
              </a:rPr>
              <a:t>Beneficios de MDD.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C00000"/>
              </a:buClr>
              <a:buSzPts val="3300"/>
              <a:buFont typeface="Calibri"/>
              <a:buNone/>
            </a:pPr>
            <a:r>
              <a:rPr lang="es-ES"/>
              <a:t>Ingeniería de software  I - </a:t>
            </a:r>
            <a:r>
              <a:rPr lang="es-ES" sz="3600" i="1"/>
              <a:t>Calidad</a:t>
            </a:r>
            <a:endParaRPr i="1"/>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a:latin typeface="Calibri"/>
                <a:ea typeface="Calibri"/>
                <a:cs typeface="Calibri"/>
                <a:sym typeface="Calibri"/>
              </a:rPr>
              <a:t> Definición de Calidad</a:t>
            </a:r>
            <a:endParaRPr sz="3600">
              <a:latin typeface="Calibri"/>
              <a:ea typeface="Calibri"/>
              <a:cs typeface="Calibri"/>
              <a:sym typeface="Calibri"/>
            </a:endParaRPr>
          </a:p>
        </p:txBody>
      </p:sp>
      <p:sp>
        <p:nvSpPr>
          <p:cNvPr id="403" name="Google Shape;403;p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14</a:t>
            </a:fld>
            <a:endParaRPr/>
          </a:p>
        </p:txBody>
      </p:sp>
      <p:sp>
        <p:nvSpPr>
          <p:cNvPr id="404" name="Google Shape;404;p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SzPts val="800"/>
              <a:buNone/>
            </a:pPr>
            <a:r>
              <a:rPr lang="es-ES"/>
              <a:t>1. Definición de Calidad</a:t>
            </a:r>
            <a:endParaRPr/>
          </a:p>
        </p:txBody>
      </p:sp>
      <p:sp>
        <p:nvSpPr>
          <p:cNvPr id="405" name="Google Shape;405;p2"/>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114300" algn="l" rtl="0">
              <a:lnSpc>
                <a:spcPct val="85000"/>
              </a:lnSpc>
              <a:spcBef>
                <a:spcPts val="0"/>
              </a:spcBef>
              <a:spcAft>
                <a:spcPts val="0"/>
              </a:spcAft>
              <a:buClr>
                <a:srgbClr val="C00000"/>
              </a:buClr>
              <a:buSzPts val="1800"/>
              <a:buFont typeface="Arial"/>
              <a:buChar char="»"/>
            </a:pPr>
            <a:r>
              <a:rPr lang="es-ES" dirty="0"/>
              <a:t>calidad.</a:t>
            </a:r>
            <a:endParaRPr dirty="0"/>
          </a:p>
          <a:p>
            <a:pPr marL="457200" lvl="1" indent="-114300" algn="l" rtl="0">
              <a:lnSpc>
                <a:spcPct val="85000"/>
              </a:lnSpc>
              <a:spcBef>
                <a:spcPts val="450"/>
              </a:spcBef>
              <a:spcAft>
                <a:spcPts val="0"/>
              </a:spcAft>
              <a:buClr>
                <a:srgbClr val="262626"/>
              </a:buClr>
              <a:buSzPts val="1800"/>
              <a:buChar char=" "/>
            </a:pPr>
            <a:r>
              <a:rPr lang="es-ES" sz="2000" dirty="0"/>
              <a:t>(Del lat. </a:t>
            </a:r>
            <a:r>
              <a:rPr lang="es-ES" sz="2000" dirty="0" err="1"/>
              <a:t>qualĭtas</a:t>
            </a:r>
            <a:r>
              <a:rPr lang="es-ES" sz="2000" dirty="0"/>
              <a:t>, -</a:t>
            </a:r>
            <a:r>
              <a:rPr lang="es-ES" sz="2000" dirty="0" err="1"/>
              <a:t>ātis</a:t>
            </a:r>
            <a:r>
              <a:rPr lang="es-ES" sz="2000" dirty="0"/>
              <a:t>, y este calco del gr. π</a:t>
            </a:r>
            <a:r>
              <a:rPr lang="es-ES" sz="2000" dirty="0" err="1"/>
              <a:t>οιότης</a:t>
            </a:r>
            <a:r>
              <a:rPr lang="es-ES" sz="2000" dirty="0"/>
              <a:t>).</a:t>
            </a:r>
            <a:endParaRPr sz="2000" dirty="0"/>
          </a:p>
          <a:p>
            <a:pPr marL="457200" lvl="1" indent="-114300" algn="l" rtl="0">
              <a:lnSpc>
                <a:spcPct val="85000"/>
              </a:lnSpc>
              <a:spcBef>
                <a:spcPts val="450"/>
              </a:spcBef>
              <a:spcAft>
                <a:spcPts val="0"/>
              </a:spcAft>
              <a:buClr>
                <a:srgbClr val="262626"/>
              </a:buClr>
              <a:buSzPts val="1800"/>
              <a:buFont typeface="Calibri"/>
              <a:buAutoNum type="arabicPeriod"/>
            </a:pPr>
            <a:r>
              <a:rPr lang="es-ES" sz="2000" dirty="0"/>
              <a:t>f. Propiedad o conjunto de propiedades inherentes a algo, que permiten juzgar su valor.  “Esta tela es de buena calidad”.</a:t>
            </a:r>
            <a:endParaRPr sz="2000" dirty="0"/>
          </a:p>
          <a:p>
            <a:pPr marL="457200" lvl="1" indent="-114300" algn="l" rtl="0">
              <a:lnSpc>
                <a:spcPct val="85000"/>
              </a:lnSpc>
              <a:spcBef>
                <a:spcPts val="450"/>
              </a:spcBef>
              <a:spcAft>
                <a:spcPts val="0"/>
              </a:spcAft>
              <a:buClr>
                <a:srgbClr val="262626"/>
              </a:buClr>
              <a:buSzPts val="1800"/>
              <a:buFont typeface="Calibri"/>
              <a:buAutoNum type="arabicPeriod"/>
            </a:pPr>
            <a:r>
              <a:rPr lang="es-ES" sz="2000" dirty="0"/>
              <a:t>f. Buena calidad, superioridad o excelencia. “ La calidad del vino de Jerez ha conquistado los mercados”.</a:t>
            </a:r>
            <a:endParaRPr sz="2000" dirty="0"/>
          </a:p>
          <a:p>
            <a:pPr marL="457200" lvl="1" indent="-114300" algn="l" rtl="0">
              <a:lnSpc>
                <a:spcPct val="85000"/>
              </a:lnSpc>
              <a:spcBef>
                <a:spcPts val="450"/>
              </a:spcBef>
              <a:spcAft>
                <a:spcPts val="0"/>
              </a:spcAft>
              <a:buClr>
                <a:srgbClr val="262626"/>
              </a:buClr>
              <a:buSzPts val="1800"/>
              <a:buFont typeface="Calibri"/>
              <a:buAutoNum type="arabicPeriod"/>
            </a:pPr>
            <a:r>
              <a:rPr lang="es-ES" sz="2000" dirty="0"/>
              <a:t>f. Carácter, genio, índole.</a:t>
            </a:r>
            <a:endParaRPr sz="2000" dirty="0"/>
          </a:p>
          <a:p>
            <a:pPr marL="457200" lvl="1" indent="-114300" algn="l" rtl="0">
              <a:lnSpc>
                <a:spcPct val="85000"/>
              </a:lnSpc>
              <a:spcBef>
                <a:spcPts val="450"/>
              </a:spcBef>
              <a:spcAft>
                <a:spcPts val="0"/>
              </a:spcAft>
              <a:buClr>
                <a:srgbClr val="262626"/>
              </a:buClr>
              <a:buSzPts val="1800"/>
              <a:buFont typeface="Calibri"/>
              <a:buAutoNum type="arabicPeriod"/>
            </a:pPr>
            <a:r>
              <a:rPr lang="es-ES" sz="2000" dirty="0"/>
              <a:t>f. Condición o requisito que se pone en un contrato.</a:t>
            </a:r>
            <a:endParaRPr sz="2000" dirty="0"/>
          </a:p>
          <a:p>
            <a:pPr marL="457200" lvl="1" indent="-114300" algn="l" rtl="0">
              <a:lnSpc>
                <a:spcPct val="85000"/>
              </a:lnSpc>
              <a:spcBef>
                <a:spcPts val="450"/>
              </a:spcBef>
              <a:spcAft>
                <a:spcPts val="0"/>
              </a:spcAft>
              <a:buClr>
                <a:srgbClr val="262626"/>
              </a:buClr>
              <a:buSzPts val="1800"/>
              <a:buFont typeface="Calibri"/>
              <a:buAutoNum type="arabicPeriod"/>
            </a:pPr>
            <a:r>
              <a:rPr lang="es-ES" sz="2000" dirty="0"/>
              <a:t>f. Estado de una persona, naturaleza, edad y demás circunstancias y condiciones que se requieren para un cargo o dignidad.</a:t>
            </a:r>
            <a:endParaRPr sz="2000" dirty="0"/>
          </a:p>
          <a:p>
            <a:pPr marL="0" lvl="0" indent="0" algn="l" rtl="0">
              <a:lnSpc>
                <a:spcPct val="85000"/>
              </a:lnSpc>
              <a:spcBef>
                <a:spcPts val="975"/>
              </a:spcBef>
              <a:spcAft>
                <a:spcPts val="0"/>
              </a:spcAft>
              <a:buSzPts val="1800"/>
              <a:buNone/>
            </a:pPr>
            <a:r>
              <a:rPr lang="es-ES" dirty="0"/>
              <a:t>	</a:t>
            </a:r>
            <a:endParaRPr dirty="0"/>
          </a:p>
        </p:txBody>
      </p:sp>
      <p:sp>
        <p:nvSpPr>
          <p:cNvPr id="407" name="Google Shape;407;p2"/>
          <p:cNvSpPr txBox="1"/>
          <p:nvPr/>
        </p:nvSpPr>
        <p:spPr>
          <a:xfrm>
            <a:off x="4138863" y="268742"/>
            <a:ext cx="7626300" cy="2305200"/>
          </a:xfrm>
          <a:prstGeom prst="rect">
            <a:avLst/>
          </a:prstGeom>
          <a:gradFill>
            <a:gsLst>
              <a:gs pos="0">
                <a:srgbClr val="94B2B3"/>
              </a:gs>
              <a:gs pos="50000">
                <a:srgbClr val="8BADAE"/>
              </a:gs>
              <a:gs pos="100000">
                <a:srgbClr val="7B9A9B"/>
              </a:gs>
            </a:gsLst>
            <a:lin ang="2700000" scaled="0"/>
          </a:gra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rgbClr val="000000"/>
              </a:buClr>
              <a:buSzPts val="2400"/>
              <a:buFont typeface="Arial"/>
              <a:buNone/>
            </a:pPr>
            <a:r>
              <a:rPr lang="es-ES" sz="2400" b="0" i="0" u="none" strike="noStrike" cap="none">
                <a:solidFill>
                  <a:schemeClr val="dk1"/>
                </a:solidFill>
                <a:latin typeface="Calibri"/>
                <a:ea typeface="Calibri"/>
                <a:cs typeface="Calibri"/>
                <a:sym typeface="Calibri"/>
              </a:rPr>
              <a:t>	Se ve una serie de definiciones relacionadas, la más destacable es la primera donde se habla de “</a:t>
            </a:r>
            <a:r>
              <a:rPr lang="es-ES" sz="2400" b="1" i="1" u="none" strike="noStrike" cap="none">
                <a:solidFill>
                  <a:schemeClr val="dk1"/>
                </a:solidFill>
                <a:latin typeface="Calibri"/>
                <a:ea typeface="Calibri"/>
                <a:cs typeface="Calibri"/>
                <a:sym typeface="Calibri"/>
              </a:rPr>
              <a:t>propiedades que pueden ser juzgadas</a:t>
            </a:r>
            <a:r>
              <a:rPr lang="es-ES" sz="2400" b="0" i="1" u="none" strike="noStrike" cap="none">
                <a:solidFill>
                  <a:schemeClr val="dk1"/>
                </a:solidFill>
                <a:latin typeface="Calibri"/>
                <a:ea typeface="Calibri"/>
                <a:cs typeface="Calibri"/>
                <a:sym typeface="Calibri"/>
              </a:rPr>
              <a:t>”,</a:t>
            </a:r>
            <a:r>
              <a:rPr lang="es-ES" sz="2400" b="0" i="0" u="none" strike="noStrike" cap="none">
                <a:solidFill>
                  <a:schemeClr val="dk1"/>
                </a:solidFill>
                <a:latin typeface="Calibri"/>
                <a:ea typeface="Calibri"/>
                <a:cs typeface="Calibri"/>
                <a:sym typeface="Calibri"/>
              </a:rPr>
              <a:t>  de ahí  se desprende que la calidad es un término totalmente subjetivo, que va a depender del juicio de la  persona que intervenga en la evaluación. </a:t>
            </a:r>
            <a:endParaRPr sz="1400" b="0" i="0" u="none" strike="noStrike" cap="none">
              <a:solidFill>
                <a:srgbClr val="000000"/>
              </a:solidFill>
              <a:latin typeface="Arial"/>
              <a:ea typeface="Arial"/>
              <a:cs typeface="Arial"/>
              <a:sym typeface="Arial"/>
            </a:endParaRPr>
          </a:p>
          <a:p>
            <a:pPr marL="274320" marR="0" lvl="0" indent="-274320" algn="l" rtl="0">
              <a:lnSpc>
                <a:spcPct val="100000"/>
              </a:lnSpc>
              <a:spcBef>
                <a:spcPts val="640"/>
              </a:spcBef>
              <a:spcAft>
                <a:spcPts val="0"/>
              </a:spcAft>
              <a:buClr>
                <a:srgbClr val="000000"/>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408" name="Google Shape;408;p2" descr="http://www.comerrec.com/wp-content/files_flutter/th_ff1f46829958c0028dbfe55186dcccac_1302887302calidad.jpg"/>
          <p:cNvPicPr preferRelativeResize="0"/>
          <p:nvPr/>
        </p:nvPicPr>
        <p:blipFill rotWithShape="1">
          <a:blip r:embed="rId3">
            <a:alphaModFix/>
          </a:blip>
          <a:srcRect/>
          <a:stretch/>
        </p:blipFill>
        <p:spPr>
          <a:xfrm>
            <a:off x="6960096" y="4724401"/>
            <a:ext cx="1520825" cy="17764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animEffect transition="in" filter="fade">
                                      <p:cBhvr>
                                        <p:cTn id="7" dur="500"/>
                                        <p:tgtEl>
                                          <p:spTgt spid="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600"/>
              <a:buFont typeface="Calibri"/>
              <a:buNone/>
            </a:pPr>
            <a:r>
              <a:rPr lang="es-ES" sz="3600">
                <a:latin typeface="Calibri"/>
                <a:ea typeface="Calibri"/>
                <a:cs typeface="Calibri"/>
                <a:sym typeface="Calibri"/>
              </a:rPr>
              <a:t>¿Qué es la Calidad?</a:t>
            </a:r>
            <a:endParaRPr sz="3600">
              <a:latin typeface="Calibri"/>
              <a:ea typeface="Calibri"/>
              <a:cs typeface="Calibri"/>
              <a:sym typeface="Calibri"/>
            </a:endParaRPr>
          </a:p>
        </p:txBody>
      </p:sp>
      <p:sp>
        <p:nvSpPr>
          <p:cNvPr id="417" name="Google Shape;417;p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s-ES" sz="1200" b="0" i="0" u="none" strike="noStrike" cap="none">
                <a:solidFill>
                  <a:schemeClr val="lt1"/>
                </a:solidFill>
                <a:latin typeface="Arial"/>
                <a:ea typeface="Arial"/>
                <a:cs typeface="Arial"/>
                <a:sym typeface="Arial"/>
              </a:rPr>
              <a:t>15</a:t>
            </a:fld>
            <a:endParaRPr sz="1200" b="0" i="0" u="none" strike="noStrike" cap="none">
              <a:solidFill>
                <a:schemeClr val="lt1"/>
              </a:solidFill>
              <a:latin typeface="Arial"/>
              <a:ea typeface="Arial"/>
              <a:cs typeface="Arial"/>
              <a:sym typeface="Arial"/>
            </a:endParaRPr>
          </a:p>
        </p:txBody>
      </p:sp>
      <p:sp>
        <p:nvSpPr>
          <p:cNvPr id="419" name="Google Shape;419;p3"/>
          <p:cNvSpPr txBox="1">
            <a:spLocks noGrp="1"/>
          </p:cNvSpPr>
          <p:nvPr>
            <p:ph type="body" idx="4294967295"/>
          </p:nvPr>
        </p:nvSpPr>
        <p:spPr>
          <a:xfrm>
            <a:off x="470654" y="2420938"/>
            <a:ext cx="7091363" cy="4846638"/>
          </a:xfrm>
          <a:prstGeom prst="rect">
            <a:avLst/>
          </a:prstGeom>
          <a:noFill/>
          <a:ln>
            <a:noFill/>
          </a:ln>
        </p:spPr>
        <p:txBody>
          <a:bodyPr spcFirstLastPara="1" wrap="square" lIns="91425" tIns="45700" rIns="91425" bIns="45700" anchor="t" anchorCtr="0">
            <a:normAutofit/>
          </a:bodyPr>
          <a:lstStyle/>
          <a:p>
            <a:pPr marL="68580" lvl="0" indent="-127000" algn="l" rtl="0">
              <a:lnSpc>
                <a:spcPct val="85000"/>
              </a:lnSpc>
              <a:spcBef>
                <a:spcPts val="0"/>
              </a:spcBef>
              <a:spcAft>
                <a:spcPts val="0"/>
              </a:spcAft>
              <a:buSzPts val="2000"/>
              <a:buFont typeface="Noto Sans Symbols"/>
              <a:buChar char="❑"/>
            </a:pPr>
            <a:r>
              <a:rPr lang="es-ES" sz="2400" dirty="0"/>
              <a:t>Calidad es un concepto manejado con bastante frecuencia en la actualidad, pero a su vez, su significado es percibido de distintas maneras. </a:t>
            </a:r>
            <a:endParaRPr sz="2400" dirty="0"/>
          </a:p>
          <a:p>
            <a:pPr marL="68580" lvl="0" indent="-127000" algn="l" rtl="0">
              <a:lnSpc>
                <a:spcPct val="85000"/>
              </a:lnSpc>
              <a:spcBef>
                <a:spcPts val="975"/>
              </a:spcBef>
              <a:spcAft>
                <a:spcPts val="0"/>
              </a:spcAft>
              <a:buSzPts val="2000"/>
              <a:buFont typeface="Noto Sans Symbols"/>
              <a:buChar char="❑"/>
            </a:pPr>
            <a:r>
              <a:rPr lang="es-ES" sz="2400" dirty="0"/>
              <a:t>Al hablar de bienes y/o servicios de calidad, la gente se refiere normalmente a bienes de lujo o excelentes, con precios elevados. </a:t>
            </a:r>
            <a:endParaRPr sz="2400" dirty="0"/>
          </a:p>
          <a:p>
            <a:pPr marL="68580" lvl="0" indent="-127000" algn="l" rtl="0">
              <a:lnSpc>
                <a:spcPct val="85000"/>
              </a:lnSpc>
              <a:spcBef>
                <a:spcPts val="975"/>
              </a:spcBef>
              <a:spcAft>
                <a:spcPts val="0"/>
              </a:spcAft>
              <a:buSzPts val="2000"/>
              <a:buFont typeface="Noto Sans Symbols"/>
              <a:buChar char="❑"/>
            </a:pPr>
            <a:r>
              <a:rPr lang="es-ES" sz="2400" dirty="0"/>
              <a:t>Su significado sigue siendo ambiguo y muchas veces su uso depende de lo que cada uno entiende por calidad, por lo cual es importante comenzar a unificar su definición.</a:t>
            </a:r>
            <a:br>
              <a:rPr lang="es-ES" sz="2400" dirty="0"/>
            </a:br>
            <a:endParaRPr sz="2400" dirty="0"/>
          </a:p>
        </p:txBody>
      </p:sp>
      <p:sp>
        <p:nvSpPr>
          <p:cNvPr id="420" name="Google Shape;420;p3"/>
          <p:cNvSpPr txBox="1">
            <a:spLocks noGrp="1"/>
          </p:cNvSpPr>
          <p:nvPr>
            <p:ph type="body" idx="4294967295"/>
          </p:nvPr>
        </p:nvSpPr>
        <p:spPr>
          <a:xfrm>
            <a:off x="1246188" y="1916113"/>
            <a:ext cx="10945812" cy="504825"/>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SzPts val="1800"/>
              <a:buNone/>
            </a:pPr>
            <a:r>
              <a:rPr lang="es-ES"/>
              <a:t>2…..¿Qué es la Calidad?</a:t>
            </a:r>
            <a:endParaRPr/>
          </a:p>
        </p:txBody>
      </p:sp>
      <p:pic>
        <p:nvPicPr>
          <p:cNvPr id="421" name="Google Shape;421;p3"/>
          <p:cNvPicPr preferRelativeResize="0"/>
          <p:nvPr/>
        </p:nvPicPr>
        <p:blipFill rotWithShape="1">
          <a:blip r:embed="rId3">
            <a:alphaModFix/>
          </a:blip>
          <a:srcRect/>
          <a:stretch/>
        </p:blipFill>
        <p:spPr>
          <a:xfrm>
            <a:off x="8129985" y="2564312"/>
            <a:ext cx="3812003" cy="33319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600"/>
              <a:buFont typeface="Calibri"/>
              <a:buNone/>
            </a:pPr>
            <a:r>
              <a:rPr lang="es-ES" sz="3600">
                <a:latin typeface="Calibri"/>
                <a:ea typeface="Calibri"/>
                <a:cs typeface="Calibri"/>
                <a:sym typeface="Calibri"/>
              </a:rPr>
              <a:t>¿Qué es la Calidad?</a:t>
            </a:r>
            <a:endParaRPr sz="3600">
              <a:latin typeface="Calibri"/>
              <a:ea typeface="Calibri"/>
              <a:cs typeface="Calibri"/>
              <a:sym typeface="Calibri"/>
            </a:endParaRPr>
          </a:p>
        </p:txBody>
      </p:sp>
      <p:sp>
        <p:nvSpPr>
          <p:cNvPr id="430" name="Google Shape;430;p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s-ES" sz="1200" b="0" i="0" u="none" strike="noStrike" cap="none">
                <a:solidFill>
                  <a:schemeClr val="lt1"/>
                </a:solidFill>
                <a:latin typeface="Arial"/>
                <a:ea typeface="Arial"/>
                <a:cs typeface="Arial"/>
                <a:sym typeface="Arial"/>
              </a:rPr>
              <a:t>16</a:t>
            </a:fld>
            <a:endParaRPr sz="1200" b="0" i="0" u="none" strike="noStrike" cap="none">
              <a:solidFill>
                <a:schemeClr val="lt1"/>
              </a:solidFill>
              <a:latin typeface="Arial"/>
              <a:ea typeface="Arial"/>
              <a:cs typeface="Arial"/>
              <a:sym typeface="Arial"/>
            </a:endParaRPr>
          </a:p>
        </p:txBody>
      </p:sp>
      <p:sp>
        <p:nvSpPr>
          <p:cNvPr id="433" name="Google Shape;433;p4"/>
          <p:cNvSpPr txBox="1"/>
          <p:nvPr/>
        </p:nvSpPr>
        <p:spPr>
          <a:xfrm>
            <a:off x="789770" y="1921060"/>
            <a:ext cx="9652000" cy="3352661"/>
          </a:xfrm>
          <a:prstGeom prst="rect">
            <a:avLst/>
          </a:prstGeom>
          <a:noFill/>
          <a:ln>
            <a:noFill/>
          </a:ln>
        </p:spPr>
        <p:txBody>
          <a:bodyPr spcFirstLastPara="1" wrap="square" lIns="91425" tIns="45700" rIns="91425" bIns="45700" anchor="t" anchorCtr="0">
            <a:normAutofit/>
          </a:bodyPr>
          <a:lstStyle/>
          <a:p>
            <a:pPr marL="0" marR="0" lvl="0" indent="0" algn="l" rtl="0">
              <a:lnSpc>
                <a:spcPct val="85000"/>
              </a:lnSpc>
              <a:spcBef>
                <a:spcPts val="0"/>
              </a:spcBef>
              <a:spcAft>
                <a:spcPts val="0"/>
              </a:spcAft>
              <a:buClr>
                <a:schemeClr val="accent1"/>
              </a:buClr>
              <a:buSzPts val="2000"/>
              <a:buFont typeface="Calibri"/>
              <a:buNone/>
            </a:pPr>
            <a:r>
              <a:rPr lang="es-ES" sz="2000" b="0" i="0" u="none" strike="noStrike" cap="none">
                <a:solidFill>
                  <a:srgbClr val="3F3F3F"/>
                </a:solidFill>
                <a:latin typeface="Calibri"/>
                <a:ea typeface="Calibri"/>
                <a:cs typeface="Calibri"/>
                <a:sym typeface="Calibri"/>
              </a:rPr>
              <a:t>Criterios erróneos </a:t>
            </a:r>
            <a:endParaRPr/>
          </a:p>
          <a:p>
            <a:pPr marL="0" marR="0" lvl="0" indent="0" algn="l" rtl="0">
              <a:lnSpc>
                <a:spcPct val="85000"/>
              </a:lnSpc>
              <a:spcBef>
                <a:spcPts val="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a:p>
            <a:pPr marL="68580" marR="0" lvl="0" indent="-127000" algn="l" rtl="0">
              <a:lnSpc>
                <a:spcPct val="85000"/>
              </a:lnSpc>
              <a:spcBef>
                <a:spcPts val="0"/>
              </a:spcBef>
              <a:spcAft>
                <a:spcPts val="0"/>
              </a:spcAft>
              <a:buClr>
                <a:schemeClr val="accent1"/>
              </a:buClr>
              <a:buSzPts val="2000"/>
              <a:buFont typeface="Noto Sans Symbols"/>
              <a:buChar char="❑"/>
            </a:pPr>
            <a:r>
              <a:rPr lang="es-ES" sz="2000" b="0" i="0" u="none" strike="noStrike" cap="none">
                <a:solidFill>
                  <a:srgbClr val="3F3F3F"/>
                </a:solidFill>
                <a:latin typeface="Calibri"/>
                <a:ea typeface="Calibri"/>
                <a:cs typeface="Calibri"/>
                <a:sym typeface="Calibri"/>
              </a:rPr>
              <a:t>Un producto de calidad es un producto de lujo. </a:t>
            </a:r>
            <a:endParaRPr/>
          </a:p>
          <a:p>
            <a:pPr marL="68580" marR="0" lvl="0" indent="-127000" algn="l" rtl="0">
              <a:lnSpc>
                <a:spcPct val="85000"/>
              </a:lnSpc>
              <a:spcBef>
                <a:spcPts val="975"/>
              </a:spcBef>
              <a:spcAft>
                <a:spcPts val="0"/>
              </a:spcAft>
              <a:buClr>
                <a:schemeClr val="accent1"/>
              </a:buClr>
              <a:buSzPts val="2000"/>
              <a:buFont typeface="Noto Sans Symbols"/>
              <a:buChar char="❑"/>
            </a:pPr>
            <a:r>
              <a:rPr lang="es-ES" sz="2000" b="0" i="0" u="none" strike="noStrike" cap="none">
                <a:solidFill>
                  <a:srgbClr val="3F3F3F"/>
                </a:solidFill>
                <a:latin typeface="Calibri"/>
                <a:ea typeface="Calibri"/>
                <a:cs typeface="Calibri"/>
                <a:sym typeface="Calibri"/>
              </a:rPr>
              <a:t>La calidad es intangible y por lo tanto no mensurable. </a:t>
            </a:r>
            <a:endParaRPr/>
          </a:p>
          <a:p>
            <a:pPr marL="68580" marR="0" lvl="0" indent="-127000" algn="l" rtl="0">
              <a:lnSpc>
                <a:spcPct val="85000"/>
              </a:lnSpc>
              <a:spcBef>
                <a:spcPts val="975"/>
              </a:spcBef>
              <a:spcAft>
                <a:spcPts val="0"/>
              </a:spcAft>
              <a:buClr>
                <a:schemeClr val="accent1"/>
              </a:buClr>
              <a:buSzPts val="2000"/>
              <a:buFont typeface="Noto Sans Symbols"/>
              <a:buChar char="❑"/>
            </a:pPr>
            <a:r>
              <a:rPr lang="es-ES" sz="2000" b="0" i="0" u="none" strike="noStrike" cap="none">
                <a:solidFill>
                  <a:srgbClr val="3F3F3F"/>
                </a:solidFill>
                <a:latin typeface="Calibri"/>
                <a:ea typeface="Calibri"/>
                <a:cs typeface="Calibri"/>
                <a:sym typeface="Calibri"/>
              </a:rPr>
              <a:t>Los problemas son originados por los trabajadores de producción.</a:t>
            </a:r>
            <a:endParaRPr/>
          </a:p>
          <a:p>
            <a:pPr marL="68580" marR="0" lvl="0" indent="-127000" algn="l" rtl="0">
              <a:lnSpc>
                <a:spcPct val="85000"/>
              </a:lnSpc>
              <a:spcBef>
                <a:spcPts val="975"/>
              </a:spcBef>
              <a:spcAft>
                <a:spcPts val="0"/>
              </a:spcAft>
              <a:buClr>
                <a:schemeClr val="accent1"/>
              </a:buClr>
              <a:buSzPts val="2000"/>
              <a:buFont typeface="Noto Sans Symbols"/>
              <a:buChar char="❑"/>
            </a:pPr>
            <a:r>
              <a:rPr lang="es-ES" sz="2000" b="0" i="0" u="none" strike="noStrike" cap="none">
                <a:solidFill>
                  <a:srgbClr val="3F3F3F"/>
                </a:solidFill>
                <a:latin typeface="Calibri"/>
                <a:ea typeface="Calibri"/>
                <a:cs typeface="Calibri"/>
                <a:sym typeface="Calibri"/>
              </a:rPr>
              <a:t>La calidad se origina en el Depto de calidad</a:t>
            </a:r>
            <a:br>
              <a:rPr lang="es-ES" sz="2000" b="0" i="0" u="none" strike="noStrike" cap="none">
                <a:solidFill>
                  <a:srgbClr val="3F3F3F"/>
                </a:solidFill>
                <a:latin typeface="Calibri"/>
                <a:ea typeface="Calibri"/>
                <a:cs typeface="Calibri"/>
                <a:sym typeface="Calibri"/>
              </a:rPr>
            </a:br>
            <a:endParaRPr sz="2000" b="0" i="0" u="none" strike="noStrike" cap="none">
              <a:solidFill>
                <a:srgbClr val="3F3F3F"/>
              </a:solidFill>
              <a:latin typeface="Calibri"/>
              <a:ea typeface="Calibri"/>
              <a:cs typeface="Calibri"/>
              <a:sym typeface="Calibri"/>
            </a:endParaRPr>
          </a:p>
        </p:txBody>
      </p:sp>
      <p:sp>
        <p:nvSpPr>
          <p:cNvPr id="434" name="Google Shape;434;p4" descr="Productos De Lujo | Facebook"/>
          <p:cNvSpPr/>
          <p:nvPr/>
        </p:nvSpPr>
        <p:spPr>
          <a:xfrm>
            <a:off x="10289370" y="3734510"/>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5" name="Google Shape;435;p4" descr="Productos De Lujo | Facebook"/>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6" name="Google Shape;436;p4" descr="Productos De Lujo | Faceboo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7" name="Google Shape;437;p4" descr="Productos De Lujo | Facebook"/>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438" name="Google Shape;438;p4" descr="La Calidad más allá del Servicio y del Producto. De lo tangible a lo  intangible | ottojustok"/>
          <p:cNvPicPr preferRelativeResize="0"/>
          <p:nvPr/>
        </p:nvPicPr>
        <p:blipFill rotWithShape="1">
          <a:blip r:embed="rId3">
            <a:alphaModFix/>
          </a:blip>
          <a:srcRect/>
          <a:stretch/>
        </p:blipFill>
        <p:spPr>
          <a:xfrm>
            <a:off x="8711315" y="2678748"/>
            <a:ext cx="2891279" cy="290037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4" name="Google Shape;444;p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17</a:t>
            </a:fld>
            <a:endParaRPr/>
          </a:p>
        </p:txBody>
      </p:sp>
      <p:sp>
        <p:nvSpPr>
          <p:cNvPr id="445" name="Google Shape;445;p5"/>
          <p:cNvSpPr txBox="1"/>
          <p:nvPr/>
        </p:nvSpPr>
        <p:spPr>
          <a:xfrm>
            <a:off x="4194228" y="4811818"/>
            <a:ext cx="6720416"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dirty="0">
                <a:solidFill>
                  <a:schemeClr val="dk1"/>
                </a:solidFill>
                <a:latin typeface="Calibri"/>
                <a:ea typeface="Calibri"/>
                <a:cs typeface="Calibri"/>
                <a:sym typeface="Calibri"/>
              </a:rPr>
              <a:t>La calidad es relativa a las personas, a su edad, a las circunstancias de trabajo, el tiempo…</a:t>
            </a:r>
            <a:endParaRPr sz="1400" b="0" i="0" u="none" strike="noStrike" cap="none" dirty="0">
              <a:solidFill>
                <a:srgbClr val="000000"/>
              </a:solidFill>
              <a:latin typeface="Arial"/>
              <a:ea typeface="Arial"/>
              <a:cs typeface="Arial"/>
              <a:sym typeface="Arial"/>
            </a:endParaRPr>
          </a:p>
          <a:p>
            <a:pPr marL="457200" marR="0" lvl="1" indent="-114300" algn="l" rtl="0">
              <a:lnSpc>
                <a:spcPct val="100000"/>
              </a:lnSpc>
              <a:spcBef>
                <a:spcPts val="900"/>
              </a:spcBef>
              <a:spcAft>
                <a:spcPts val="0"/>
              </a:spcAft>
              <a:buClr>
                <a:schemeClr val="dk1"/>
              </a:buClr>
              <a:buSzPts val="1800"/>
              <a:buFont typeface="Calibri"/>
              <a:buChar char="•"/>
            </a:pPr>
            <a:r>
              <a:rPr lang="es-ES" sz="1800" b="0" i="0" u="none" strike="noStrike" cap="none" dirty="0">
                <a:solidFill>
                  <a:schemeClr val="dk1"/>
                </a:solidFill>
                <a:latin typeface="Calibri"/>
                <a:ea typeface="Calibri"/>
                <a:cs typeface="Calibri"/>
                <a:sym typeface="Calibri"/>
              </a:rPr>
              <a:t>El tiempo varía las percepciones.</a:t>
            </a:r>
            <a:endParaRPr sz="1400" b="0" i="0" u="none" strike="noStrike" cap="none" dirty="0">
              <a:solidFill>
                <a:srgbClr val="000000"/>
              </a:solidFill>
              <a:latin typeface="Arial"/>
              <a:ea typeface="Arial"/>
              <a:cs typeface="Arial"/>
              <a:sym typeface="Arial"/>
            </a:endParaRPr>
          </a:p>
          <a:p>
            <a:pPr marL="457200" marR="0" lvl="1" indent="0" algn="l" rtl="0">
              <a:lnSpc>
                <a:spcPct val="100000"/>
              </a:lnSpc>
              <a:spcBef>
                <a:spcPts val="90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p:txBody>
      </p:sp>
      <p:sp>
        <p:nvSpPr>
          <p:cNvPr id="446" name="Google Shape;446;p5"/>
          <p:cNvSpPr/>
          <p:nvPr/>
        </p:nvSpPr>
        <p:spPr>
          <a:xfrm>
            <a:off x="931285" y="764704"/>
            <a:ext cx="4245073"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0" i="0" u="none" strike="noStrike" cap="none">
                <a:solidFill>
                  <a:srgbClr val="484848"/>
                </a:solidFill>
                <a:latin typeface="Calibri"/>
                <a:ea typeface="Calibri"/>
                <a:cs typeface="Calibri"/>
                <a:sym typeface="Calibri"/>
              </a:rPr>
              <a:t>¿Qué es la Calidad?</a:t>
            </a:r>
            <a:endParaRPr sz="1400" b="0" i="0" u="none" strike="noStrike" cap="none">
              <a:solidFill>
                <a:srgbClr val="484848"/>
              </a:solidFill>
              <a:latin typeface="Calibri"/>
              <a:ea typeface="Calibri"/>
              <a:cs typeface="Calibri"/>
              <a:sym typeface="Calibri"/>
            </a:endParaRPr>
          </a:p>
        </p:txBody>
      </p:sp>
      <p:pic>
        <p:nvPicPr>
          <p:cNvPr id="447" name="Google Shape;447;p5" descr="TuSeguro.com - ¿Cómo conocer y elegir un auto seguro?"/>
          <p:cNvPicPr preferRelativeResize="0"/>
          <p:nvPr/>
        </p:nvPicPr>
        <p:blipFill rotWithShape="1">
          <a:blip r:embed="rId3">
            <a:alphaModFix/>
          </a:blip>
          <a:srcRect/>
          <a:stretch/>
        </p:blipFill>
        <p:spPr>
          <a:xfrm>
            <a:off x="3170986" y="1709440"/>
            <a:ext cx="3048000" cy="1714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48" name="Google Shape;448;p5" descr="Qué vehículos hay para 7 o más pasajeros - Clarín"/>
          <p:cNvPicPr preferRelativeResize="0"/>
          <p:nvPr/>
        </p:nvPicPr>
        <p:blipFill rotWithShape="1">
          <a:blip r:embed="rId4">
            <a:alphaModFix/>
          </a:blip>
          <a:srcRect/>
          <a:stretch/>
        </p:blipFill>
        <p:spPr>
          <a:xfrm>
            <a:off x="341938" y="4268725"/>
            <a:ext cx="3672408" cy="2068790"/>
          </a:xfrm>
          <a:prstGeom prst="rect">
            <a:avLst/>
          </a:prstGeom>
          <a:ln>
            <a:noFill/>
          </a:ln>
          <a:effectLst>
            <a:softEdge rad="112500"/>
          </a:effectLst>
        </p:spPr>
      </p:pic>
      <p:pic>
        <p:nvPicPr>
          <p:cNvPr id="449" name="Google Shape;449;p5" descr="Ferrari F8 Tributo: precios, noticias, prueba, ficha técnica y fotos |  Diariomotor"/>
          <p:cNvPicPr preferRelativeResize="0"/>
          <p:nvPr/>
        </p:nvPicPr>
        <p:blipFill rotWithShape="1">
          <a:blip r:embed="rId5">
            <a:alphaModFix/>
          </a:blip>
          <a:srcRect l="10170" t="7906" r="14786" b="17778"/>
          <a:stretch/>
        </p:blipFill>
        <p:spPr>
          <a:xfrm>
            <a:off x="6744072" y="2852936"/>
            <a:ext cx="3878057" cy="1748240"/>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a:latin typeface="Calibri"/>
                <a:ea typeface="Calibri"/>
                <a:cs typeface="Calibri"/>
                <a:sym typeface="Calibri"/>
              </a:rPr>
              <a:t> Definición de Calidad</a:t>
            </a:r>
            <a:endParaRPr sz="3600">
              <a:latin typeface="Calibri"/>
              <a:ea typeface="Calibri"/>
              <a:cs typeface="Calibri"/>
              <a:sym typeface="Calibri"/>
            </a:endParaRPr>
          </a:p>
        </p:txBody>
      </p:sp>
      <p:sp>
        <p:nvSpPr>
          <p:cNvPr id="455" name="Google Shape;455;p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18</a:t>
            </a:fld>
            <a:endParaRPr/>
          </a:p>
        </p:txBody>
      </p:sp>
      <p:sp>
        <p:nvSpPr>
          <p:cNvPr id="457" name="Google Shape;457;p6"/>
          <p:cNvSpPr txBox="1">
            <a:spLocks noGrp="1"/>
          </p:cNvSpPr>
          <p:nvPr>
            <p:ph type="body" idx="2"/>
          </p:nvPr>
        </p:nvSpPr>
        <p:spPr>
          <a:xfrm>
            <a:off x="694207" y="1735928"/>
            <a:ext cx="9793200" cy="4478700"/>
          </a:xfrm>
          <a:prstGeom prst="rect">
            <a:avLst/>
          </a:prstGeom>
          <a:noFill/>
          <a:ln>
            <a:noFill/>
          </a:ln>
        </p:spPr>
        <p:txBody>
          <a:bodyPr spcFirstLastPara="1" wrap="square" lIns="91425" tIns="45700" rIns="91425" bIns="45700" anchor="t" anchorCtr="0">
            <a:normAutofit/>
          </a:bodyPr>
          <a:lstStyle/>
          <a:p>
            <a:pPr marL="68580" lvl="0" indent="-152400" algn="l" rtl="0">
              <a:lnSpc>
                <a:spcPct val="85000"/>
              </a:lnSpc>
              <a:spcBef>
                <a:spcPts val="0"/>
              </a:spcBef>
              <a:spcAft>
                <a:spcPts val="0"/>
              </a:spcAft>
              <a:buSzPts val="2400"/>
              <a:buChar char="»"/>
            </a:pPr>
            <a:r>
              <a:rPr lang="es-ES" sz="2400" dirty="0"/>
              <a:t>A lo largo de la historia se han desarrollado filosofías o culturas de calidad, de las cuales algunas han sobresalido porque han tenido resultados satisfactorios.</a:t>
            </a:r>
            <a:endParaRPr dirty="0"/>
          </a:p>
          <a:p>
            <a:pPr marL="68580" lvl="0" indent="-152400" algn="l" rtl="0">
              <a:lnSpc>
                <a:spcPct val="85000"/>
              </a:lnSpc>
              <a:spcBef>
                <a:spcPts val="975"/>
              </a:spcBef>
              <a:spcAft>
                <a:spcPts val="0"/>
              </a:spcAft>
              <a:buSzPts val="2400"/>
              <a:buChar char="»"/>
            </a:pPr>
            <a:r>
              <a:rPr lang="es-ES" sz="2400" dirty="0"/>
              <a:t>A los que realizaron estas filosofías se los ha llamado Maestros  o Gurús de la Calidad. </a:t>
            </a:r>
            <a:endParaRPr dirty="0"/>
          </a:p>
          <a:p>
            <a:pPr marL="68580" lvl="0" indent="0" algn="l" rtl="0">
              <a:lnSpc>
                <a:spcPct val="85000"/>
              </a:lnSpc>
              <a:spcBef>
                <a:spcPts val="975"/>
              </a:spcBef>
              <a:spcAft>
                <a:spcPts val="0"/>
              </a:spcAft>
              <a:buClr>
                <a:srgbClr val="C00000"/>
              </a:buClr>
              <a:buSzPts val="1800"/>
              <a:buFont typeface="Arial"/>
              <a:buNone/>
            </a:pPr>
            <a:endParaRPr dirty="0"/>
          </a:p>
        </p:txBody>
      </p:sp>
      <p:sp>
        <p:nvSpPr>
          <p:cNvPr id="459" name="Google Shape;459;p6"/>
          <p:cNvSpPr txBox="1"/>
          <p:nvPr/>
        </p:nvSpPr>
        <p:spPr>
          <a:xfrm>
            <a:off x="2279651" y="1989139"/>
            <a:ext cx="5826125"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460" name="Google Shape;460;p6" descr="http://3.bp.blogspot.com/_B2LssRzTTdY/TLo9ChKfDyI/AAAAAAAAAA4/eGdhaSRyJzw/s1600/Gurus.jpg"/>
          <p:cNvPicPr preferRelativeResize="0"/>
          <p:nvPr/>
        </p:nvPicPr>
        <p:blipFill rotWithShape="1">
          <a:blip r:embed="rId3">
            <a:alphaModFix/>
          </a:blip>
          <a:srcRect/>
          <a:stretch/>
        </p:blipFill>
        <p:spPr>
          <a:xfrm>
            <a:off x="4979038" y="2992532"/>
            <a:ext cx="2562225" cy="3257550"/>
          </a:xfrm>
          <a:prstGeom prst="rect">
            <a:avLst/>
          </a:prstGeom>
          <a:noFill/>
          <a:ln>
            <a:noFill/>
          </a:ln>
        </p:spPr>
      </p:pic>
      <p:sp>
        <p:nvSpPr>
          <p:cNvPr id="461" name="Google Shape;461;p6"/>
          <p:cNvSpPr/>
          <p:nvPr/>
        </p:nvSpPr>
        <p:spPr>
          <a:xfrm>
            <a:off x="1650788" y="3501008"/>
            <a:ext cx="2771228" cy="956222"/>
          </a:xfrm>
          <a:prstGeom prst="wedgeRoundRectCallout">
            <a:avLst>
              <a:gd name="adj1" fmla="val 97265"/>
              <a:gd name="adj2" fmla="val 93287"/>
              <a:gd name="adj3" fmla="val 16667"/>
            </a:avLst>
          </a:prstGeom>
          <a:solidFill>
            <a:srgbClr val="BFBFBF">
              <a:alpha val="76862"/>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 conformidad con los requisitos “ </a:t>
            </a:r>
            <a:r>
              <a:rPr lang="es-ES" sz="1800" b="0" i="1" u="none" strike="noStrike" cap="none">
                <a:solidFill>
                  <a:schemeClr val="dk1"/>
                </a:solidFill>
                <a:latin typeface="Calibri"/>
                <a:ea typeface="Calibri"/>
                <a:cs typeface="Calibri"/>
                <a:sym typeface="Calibri"/>
              </a:rPr>
              <a:t>Crosbi</a:t>
            </a:r>
            <a:endParaRPr sz="1800" b="0" i="1" u="none" strike="noStrike" cap="none">
              <a:solidFill>
                <a:schemeClr val="dk1"/>
              </a:solidFill>
              <a:latin typeface="Calibri"/>
              <a:ea typeface="Calibri"/>
              <a:cs typeface="Calibri"/>
              <a:sym typeface="Calibri"/>
            </a:endParaRPr>
          </a:p>
        </p:txBody>
      </p:sp>
      <p:sp>
        <p:nvSpPr>
          <p:cNvPr id="462" name="Google Shape;462;p6"/>
          <p:cNvSpPr/>
          <p:nvPr/>
        </p:nvSpPr>
        <p:spPr>
          <a:xfrm>
            <a:off x="8395509" y="3501008"/>
            <a:ext cx="2525028" cy="756664"/>
          </a:xfrm>
          <a:prstGeom prst="wedgeRoundRectCallout">
            <a:avLst>
              <a:gd name="adj1" fmla="val -92212"/>
              <a:gd name="adj2" fmla="val 52447"/>
              <a:gd name="adj3" fmla="val 16667"/>
            </a:avLst>
          </a:prstGeom>
          <a:solidFill>
            <a:srgbClr val="BFBFBF">
              <a:alpha val="76862"/>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 su lado subjetivo “ </a:t>
            </a:r>
            <a:r>
              <a:rPr lang="es-ES" sz="1800" b="0" i="1" u="none" strike="noStrike" cap="none">
                <a:solidFill>
                  <a:schemeClr val="dk1"/>
                </a:solidFill>
                <a:latin typeface="Calibri"/>
                <a:ea typeface="Calibri"/>
                <a:cs typeface="Calibri"/>
                <a:sym typeface="Calibri"/>
              </a:rPr>
              <a:t>Shewart</a:t>
            </a:r>
            <a:endParaRPr sz="1800" b="0" i="1" u="none" strike="noStrike" cap="none">
              <a:solidFill>
                <a:schemeClr val="dk1"/>
              </a:solidFill>
              <a:latin typeface="Calibri"/>
              <a:ea typeface="Calibri"/>
              <a:cs typeface="Calibri"/>
              <a:sym typeface="Calibri"/>
            </a:endParaRPr>
          </a:p>
        </p:txBody>
      </p:sp>
      <p:sp>
        <p:nvSpPr>
          <p:cNvPr id="463" name="Google Shape;463;p6"/>
          <p:cNvSpPr/>
          <p:nvPr/>
        </p:nvSpPr>
        <p:spPr>
          <a:xfrm>
            <a:off x="8256241" y="4282986"/>
            <a:ext cx="2664296" cy="902321"/>
          </a:xfrm>
          <a:prstGeom prst="wedgeRoundRectCallout">
            <a:avLst>
              <a:gd name="adj1" fmla="val -90290"/>
              <a:gd name="adj2" fmla="val 88485"/>
              <a:gd name="adj3" fmla="val 16667"/>
            </a:avLst>
          </a:prstGeom>
          <a:solidFill>
            <a:srgbClr val="BFBFBF">
              <a:alpha val="76862"/>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 cumplir con las expectativas del cliente “ </a:t>
            </a:r>
            <a:r>
              <a:rPr lang="es-ES" sz="1800" b="0" i="1" u="none" strike="noStrike" cap="none">
                <a:solidFill>
                  <a:schemeClr val="dk1"/>
                </a:solidFill>
                <a:latin typeface="Calibri"/>
                <a:ea typeface="Calibri"/>
                <a:cs typeface="Calibri"/>
                <a:sym typeface="Calibri"/>
              </a:rPr>
              <a:t>Feigenbaum</a:t>
            </a:r>
            <a:endParaRPr sz="1800" b="0" i="1" u="none" strike="noStrike" cap="none">
              <a:solidFill>
                <a:schemeClr val="dk1"/>
              </a:solidFill>
              <a:latin typeface="Calibri"/>
              <a:ea typeface="Calibri"/>
              <a:cs typeface="Calibri"/>
              <a:sym typeface="Calibri"/>
            </a:endParaRPr>
          </a:p>
        </p:txBody>
      </p:sp>
      <p:sp>
        <p:nvSpPr>
          <p:cNvPr id="464" name="Google Shape;464;p6"/>
          <p:cNvSpPr/>
          <p:nvPr/>
        </p:nvSpPr>
        <p:spPr>
          <a:xfrm>
            <a:off x="1704593" y="4653136"/>
            <a:ext cx="2663619" cy="992806"/>
          </a:xfrm>
          <a:prstGeom prst="wedgeRoundRectCallout">
            <a:avLst>
              <a:gd name="adj1" fmla="val 87413"/>
              <a:gd name="adj2" fmla="val 117575"/>
              <a:gd name="adj3" fmla="val 16667"/>
            </a:avLst>
          </a:prstGeom>
          <a:solidFill>
            <a:srgbClr val="BFBFBF">
              <a:alpha val="76862"/>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 satisfacción del usuario “ </a:t>
            </a:r>
            <a:r>
              <a:rPr lang="es-ES" sz="1800" b="0" i="1" u="none" strike="noStrike" cap="none">
                <a:solidFill>
                  <a:schemeClr val="dk1"/>
                </a:solidFill>
                <a:latin typeface="Calibri"/>
                <a:ea typeface="Calibri"/>
                <a:cs typeface="Calibri"/>
                <a:sym typeface="Calibri"/>
              </a:rPr>
              <a:t>Deming</a:t>
            </a:r>
            <a:endParaRPr sz="1800" b="0" i="1" u="none" strike="noStrike" cap="none">
              <a:solidFill>
                <a:schemeClr val="dk1"/>
              </a:solidFill>
              <a:latin typeface="Calibri"/>
              <a:ea typeface="Calibri"/>
              <a:cs typeface="Calibri"/>
              <a:sym typeface="Calibri"/>
            </a:endParaRPr>
          </a:p>
        </p:txBody>
      </p:sp>
      <p:sp>
        <p:nvSpPr>
          <p:cNvPr id="465" name="Google Shape;465;p6"/>
          <p:cNvSpPr/>
          <p:nvPr/>
        </p:nvSpPr>
        <p:spPr>
          <a:xfrm>
            <a:off x="7968208" y="5445224"/>
            <a:ext cx="2592288" cy="804858"/>
          </a:xfrm>
          <a:prstGeom prst="wedgeRoundRectCallout">
            <a:avLst>
              <a:gd name="adj1" fmla="val -101008"/>
              <a:gd name="adj2" fmla="val -11171"/>
              <a:gd name="adj3" fmla="val 16667"/>
            </a:avLst>
          </a:prstGeom>
          <a:solidFill>
            <a:srgbClr val="BFBFBF">
              <a:alpha val="76862"/>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 adecuación al uso “ </a:t>
            </a:r>
            <a:r>
              <a:rPr lang="es-ES" sz="1800" b="0" i="1" u="none" strike="noStrike" cap="none">
                <a:solidFill>
                  <a:schemeClr val="dk1"/>
                </a:solidFill>
                <a:latin typeface="Calibri"/>
                <a:ea typeface="Calibri"/>
                <a:cs typeface="Calibri"/>
                <a:sym typeface="Calibri"/>
              </a:rPr>
              <a:t>Juran</a:t>
            </a:r>
            <a:endParaRPr sz="1800" b="0" i="1"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fade">
                                      <p:cBhvr>
                                        <p:cTn id="7" dur="2000"/>
                                        <p:tgtEl>
                                          <p:spTgt spid="4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2"/>
                                        </p:tgtEl>
                                        <p:attrNameLst>
                                          <p:attrName>style.visibility</p:attrName>
                                        </p:attrNameLst>
                                      </p:cBhvr>
                                      <p:to>
                                        <p:strVal val="visible"/>
                                      </p:to>
                                    </p:set>
                                    <p:animEffect transition="in" filter="fade">
                                      <p:cBhvr>
                                        <p:cTn id="12" dur="2000"/>
                                        <p:tgtEl>
                                          <p:spTgt spid="4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3"/>
                                        </p:tgtEl>
                                        <p:attrNameLst>
                                          <p:attrName>style.visibility</p:attrName>
                                        </p:attrNameLst>
                                      </p:cBhvr>
                                      <p:to>
                                        <p:strVal val="visible"/>
                                      </p:to>
                                    </p:set>
                                    <p:animEffect transition="in" filter="fade">
                                      <p:cBhvr>
                                        <p:cTn id="17" dur="2000"/>
                                        <p:tgtEl>
                                          <p:spTgt spid="4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4"/>
                                        </p:tgtEl>
                                        <p:attrNameLst>
                                          <p:attrName>style.visibility</p:attrName>
                                        </p:attrNameLst>
                                      </p:cBhvr>
                                      <p:to>
                                        <p:strVal val="visible"/>
                                      </p:to>
                                    </p:set>
                                    <p:animEffect transition="in" filter="fade">
                                      <p:cBhvr>
                                        <p:cTn id="22" dur="2000"/>
                                        <p:tgtEl>
                                          <p:spTgt spid="4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5"/>
                                        </p:tgtEl>
                                        <p:attrNameLst>
                                          <p:attrName>style.visibility</p:attrName>
                                        </p:attrNameLst>
                                      </p:cBhvr>
                                      <p:to>
                                        <p:strVal val="visible"/>
                                      </p:to>
                                    </p:set>
                                    <p:animEffect transition="in" filter="fade">
                                      <p:cBhvr>
                                        <p:cTn id="27" dur="1000"/>
                                        <p:tgtEl>
                                          <p:spTgt spid="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a:latin typeface="Calibri"/>
                <a:ea typeface="Calibri"/>
                <a:cs typeface="Calibri"/>
                <a:sym typeface="Calibri"/>
              </a:rPr>
              <a:t>¿Qué es la Calidad ?</a:t>
            </a:r>
            <a:endParaRPr sz="3600">
              <a:latin typeface="Calibri"/>
              <a:ea typeface="Calibri"/>
              <a:cs typeface="Calibri"/>
              <a:sym typeface="Calibri"/>
            </a:endParaRPr>
          </a:p>
        </p:txBody>
      </p:sp>
      <p:sp>
        <p:nvSpPr>
          <p:cNvPr id="471" name="Google Shape;471;p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19</a:t>
            </a:fld>
            <a:endParaRPr/>
          </a:p>
        </p:txBody>
      </p:sp>
      <p:sp>
        <p:nvSpPr>
          <p:cNvPr id="473" name="Google Shape;473;p7"/>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SzPts val="1800"/>
              <a:buNone/>
            </a:pPr>
            <a:r>
              <a:rPr lang="es-ES"/>
              <a:t>Las principales normas internacionales definen la calidad como :</a:t>
            </a:r>
            <a:endParaRPr/>
          </a:p>
          <a:p>
            <a:pPr marL="68580" lvl="0" indent="-114300" algn="l" rtl="0">
              <a:lnSpc>
                <a:spcPct val="85000"/>
              </a:lnSpc>
              <a:spcBef>
                <a:spcPts val="975"/>
              </a:spcBef>
              <a:spcAft>
                <a:spcPts val="0"/>
              </a:spcAft>
              <a:buSzPts val="1800"/>
              <a:buChar char="»"/>
            </a:pPr>
            <a:r>
              <a:rPr lang="es-ES"/>
              <a:t>“El grado en el que un conjunto de características inherentes cumple con los requisitos“ ( ISO 9000)</a:t>
            </a:r>
            <a:endParaRPr/>
          </a:p>
          <a:p>
            <a:pPr marL="68580" lvl="0" indent="-114300" algn="l" rtl="0">
              <a:lnSpc>
                <a:spcPct val="85000"/>
              </a:lnSpc>
              <a:spcBef>
                <a:spcPts val="975"/>
              </a:spcBef>
              <a:spcAft>
                <a:spcPts val="0"/>
              </a:spcAft>
              <a:buSzPts val="1800"/>
              <a:buChar char="»"/>
            </a:pPr>
            <a:r>
              <a:rPr lang="es-ES"/>
              <a:t>“Conjunto de propiedades o características de un producto o servicio que le confieren aptitud para satisfacer unas necesidades expresadas o implícitas” (ISO 8402)</a:t>
            </a:r>
            <a:endParaRPr/>
          </a:p>
        </p:txBody>
      </p:sp>
      <p:sp>
        <p:nvSpPr>
          <p:cNvPr id="475" name="Google Shape;475;p7"/>
          <p:cNvSpPr txBox="1"/>
          <p:nvPr/>
        </p:nvSpPr>
        <p:spPr>
          <a:xfrm>
            <a:off x="5881688" y="6286501"/>
            <a:ext cx="571500" cy="441325"/>
          </a:xfrm>
          <a:prstGeom prst="rect">
            <a:avLst/>
          </a:prstGeom>
          <a:no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s-ES" sz="1600" b="0" i="0" u="none" strike="noStrike" cap="none">
                <a:solidFill>
                  <a:schemeClr val="lt1"/>
                </a:solidFill>
                <a:latin typeface="Georgia"/>
                <a:ea typeface="Georgia"/>
                <a:cs typeface="Georgia"/>
                <a:sym typeface="Georgia"/>
              </a:rPr>
              <a:t>19</a:t>
            </a:fld>
            <a:endParaRPr sz="1600" b="0" i="0" u="none" strike="noStrike" cap="none">
              <a:solidFill>
                <a:schemeClr val="lt1"/>
              </a:solidFill>
              <a:latin typeface="Georgia"/>
              <a:ea typeface="Georgia"/>
              <a:cs typeface="Georgia"/>
              <a:sym typeface="Georgia"/>
            </a:endParaRPr>
          </a:p>
        </p:txBody>
      </p:sp>
      <p:pic>
        <p:nvPicPr>
          <p:cNvPr id="476" name="Google Shape;476;p7" descr="http://www.tesoreria.gba.gov.ar/img/iram-iqnet2.PNG"/>
          <p:cNvPicPr preferRelativeResize="0"/>
          <p:nvPr/>
        </p:nvPicPr>
        <p:blipFill rotWithShape="1">
          <a:blip r:embed="rId3">
            <a:alphaModFix/>
          </a:blip>
          <a:srcRect/>
          <a:stretch/>
        </p:blipFill>
        <p:spPr>
          <a:xfrm>
            <a:off x="1201050" y="3612679"/>
            <a:ext cx="3776663" cy="2768600"/>
          </a:xfrm>
          <a:prstGeom prst="rect">
            <a:avLst/>
          </a:prstGeom>
          <a:noFill/>
          <a:ln>
            <a:noFill/>
          </a:ln>
        </p:spPr>
      </p:pic>
      <p:sp>
        <p:nvSpPr>
          <p:cNvPr id="477" name="Google Shape;477;p7"/>
          <p:cNvSpPr/>
          <p:nvPr/>
        </p:nvSpPr>
        <p:spPr>
          <a:xfrm>
            <a:off x="4977713" y="404664"/>
            <a:ext cx="6552728" cy="1296144"/>
          </a:xfrm>
          <a:prstGeom prst="roundRect">
            <a:avLst>
              <a:gd name="adj" fmla="val 16667"/>
            </a:avLst>
          </a:prstGeom>
          <a:solidFill>
            <a:srgbClr val="E6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Una </a:t>
            </a:r>
            <a:r>
              <a:rPr lang="es-ES" sz="1600" b="1" i="0" u="none" strike="noStrike" cap="none">
                <a:solidFill>
                  <a:schemeClr val="dk1"/>
                </a:solidFill>
                <a:latin typeface="Calibri"/>
                <a:ea typeface="Calibri"/>
                <a:cs typeface="Calibri"/>
                <a:sym typeface="Calibri"/>
              </a:rPr>
              <a:t>norma </a:t>
            </a:r>
            <a:r>
              <a:rPr lang="es-ES" sz="1600" b="0" i="0" u="none" strike="noStrike" cap="none">
                <a:solidFill>
                  <a:schemeClr val="dk1"/>
                </a:solidFill>
                <a:latin typeface="Calibri"/>
                <a:ea typeface="Calibri"/>
                <a:cs typeface="Calibri"/>
                <a:sym typeface="Calibri"/>
              </a:rPr>
              <a:t>es un documento, establecido por consenso y aprobado por un </a:t>
            </a:r>
            <a:r>
              <a:rPr lang="es-ES" sz="1600" b="1" i="0" u="none" strike="noStrike" cap="none">
                <a:solidFill>
                  <a:schemeClr val="dk1"/>
                </a:solidFill>
                <a:latin typeface="Calibri"/>
                <a:ea typeface="Calibri"/>
                <a:cs typeface="Calibri"/>
                <a:sym typeface="Calibri"/>
              </a:rPr>
              <a:t>organismo reconocido </a:t>
            </a:r>
            <a:r>
              <a:rPr lang="es-ES" sz="1600" b="0" i="0" u="none" strike="noStrike" cap="none">
                <a:solidFill>
                  <a:schemeClr val="dk1"/>
                </a:solidFill>
                <a:latin typeface="Calibri"/>
                <a:ea typeface="Calibri"/>
                <a:cs typeface="Calibri"/>
                <a:sym typeface="Calibri"/>
              </a:rPr>
              <a:t>(nacional o internacional), que proporciona para un uso común y repetido, una serie de reglas, directrices o características.</a:t>
            </a:r>
            <a:endParaRPr sz="1600" b="0" i="0" u="none" strike="noStrike" cap="none">
              <a:solidFill>
                <a:schemeClr val="dk1"/>
              </a:solidFill>
              <a:latin typeface="Calibri"/>
              <a:ea typeface="Calibri"/>
              <a:cs typeface="Calibri"/>
              <a:sym typeface="Calibri"/>
            </a:endParaRPr>
          </a:p>
        </p:txBody>
      </p:sp>
      <p:sp>
        <p:nvSpPr>
          <p:cNvPr id="478" name="Google Shape;478;p7"/>
          <p:cNvSpPr/>
          <p:nvPr/>
        </p:nvSpPr>
        <p:spPr>
          <a:xfrm>
            <a:off x="7798619" y="3596556"/>
            <a:ext cx="4005950" cy="2768600"/>
          </a:xfrm>
          <a:prstGeom prst="roundRect">
            <a:avLst>
              <a:gd name="adj" fmla="val 16667"/>
            </a:avLst>
          </a:prstGeom>
          <a:solidFill>
            <a:srgbClr val="F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La </a:t>
            </a:r>
            <a:r>
              <a:rPr lang="es-ES" sz="1600" b="1" i="0" u="none" strike="noStrike" cap="none">
                <a:solidFill>
                  <a:schemeClr val="dk1"/>
                </a:solidFill>
                <a:latin typeface="Calibri"/>
                <a:ea typeface="Calibri"/>
                <a:cs typeface="Calibri"/>
                <a:sym typeface="Calibri"/>
              </a:rPr>
              <a:t>Organización Internacional de Normalización</a:t>
            </a:r>
            <a:r>
              <a:rPr lang="es-ES" sz="1600" b="0" i="0" u="none" strike="noStrike" cap="none">
                <a:solidFill>
                  <a:schemeClr val="dk1"/>
                </a:solidFill>
                <a:latin typeface="Calibri"/>
                <a:ea typeface="Calibri"/>
                <a:cs typeface="Calibri"/>
                <a:sym typeface="Calibri"/>
              </a:rPr>
              <a:t>, también llamada </a:t>
            </a:r>
            <a:r>
              <a:rPr lang="es-ES" sz="1600" b="1" i="0" u="none" strike="noStrike" cap="none">
                <a:solidFill>
                  <a:schemeClr val="dk1"/>
                </a:solidFill>
                <a:latin typeface="Calibri"/>
                <a:ea typeface="Calibri"/>
                <a:cs typeface="Calibri"/>
                <a:sym typeface="Calibri"/>
              </a:rPr>
              <a:t>Organización Internacional de Estandarización</a:t>
            </a:r>
            <a:r>
              <a:rPr lang="es-ES" sz="1600" b="0" i="0" u="none" strike="noStrike" cap="none">
                <a:solidFill>
                  <a:schemeClr val="dk1"/>
                </a:solidFill>
                <a:latin typeface="Calibri"/>
                <a:ea typeface="Calibri"/>
                <a:cs typeface="Calibri"/>
                <a:sym typeface="Calibri"/>
              </a:rPr>
              <a:t> (</a:t>
            </a:r>
            <a:r>
              <a:rPr lang="es-ES" sz="1600" b="0" i="1" u="none" strike="noStrike" cap="none">
                <a:solidFill>
                  <a:schemeClr val="dk1"/>
                </a:solidFill>
                <a:latin typeface="Calibri"/>
                <a:ea typeface="Calibri"/>
                <a:cs typeface="Calibri"/>
                <a:sym typeface="Calibri"/>
              </a:rPr>
              <a:t>International Organization for Standardization</a:t>
            </a:r>
            <a:r>
              <a:rPr lang="es-ES" sz="1600" b="0" i="0" u="none" strike="noStrike" cap="none">
                <a:solidFill>
                  <a:schemeClr val="dk1"/>
                </a:solidFill>
                <a:latin typeface="Calibri"/>
                <a:ea typeface="Calibri"/>
                <a:cs typeface="Calibri"/>
                <a:sym typeface="Calibri"/>
              </a:rPr>
              <a:t>, </a:t>
            </a:r>
            <a:r>
              <a:rPr lang="es-ES" sz="1600" b="1" i="0" u="none" strike="noStrike" cap="none">
                <a:solidFill>
                  <a:schemeClr val="dk1"/>
                </a:solidFill>
                <a:latin typeface="Calibri"/>
                <a:ea typeface="Calibri"/>
                <a:cs typeface="Calibri"/>
                <a:sym typeface="Calibri"/>
              </a:rPr>
              <a:t>ISO</a:t>
            </a:r>
            <a:r>
              <a:rPr lang="es-ES" sz="1600" b="0" i="0" u="none" strike="noStrike" cap="none">
                <a:solidFill>
                  <a:schemeClr val="dk1"/>
                </a:solidFill>
                <a:latin typeface="Calibri"/>
                <a:ea typeface="Calibri"/>
                <a:cs typeface="Calibri"/>
                <a:sym typeface="Calibri"/>
              </a:rPr>
              <a:t>) es una organización para la creación de estándares (o normas) internacionales compuesta por diversas organizaciones nacionales de normalización.</a:t>
            </a:r>
            <a:endParaRPr sz="16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7"/>
                                        </p:tgtEl>
                                        <p:attrNameLst>
                                          <p:attrName>style.visibility</p:attrName>
                                        </p:attrNameLst>
                                      </p:cBhvr>
                                      <p:to>
                                        <p:strVal val="visible"/>
                                      </p:to>
                                    </p:set>
                                    <p:animEffect transition="in" filter="fade">
                                      <p:cBhvr>
                                        <p:cTn id="7" dur="2000"/>
                                        <p:tgtEl>
                                          <p:spTgt spid="4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8"/>
                                        </p:tgtEl>
                                        <p:attrNameLst>
                                          <p:attrName>style.visibility</p:attrName>
                                        </p:attrNameLst>
                                      </p:cBhvr>
                                      <p:to>
                                        <p:strVal val="visible"/>
                                      </p:to>
                                    </p:set>
                                    <p:animEffect transition="in" filter="fade">
                                      <p:cBhvr>
                                        <p:cTn id="12" dur="2000"/>
                                        <p:tgtEl>
                                          <p:spTgt spid="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30ea1bb25ed_0_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El Desarrollo de Software Basado en Modelos. (MBD)</a:t>
            </a:r>
            <a:endParaRPr/>
          </a:p>
        </p:txBody>
      </p:sp>
      <p:sp>
        <p:nvSpPr>
          <p:cNvPr id="304" name="Google Shape;304;g30ea1bb25ed_0_6"/>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195"/>
              </a:spcBef>
              <a:spcAft>
                <a:spcPts val="0"/>
              </a:spcAft>
              <a:buSzPts val="1800"/>
              <a:buChar char=" "/>
            </a:pPr>
            <a:r>
              <a:rPr lang="es-ES" sz="2400"/>
              <a:t>Hacia fines de los 70’ De Marco introdujo el concepto de desarrollo de software basado en modelos. Destacó que la construcción de un sistema de software debe ser precedida por la construcción de un modelo, tal como se realiza en otros sistemas ingenieriles.</a:t>
            </a:r>
            <a:endParaRPr/>
          </a:p>
          <a:p>
            <a:pPr marL="457200" lvl="0" indent="-228600" algn="l" rtl="0">
              <a:lnSpc>
                <a:spcPct val="90000"/>
              </a:lnSpc>
              <a:spcBef>
                <a:spcPts val="1195"/>
              </a:spcBef>
              <a:spcAft>
                <a:spcPts val="0"/>
              </a:spcAft>
              <a:buSzPts val="1800"/>
              <a:buNone/>
            </a:pPr>
            <a:endParaRPr sz="2400"/>
          </a:p>
          <a:p>
            <a:pPr marL="457200" lvl="0" indent="-342900" algn="l" rtl="0">
              <a:lnSpc>
                <a:spcPct val="90000"/>
              </a:lnSpc>
              <a:spcBef>
                <a:spcPts val="1195"/>
              </a:spcBef>
              <a:spcAft>
                <a:spcPts val="0"/>
              </a:spcAft>
              <a:buSzPts val="1800"/>
              <a:buChar char=" "/>
            </a:pPr>
            <a:r>
              <a:rPr lang="es-ES" sz="2400"/>
              <a:t>Un modelo del sistema consiste en una conceptualización del dominio del problema y actúa como una especificación precisa de los requerimientos que el sistema de software debe satisfacer. (Abstracción de elementos del problema, comunicación, negociación con el usuario)</a:t>
            </a:r>
            <a:endParaRPr sz="2400"/>
          </a:p>
        </p:txBody>
      </p:sp>
      <p:sp>
        <p:nvSpPr>
          <p:cNvPr id="305" name="Google Shape;305;g30ea1bb25ed_0_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s-E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a:latin typeface="Calibri"/>
                <a:ea typeface="Calibri"/>
                <a:cs typeface="Calibri"/>
                <a:sym typeface="Calibri"/>
              </a:rPr>
              <a:t>Sistemas de Información </a:t>
            </a:r>
            <a:endParaRPr sz="3600">
              <a:latin typeface="Calibri"/>
              <a:ea typeface="Calibri"/>
              <a:cs typeface="Calibri"/>
              <a:sym typeface="Calibri"/>
            </a:endParaRPr>
          </a:p>
        </p:txBody>
      </p:sp>
      <p:sp>
        <p:nvSpPr>
          <p:cNvPr id="484" name="Google Shape;484;p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20</a:t>
            </a:fld>
            <a:endParaRPr/>
          </a:p>
        </p:txBody>
      </p:sp>
      <p:sp>
        <p:nvSpPr>
          <p:cNvPr id="486" name="Google Shape;486;p8"/>
          <p:cNvSpPr txBox="1">
            <a:spLocks noGrp="1"/>
          </p:cNvSpPr>
          <p:nvPr>
            <p:ph type="body" idx="2"/>
          </p:nvPr>
        </p:nvSpPr>
        <p:spPr>
          <a:xfrm>
            <a:off x="623392" y="1902579"/>
            <a:ext cx="10447882" cy="1048500"/>
          </a:xfrm>
          <a:prstGeom prst="rect">
            <a:avLst/>
          </a:prstGeom>
          <a:noFill/>
          <a:ln>
            <a:noFill/>
          </a:ln>
        </p:spPr>
        <p:txBody>
          <a:bodyPr spcFirstLastPara="1" wrap="square" lIns="91425" tIns="45700" rIns="91425" bIns="45700" anchor="t" anchorCtr="0">
            <a:normAutofit/>
          </a:bodyPr>
          <a:lstStyle/>
          <a:p>
            <a:pPr marL="68580" lvl="0" indent="-114300" algn="l" rtl="0">
              <a:lnSpc>
                <a:spcPct val="85000"/>
              </a:lnSpc>
              <a:spcBef>
                <a:spcPts val="0"/>
              </a:spcBef>
              <a:spcAft>
                <a:spcPts val="0"/>
              </a:spcAft>
              <a:buClr>
                <a:srgbClr val="C00000"/>
              </a:buClr>
              <a:buSzPts val="1800"/>
              <a:buFont typeface="Arial"/>
              <a:buChar char="»"/>
            </a:pPr>
            <a:r>
              <a:rPr lang="es-ES"/>
              <a:t>Es el conjunto de personas, datos, procesos y tecnología de información que interactúan para recopilar, procesar, guardar y proporcionar como salida la información necesaria para brindar soporte a una organización (Whitten y Bentley 2008)</a:t>
            </a:r>
            <a:endParaRPr/>
          </a:p>
          <a:p>
            <a:pPr marL="0" lvl="0" indent="0" algn="l" rtl="0">
              <a:lnSpc>
                <a:spcPct val="85000"/>
              </a:lnSpc>
              <a:spcBef>
                <a:spcPts val="0"/>
              </a:spcBef>
              <a:spcAft>
                <a:spcPts val="0"/>
              </a:spcAft>
              <a:buClr>
                <a:srgbClr val="C00000"/>
              </a:buClr>
              <a:buSzPts val="1800"/>
              <a:buNone/>
            </a:pPr>
            <a:endParaRPr/>
          </a:p>
          <a:p>
            <a:pPr marL="0" lvl="0" indent="0" algn="l" rtl="0">
              <a:lnSpc>
                <a:spcPct val="85000"/>
              </a:lnSpc>
              <a:spcBef>
                <a:spcPts val="0"/>
              </a:spcBef>
              <a:spcAft>
                <a:spcPts val="0"/>
              </a:spcAft>
              <a:buClr>
                <a:srgbClr val="C00000"/>
              </a:buClr>
              <a:buSzPts val="1800"/>
              <a:buNone/>
            </a:pPr>
            <a:endParaRPr/>
          </a:p>
          <a:p>
            <a:pPr marL="0" lvl="0" indent="0" algn="l" rtl="0">
              <a:lnSpc>
                <a:spcPct val="85000"/>
              </a:lnSpc>
              <a:spcBef>
                <a:spcPts val="0"/>
              </a:spcBef>
              <a:spcAft>
                <a:spcPts val="0"/>
              </a:spcAft>
              <a:buClr>
                <a:srgbClr val="C00000"/>
              </a:buClr>
              <a:buSzPts val="1800"/>
              <a:buNone/>
            </a:pPr>
            <a:endParaRPr/>
          </a:p>
        </p:txBody>
      </p:sp>
      <p:pic>
        <p:nvPicPr>
          <p:cNvPr id="488" name="Google Shape;488;p8" descr="Los Sistemas de Información"/>
          <p:cNvPicPr preferRelativeResize="0"/>
          <p:nvPr/>
        </p:nvPicPr>
        <p:blipFill rotWithShape="1">
          <a:blip r:embed="rId3">
            <a:alphaModFix/>
          </a:blip>
          <a:srcRect/>
          <a:stretch/>
        </p:blipFill>
        <p:spPr>
          <a:xfrm>
            <a:off x="7844442" y="3080786"/>
            <a:ext cx="3551652" cy="2430419"/>
          </a:xfrm>
          <a:prstGeom prst="rect">
            <a:avLst/>
          </a:prstGeom>
          <a:ln>
            <a:noFill/>
          </a:ln>
          <a:effectLst>
            <a:outerShdw blurRad="190500" algn="tl" rotWithShape="0">
              <a:srgbClr val="000000">
                <a:alpha val="70000"/>
              </a:srgbClr>
            </a:outerShdw>
          </a:effectLst>
        </p:spPr>
      </p:pic>
      <p:sp>
        <p:nvSpPr>
          <p:cNvPr id="489" name="Google Shape;489;p8"/>
          <p:cNvSpPr txBox="1"/>
          <p:nvPr/>
        </p:nvSpPr>
        <p:spPr>
          <a:xfrm>
            <a:off x="1597753" y="3899332"/>
            <a:ext cx="5822378" cy="1661953"/>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00000"/>
              </a:buClr>
              <a:buSzPts val="1800"/>
              <a:buFont typeface="Arial"/>
              <a:buNone/>
            </a:pPr>
            <a:r>
              <a:rPr lang="es-ES" sz="2000" b="0" i="0" u="none" strike="noStrike" cap="none" dirty="0">
                <a:solidFill>
                  <a:srgbClr val="000000"/>
                </a:solidFill>
                <a:latin typeface="Calibri"/>
                <a:ea typeface="Calibri"/>
                <a:cs typeface="Calibri"/>
                <a:sym typeface="Calibri"/>
              </a:rPr>
              <a:t>Un sistema de información abarca más que el aspecto meramente computacional, pues no sólo hemos de tener en cuenta estas herramientas, sino también el modo de organizar dichas herramientas y de obtener la información necesaria para el correcto funcionamiento de la empresa</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5"/>
          <p:cNvSpPr txBox="1">
            <a:spLocks noGrp="1"/>
          </p:cNvSpPr>
          <p:nvPr>
            <p:ph type="title"/>
          </p:nvPr>
        </p:nvSpPr>
        <p:spPr>
          <a:xfrm>
            <a:off x="0" y="539851"/>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dirty="0">
                <a:latin typeface="Calibri"/>
                <a:ea typeface="Calibri"/>
                <a:cs typeface="Calibri"/>
                <a:sym typeface="Calibri"/>
              </a:rPr>
              <a:t>Calidad de los Sistemas de Información </a:t>
            </a:r>
            <a:endParaRPr sz="3600" dirty="0">
              <a:latin typeface="Calibri"/>
              <a:ea typeface="Calibri"/>
              <a:cs typeface="Calibri"/>
              <a:sym typeface="Calibri"/>
            </a:endParaRPr>
          </a:p>
        </p:txBody>
      </p:sp>
      <p:sp>
        <p:nvSpPr>
          <p:cNvPr id="495" name="Google Shape;495;p4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21</a:t>
            </a:fld>
            <a:endParaRPr/>
          </a:p>
        </p:txBody>
      </p:sp>
      <p:sp>
        <p:nvSpPr>
          <p:cNvPr id="497" name="Google Shape;497;p45"/>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114300" algn="l" rtl="0">
              <a:lnSpc>
                <a:spcPct val="85000"/>
              </a:lnSpc>
              <a:spcBef>
                <a:spcPts val="0"/>
              </a:spcBef>
              <a:spcAft>
                <a:spcPts val="0"/>
              </a:spcAft>
              <a:buClr>
                <a:srgbClr val="C00000"/>
              </a:buClr>
              <a:buSzPts val="1800"/>
              <a:buFont typeface="Arial"/>
              <a:buChar char="»"/>
            </a:pPr>
            <a:r>
              <a:rPr lang="es-ES"/>
              <a:t>La importancia de los sistemas de información (SI) en la actualidad hace necesario que las empresas de tecnología hagan mucho hincapié en los estándares ( o normas ) de calidad.</a:t>
            </a:r>
            <a:endParaRPr/>
          </a:p>
          <a:p>
            <a:pPr marL="68580" lvl="0" indent="-114300" algn="l" rtl="0">
              <a:lnSpc>
                <a:spcPct val="85000"/>
              </a:lnSpc>
              <a:spcBef>
                <a:spcPts val="975"/>
              </a:spcBef>
              <a:spcAft>
                <a:spcPts val="0"/>
              </a:spcAft>
              <a:buClr>
                <a:srgbClr val="C00000"/>
              </a:buClr>
              <a:buSzPts val="1800"/>
              <a:buFont typeface="Arial"/>
              <a:buChar char="»"/>
            </a:pPr>
            <a:r>
              <a:rPr lang="es-ES"/>
              <a:t> Stylianou y Kumar plantean que se debe apreciar la calidad desde un todo, donde cada parte que la componen debe tener su análisis de calidad. </a:t>
            </a:r>
            <a:endParaRPr/>
          </a:p>
          <a:p>
            <a:pPr marL="68580" lvl="0" indent="0" algn="l" rtl="0">
              <a:lnSpc>
                <a:spcPct val="85000"/>
              </a:lnSpc>
              <a:spcBef>
                <a:spcPts val="975"/>
              </a:spcBef>
              <a:spcAft>
                <a:spcPts val="0"/>
              </a:spcAft>
              <a:buClr>
                <a:srgbClr val="C00000"/>
              </a:buClr>
              <a:buSzPts val="1800"/>
              <a:buFont typeface="Arial"/>
              <a:buNone/>
            </a:pPr>
            <a:endParaRPr/>
          </a:p>
        </p:txBody>
      </p:sp>
      <p:pic>
        <p:nvPicPr>
          <p:cNvPr id="499" name="Google Shape;499;p45" descr="Blog de sistemas de información: 4.21 ASEGURAMIENTO DE LA CALIDAD MEDIANTE  INGENIERÍA DE SOFTWARE"/>
          <p:cNvPicPr preferRelativeResize="0"/>
          <p:nvPr/>
        </p:nvPicPr>
        <p:blipFill rotWithShape="1">
          <a:blip r:embed="rId3">
            <a:alphaModFix/>
          </a:blip>
          <a:srcRect/>
          <a:stretch/>
        </p:blipFill>
        <p:spPr>
          <a:xfrm>
            <a:off x="5447928" y="3573016"/>
            <a:ext cx="3362325" cy="2638426"/>
          </a:xfrm>
          <a:prstGeom prst="rect">
            <a:avLst/>
          </a:prstGeom>
          <a:ln>
            <a:noFill/>
          </a:ln>
          <a:effectLst>
            <a:outerShdw blurRad="292100" dist="139700" dir="2700000" algn="tl" rotWithShape="0">
              <a:srgbClr val="333333">
                <a:alpha val="65000"/>
              </a:srgbClr>
            </a:outerShdw>
          </a:effectLst>
        </p:spPr>
      </p:pic>
      <p:sp>
        <p:nvSpPr>
          <p:cNvPr id="500" name="Google Shape;500;p45"/>
          <p:cNvSpPr/>
          <p:nvPr/>
        </p:nvSpPr>
        <p:spPr>
          <a:xfrm>
            <a:off x="7734430" y="284121"/>
            <a:ext cx="3793006" cy="1385229"/>
          </a:xfrm>
          <a:prstGeom prst="roundRect">
            <a:avLst>
              <a:gd name="adj" fmla="val 16667"/>
            </a:avLst>
          </a:prstGeom>
          <a:ln/>
        </p:spPr>
        <p:style>
          <a:lnRef idx="2">
            <a:schemeClr val="accent4">
              <a:shade val="15000"/>
            </a:schemeClr>
          </a:lnRef>
          <a:fillRef idx="1">
            <a:schemeClr val="accent4"/>
          </a:fillRef>
          <a:effectRef idx="0">
            <a:schemeClr val="accent4"/>
          </a:effectRef>
          <a:fontRef idx="minor">
            <a:schemeClr val="lt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dirty="0">
                <a:solidFill>
                  <a:schemeClr val="dk1"/>
                </a:solidFill>
                <a:latin typeface="Calibri"/>
                <a:ea typeface="Calibri"/>
                <a:cs typeface="Calibri"/>
                <a:sym typeface="Calibri"/>
              </a:rPr>
              <a:t>“Conjunto de propiedades o características de un producto o servicio que le confieren aptitud para satisfacer unas necesidades expresadas o implícitas” (ISO 8402)</a:t>
            </a:r>
            <a:endParaRPr sz="1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a:latin typeface="Calibri"/>
                <a:ea typeface="Calibri"/>
                <a:cs typeface="Calibri"/>
                <a:sym typeface="Calibri"/>
              </a:rPr>
              <a:t>Componentes</a:t>
            </a:r>
            <a:endParaRPr sz="3600">
              <a:latin typeface="Calibri"/>
              <a:ea typeface="Calibri"/>
              <a:cs typeface="Calibri"/>
              <a:sym typeface="Calibri"/>
            </a:endParaRPr>
          </a:p>
        </p:txBody>
      </p:sp>
      <p:sp>
        <p:nvSpPr>
          <p:cNvPr id="506" name="Google Shape;506;p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22</a:t>
            </a:fld>
            <a:endParaRPr/>
          </a:p>
        </p:txBody>
      </p:sp>
      <p:sp>
        <p:nvSpPr>
          <p:cNvPr id="509" name="Google Shape;509;p9"/>
          <p:cNvSpPr txBox="1"/>
          <p:nvPr/>
        </p:nvSpPr>
        <p:spPr>
          <a:xfrm>
            <a:off x="767408" y="1972899"/>
            <a:ext cx="3096344"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ES" sz="2400" b="0" i="0" u="none" strike="noStrike" cap="none">
                <a:solidFill>
                  <a:schemeClr val="dk1"/>
                </a:solidFill>
                <a:latin typeface="Calibri"/>
                <a:ea typeface="Calibri"/>
                <a:cs typeface="Calibri"/>
                <a:sym typeface="Calibri"/>
              </a:rPr>
              <a:t>Visión holística de la calidad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80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Stylianou y Kumar (2000) </a:t>
            </a:r>
            <a:endParaRPr sz="1600" b="0" i="0" u="none" strike="noStrike" cap="none">
              <a:solidFill>
                <a:schemeClr val="dk1"/>
              </a:solidFill>
              <a:latin typeface="Calibri"/>
              <a:ea typeface="Calibri"/>
              <a:cs typeface="Calibri"/>
              <a:sym typeface="Calibri"/>
            </a:endParaRPr>
          </a:p>
        </p:txBody>
      </p:sp>
      <p:grpSp>
        <p:nvGrpSpPr>
          <p:cNvPr id="510" name="Google Shape;510;p9"/>
          <p:cNvGrpSpPr/>
          <p:nvPr/>
        </p:nvGrpSpPr>
        <p:grpSpPr>
          <a:xfrm>
            <a:off x="5016500" y="1857375"/>
            <a:ext cx="4794250" cy="4097338"/>
            <a:chOff x="2527" y="127"/>
            <a:chExt cx="8322" cy="8046"/>
          </a:xfrm>
        </p:grpSpPr>
        <p:sp>
          <p:nvSpPr>
            <p:cNvPr id="511" name="Google Shape;511;p9"/>
            <p:cNvSpPr/>
            <p:nvPr/>
          </p:nvSpPr>
          <p:spPr>
            <a:xfrm>
              <a:off x="2527" y="127"/>
              <a:ext cx="8322" cy="80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Georgia"/>
                <a:ea typeface="Georgia"/>
                <a:cs typeface="Georgia"/>
                <a:sym typeface="Georgia"/>
              </a:endParaRPr>
            </a:p>
          </p:txBody>
        </p:sp>
        <p:sp>
          <p:nvSpPr>
            <p:cNvPr id="512" name="Google Shape;512;p9"/>
            <p:cNvSpPr/>
            <p:nvPr/>
          </p:nvSpPr>
          <p:spPr>
            <a:xfrm>
              <a:off x="2527" y="150"/>
              <a:ext cx="8300" cy="8023"/>
            </a:xfrm>
            <a:prstGeom prst="ellipse">
              <a:avLst/>
            </a:prstGeom>
            <a:solidFill>
              <a:srgbClr val="FF9966"/>
            </a:solidFill>
            <a:ln w="28575"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513" name="Google Shape;513;p9"/>
            <p:cNvSpPr/>
            <p:nvPr/>
          </p:nvSpPr>
          <p:spPr>
            <a:xfrm>
              <a:off x="2690" y="973"/>
              <a:ext cx="5599" cy="5760"/>
            </a:xfrm>
            <a:prstGeom prst="ellipse">
              <a:avLst/>
            </a:prstGeom>
            <a:solidFill>
              <a:srgbClr val="61888A"/>
            </a:solidFill>
            <a:ln w="9525"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514" name="Google Shape;514;p9"/>
            <p:cNvSpPr/>
            <p:nvPr/>
          </p:nvSpPr>
          <p:spPr>
            <a:xfrm>
              <a:off x="7990" y="4264"/>
              <a:ext cx="2599" cy="2160"/>
            </a:xfrm>
            <a:prstGeom prst="ellipse">
              <a:avLst/>
            </a:prstGeom>
            <a:solidFill>
              <a:srgbClr val="CCCC66"/>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515" name="Google Shape;515;p9"/>
            <p:cNvSpPr txBox="1"/>
            <p:nvPr/>
          </p:nvSpPr>
          <p:spPr>
            <a:xfrm>
              <a:off x="8090" y="4470"/>
              <a:ext cx="2399" cy="1607"/>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 los procesos de negocio soportados por SI</a:t>
              </a:r>
              <a:endParaRPr sz="3600" b="0" i="0" u="none" strike="noStrike" cap="none">
                <a:solidFill>
                  <a:schemeClr val="dk1"/>
                </a:solidFill>
                <a:latin typeface="Calibri"/>
                <a:ea typeface="Calibri"/>
                <a:cs typeface="Calibri"/>
                <a:sym typeface="Calibri"/>
              </a:endParaRPr>
            </a:p>
          </p:txBody>
        </p:sp>
        <p:sp>
          <p:nvSpPr>
            <p:cNvPr id="516" name="Google Shape;516;p9"/>
            <p:cNvSpPr/>
            <p:nvPr/>
          </p:nvSpPr>
          <p:spPr>
            <a:xfrm>
              <a:off x="4290" y="1076"/>
              <a:ext cx="1899" cy="1725"/>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517" name="Google Shape;517;p9"/>
            <p:cNvSpPr/>
            <p:nvPr/>
          </p:nvSpPr>
          <p:spPr>
            <a:xfrm>
              <a:off x="5990" y="1899"/>
              <a:ext cx="1899" cy="1725"/>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518" name="Google Shape;518;p9"/>
            <p:cNvSpPr/>
            <p:nvPr/>
          </p:nvSpPr>
          <p:spPr>
            <a:xfrm>
              <a:off x="6190" y="3647"/>
              <a:ext cx="1899" cy="1726"/>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519" name="Google Shape;519;p9"/>
            <p:cNvSpPr/>
            <p:nvPr/>
          </p:nvSpPr>
          <p:spPr>
            <a:xfrm>
              <a:off x="2890" y="2310"/>
              <a:ext cx="1899" cy="1725"/>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520" name="Google Shape;520;p9"/>
            <p:cNvSpPr/>
            <p:nvPr/>
          </p:nvSpPr>
          <p:spPr>
            <a:xfrm>
              <a:off x="3190" y="4059"/>
              <a:ext cx="1899" cy="1725"/>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521" name="Google Shape;521;p9"/>
            <p:cNvSpPr/>
            <p:nvPr/>
          </p:nvSpPr>
          <p:spPr>
            <a:xfrm>
              <a:off x="4890" y="4882"/>
              <a:ext cx="1899" cy="1725"/>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41350" tIns="20675" rIns="41350" bIns="20675" anchor="ctr"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522" name="Google Shape;522;p9"/>
            <p:cNvSpPr txBox="1"/>
            <p:nvPr/>
          </p:nvSpPr>
          <p:spPr>
            <a:xfrm>
              <a:off x="3190" y="4573"/>
              <a:ext cx="1899" cy="784"/>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 la información</a:t>
              </a:r>
              <a:endParaRPr sz="4000" b="0" i="0" u="none" strike="noStrike" cap="none">
                <a:solidFill>
                  <a:schemeClr val="dk1"/>
                </a:solidFill>
                <a:latin typeface="Calibri"/>
                <a:ea typeface="Calibri"/>
                <a:cs typeface="Calibri"/>
                <a:sym typeface="Calibri"/>
              </a:endParaRPr>
            </a:p>
          </p:txBody>
        </p:sp>
        <p:sp>
          <p:nvSpPr>
            <p:cNvPr id="523" name="Google Shape;523;p9"/>
            <p:cNvSpPr txBox="1"/>
            <p:nvPr/>
          </p:nvSpPr>
          <p:spPr>
            <a:xfrm>
              <a:off x="2890" y="2824"/>
              <a:ext cx="1899" cy="785"/>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del software</a:t>
              </a:r>
              <a:endParaRPr sz="4000" b="0" i="0" u="none" strike="noStrike" cap="none">
                <a:solidFill>
                  <a:schemeClr val="dk1"/>
                </a:solidFill>
                <a:latin typeface="Calibri"/>
                <a:ea typeface="Calibri"/>
                <a:cs typeface="Calibri"/>
                <a:sym typeface="Calibri"/>
              </a:endParaRPr>
            </a:p>
          </p:txBody>
        </p:sp>
        <p:sp>
          <p:nvSpPr>
            <p:cNvPr id="524" name="Google Shape;524;p9"/>
            <p:cNvSpPr txBox="1"/>
            <p:nvPr/>
          </p:nvSpPr>
          <p:spPr>
            <a:xfrm>
              <a:off x="4290" y="1590"/>
              <a:ext cx="1899" cy="784"/>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 la infraestructura</a:t>
              </a:r>
              <a:endParaRPr sz="4000" b="0" i="0" u="none" strike="noStrike" cap="none">
                <a:solidFill>
                  <a:schemeClr val="dk1"/>
                </a:solidFill>
                <a:latin typeface="Calibri"/>
                <a:ea typeface="Calibri"/>
                <a:cs typeface="Calibri"/>
                <a:sym typeface="Calibri"/>
              </a:endParaRPr>
            </a:p>
          </p:txBody>
        </p:sp>
        <p:sp>
          <p:nvSpPr>
            <p:cNvPr id="525" name="Google Shape;525;p9"/>
            <p:cNvSpPr txBox="1"/>
            <p:nvPr/>
          </p:nvSpPr>
          <p:spPr>
            <a:xfrm>
              <a:off x="5990" y="2413"/>
              <a:ext cx="1899" cy="784"/>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 la gestión</a:t>
              </a:r>
              <a:endParaRPr sz="4000" b="0" i="0" u="none" strike="noStrike" cap="none">
                <a:solidFill>
                  <a:schemeClr val="dk1"/>
                </a:solidFill>
                <a:latin typeface="Calibri"/>
                <a:ea typeface="Calibri"/>
                <a:cs typeface="Calibri"/>
                <a:sym typeface="Calibri"/>
              </a:endParaRPr>
            </a:p>
          </p:txBody>
        </p:sp>
        <p:sp>
          <p:nvSpPr>
            <p:cNvPr id="526" name="Google Shape;526;p9"/>
            <p:cNvSpPr txBox="1"/>
            <p:nvPr/>
          </p:nvSpPr>
          <p:spPr>
            <a:xfrm>
              <a:off x="6190" y="4162"/>
              <a:ext cx="1899" cy="784"/>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del servicio</a:t>
              </a:r>
              <a:endParaRPr sz="4000" b="0" i="0" u="none" strike="noStrike" cap="none">
                <a:solidFill>
                  <a:schemeClr val="dk1"/>
                </a:solidFill>
                <a:latin typeface="Calibri"/>
                <a:ea typeface="Calibri"/>
                <a:cs typeface="Calibri"/>
                <a:sym typeface="Calibri"/>
              </a:endParaRPr>
            </a:p>
          </p:txBody>
        </p:sp>
        <p:sp>
          <p:nvSpPr>
            <p:cNvPr id="527" name="Google Shape;527;p9"/>
            <p:cNvSpPr txBox="1"/>
            <p:nvPr/>
          </p:nvSpPr>
          <p:spPr>
            <a:xfrm>
              <a:off x="4890" y="5396"/>
              <a:ext cx="1899" cy="784"/>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Calibri"/>
                  <a:ea typeface="Calibri"/>
                  <a:cs typeface="Calibri"/>
                  <a:sym typeface="Calibri"/>
                </a:rPr>
                <a:t>Calidad del datos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1000"/>
                </a:spcBef>
                <a:spcAft>
                  <a:spcPts val="0"/>
                </a:spcAft>
                <a:buClr>
                  <a:srgbClr val="000000"/>
                </a:buClr>
                <a:buSzPts val="4000"/>
                <a:buFont typeface="Arial"/>
                <a:buNone/>
              </a:pPr>
              <a:endParaRPr sz="4000" b="0" i="0" u="none" strike="noStrike" cap="none">
                <a:solidFill>
                  <a:schemeClr val="dk1"/>
                </a:solidFill>
                <a:latin typeface="Calibri"/>
                <a:ea typeface="Calibri"/>
                <a:cs typeface="Calibri"/>
                <a:sym typeface="Calibri"/>
              </a:endParaRPr>
            </a:p>
          </p:txBody>
        </p:sp>
        <p:sp>
          <p:nvSpPr>
            <p:cNvPr id="528" name="Google Shape;528;p9"/>
            <p:cNvSpPr txBox="1"/>
            <p:nvPr/>
          </p:nvSpPr>
          <p:spPr>
            <a:xfrm>
              <a:off x="8190" y="2104"/>
              <a:ext cx="2199" cy="1603"/>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Black"/>
                  <a:ea typeface="Arial Black"/>
                  <a:cs typeface="Arial Black"/>
                  <a:sym typeface="Arial Black"/>
                </a:rPr>
                <a:t>Calidad de la empresa</a:t>
              </a:r>
              <a:endParaRPr sz="4000" b="0" i="0" u="none" strike="noStrike" cap="none">
                <a:solidFill>
                  <a:schemeClr val="dk1"/>
                </a:solidFill>
                <a:latin typeface="Calibri"/>
                <a:ea typeface="Calibri"/>
                <a:cs typeface="Calibri"/>
                <a:sym typeface="Calibri"/>
              </a:endParaRPr>
            </a:p>
          </p:txBody>
        </p:sp>
        <p:sp>
          <p:nvSpPr>
            <p:cNvPr id="529" name="Google Shape;529;p9"/>
            <p:cNvSpPr txBox="1"/>
            <p:nvPr/>
          </p:nvSpPr>
          <p:spPr>
            <a:xfrm>
              <a:off x="4490" y="3339"/>
              <a:ext cx="2099" cy="947"/>
            </a:xfrm>
            <a:prstGeom prst="rect">
              <a:avLst/>
            </a:prstGeom>
            <a:noFill/>
            <a:ln>
              <a:noFill/>
            </a:ln>
          </p:spPr>
          <p:txBody>
            <a:bodyPr spcFirstLastPara="1" wrap="square" lIns="41350" tIns="20675" rIns="41350" bIns="2067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rgbClr val="FFFFFF"/>
                  </a:solidFill>
                  <a:latin typeface="Arial Black"/>
                  <a:ea typeface="Arial Black"/>
                  <a:cs typeface="Arial Black"/>
                  <a:sym typeface="Arial Black"/>
                </a:rPr>
                <a:t>Calidad de SI</a:t>
              </a:r>
              <a:endParaRPr sz="4000" b="0" i="0" u="none" strike="noStrike" cap="none">
                <a:solidFill>
                  <a:schemeClr val="dk1"/>
                </a:solidFill>
                <a:latin typeface="Calibri"/>
                <a:ea typeface="Calibri"/>
                <a:cs typeface="Calibri"/>
                <a:sym typeface="Calibri"/>
              </a:endParaRPr>
            </a:p>
          </p:txBody>
        </p:sp>
      </p:grpSp>
      <p:sp>
        <p:nvSpPr>
          <p:cNvPr id="530" name="Google Shape;530;p9"/>
          <p:cNvSpPr/>
          <p:nvPr/>
        </p:nvSpPr>
        <p:spPr>
          <a:xfrm>
            <a:off x="5931167" y="836712"/>
            <a:ext cx="6096000" cy="369332"/>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531" name="Google Shape;531;p9"/>
          <p:cNvSpPr/>
          <p:nvPr/>
        </p:nvSpPr>
        <p:spPr>
          <a:xfrm>
            <a:off x="6394352" y="994615"/>
            <a:ext cx="3601188" cy="685608"/>
          </a:xfrm>
          <a:prstGeom prst="wedgeRoundRectCallout">
            <a:avLst>
              <a:gd name="adj1" fmla="val -42548"/>
              <a:gd name="adj2" fmla="val 189027"/>
              <a:gd name="adj3" fmla="val 16667"/>
            </a:avLst>
          </a:prstGeom>
          <a:solidFill>
            <a:srgbClr val="FEF8C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Calibri"/>
                <a:ea typeface="Calibri"/>
                <a:cs typeface="Calibri"/>
                <a:sym typeface="Calibri"/>
              </a:rPr>
              <a:t> </a:t>
            </a:r>
            <a:r>
              <a:rPr lang="es-ES" sz="1600" b="0" i="0" u="none" strike="noStrike" cap="none">
                <a:solidFill>
                  <a:schemeClr val="dk1"/>
                </a:solidFill>
                <a:latin typeface="Calibri"/>
                <a:ea typeface="Calibri"/>
                <a:cs typeface="Calibri"/>
                <a:sym typeface="Calibri"/>
              </a:rPr>
              <a:t>incluye, por ejemplo, la calidad de las redes, y sistemas de software</a:t>
            </a:r>
            <a:endParaRPr sz="1600" b="0" i="0" u="none" strike="noStrike" cap="none">
              <a:solidFill>
                <a:schemeClr val="dk1"/>
              </a:solidFill>
              <a:latin typeface="Calibri"/>
              <a:ea typeface="Calibri"/>
              <a:cs typeface="Calibri"/>
              <a:sym typeface="Calibri"/>
            </a:endParaRPr>
          </a:p>
        </p:txBody>
      </p:sp>
      <p:sp>
        <p:nvSpPr>
          <p:cNvPr id="532" name="Google Shape;532;p9"/>
          <p:cNvSpPr/>
          <p:nvPr/>
        </p:nvSpPr>
        <p:spPr>
          <a:xfrm>
            <a:off x="911424" y="3493051"/>
            <a:ext cx="3727167" cy="747306"/>
          </a:xfrm>
          <a:prstGeom prst="wedgeRoundRectCallout">
            <a:avLst>
              <a:gd name="adj1" fmla="val 77738"/>
              <a:gd name="adj2" fmla="val -30655"/>
              <a:gd name="adj3" fmla="val 16667"/>
            </a:avLst>
          </a:prstGeom>
          <a:solidFill>
            <a:srgbClr val="FFBFBF"/>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72000" marR="0" lvl="1"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de las aplicaciones de software </a:t>
            </a:r>
            <a:endParaRPr sz="1400" b="0" i="0" u="none" strike="noStrike" cap="none">
              <a:solidFill>
                <a:srgbClr val="000000"/>
              </a:solidFill>
              <a:latin typeface="Arial"/>
              <a:ea typeface="Arial"/>
              <a:cs typeface="Arial"/>
              <a:sym typeface="Arial"/>
            </a:endParaRPr>
          </a:p>
          <a:p>
            <a:pPr marL="72000" marR="0" lvl="1"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construidas, o mantenidas, o con el apoyo de IS.</a:t>
            </a:r>
            <a:endParaRPr sz="1400" b="0" i="0" u="none" strike="noStrike" cap="none">
              <a:solidFill>
                <a:srgbClr val="000000"/>
              </a:solidFill>
              <a:latin typeface="Arial"/>
              <a:ea typeface="Arial"/>
              <a:cs typeface="Arial"/>
              <a:sym typeface="Arial"/>
            </a:endParaRPr>
          </a:p>
        </p:txBody>
      </p:sp>
      <p:sp>
        <p:nvSpPr>
          <p:cNvPr id="533" name="Google Shape;533;p9"/>
          <p:cNvSpPr/>
          <p:nvPr/>
        </p:nvSpPr>
        <p:spPr>
          <a:xfrm>
            <a:off x="1343473" y="5301207"/>
            <a:ext cx="3528392" cy="504057"/>
          </a:xfrm>
          <a:prstGeom prst="wedgeRoundRectCallout">
            <a:avLst>
              <a:gd name="adj1" fmla="val 99055"/>
              <a:gd name="adj2" fmla="val -141851"/>
              <a:gd name="adj3" fmla="val 16667"/>
            </a:avLst>
          </a:prstGeom>
          <a:solidFill>
            <a:srgbClr val="00B0F0">
              <a:alpha val="96078"/>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Que  ingresan en el sistema de información.</a:t>
            </a:r>
            <a:endParaRPr sz="1600" b="0" i="0" u="none" strike="noStrike" cap="none">
              <a:solidFill>
                <a:schemeClr val="dk1"/>
              </a:solidFill>
              <a:latin typeface="Calibri"/>
              <a:ea typeface="Calibri"/>
              <a:cs typeface="Calibri"/>
              <a:sym typeface="Calibri"/>
            </a:endParaRPr>
          </a:p>
        </p:txBody>
      </p:sp>
      <p:sp>
        <p:nvSpPr>
          <p:cNvPr id="534" name="Google Shape;534;p9"/>
          <p:cNvSpPr/>
          <p:nvPr/>
        </p:nvSpPr>
        <p:spPr>
          <a:xfrm>
            <a:off x="911424" y="4435743"/>
            <a:ext cx="3456384" cy="504056"/>
          </a:xfrm>
          <a:prstGeom prst="wedgeRoundRectCallout">
            <a:avLst>
              <a:gd name="adj1" fmla="val 93964"/>
              <a:gd name="adj2" fmla="val -59246"/>
              <a:gd name="adj3" fmla="val 16667"/>
            </a:avLst>
          </a:prstGeom>
          <a:solidFill>
            <a:srgbClr val="92D050">
              <a:alpha val="96078"/>
            </a:srgbClr>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1"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está relacionada con la calidad de los datos.</a:t>
            </a:r>
            <a:endParaRPr sz="1400" b="0" i="0" u="none" strike="noStrike" cap="none">
              <a:solidFill>
                <a:srgbClr val="000000"/>
              </a:solidFill>
              <a:latin typeface="Arial"/>
              <a:ea typeface="Arial"/>
              <a:cs typeface="Arial"/>
              <a:sym typeface="Arial"/>
            </a:endParaRPr>
          </a:p>
        </p:txBody>
      </p:sp>
      <p:sp>
        <p:nvSpPr>
          <p:cNvPr id="535" name="Google Shape;535;p9"/>
          <p:cNvSpPr/>
          <p:nvPr/>
        </p:nvSpPr>
        <p:spPr>
          <a:xfrm>
            <a:off x="8243993" y="1988839"/>
            <a:ext cx="3465820" cy="642155"/>
          </a:xfrm>
          <a:prstGeom prst="wedgeRoundRectCallout">
            <a:avLst>
              <a:gd name="adj1" fmla="val -61365"/>
              <a:gd name="adj2" fmla="val 118769"/>
              <a:gd name="adj3" fmla="val 16667"/>
            </a:avLst>
          </a:prstGeom>
          <a:solidFill>
            <a:srgbClr val="FFFF00"/>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 </a:t>
            </a:r>
            <a:r>
              <a:rPr lang="es-ES" sz="1600" b="0" i="0" u="none" strike="noStrike" cap="none">
                <a:solidFill>
                  <a:schemeClr val="dk1"/>
                </a:solidFill>
                <a:latin typeface="Calibri"/>
                <a:ea typeface="Calibri"/>
                <a:cs typeface="Calibri"/>
                <a:sym typeface="Calibri"/>
              </a:rPr>
              <a:t> incluye el presupuesto , planificación y programación</a:t>
            </a:r>
            <a:endParaRPr sz="1600" b="0" i="0" u="none" strike="noStrike" cap="none">
              <a:solidFill>
                <a:schemeClr val="dk1"/>
              </a:solidFill>
              <a:latin typeface="Calibri"/>
              <a:ea typeface="Calibri"/>
              <a:cs typeface="Calibri"/>
              <a:sym typeface="Calibri"/>
            </a:endParaRPr>
          </a:p>
        </p:txBody>
      </p:sp>
      <p:sp>
        <p:nvSpPr>
          <p:cNvPr id="536" name="Google Shape;536;p9"/>
          <p:cNvSpPr/>
          <p:nvPr/>
        </p:nvSpPr>
        <p:spPr>
          <a:xfrm>
            <a:off x="8616280" y="3586774"/>
            <a:ext cx="3093533" cy="502596"/>
          </a:xfrm>
          <a:prstGeom prst="wedgeRoundRectCallout">
            <a:avLst>
              <a:gd name="adj1" fmla="val -68806"/>
              <a:gd name="adj2" fmla="val 52641"/>
              <a:gd name="adj3" fmla="val 16667"/>
            </a:avLst>
          </a:prstGeom>
          <a:solidFill>
            <a:srgbClr val="FF3F40"/>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1"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 incluye los procesos de atención al cliente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1"/>
                                        </p:tgtEl>
                                        <p:attrNameLst>
                                          <p:attrName>style.visibility</p:attrName>
                                        </p:attrNameLst>
                                      </p:cBhvr>
                                      <p:to>
                                        <p:strVal val="visible"/>
                                      </p:to>
                                    </p:set>
                                    <p:animEffect transition="in" filter="fade">
                                      <p:cBhvr>
                                        <p:cTn id="7" dur="2000"/>
                                        <p:tgtEl>
                                          <p:spTgt spid="5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5"/>
                                        </p:tgtEl>
                                        <p:attrNameLst>
                                          <p:attrName>style.visibility</p:attrName>
                                        </p:attrNameLst>
                                      </p:cBhvr>
                                      <p:to>
                                        <p:strVal val="visible"/>
                                      </p:to>
                                    </p:set>
                                    <p:animEffect transition="in" filter="fade">
                                      <p:cBhvr>
                                        <p:cTn id="12" dur="500"/>
                                        <p:tgtEl>
                                          <p:spTgt spid="5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6"/>
                                        </p:tgtEl>
                                        <p:attrNameLst>
                                          <p:attrName>style.visibility</p:attrName>
                                        </p:attrNameLst>
                                      </p:cBhvr>
                                      <p:to>
                                        <p:strVal val="visible"/>
                                      </p:to>
                                    </p:set>
                                    <p:animEffect transition="in" filter="fade">
                                      <p:cBhvr>
                                        <p:cTn id="17" dur="1000"/>
                                        <p:tgtEl>
                                          <p:spTgt spid="5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3"/>
                                        </p:tgtEl>
                                        <p:attrNameLst>
                                          <p:attrName>style.visibility</p:attrName>
                                        </p:attrNameLst>
                                      </p:cBhvr>
                                      <p:to>
                                        <p:strVal val="visible"/>
                                      </p:to>
                                    </p:set>
                                    <p:animEffect transition="in" filter="fade">
                                      <p:cBhvr>
                                        <p:cTn id="22" dur="500"/>
                                        <p:tgtEl>
                                          <p:spTgt spid="5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4"/>
                                        </p:tgtEl>
                                        <p:attrNameLst>
                                          <p:attrName>style.visibility</p:attrName>
                                        </p:attrNameLst>
                                      </p:cBhvr>
                                      <p:to>
                                        <p:strVal val="visible"/>
                                      </p:to>
                                    </p:set>
                                    <p:animEffect transition="in" filter="fade">
                                      <p:cBhvr>
                                        <p:cTn id="27" dur="2000"/>
                                        <p:tgtEl>
                                          <p:spTgt spid="5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gtEl>
                                        <p:attrNameLst>
                                          <p:attrName>style.visibility</p:attrName>
                                        </p:attrNameLst>
                                      </p:cBhvr>
                                      <p:to>
                                        <p:strVal val="visible"/>
                                      </p:to>
                                    </p:set>
                                    <p:animEffect transition="in" filter="fade">
                                      <p:cBhvr>
                                        <p:cTn id="32" dur="2000"/>
                                        <p:tgtEl>
                                          <p:spTgt spid="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a:latin typeface="Calibri"/>
                <a:ea typeface="Calibri"/>
                <a:cs typeface="Calibri"/>
                <a:sym typeface="Calibri"/>
              </a:rPr>
              <a:t>Calidad de Software</a:t>
            </a:r>
            <a:endParaRPr sz="3600">
              <a:latin typeface="Calibri"/>
              <a:ea typeface="Calibri"/>
              <a:cs typeface="Calibri"/>
              <a:sym typeface="Calibri"/>
            </a:endParaRPr>
          </a:p>
        </p:txBody>
      </p:sp>
      <p:sp>
        <p:nvSpPr>
          <p:cNvPr id="542" name="Google Shape;542;p1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23</a:t>
            </a:fld>
            <a:endParaRPr/>
          </a:p>
        </p:txBody>
      </p:sp>
      <p:sp>
        <p:nvSpPr>
          <p:cNvPr id="544" name="Google Shape;544;p10"/>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114300" algn="l" rtl="0">
              <a:lnSpc>
                <a:spcPct val="85000"/>
              </a:lnSpc>
              <a:spcBef>
                <a:spcPts val="0"/>
              </a:spcBef>
              <a:spcAft>
                <a:spcPts val="0"/>
              </a:spcAft>
              <a:buClr>
                <a:srgbClr val="C00000"/>
              </a:buClr>
              <a:buSzPts val="1800"/>
              <a:buFont typeface="Arial"/>
              <a:buChar char="»"/>
            </a:pPr>
            <a:r>
              <a:rPr lang="es-ES"/>
              <a:t>La calidad del software se ha mejorado significativamente en esto últimos años, en  particular por una mayor conciencia de la importancia de la gestión de la calidad y la adopción de técnicas de gestión de la calidad para desarrollo en la industria del software</a:t>
            </a:r>
            <a:endParaRPr/>
          </a:p>
          <a:p>
            <a:pPr marL="68580" lvl="0" indent="0" algn="l" rtl="0">
              <a:lnSpc>
                <a:spcPct val="85000"/>
              </a:lnSpc>
              <a:spcBef>
                <a:spcPts val="975"/>
              </a:spcBef>
              <a:spcAft>
                <a:spcPts val="0"/>
              </a:spcAft>
              <a:buClr>
                <a:srgbClr val="C00000"/>
              </a:buClr>
              <a:buSzPts val="1800"/>
              <a:buFont typeface="Arial"/>
              <a:buNone/>
            </a:pPr>
            <a:endParaRPr/>
          </a:p>
          <a:p>
            <a:pPr marL="68580" lvl="0" indent="-114300" algn="l" rtl="0">
              <a:lnSpc>
                <a:spcPct val="85000"/>
              </a:lnSpc>
              <a:spcBef>
                <a:spcPts val="975"/>
              </a:spcBef>
              <a:spcAft>
                <a:spcPts val="0"/>
              </a:spcAft>
              <a:buClr>
                <a:srgbClr val="C00000"/>
              </a:buClr>
              <a:buSzPts val="1800"/>
              <a:buFont typeface="Arial"/>
              <a:buChar char="»"/>
            </a:pPr>
            <a:r>
              <a:rPr lang="es-ES"/>
              <a:t>Se divide en </a:t>
            </a:r>
            <a:endParaRPr/>
          </a:p>
          <a:p>
            <a:pPr marL="260604" lvl="1" indent="-257175" algn="l" rtl="0">
              <a:lnSpc>
                <a:spcPct val="85000"/>
              </a:lnSpc>
              <a:spcBef>
                <a:spcPts val="450"/>
              </a:spcBef>
              <a:spcAft>
                <a:spcPts val="0"/>
              </a:spcAft>
              <a:buClr>
                <a:srgbClr val="262626"/>
              </a:buClr>
              <a:buSzPts val="1800"/>
              <a:buChar char=" "/>
            </a:pPr>
            <a:r>
              <a:rPr lang="es-ES"/>
              <a:t>Calidad del producto obtenido</a:t>
            </a:r>
            <a:endParaRPr/>
          </a:p>
          <a:p>
            <a:pPr marL="260604" lvl="1" indent="-257175" algn="l" rtl="0">
              <a:lnSpc>
                <a:spcPct val="85000"/>
              </a:lnSpc>
              <a:spcBef>
                <a:spcPts val="450"/>
              </a:spcBef>
              <a:spcAft>
                <a:spcPts val="0"/>
              </a:spcAft>
              <a:buClr>
                <a:srgbClr val="262626"/>
              </a:buClr>
              <a:buSzPts val="1800"/>
              <a:buChar char=" "/>
            </a:pPr>
            <a:r>
              <a:rPr lang="es-ES"/>
              <a:t>Calidad del proceso de desarrollo</a:t>
            </a:r>
            <a:endParaRPr/>
          </a:p>
          <a:p>
            <a:pPr marL="68580" lvl="0" indent="0" algn="l" rtl="0">
              <a:lnSpc>
                <a:spcPct val="85000"/>
              </a:lnSpc>
              <a:spcBef>
                <a:spcPts val="975"/>
              </a:spcBef>
              <a:spcAft>
                <a:spcPts val="0"/>
              </a:spcAft>
              <a:buClr>
                <a:srgbClr val="C00000"/>
              </a:buClr>
              <a:buSzPts val="1800"/>
              <a:buFont typeface="Arial"/>
              <a:buNone/>
            </a:pPr>
            <a:endParaRPr/>
          </a:p>
        </p:txBody>
      </p:sp>
      <p:sp>
        <p:nvSpPr>
          <p:cNvPr id="546" name="Google Shape;546;p10"/>
          <p:cNvSpPr/>
          <p:nvPr/>
        </p:nvSpPr>
        <p:spPr>
          <a:xfrm rot="5400000">
            <a:off x="4896648" y="4484338"/>
            <a:ext cx="1158875" cy="920409"/>
          </a:xfrm>
          <a:custGeom>
            <a:avLst/>
            <a:gdLst/>
            <a:ahLst/>
            <a:cxnLst/>
            <a:rect l="l" t="t" r="r" b="b"/>
            <a:pathLst>
              <a:path w="21600" h="21600" extrusionOk="0">
                <a:moveTo>
                  <a:pt x="16200" y="0"/>
                </a:moveTo>
                <a:lnTo>
                  <a:pt x="16200" y="5400"/>
                </a:lnTo>
                <a:lnTo>
                  <a:pt x="3375" y="5400"/>
                </a:lnTo>
                <a:lnTo>
                  <a:pt x="3375" y="16200"/>
                </a:lnTo>
                <a:lnTo>
                  <a:pt x="16200" y="16200"/>
                </a:lnTo>
                <a:lnTo>
                  <a:pt x="16200" y="21600"/>
                </a:lnTo>
                <a:lnTo>
                  <a:pt x="21600" y="10800"/>
                </a:lnTo>
                <a:close/>
              </a:path>
              <a:path w="21600" h="21600" extrusionOk="0">
                <a:moveTo>
                  <a:pt x="1350" y="5400"/>
                </a:moveTo>
                <a:lnTo>
                  <a:pt x="1350" y="16200"/>
                </a:lnTo>
                <a:lnTo>
                  <a:pt x="2700" y="16200"/>
                </a:lnTo>
                <a:lnTo>
                  <a:pt x="2700" y="5400"/>
                </a:lnTo>
                <a:close/>
              </a:path>
              <a:path w="21600" h="21600" extrusionOk="0">
                <a:moveTo>
                  <a:pt x="0" y="5400"/>
                </a:moveTo>
                <a:lnTo>
                  <a:pt x="0" y="16200"/>
                </a:lnTo>
                <a:lnTo>
                  <a:pt x="675" y="16200"/>
                </a:lnTo>
                <a:lnTo>
                  <a:pt x="675" y="5400"/>
                </a:lnTo>
                <a:close/>
              </a:path>
            </a:pathLst>
          </a:cu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7" name="Google Shape;547;p10"/>
          <p:cNvSpPr txBox="1"/>
          <p:nvPr/>
        </p:nvSpPr>
        <p:spPr>
          <a:xfrm>
            <a:off x="4085953" y="5736877"/>
            <a:ext cx="324036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0" i="0" u="none" strike="noStrike" cap="none">
                <a:solidFill>
                  <a:schemeClr val="dk1"/>
                </a:solidFill>
                <a:latin typeface="Calibri"/>
                <a:ea typeface="Calibri"/>
                <a:cs typeface="Calibri"/>
                <a:sym typeface="Calibri"/>
              </a:rPr>
              <a:t>Son dependientes</a:t>
            </a:r>
            <a:endParaRPr sz="1400" b="0" i="0" u="none" strike="noStrike" cap="none">
              <a:solidFill>
                <a:srgbClr val="000000"/>
              </a:solidFill>
              <a:latin typeface="Arial"/>
              <a:ea typeface="Arial"/>
              <a:cs typeface="Arial"/>
              <a:sym typeface="Arial"/>
            </a:endParaRPr>
          </a:p>
        </p:txBody>
      </p:sp>
      <p:sp>
        <p:nvSpPr>
          <p:cNvPr id="548" name="Google Shape;548;p10"/>
          <p:cNvSpPr/>
          <p:nvPr/>
        </p:nvSpPr>
        <p:spPr>
          <a:xfrm>
            <a:off x="6816080" y="476672"/>
            <a:ext cx="4536504" cy="1152128"/>
          </a:xfrm>
          <a:prstGeom prst="roundRect">
            <a:avLst>
              <a:gd name="adj" fmla="val 16667"/>
            </a:avLst>
          </a:prstGeom>
          <a:solidFill>
            <a:srgbClr val="BBCFB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“Conjunto de propiedades o características de un producto o servicio que le confieren aptitud para satisfacer unas necesidades expresadas o implícitas” (ISO 8402)</a:t>
            </a:r>
            <a:endParaRPr sz="16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6"/>
                                        </p:tgtEl>
                                        <p:attrNameLst>
                                          <p:attrName>style.visibility</p:attrName>
                                        </p:attrNameLst>
                                      </p:cBhvr>
                                      <p:to>
                                        <p:strVal val="visible"/>
                                      </p:to>
                                    </p:set>
                                    <p:animEffect transition="in" filter="fade">
                                      <p:cBhvr>
                                        <p:cTn id="7" dur="2000"/>
                                        <p:tgtEl>
                                          <p:spTgt spid="546"/>
                                        </p:tgtEl>
                                      </p:cBhvr>
                                    </p:animEffect>
                                  </p:childTnLst>
                                </p:cTn>
                              </p:par>
                              <p:par>
                                <p:cTn id="8" presetID="10" presetClass="entr" presetSubtype="0" fill="hold" nodeType="withEffect">
                                  <p:stCondLst>
                                    <p:cond delay="0"/>
                                  </p:stCondLst>
                                  <p:childTnLst>
                                    <p:set>
                                      <p:cBhvr>
                                        <p:cTn id="9" dur="1" fill="hold">
                                          <p:stCondLst>
                                            <p:cond delay="0"/>
                                          </p:stCondLst>
                                        </p:cTn>
                                        <p:tgtEl>
                                          <p:spTgt spid="547"/>
                                        </p:tgtEl>
                                        <p:attrNameLst>
                                          <p:attrName>style.visibility</p:attrName>
                                        </p:attrNameLst>
                                      </p:cBhvr>
                                      <p:to>
                                        <p:strVal val="visible"/>
                                      </p:to>
                                    </p:set>
                                    <p:animEffect transition="in" filter="fade">
                                      <p:cBhvr>
                                        <p:cTn id="10" dur="2000"/>
                                        <p:tgtEl>
                                          <p:spTgt spid="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a:latin typeface="Calibri"/>
                <a:ea typeface="Calibri"/>
                <a:cs typeface="Calibri"/>
                <a:sym typeface="Calibri"/>
              </a:rPr>
              <a:t>Calidad del Producto y Proceso</a:t>
            </a:r>
            <a:endParaRPr sz="3600">
              <a:latin typeface="Calibri"/>
              <a:ea typeface="Calibri"/>
              <a:cs typeface="Calibri"/>
              <a:sym typeface="Calibri"/>
            </a:endParaRPr>
          </a:p>
        </p:txBody>
      </p:sp>
      <p:sp>
        <p:nvSpPr>
          <p:cNvPr id="554" name="Google Shape;554;p1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24</a:t>
            </a:fld>
            <a:endParaRPr/>
          </a:p>
        </p:txBody>
      </p:sp>
      <p:sp>
        <p:nvSpPr>
          <p:cNvPr id="555" name="Google Shape;555;p1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68580" lvl="0" indent="-68580" algn="l" rtl="0">
              <a:lnSpc>
                <a:spcPct val="85000"/>
              </a:lnSpc>
              <a:spcBef>
                <a:spcPts val="0"/>
              </a:spcBef>
              <a:spcAft>
                <a:spcPts val="0"/>
              </a:spcAft>
              <a:buSzPts val="800"/>
              <a:buNone/>
            </a:pPr>
            <a:r>
              <a:rPr lang="es-ES"/>
              <a:t>Calidad del Producto y Proceso</a:t>
            </a:r>
            <a:endParaRPr/>
          </a:p>
        </p:txBody>
      </p:sp>
      <p:sp>
        <p:nvSpPr>
          <p:cNvPr id="556" name="Google Shape;556;p11"/>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114300" algn="l" rtl="0">
              <a:lnSpc>
                <a:spcPct val="85000"/>
              </a:lnSpc>
              <a:spcBef>
                <a:spcPts val="0"/>
              </a:spcBef>
              <a:spcAft>
                <a:spcPts val="0"/>
              </a:spcAft>
              <a:buClr>
                <a:srgbClr val="C00000"/>
              </a:buClr>
              <a:buSzPts val="1800"/>
              <a:buFont typeface="Arial"/>
              <a:buChar char="»"/>
            </a:pPr>
            <a:r>
              <a:rPr lang="es-ES" sz="2400"/>
              <a:t>Producto</a:t>
            </a:r>
            <a:endParaRPr sz="2400"/>
          </a:p>
          <a:p>
            <a:pPr marL="260604" lvl="1" indent="-257175" algn="l" rtl="0">
              <a:lnSpc>
                <a:spcPct val="85000"/>
              </a:lnSpc>
              <a:spcBef>
                <a:spcPts val="450"/>
              </a:spcBef>
              <a:spcAft>
                <a:spcPts val="0"/>
              </a:spcAft>
              <a:buClr>
                <a:srgbClr val="262626"/>
              </a:buClr>
              <a:buSzPts val="1800"/>
              <a:buChar char=" "/>
            </a:pPr>
            <a:r>
              <a:rPr lang="es-ES" sz="2000"/>
              <a:t>La estandarización del producto define las propiedades que debe satisfacer el producto software resultante.</a:t>
            </a:r>
            <a:endParaRPr sz="2000"/>
          </a:p>
          <a:p>
            <a:pPr marL="68580" lvl="0" indent="-114300" algn="l" rtl="0">
              <a:lnSpc>
                <a:spcPct val="85000"/>
              </a:lnSpc>
              <a:spcBef>
                <a:spcPts val="975"/>
              </a:spcBef>
              <a:spcAft>
                <a:spcPts val="0"/>
              </a:spcAft>
              <a:buClr>
                <a:srgbClr val="C00000"/>
              </a:buClr>
              <a:buSzPts val="1800"/>
              <a:buFont typeface="Arial"/>
              <a:buChar char="»"/>
            </a:pPr>
            <a:r>
              <a:rPr lang="es-ES" sz="2400"/>
              <a:t>Proceso</a:t>
            </a:r>
            <a:endParaRPr sz="2400"/>
          </a:p>
          <a:p>
            <a:pPr marL="260604" lvl="1" indent="-257175" algn="l" rtl="0">
              <a:lnSpc>
                <a:spcPct val="85000"/>
              </a:lnSpc>
              <a:spcBef>
                <a:spcPts val="450"/>
              </a:spcBef>
              <a:spcAft>
                <a:spcPts val="0"/>
              </a:spcAft>
              <a:buClr>
                <a:srgbClr val="262626"/>
              </a:buClr>
              <a:buSzPts val="1800"/>
              <a:buChar char=" "/>
            </a:pPr>
            <a:r>
              <a:rPr lang="es-ES" sz="2000"/>
              <a:t>La estandarización del proceso define la manera de desarrollar el producto software.</a:t>
            </a:r>
            <a:endParaRPr sz="2000"/>
          </a:p>
          <a:p>
            <a:pPr marL="68580" lvl="0" indent="0" algn="l" rtl="0">
              <a:lnSpc>
                <a:spcPct val="85000"/>
              </a:lnSpc>
              <a:spcBef>
                <a:spcPts val="975"/>
              </a:spcBef>
              <a:spcAft>
                <a:spcPts val="0"/>
              </a:spcAft>
              <a:buClr>
                <a:srgbClr val="C00000"/>
              </a:buClr>
              <a:buSzPts val="1800"/>
              <a:buFont typeface="Arial"/>
              <a:buNone/>
            </a:pPr>
            <a:endParaRPr sz="2400"/>
          </a:p>
        </p:txBody>
      </p:sp>
      <p:sp>
        <p:nvSpPr>
          <p:cNvPr id="557" name="Google Shape;557;p11"/>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sp>
        <p:nvSpPr>
          <p:cNvPr id="558" name="Google Shape;558;p11"/>
          <p:cNvSpPr txBox="1"/>
          <p:nvPr/>
        </p:nvSpPr>
        <p:spPr>
          <a:xfrm>
            <a:off x="1775520" y="5158406"/>
            <a:ext cx="7730516" cy="150810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800"/>
              <a:buFont typeface="Arial"/>
              <a:buNone/>
            </a:pPr>
            <a:r>
              <a:rPr lang="es-ES" sz="2800" b="0" i="0" u="none" strike="noStrike" cap="none">
                <a:solidFill>
                  <a:schemeClr val="dk1"/>
                </a:solidFill>
                <a:latin typeface="Calibri"/>
                <a:ea typeface="Calibri"/>
                <a:cs typeface="Calibri"/>
                <a:sym typeface="Calibri"/>
              </a:rPr>
              <a:t>Sin un buen proceso de desarrollo es casi imposible obtener un buen producto.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0" i="0" u="none" strike="noStrike" cap="small">
              <a:solidFill>
                <a:schemeClr val="dk1"/>
              </a:solidFill>
              <a:latin typeface="Calibri"/>
              <a:ea typeface="Calibri"/>
              <a:cs typeface="Calibri"/>
              <a:sym typeface="Calibri"/>
            </a:endParaRPr>
          </a:p>
        </p:txBody>
      </p:sp>
      <p:sp>
        <p:nvSpPr>
          <p:cNvPr id="559" name="Google Shape;559;p11"/>
          <p:cNvSpPr/>
          <p:nvPr/>
        </p:nvSpPr>
        <p:spPr>
          <a:xfrm>
            <a:off x="6816080" y="476672"/>
            <a:ext cx="4536504" cy="1152128"/>
          </a:xfrm>
          <a:prstGeom prst="roundRect">
            <a:avLst>
              <a:gd name="adj" fmla="val 16667"/>
            </a:avLst>
          </a:prstGeom>
          <a:solidFill>
            <a:srgbClr val="BBCFB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“Conjunto de propiedades o características de un producto o servicio que le confieren aptitud para satisfacer unas necesidades expresadas o implícitas” (ISO 8402)</a:t>
            </a:r>
            <a:endParaRPr sz="16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12"/>
          <p:cNvSpPr txBox="1">
            <a:spLocks noGrp="1"/>
          </p:cNvSpPr>
          <p:nvPr>
            <p:ph type="title"/>
          </p:nvPr>
        </p:nvSpPr>
        <p:spPr>
          <a:xfrm>
            <a:off x="649289" y="416353"/>
            <a:ext cx="10415264" cy="708391"/>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2800"/>
              <a:buFont typeface="Calibri"/>
              <a:buNone/>
            </a:pPr>
            <a:r>
              <a:rPr lang="es-ES" sz="3600">
                <a:latin typeface="Calibri"/>
                <a:ea typeface="Calibri"/>
                <a:cs typeface="Calibri"/>
                <a:sym typeface="Calibri"/>
              </a:rPr>
              <a:t>Clasificación de Normas y Modelos de Calidad</a:t>
            </a:r>
            <a:endParaRPr sz="3600">
              <a:latin typeface="Calibri"/>
              <a:ea typeface="Calibri"/>
              <a:cs typeface="Calibri"/>
              <a:sym typeface="Calibri"/>
            </a:endParaRPr>
          </a:p>
        </p:txBody>
      </p:sp>
      <p:sp>
        <p:nvSpPr>
          <p:cNvPr id="568" name="Google Shape;568;p1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25</a:t>
            </a:fld>
            <a:endParaRPr/>
          </a:p>
        </p:txBody>
      </p:sp>
      <p:sp>
        <p:nvSpPr>
          <p:cNvPr id="571" name="Google Shape;571;p12"/>
          <p:cNvSpPr/>
          <p:nvPr/>
        </p:nvSpPr>
        <p:spPr>
          <a:xfrm>
            <a:off x="2063750" y="1484785"/>
            <a:ext cx="2160588" cy="649287"/>
          </a:xfrm>
          <a:prstGeom prst="down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Producto Software</a:t>
            </a:r>
            <a:endParaRPr sz="1400" b="0" i="0" u="none" strike="noStrike" cap="none">
              <a:solidFill>
                <a:srgbClr val="000000"/>
              </a:solidFill>
              <a:latin typeface="Arial"/>
              <a:ea typeface="Arial"/>
              <a:cs typeface="Arial"/>
              <a:sym typeface="Arial"/>
            </a:endParaRPr>
          </a:p>
        </p:txBody>
      </p:sp>
      <p:grpSp>
        <p:nvGrpSpPr>
          <p:cNvPr id="572" name="Google Shape;572;p12"/>
          <p:cNvGrpSpPr/>
          <p:nvPr/>
        </p:nvGrpSpPr>
        <p:grpSpPr>
          <a:xfrm>
            <a:off x="2108201" y="2205039"/>
            <a:ext cx="3629025" cy="1843087"/>
            <a:chOff x="656136" y="1412776"/>
            <a:chExt cx="3627832" cy="1843405"/>
          </a:xfrm>
        </p:grpSpPr>
        <p:pic>
          <p:nvPicPr>
            <p:cNvPr id="573" name="Google Shape;573;p12" descr="http://thumbs.dreamstime.com/x/producto-de-software-en-rect%C3%A1ngulo-15984867.jpg"/>
            <p:cNvPicPr preferRelativeResize="0"/>
            <p:nvPr/>
          </p:nvPicPr>
          <p:blipFill rotWithShape="1">
            <a:blip r:embed="rId3">
              <a:alphaModFix/>
            </a:blip>
            <a:srcRect/>
            <a:stretch/>
          </p:blipFill>
          <p:spPr>
            <a:xfrm>
              <a:off x="2267744" y="1772816"/>
              <a:ext cx="1224136" cy="1285343"/>
            </a:xfrm>
            <a:prstGeom prst="rect">
              <a:avLst/>
            </a:prstGeom>
            <a:noFill/>
            <a:ln>
              <a:noFill/>
            </a:ln>
          </p:spPr>
        </p:pic>
        <p:pic>
          <p:nvPicPr>
            <p:cNvPr id="574" name="Google Shape;574;p12" descr="http://thumbs.dreamstime.com/x/producto-de-software-en-rect%C3%A1ngulo-15984867.jpg"/>
            <p:cNvPicPr preferRelativeResize="0"/>
            <p:nvPr/>
          </p:nvPicPr>
          <p:blipFill rotWithShape="1">
            <a:blip r:embed="rId4">
              <a:alphaModFix/>
            </a:blip>
            <a:srcRect/>
            <a:stretch/>
          </p:blipFill>
          <p:spPr>
            <a:xfrm>
              <a:off x="656136" y="1412776"/>
              <a:ext cx="1755624" cy="1843405"/>
            </a:xfrm>
            <a:prstGeom prst="rect">
              <a:avLst/>
            </a:prstGeom>
            <a:noFill/>
            <a:ln>
              <a:noFill/>
            </a:ln>
          </p:spPr>
        </p:pic>
        <p:pic>
          <p:nvPicPr>
            <p:cNvPr id="575" name="Google Shape;575;p12" descr="http://thumbs.dreamstime.com/x/producto-de-software-en-rect%C3%A1ngulo-15984867.jpg"/>
            <p:cNvPicPr preferRelativeResize="0"/>
            <p:nvPr/>
          </p:nvPicPr>
          <p:blipFill rotWithShape="1">
            <a:blip r:embed="rId5">
              <a:alphaModFix/>
            </a:blip>
            <a:srcRect/>
            <a:stretch/>
          </p:blipFill>
          <p:spPr>
            <a:xfrm>
              <a:off x="3419872" y="1988840"/>
              <a:ext cx="864096" cy="907301"/>
            </a:xfrm>
            <a:prstGeom prst="rect">
              <a:avLst/>
            </a:prstGeom>
            <a:noFill/>
            <a:ln>
              <a:noFill/>
            </a:ln>
          </p:spPr>
        </p:pic>
      </p:grpSp>
      <p:sp>
        <p:nvSpPr>
          <p:cNvPr id="576" name="Google Shape;576;p12"/>
          <p:cNvSpPr/>
          <p:nvPr/>
        </p:nvSpPr>
        <p:spPr>
          <a:xfrm>
            <a:off x="5880100" y="1484314"/>
            <a:ext cx="2160588" cy="649287"/>
          </a:xfrm>
          <a:prstGeom prst="down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Producto Software</a:t>
            </a:r>
            <a:endParaRPr sz="1400" b="0" i="0" u="none" strike="noStrike" cap="none">
              <a:solidFill>
                <a:srgbClr val="000000"/>
              </a:solidFill>
              <a:latin typeface="Arial"/>
              <a:ea typeface="Arial"/>
              <a:cs typeface="Arial"/>
              <a:sym typeface="Arial"/>
            </a:endParaRPr>
          </a:p>
        </p:txBody>
      </p:sp>
      <p:grpSp>
        <p:nvGrpSpPr>
          <p:cNvPr id="577" name="Google Shape;577;p12"/>
          <p:cNvGrpSpPr/>
          <p:nvPr/>
        </p:nvGrpSpPr>
        <p:grpSpPr>
          <a:xfrm>
            <a:off x="6035676" y="2349501"/>
            <a:ext cx="3228975" cy="1698625"/>
            <a:chOff x="4583646" y="2492896"/>
            <a:chExt cx="3528392" cy="1843405"/>
          </a:xfrm>
        </p:grpSpPr>
        <p:grpSp>
          <p:nvGrpSpPr>
            <p:cNvPr id="578" name="Google Shape;578;p12"/>
            <p:cNvGrpSpPr/>
            <p:nvPr/>
          </p:nvGrpSpPr>
          <p:grpSpPr>
            <a:xfrm>
              <a:off x="4583646" y="2492896"/>
              <a:ext cx="2736304" cy="1843405"/>
              <a:chOff x="4583646" y="2492896"/>
              <a:chExt cx="2736304" cy="1843405"/>
            </a:xfrm>
          </p:grpSpPr>
          <p:pic>
            <p:nvPicPr>
              <p:cNvPr id="579" name="Google Shape;579;p12" descr="http://thumbs.dreamstime.com/x/producto-de-software-en-rect%C3%A1ngulo-15984867.jpg"/>
              <p:cNvPicPr preferRelativeResize="0"/>
              <p:nvPr/>
            </p:nvPicPr>
            <p:blipFill rotWithShape="1">
              <a:blip r:embed="rId4">
                <a:alphaModFix/>
              </a:blip>
              <a:srcRect/>
              <a:stretch/>
            </p:blipFill>
            <p:spPr>
              <a:xfrm>
                <a:off x="4583646" y="2492896"/>
                <a:ext cx="1755624" cy="1843405"/>
              </a:xfrm>
              <a:prstGeom prst="rect">
                <a:avLst/>
              </a:prstGeom>
              <a:noFill/>
              <a:ln>
                <a:noFill/>
              </a:ln>
            </p:spPr>
          </p:pic>
          <p:pic>
            <p:nvPicPr>
              <p:cNvPr id="580" name="Google Shape;580;p12" descr="http://thumbs.dreamstime.com/x/producto-de-software-en-rect%C3%A1ngulo-15984867.jpg"/>
              <p:cNvPicPr preferRelativeResize="0"/>
              <p:nvPr/>
            </p:nvPicPr>
            <p:blipFill rotWithShape="1">
              <a:blip r:embed="rId6">
                <a:alphaModFix/>
              </a:blip>
              <a:srcRect/>
              <a:stretch/>
            </p:blipFill>
            <p:spPr>
              <a:xfrm>
                <a:off x="6095814" y="2852936"/>
                <a:ext cx="1224136" cy="1285343"/>
              </a:xfrm>
              <a:prstGeom prst="rect">
                <a:avLst/>
              </a:prstGeom>
              <a:noFill/>
              <a:ln>
                <a:noFill/>
              </a:ln>
            </p:spPr>
          </p:pic>
        </p:grpSp>
        <p:pic>
          <p:nvPicPr>
            <p:cNvPr id="581" name="Google Shape;581;p12" descr="http://thumbs.dreamstime.com/x/producto-de-software-en-rect%C3%A1ngulo-15984867.jpg"/>
            <p:cNvPicPr preferRelativeResize="0"/>
            <p:nvPr/>
          </p:nvPicPr>
          <p:blipFill rotWithShape="1">
            <a:blip r:embed="rId7">
              <a:alphaModFix/>
            </a:blip>
            <a:srcRect/>
            <a:stretch/>
          </p:blipFill>
          <p:spPr>
            <a:xfrm>
              <a:off x="7247942" y="3068960"/>
              <a:ext cx="864096" cy="907301"/>
            </a:xfrm>
            <a:prstGeom prst="rect">
              <a:avLst/>
            </a:prstGeom>
            <a:noFill/>
            <a:ln>
              <a:noFill/>
            </a:ln>
          </p:spPr>
        </p:pic>
      </p:grpSp>
      <p:sp>
        <p:nvSpPr>
          <p:cNvPr id="582" name="Google Shape;582;p12"/>
          <p:cNvSpPr/>
          <p:nvPr/>
        </p:nvSpPr>
        <p:spPr>
          <a:xfrm>
            <a:off x="1992314" y="5157789"/>
            <a:ext cx="7991475" cy="503237"/>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Organización</a:t>
            </a:r>
            <a:endParaRPr sz="1800" b="0" i="0" u="none" strike="noStrike" cap="none">
              <a:solidFill>
                <a:schemeClr val="dk1"/>
              </a:solidFill>
              <a:latin typeface="Calibri"/>
              <a:ea typeface="Calibri"/>
              <a:cs typeface="Calibri"/>
              <a:sym typeface="Calibri"/>
            </a:endParaRPr>
          </a:p>
        </p:txBody>
      </p:sp>
      <p:pic>
        <p:nvPicPr>
          <p:cNvPr id="583" name="Google Shape;583;p12" descr="http://www.ecofusion.com.mx/wp-content/uploads/2012/09/servicio-300x300.jpg"/>
          <p:cNvPicPr preferRelativeResize="0"/>
          <p:nvPr/>
        </p:nvPicPr>
        <p:blipFill rotWithShape="1">
          <a:blip r:embed="rId8">
            <a:alphaModFix/>
          </a:blip>
          <a:srcRect/>
          <a:stretch/>
        </p:blipFill>
        <p:spPr>
          <a:xfrm>
            <a:off x="4992239" y="1790217"/>
            <a:ext cx="720725" cy="719137"/>
          </a:xfrm>
          <a:prstGeom prst="rect">
            <a:avLst/>
          </a:prstGeom>
          <a:noFill/>
          <a:ln>
            <a:noFill/>
          </a:ln>
        </p:spPr>
      </p:pic>
      <p:pic>
        <p:nvPicPr>
          <p:cNvPr id="584" name="Google Shape;584;p12" descr="http://www.ecofusion.com.mx/wp-content/uploads/2012/09/servicio-300x300.jpg"/>
          <p:cNvPicPr preferRelativeResize="0"/>
          <p:nvPr/>
        </p:nvPicPr>
        <p:blipFill rotWithShape="1">
          <a:blip r:embed="rId8">
            <a:alphaModFix/>
          </a:blip>
          <a:srcRect/>
          <a:stretch/>
        </p:blipFill>
        <p:spPr>
          <a:xfrm>
            <a:off x="8445594" y="1877679"/>
            <a:ext cx="720725" cy="720725"/>
          </a:xfrm>
          <a:prstGeom prst="rect">
            <a:avLst/>
          </a:prstGeom>
          <a:noFill/>
          <a:ln>
            <a:noFill/>
          </a:ln>
        </p:spPr>
      </p:pic>
      <p:pic>
        <p:nvPicPr>
          <p:cNvPr id="585" name="Google Shape;585;p12" descr="http://www.vallartasport.mx/images/colaboraciones/articulos/slide-calidad-en-servicio-1311378216.jpg"/>
          <p:cNvPicPr preferRelativeResize="0"/>
          <p:nvPr/>
        </p:nvPicPr>
        <p:blipFill rotWithShape="1">
          <a:blip r:embed="rId9">
            <a:alphaModFix/>
          </a:blip>
          <a:srcRect/>
          <a:stretch/>
        </p:blipFill>
        <p:spPr>
          <a:xfrm>
            <a:off x="4440238" y="981075"/>
            <a:ext cx="647700" cy="725488"/>
          </a:xfrm>
          <a:prstGeom prst="rect">
            <a:avLst/>
          </a:prstGeom>
          <a:noFill/>
          <a:ln>
            <a:noFill/>
          </a:ln>
        </p:spPr>
      </p:pic>
      <p:pic>
        <p:nvPicPr>
          <p:cNvPr id="586" name="Google Shape;586;p12" descr="http://www.vallartasport.mx/images/colaboraciones/articulos/slide-calidad-en-servicio-1311378216.jpg"/>
          <p:cNvPicPr preferRelativeResize="0"/>
          <p:nvPr/>
        </p:nvPicPr>
        <p:blipFill rotWithShape="1">
          <a:blip r:embed="rId9">
            <a:alphaModFix/>
          </a:blip>
          <a:srcRect/>
          <a:stretch/>
        </p:blipFill>
        <p:spPr>
          <a:xfrm>
            <a:off x="9264650" y="4221164"/>
            <a:ext cx="647700" cy="725487"/>
          </a:xfrm>
          <a:prstGeom prst="rect">
            <a:avLst/>
          </a:prstGeom>
          <a:noFill/>
          <a:ln>
            <a:noFill/>
          </a:ln>
        </p:spPr>
      </p:pic>
      <p:pic>
        <p:nvPicPr>
          <p:cNvPr id="587" name="Google Shape;587;p12" descr="http://www.vallartasport.mx/images/colaboraciones/articulos/slide-calidad-en-servicio-1311378216.jpg"/>
          <p:cNvPicPr preferRelativeResize="0"/>
          <p:nvPr/>
        </p:nvPicPr>
        <p:blipFill rotWithShape="1">
          <a:blip r:embed="rId9">
            <a:alphaModFix/>
          </a:blip>
          <a:srcRect/>
          <a:stretch/>
        </p:blipFill>
        <p:spPr>
          <a:xfrm>
            <a:off x="9480550" y="5805489"/>
            <a:ext cx="647700" cy="725487"/>
          </a:xfrm>
          <a:prstGeom prst="rect">
            <a:avLst/>
          </a:prstGeom>
          <a:noFill/>
          <a:ln>
            <a:noFill/>
          </a:ln>
        </p:spPr>
      </p:pic>
      <p:grpSp>
        <p:nvGrpSpPr>
          <p:cNvPr id="588" name="Google Shape;588;p12"/>
          <p:cNvGrpSpPr/>
          <p:nvPr/>
        </p:nvGrpSpPr>
        <p:grpSpPr>
          <a:xfrm>
            <a:off x="2280298" y="3644996"/>
            <a:ext cx="3588042" cy="1092008"/>
            <a:chOff x="756298" y="3644996"/>
            <a:chExt cx="3588042" cy="1092008"/>
          </a:xfrm>
        </p:grpSpPr>
        <p:sp>
          <p:nvSpPr>
            <p:cNvPr id="589" name="Google Shape;589;p12"/>
            <p:cNvSpPr/>
            <p:nvPr/>
          </p:nvSpPr>
          <p:spPr>
            <a:xfrm rot="-646847">
              <a:off x="765175" y="3975100"/>
              <a:ext cx="3570288" cy="431800"/>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Proceso de Desarrollo  </a:t>
              </a:r>
              <a:endParaRPr sz="1800" b="0" i="0" u="none" strike="noStrike" cap="none">
                <a:solidFill>
                  <a:schemeClr val="dk1"/>
                </a:solidFill>
                <a:latin typeface="Calibri"/>
                <a:ea typeface="Calibri"/>
                <a:cs typeface="Calibri"/>
                <a:sym typeface="Calibri"/>
              </a:endParaRPr>
            </a:p>
          </p:txBody>
        </p:sp>
        <p:pic>
          <p:nvPicPr>
            <p:cNvPr id="590" name="Google Shape;590;p12" descr="https://ci6.googleusercontent.com/proxy/VUZhKJoKoEJfLCgoWqglJbo-K1iJVJeYL6FE-hJAeRe4T8IwCUq1KvZNknFHT5YDXb-AWbpSgpv3ro8sAuDoiPl1bBdA-Hk99_Yl3lSWE79lqVdI_zsREBj88x3J6_yZQg-vPxD0LiRBZWb6vklmvaM_9c2eCS-kXT1lGVeI=s0-d-e1-ft#https://encrypted-tbn3.gstatic.com/images?q=tbn:ANd9GcRysnyLEpV87cGnKUWg3dfLRpKy1UawAn95QKD7nl16PHyE5yFe"/>
            <p:cNvPicPr preferRelativeResize="0"/>
            <p:nvPr/>
          </p:nvPicPr>
          <p:blipFill rotWithShape="1">
            <a:blip r:embed="rId10">
              <a:alphaModFix/>
            </a:blip>
            <a:srcRect/>
            <a:stretch/>
          </p:blipFill>
          <p:spPr>
            <a:xfrm>
              <a:off x="3692044" y="3795148"/>
              <a:ext cx="375900" cy="281924"/>
            </a:xfrm>
            <a:prstGeom prst="rect">
              <a:avLst/>
            </a:prstGeom>
            <a:noFill/>
            <a:ln>
              <a:noFill/>
            </a:ln>
          </p:spPr>
        </p:pic>
      </p:grpSp>
      <p:grpSp>
        <p:nvGrpSpPr>
          <p:cNvPr id="591" name="Google Shape;591;p12"/>
          <p:cNvGrpSpPr/>
          <p:nvPr/>
        </p:nvGrpSpPr>
        <p:grpSpPr>
          <a:xfrm>
            <a:off x="6216359" y="3622559"/>
            <a:ext cx="3588042" cy="1092008"/>
            <a:chOff x="4692359" y="3622558"/>
            <a:chExt cx="3588042" cy="1092008"/>
          </a:xfrm>
        </p:grpSpPr>
        <p:sp>
          <p:nvSpPr>
            <p:cNvPr id="592" name="Google Shape;592;p12"/>
            <p:cNvSpPr/>
            <p:nvPr/>
          </p:nvSpPr>
          <p:spPr>
            <a:xfrm rot="-646847">
              <a:off x="4701236" y="3952662"/>
              <a:ext cx="3570288" cy="431800"/>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Proceso de Desarrollo  </a:t>
              </a:r>
              <a:endParaRPr sz="1800" b="0" i="0" u="none" strike="noStrike" cap="none">
                <a:solidFill>
                  <a:schemeClr val="dk1"/>
                </a:solidFill>
                <a:latin typeface="Calibri"/>
                <a:ea typeface="Calibri"/>
                <a:cs typeface="Calibri"/>
                <a:sym typeface="Calibri"/>
              </a:endParaRPr>
            </a:p>
          </p:txBody>
        </p:sp>
        <p:pic>
          <p:nvPicPr>
            <p:cNvPr id="593" name="Google Shape;593;p12" descr="https://ci6.googleusercontent.com/proxy/VUZhKJoKoEJfLCgoWqglJbo-K1iJVJeYL6FE-hJAeRe4T8IwCUq1KvZNknFHT5YDXb-AWbpSgpv3ro8sAuDoiPl1bBdA-Hk99_Yl3lSWE79lqVdI_zsREBj88x3J6_yZQg-vPxD0LiRBZWb6vklmvaM_9c2eCS-kXT1lGVeI=s0-d-e1-ft#https://encrypted-tbn3.gstatic.com/images?q=tbn:ANd9GcRysnyLEpV87cGnKUWg3dfLRpKy1UawAn95QKD7nl16PHyE5yFe"/>
            <p:cNvPicPr preferRelativeResize="0"/>
            <p:nvPr/>
          </p:nvPicPr>
          <p:blipFill rotWithShape="1">
            <a:blip r:embed="rId10">
              <a:alphaModFix/>
            </a:blip>
            <a:srcRect/>
            <a:stretch/>
          </p:blipFill>
          <p:spPr>
            <a:xfrm>
              <a:off x="7552700" y="3770051"/>
              <a:ext cx="375900" cy="28192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2"/>
                                        </p:tgtEl>
                                        <p:attrNameLst>
                                          <p:attrName>style.visibility</p:attrName>
                                        </p:attrNameLst>
                                      </p:cBhvr>
                                      <p:to>
                                        <p:strVal val="visible"/>
                                      </p:to>
                                    </p:set>
                                    <p:animEffect transition="in" filter="fade">
                                      <p:cBhvr>
                                        <p:cTn id="7" dur="500"/>
                                        <p:tgtEl>
                                          <p:spTgt spid="582"/>
                                        </p:tgtEl>
                                      </p:cBhvr>
                                    </p:animEffect>
                                  </p:childTnLst>
                                </p:cTn>
                              </p:par>
                              <p:par>
                                <p:cTn id="8" presetID="10" presetClass="entr" presetSubtype="0" fill="hold" nodeType="withEffect">
                                  <p:stCondLst>
                                    <p:cond delay="0"/>
                                  </p:stCondLst>
                                  <p:childTnLst>
                                    <p:set>
                                      <p:cBhvr>
                                        <p:cTn id="9" dur="1" fill="hold">
                                          <p:stCondLst>
                                            <p:cond delay="0"/>
                                          </p:stCondLst>
                                        </p:cTn>
                                        <p:tgtEl>
                                          <p:spTgt spid="587"/>
                                        </p:tgtEl>
                                        <p:attrNameLst>
                                          <p:attrName>style.visibility</p:attrName>
                                        </p:attrNameLst>
                                      </p:cBhvr>
                                      <p:to>
                                        <p:strVal val="visible"/>
                                      </p:to>
                                    </p:set>
                                    <p:animEffect transition="in" filter="fade">
                                      <p:cBhvr>
                                        <p:cTn id="10" dur="500"/>
                                        <p:tgtEl>
                                          <p:spTgt spid="58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71"/>
                                        </p:tgtEl>
                                        <p:attrNameLst>
                                          <p:attrName>style.visibility</p:attrName>
                                        </p:attrNameLst>
                                      </p:cBhvr>
                                      <p:to>
                                        <p:strVal val="visible"/>
                                      </p:to>
                                    </p:set>
                                    <p:animEffect transition="in" filter="fade">
                                      <p:cBhvr>
                                        <p:cTn id="15" dur="500"/>
                                        <p:tgtEl>
                                          <p:spTgt spid="57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85"/>
                                        </p:tgtEl>
                                        <p:attrNameLst>
                                          <p:attrName>style.visibility</p:attrName>
                                        </p:attrNameLst>
                                      </p:cBhvr>
                                      <p:to>
                                        <p:strVal val="visible"/>
                                      </p:to>
                                    </p:set>
                                    <p:animEffect transition="in" filter="fade">
                                      <p:cBhvr>
                                        <p:cTn id="20" dur="500"/>
                                        <p:tgtEl>
                                          <p:spTgt spid="585"/>
                                        </p:tgtEl>
                                      </p:cBhvr>
                                    </p:animEffect>
                                  </p:childTnLst>
                                </p:cTn>
                              </p:par>
                              <p:par>
                                <p:cTn id="21" presetID="10" presetClass="entr" presetSubtype="0" fill="hold" nodeType="withEffect">
                                  <p:stCondLst>
                                    <p:cond delay="0"/>
                                  </p:stCondLst>
                                  <p:childTnLst>
                                    <p:set>
                                      <p:cBhvr>
                                        <p:cTn id="22" dur="1" fill="hold">
                                          <p:stCondLst>
                                            <p:cond delay="0"/>
                                          </p:stCondLst>
                                        </p:cTn>
                                        <p:tgtEl>
                                          <p:spTgt spid="572"/>
                                        </p:tgtEl>
                                        <p:attrNameLst>
                                          <p:attrName>style.visibility</p:attrName>
                                        </p:attrNameLst>
                                      </p:cBhvr>
                                      <p:to>
                                        <p:strVal val="visible"/>
                                      </p:to>
                                    </p:set>
                                    <p:animEffect transition="in" filter="fade">
                                      <p:cBhvr>
                                        <p:cTn id="23" dur="500"/>
                                        <p:tgtEl>
                                          <p:spTgt spid="572"/>
                                        </p:tgtEl>
                                      </p:cBhvr>
                                    </p:animEffect>
                                  </p:childTnLst>
                                </p:cTn>
                              </p:par>
                              <p:par>
                                <p:cTn id="24" presetID="10" presetClass="entr" presetSubtype="0" fill="hold" nodeType="withEffect">
                                  <p:stCondLst>
                                    <p:cond delay="0"/>
                                  </p:stCondLst>
                                  <p:childTnLst>
                                    <p:set>
                                      <p:cBhvr>
                                        <p:cTn id="25" dur="1" fill="hold">
                                          <p:stCondLst>
                                            <p:cond delay="0"/>
                                          </p:stCondLst>
                                        </p:cTn>
                                        <p:tgtEl>
                                          <p:spTgt spid="583"/>
                                        </p:tgtEl>
                                        <p:attrNameLst>
                                          <p:attrName>style.visibility</p:attrName>
                                        </p:attrNameLst>
                                      </p:cBhvr>
                                      <p:to>
                                        <p:strVal val="visible"/>
                                      </p:to>
                                    </p:set>
                                    <p:animEffect transition="in" filter="fade">
                                      <p:cBhvr>
                                        <p:cTn id="26" dur="500"/>
                                        <p:tgtEl>
                                          <p:spTgt spid="58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76"/>
                                        </p:tgtEl>
                                        <p:attrNameLst>
                                          <p:attrName>style.visibility</p:attrName>
                                        </p:attrNameLst>
                                      </p:cBhvr>
                                      <p:to>
                                        <p:strVal val="visible"/>
                                      </p:to>
                                    </p:set>
                                    <p:animEffect transition="in" filter="fade">
                                      <p:cBhvr>
                                        <p:cTn id="31" dur="500"/>
                                        <p:tgtEl>
                                          <p:spTgt spid="576"/>
                                        </p:tgtEl>
                                      </p:cBhvr>
                                    </p:animEffect>
                                  </p:childTnLst>
                                </p:cTn>
                              </p:par>
                              <p:par>
                                <p:cTn id="32" presetID="10" presetClass="entr" presetSubtype="0" fill="hold" nodeType="withEffect">
                                  <p:stCondLst>
                                    <p:cond delay="0"/>
                                  </p:stCondLst>
                                  <p:childTnLst>
                                    <p:set>
                                      <p:cBhvr>
                                        <p:cTn id="33" dur="1" fill="hold">
                                          <p:stCondLst>
                                            <p:cond delay="0"/>
                                          </p:stCondLst>
                                        </p:cTn>
                                        <p:tgtEl>
                                          <p:spTgt spid="584"/>
                                        </p:tgtEl>
                                        <p:attrNameLst>
                                          <p:attrName>style.visibility</p:attrName>
                                        </p:attrNameLst>
                                      </p:cBhvr>
                                      <p:to>
                                        <p:strVal val="visible"/>
                                      </p:to>
                                    </p:set>
                                    <p:animEffect transition="in" filter="fade">
                                      <p:cBhvr>
                                        <p:cTn id="34" dur="500"/>
                                        <p:tgtEl>
                                          <p:spTgt spid="584"/>
                                        </p:tgtEl>
                                      </p:cBhvr>
                                    </p:animEffect>
                                  </p:childTnLst>
                                </p:cTn>
                              </p:par>
                              <p:par>
                                <p:cTn id="35" presetID="10" presetClass="entr" presetSubtype="0" fill="hold" nodeType="withEffect">
                                  <p:stCondLst>
                                    <p:cond delay="0"/>
                                  </p:stCondLst>
                                  <p:childTnLst>
                                    <p:set>
                                      <p:cBhvr>
                                        <p:cTn id="36" dur="1" fill="hold">
                                          <p:stCondLst>
                                            <p:cond delay="0"/>
                                          </p:stCondLst>
                                        </p:cTn>
                                        <p:tgtEl>
                                          <p:spTgt spid="577"/>
                                        </p:tgtEl>
                                        <p:attrNameLst>
                                          <p:attrName>style.visibility</p:attrName>
                                        </p:attrNameLst>
                                      </p:cBhvr>
                                      <p:to>
                                        <p:strVal val="visible"/>
                                      </p:to>
                                    </p:set>
                                    <p:animEffect transition="in" filter="fade">
                                      <p:cBhvr>
                                        <p:cTn id="37" dur="500"/>
                                        <p:tgtEl>
                                          <p:spTgt spid="57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8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91"/>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586"/>
                                        </p:tgtEl>
                                        <p:attrNameLst>
                                          <p:attrName>style.visibility</p:attrName>
                                        </p:attrNameLst>
                                      </p:cBhvr>
                                      <p:to>
                                        <p:strVal val="visible"/>
                                      </p:to>
                                    </p:set>
                                    <p:animEffect transition="in" filter="fade">
                                      <p:cBhvr>
                                        <p:cTn id="46" dur="500"/>
                                        <p:tgtEl>
                                          <p:spTgt spid="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13"/>
          <p:cNvSpPr txBox="1">
            <a:spLocks noGrp="1"/>
          </p:cNvSpPr>
          <p:nvPr>
            <p:ph type="title"/>
          </p:nvPr>
        </p:nvSpPr>
        <p:spPr>
          <a:xfrm>
            <a:off x="709612" y="369126"/>
            <a:ext cx="10772775" cy="841412"/>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200"/>
              <a:buFont typeface="Calibri"/>
              <a:buNone/>
            </a:pPr>
            <a:r>
              <a:rPr lang="es-ES" sz="3600">
                <a:latin typeface="Calibri"/>
                <a:ea typeface="Calibri"/>
                <a:cs typeface="Calibri"/>
                <a:sym typeface="Calibri"/>
              </a:rPr>
              <a:t>Clasificación de Normas y Modelos de Calidad</a:t>
            </a:r>
            <a:endParaRPr sz="3600">
              <a:latin typeface="Calibri"/>
              <a:ea typeface="Calibri"/>
              <a:cs typeface="Calibri"/>
              <a:sym typeface="Calibri"/>
            </a:endParaRPr>
          </a:p>
        </p:txBody>
      </p:sp>
      <p:sp>
        <p:nvSpPr>
          <p:cNvPr id="599" name="Google Shape;599;p1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26</a:t>
            </a:fld>
            <a:endParaRPr/>
          </a:p>
        </p:txBody>
      </p:sp>
      <p:grpSp>
        <p:nvGrpSpPr>
          <p:cNvPr id="602" name="Google Shape;602;p13"/>
          <p:cNvGrpSpPr/>
          <p:nvPr/>
        </p:nvGrpSpPr>
        <p:grpSpPr>
          <a:xfrm>
            <a:off x="2189351" y="1484785"/>
            <a:ext cx="4348162" cy="2808288"/>
            <a:chOff x="656136" y="1412776"/>
            <a:chExt cx="3627832" cy="1843405"/>
          </a:xfrm>
        </p:grpSpPr>
        <p:pic>
          <p:nvPicPr>
            <p:cNvPr id="603" name="Google Shape;603;p13" descr="http://thumbs.dreamstime.com/x/producto-de-software-en-rect%C3%A1ngulo-15984867.jpg"/>
            <p:cNvPicPr preferRelativeResize="0"/>
            <p:nvPr/>
          </p:nvPicPr>
          <p:blipFill rotWithShape="1">
            <a:blip r:embed="rId3">
              <a:alphaModFix/>
            </a:blip>
            <a:srcRect/>
            <a:stretch/>
          </p:blipFill>
          <p:spPr>
            <a:xfrm>
              <a:off x="2267744" y="1772816"/>
              <a:ext cx="1224136" cy="1285343"/>
            </a:xfrm>
            <a:prstGeom prst="rect">
              <a:avLst/>
            </a:prstGeom>
            <a:noFill/>
            <a:ln>
              <a:noFill/>
            </a:ln>
          </p:spPr>
        </p:pic>
        <p:pic>
          <p:nvPicPr>
            <p:cNvPr id="604" name="Google Shape;604;p13" descr="http://thumbs.dreamstime.com/x/producto-de-software-en-rect%C3%A1ngulo-15984867.jpg"/>
            <p:cNvPicPr preferRelativeResize="0"/>
            <p:nvPr/>
          </p:nvPicPr>
          <p:blipFill rotWithShape="1">
            <a:blip r:embed="rId4">
              <a:alphaModFix/>
            </a:blip>
            <a:srcRect/>
            <a:stretch/>
          </p:blipFill>
          <p:spPr>
            <a:xfrm>
              <a:off x="656136" y="1412776"/>
              <a:ext cx="1755624" cy="1843405"/>
            </a:xfrm>
            <a:prstGeom prst="rect">
              <a:avLst/>
            </a:prstGeom>
            <a:noFill/>
            <a:ln>
              <a:noFill/>
            </a:ln>
          </p:spPr>
        </p:pic>
        <p:pic>
          <p:nvPicPr>
            <p:cNvPr id="605" name="Google Shape;605;p13" descr="http://thumbs.dreamstime.com/x/producto-de-software-en-rect%C3%A1ngulo-15984867.jpg"/>
            <p:cNvPicPr preferRelativeResize="0"/>
            <p:nvPr/>
          </p:nvPicPr>
          <p:blipFill rotWithShape="1">
            <a:blip r:embed="rId5">
              <a:alphaModFix/>
            </a:blip>
            <a:srcRect/>
            <a:stretch/>
          </p:blipFill>
          <p:spPr>
            <a:xfrm>
              <a:off x="3419872" y="1988840"/>
              <a:ext cx="864096" cy="907301"/>
            </a:xfrm>
            <a:prstGeom prst="rect">
              <a:avLst/>
            </a:prstGeom>
            <a:noFill/>
            <a:ln>
              <a:noFill/>
            </a:ln>
          </p:spPr>
        </p:pic>
      </p:grpSp>
      <p:pic>
        <p:nvPicPr>
          <p:cNvPr id="606" name="Google Shape;606;p13" descr="http://www.ecofusion.com.mx/wp-content/uploads/2012/09/servicio-300x300.jpg"/>
          <p:cNvPicPr preferRelativeResize="0"/>
          <p:nvPr/>
        </p:nvPicPr>
        <p:blipFill rotWithShape="1">
          <a:blip r:embed="rId6">
            <a:alphaModFix/>
          </a:blip>
          <a:srcRect/>
          <a:stretch/>
        </p:blipFill>
        <p:spPr>
          <a:xfrm>
            <a:off x="8068968" y="2420888"/>
            <a:ext cx="1657350" cy="1651000"/>
          </a:xfrm>
          <a:prstGeom prst="rect">
            <a:avLst/>
          </a:prstGeom>
          <a:noFill/>
          <a:ln>
            <a:noFill/>
          </a:ln>
        </p:spPr>
      </p:pic>
      <p:sp>
        <p:nvSpPr>
          <p:cNvPr id="607" name="Google Shape;607;p13"/>
          <p:cNvSpPr/>
          <p:nvPr/>
        </p:nvSpPr>
        <p:spPr>
          <a:xfrm>
            <a:off x="6955720" y="2852936"/>
            <a:ext cx="1156505" cy="576064"/>
          </a:xfrm>
          <a:prstGeom prst="rightArrow">
            <a:avLst>
              <a:gd name="adj1" fmla="val 50000"/>
              <a:gd name="adj2"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Servicio</a:t>
            </a:r>
            <a:endParaRPr sz="1400" b="0" i="0" u="none" strike="noStrike" cap="none">
              <a:solidFill>
                <a:srgbClr val="000000"/>
              </a:solidFill>
              <a:latin typeface="Arial"/>
              <a:ea typeface="Arial"/>
              <a:cs typeface="Arial"/>
              <a:sym typeface="Arial"/>
            </a:endParaRPr>
          </a:p>
        </p:txBody>
      </p:sp>
      <p:sp>
        <p:nvSpPr>
          <p:cNvPr id="608" name="Google Shape;608;p13"/>
          <p:cNvSpPr/>
          <p:nvPr/>
        </p:nvSpPr>
        <p:spPr>
          <a:xfrm>
            <a:off x="1919288" y="4337765"/>
            <a:ext cx="4924474" cy="1282746"/>
          </a:xfrm>
          <a:prstGeom prst="up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CALIDAD DE PRODUCTO DE SOFTWARE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CALIDAD DE USO – CALIDAD DE DATOS </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ISO/IEC 25000</a:t>
            </a:r>
            <a:endParaRPr sz="1400" b="0" i="0" u="none" strike="noStrike" cap="none">
              <a:solidFill>
                <a:srgbClr val="000000"/>
              </a:solidFill>
              <a:latin typeface="Arial"/>
              <a:ea typeface="Arial"/>
              <a:cs typeface="Arial"/>
              <a:sym typeface="Arial"/>
            </a:endParaRPr>
          </a:p>
        </p:txBody>
      </p:sp>
      <p:sp>
        <p:nvSpPr>
          <p:cNvPr id="609" name="Google Shape;609;p13"/>
          <p:cNvSpPr/>
          <p:nvPr/>
        </p:nvSpPr>
        <p:spPr>
          <a:xfrm>
            <a:off x="7680177" y="4336233"/>
            <a:ext cx="2346133" cy="1282746"/>
          </a:xfrm>
          <a:prstGeom prst="up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CALIDAD DE SERVICIOS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ISO/IEC 20000  - ITIL</a:t>
            </a:r>
            <a:endParaRPr sz="1800" b="0" i="0" u="none" strike="noStrike" cap="none">
              <a:solidFill>
                <a:schemeClr val="dk1"/>
              </a:solidFill>
              <a:latin typeface="Calibri"/>
              <a:ea typeface="Calibri"/>
              <a:cs typeface="Calibri"/>
              <a:sym typeface="Calibri"/>
            </a:endParaRPr>
          </a:p>
        </p:txBody>
      </p:sp>
      <p:sp>
        <p:nvSpPr>
          <p:cNvPr id="610" name="Google Shape;610;p13"/>
          <p:cNvSpPr/>
          <p:nvPr/>
        </p:nvSpPr>
        <p:spPr>
          <a:xfrm>
            <a:off x="2063750" y="1484785"/>
            <a:ext cx="2160588" cy="649287"/>
          </a:xfrm>
          <a:prstGeom prst="down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Producto Software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0"/>
                                        </p:tgtEl>
                                        <p:attrNameLst>
                                          <p:attrName>style.visibility</p:attrName>
                                        </p:attrNameLst>
                                      </p:cBhvr>
                                      <p:to>
                                        <p:strVal val="visible"/>
                                      </p:to>
                                    </p:set>
                                    <p:animEffect transition="in" filter="fade">
                                      <p:cBhvr>
                                        <p:cTn id="7" dur="500"/>
                                        <p:tgtEl>
                                          <p:spTgt spid="6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0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0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0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14"/>
          <p:cNvSpPr txBox="1">
            <a:spLocks noGrp="1"/>
          </p:cNvSpPr>
          <p:nvPr>
            <p:ph type="title"/>
          </p:nvPr>
        </p:nvSpPr>
        <p:spPr>
          <a:xfrm>
            <a:off x="500688" y="6896"/>
            <a:ext cx="10772775" cy="715282"/>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2800"/>
              <a:buFont typeface="Calibri"/>
              <a:buNone/>
            </a:pPr>
            <a:r>
              <a:rPr lang="es-ES" sz="3600">
                <a:latin typeface="Calibri"/>
                <a:ea typeface="Calibri"/>
                <a:cs typeface="Calibri"/>
                <a:sym typeface="Calibri"/>
              </a:rPr>
              <a:t>Clasificación de Normas y Modelos de Calidad</a:t>
            </a:r>
            <a:endParaRPr sz="3600">
              <a:latin typeface="Calibri"/>
              <a:ea typeface="Calibri"/>
              <a:cs typeface="Calibri"/>
              <a:sym typeface="Calibri"/>
            </a:endParaRPr>
          </a:p>
        </p:txBody>
      </p:sp>
      <p:sp>
        <p:nvSpPr>
          <p:cNvPr id="616" name="Google Shape;616;p1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27</a:t>
            </a:fld>
            <a:endParaRPr/>
          </a:p>
        </p:txBody>
      </p:sp>
      <p:grpSp>
        <p:nvGrpSpPr>
          <p:cNvPr id="619" name="Google Shape;619;p14"/>
          <p:cNvGrpSpPr/>
          <p:nvPr/>
        </p:nvGrpSpPr>
        <p:grpSpPr>
          <a:xfrm>
            <a:off x="1957798" y="847057"/>
            <a:ext cx="5157787" cy="2619375"/>
            <a:chOff x="656136" y="1412776"/>
            <a:chExt cx="3627832" cy="1843405"/>
          </a:xfrm>
        </p:grpSpPr>
        <p:pic>
          <p:nvPicPr>
            <p:cNvPr id="620" name="Google Shape;620;p14" descr="http://thumbs.dreamstime.com/x/producto-de-software-en-rect%C3%A1ngulo-15984867.jpg"/>
            <p:cNvPicPr preferRelativeResize="0"/>
            <p:nvPr/>
          </p:nvPicPr>
          <p:blipFill rotWithShape="1">
            <a:blip r:embed="rId3">
              <a:alphaModFix/>
            </a:blip>
            <a:srcRect/>
            <a:stretch/>
          </p:blipFill>
          <p:spPr>
            <a:xfrm>
              <a:off x="2267744" y="1772816"/>
              <a:ext cx="1224136" cy="1285343"/>
            </a:xfrm>
            <a:prstGeom prst="rect">
              <a:avLst/>
            </a:prstGeom>
            <a:noFill/>
            <a:ln>
              <a:noFill/>
            </a:ln>
          </p:spPr>
        </p:pic>
        <p:pic>
          <p:nvPicPr>
            <p:cNvPr id="621" name="Google Shape;621;p14" descr="http://thumbs.dreamstime.com/x/producto-de-software-en-rect%C3%A1ngulo-15984867.jpg"/>
            <p:cNvPicPr preferRelativeResize="0"/>
            <p:nvPr/>
          </p:nvPicPr>
          <p:blipFill rotWithShape="1">
            <a:blip r:embed="rId4">
              <a:alphaModFix/>
            </a:blip>
            <a:srcRect/>
            <a:stretch/>
          </p:blipFill>
          <p:spPr>
            <a:xfrm>
              <a:off x="656136" y="1412776"/>
              <a:ext cx="1755624" cy="1843405"/>
            </a:xfrm>
            <a:prstGeom prst="rect">
              <a:avLst/>
            </a:prstGeom>
            <a:noFill/>
            <a:ln>
              <a:noFill/>
            </a:ln>
          </p:spPr>
        </p:pic>
        <p:pic>
          <p:nvPicPr>
            <p:cNvPr id="622" name="Google Shape;622;p14" descr="http://thumbs.dreamstime.com/x/producto-de-software-en-rect%C3%A1ngulo-15984867.jpg"/>
            <p:cNvPicPr preferRelativeResize="0"/>
            <p:nvPr/>
          </p:nvPicPr>
          <p:blipFill rotWithShape="1">
            <a:blip r:embed="rId5">
              <a:alphaModFix/>
            </a:blip>
            <a:srcRect/>
            <a:stretch/>
          </p:blipFill>
          <p:spPr>
            <a:xfrm>
              <a:off x="3419872" y="1988840"/>
              <a:ext cx="864096" cy="907301"/>
            </a:xfrm>
            <a:prstGeom prst="rect">
              <a:avLst/>
            </a:prstGeom>
            <a:noFill/>
            <a:ln>
              <a:noFill/>
            </a:ln>
          </p:spPr>
        </p:pic>
      </p:grpSp>
      <p:sp>
        <p:nvSpPr>
          <p:cNvPr id="623" name="Google Shape;623;p14"/>
          <p:cNvSpPr/>
          <p:nvPr/>
        </p:nvSpPr>
        <p:spPr>
          <a:xfrm rot="-646847">
            <a:off x="2295660" y="3316836"/>
            <a:ext cx="4906962" cy="630091"/>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Proceso de Desarrollo  </a:t>
            </a:r>
            <a:endParaRPr sz="1800" b="0" i="0" u="none" strike="noStrike" cap="none">
              <a:solidFill>
                <a:schemeClr val="dk1"/>
              </a:solidFill>
              <a:latin typeface="Calibri"/>
              <a:ea typeface="Calibri"/>
              <a:cs typeface="Calibri"/>
              <a:sym typeface="Calibri"/>
            </a:endParaRPr>
          </a:p>
        </p:txBody>
      </p:sp>
      <p:pic>
        <p:nvPicPr>
          <p:cNvPr id="624" name="Google Shape;624;p14" descr="http://www.cursohabilidades.com/wp-content/uploads/2011/10/cursohabilidadesatencionalcliente1.png"/>
          <p:cNvPicPr preferRelativeResize="0"/>
          <p:nvPr/>
        </p:nvPicPr>
        <p:blipFill rotWithShape="1">
          <a:blip r:embed="rId6">
            <a:alphaModFix/>
          </a:blip>
          <a:srcRect/>
          <a:stretch/>
        </p:blipFill>
        <p:spPr>
          <a:xfrm>
            <a:off x="7535864" y="1423321"/>
            <a:ext cx="2274887" cy="1704975"/>
          </a:xfrm>
          <a:prstGeom prst="rect">
            <a:avLst/>
          </a:prstGeom>
          <a:noFill/>
          <a:ln>
            <a:noFill/>
          </a:ln>
        </p:spPr>
      </p:pic>
      <p:pic>
        <p:nvPicPr>
          <p:cNvPr id="625" name="Google Shape;625;p14" descr="https://ci6.googleusercontent.com/proxy/VUZhKJoKoEJfLCgoWqglJbo-K1iJVJeYL6FE-hJAeRe4T8IwCUq1KvZNknFHT5YDXb-AWbpSgpv3ro8sAuDoiPl1bBdA-Hk99_Yl3lSWE79lqVdI_zsREBj88x3J6_yZQg-vPxD0LiRBZWb6vklmvaM_9c2eCS-kXT1lGVeI=s0-d-e1-ft#https://encrypted-tbn3.gstatic.com/images?q=tbn:ANd9GcRysnyLEpV87cGnKUWg3dfLRpKy1UawAn95QKD7nl16PHyE5yFe"/>
          <p:cNvPicPr preferRelativeResize="0"/>
          <p:nvPr/>
        </p:nvPicPr>
        <p:blipFill rotWithShape="1">
          <a:blip r:embed="rId7">
            <a:alphaModFix/>
          </a:blip>
          <a:srcRect/>
          <a:stretch/>
        </p:blipFill>
        <p:spPr>
          <a:xfrm rot="-840045">
            <a:off x="2871749" y="3668790"/>
            <a:ext cx="653819" cy="490364"/>
          </a:xfrm>
          <a:prstGeom prst="rect">
            <a:avLst/>
          </a:prstGeom>
          <a:noFill/>
          <a:ln>
            <a:noFill/>
          </a:ln>
        </p:spPr>
      </p:pic>
      <p:sp>
        <p:nvSpPr>
          <p:cNvPr id="626" name="Google Shape;626;p14"/>
          <p:cNvSpPr/>
          <p:nvPr/>
        </p:nvSpPr>
        <p:spPr>
          <a:xfrm>
            <a:off x="2465747" y="3779424"/>
            <a:ext cx="6466037" cy="1502844"/>
          </a:xfrm>
          <a:prstGeom prst="up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PMBOOK  - SWEBOOK- SIX SIGMA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ES" sz="1800" b="1" i="0" u="none" strike="noStrike" cap="small">
                <a:solidFill>
                  <a:schemeClr val="dk1"/>
                </a:solidFill>
                <a:latin typeface="Calibri"/>
                <a:ea typeface="Calibri"/>
                <a:cs typeface="Calibri"/>
                <a:sym typeface="Calibri"/>
              </a:rPr>
              <a:t>ISO/IEC 12207 - ISO/IEC 15504 (ISO 33000) – ISO/IEC 90003</a:t>
            </a: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CMMI </a:t>
            </a:r>
            <a:endParaRPr sz="1400" b="0" i="0" u="none" strike="noStrike" cap="none">
              <a:solidFill>
                <a:srgbClr val="000000"/>
              </a:solidFill>
              <a:latin typeface="Arial"/>
              <a:ea typeface="Arial"/>
              <a:cs typeface="Arial"/>
              <a:sym typeface="Arial"/>
            </a:endParaRPr>
          </a:p>
        </p:txBody>
      </p:sp>
      <p:sp>
        <p:nvSpPr>
          <p:cNvPr id="627" name="Google Shape;627;p14"/>
          <p:cNvSpPr/>
          <p:nvPr/>
        </p:nvSpPr>
        <p:spPr>
          <a:xfrm>
            <a:off x="3326904" y="5541909"/>
            <a:ext cx="5328592" cy="646331"/>
          </a:xfrm>
          <a:prstGeom prst="rect">
            <a:avLst/>
          </a:prstGeom>
          <a:noFill/>
          <a:ln w="47625" cap="flat" cmpd="sng">
            <a:solidFill>
              <a:srgbClr val="90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MPS-BR - MOPROSOFT  -COMPETISOFT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METRICA V3 - ISO/IEC 29110</a:t>
            </a:r>
            <a:endParaRPr sz="1800" b="0" i="0" u="none" strike="noStrike" cap="small">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5"/>
          <p:cNvSpPr txBox="1">
            <a:spLocks noGrp="1"/>
          </p:cNvSpPr>
          <p:nvPr>
            <p:ph type="title"/>
          </p:nvPr>
        </p:nvSpPr>
        <p:spPr>
          <a:xfrm>
            <a:off x="493712" y="-1"/>
            <a:ext cx="10772775" cy="981075"/>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2800"/>
              <a:buFont typeface="Calibri"/>
              <a:buNone/>
            </a:pPr>
            <a:r>
              <a:rPr lang="es-ES" sz="3600">
                <a:latin typeface="Calibri"/>
                <a:ea typeface="Calibri"/>
                <a:cs typeface="Calibri"/>
                <a:sym typeface="Calibri"/>
              </a:rPr>
              <a:t>Clasificación de Normas y Modelos de Calidad</a:t>
            </a:r>
            <a:endParaRPr sz="3600">
              <a:latin typeface="Calibri"/>
              <a:ea typeface="Calibri"/>
              <a:cs typeface="Calibri"/>
              <a:sym typeface="Calibri"/>
            </a:endParaRPr>
          </a:p>
        </p:txBody>
      </p:sp>
      <p:sp>
        <p:nvSpPr>
          <p:cNvPr id="633" name="Google Shape;633;p1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28</a:t>
            </a:fld>
            <a:endParaRPr/>
          </a:p>
        </p:txBody>
      </p:sp>
      <p:pic>
        <p:nvPicPr>
          <p:cNvPr id="636" name="Google Shape;636;p15" descr="http://www.vallartasport.mx/images/colaboraciones/articulos/slide-calidad-en-servicio-1311378216.jpg"/>
          <p:cNvPicPr preferRelativeResize="0"/>
          <p:nvPr/>
        </p:nvPicPr>
        <p:blipFill rotWithShape="1">
          <a:blip r:embed="rId3">
            <a:alphaModFix/>
          </a:blip>
          <a:srcRect/>
          <a:stretch/>
        </p:blipFill>
        <p:spPr>
          <a:xfrm>
            <a:off x="4440238" y="981075"/>
            <a:ext cx="647700" cy="725488"/>
          </a:xfrm>
          <a:prstGeom prst="rect">
            <a:avLst/>
          </a:prstGeom>
          <a:noFill/>
          <a:ln>
            <a:noFill/>
          </a:ln>
        </p:spPr>
      </p:pic>
      <p:pic>
        <p:nvPicPr>
          <p:cNvPr id="637" name="Google Shape;637;p15" descr="http://www.vallartasport.mx/images/colaboraciones/articulos/slide-calidad-en-servicio-1311378216.jpg"/>
          <p:cNvPicPr preferRelativeResize="0"/>
          <p:nvPr/>
        </p:nvPicPr>
        <p:blipFill rotWithShape="1">
          <a:blip r:embed="rId3">
            <a:alphaModFix/>
          </a:blip>
          <a:srcRect/>
          <a:stretch/>
        </p:blipFill>
        <p:spPr>
          <a:xfrm>
            <a:off x="9312469" y="3323534"/>
            <a:ext cx="647700" cy="725487"/>
          </a:xfrm>
          <a:prstGeom prst="rect">
            <a:avLst/>
          </a:prstGeom>
          <a:noFill/>
          <a:ln>
            <a:noFill/>
          </a:ln>
        </p:spPr>
      </p:pic>
      <p:pic>
        <p:nvPicPr>
          <p:cNvPr id="638" name="Google Shape;638;p15" descr="http://www.vallartasport.mx/images/colaboraciones/articulos/slide-calidad-en-servicio-1311378216.jpg"/>
          <p:cNvPicPr preferRelativeResize="0"/>
          <p:nvPr/>
        </p:nvPicPr>
        <p:blipFill rotWithShape="1">
          <a:blip r:embed="rId3">
            <a:alphaModFix/>
          </a:blip>
          <a:srcRect/>
          <a:stretch/>
        </p:blipFill>
        <p:spPr>
          <a:xfrm>
            <a:off x="9437527" y="5332419"/>
            <a:ext cx="647700" cy="725487"/>
          </a:xfrm>
          <a:prstGeom prst="rect">
            <a:avLst/>
          </a:prstGeom>
          <a:noFill/>
          <a:ln>
            <a:noFill/>
          </a:ln>
        </p:spPr>
      </p:pic>
      <p:grpSp>
        <p:nvGrpSpPr>
          <p:cNvPr id="639" name="Google Shape;639;p15"/>
          <p:cNvGrpSpPr/>
          <p:nvPr/>
        </p:nvGrpSpPr>
        <p:grpSpPr>
          <a:xfrm>
            <a:off x="1992314" y="720037"/>
            <a:ext cx="7991475" cy="4176712"/>
            <a:chOff x="468313" y="720037"/>
            <a:chExt cx="7991475" cy="4176712"/>
          </a:xfrm>
        </p:grpSpPr>
        <p:pic>
          <p:nvPicPr>
            <p:cNvPr id="640" name="Google Shape;640;p15" descr="http://www.ecofusion.com.mx/wp-content/uploads/2012/09/servicio-300x300.jpg"/>
            <p:cNvPicPr preferRelativeResize="0"/>
            <p:nvPr/>
          </p:nvPicPr>
          <p:blipFill rotWithShape="1">
            <a:blip r:embed="rId4">
              <a:alphaModFix/>
            </a:blip>
            <a:srcRect/>
            <a:stretch/>
          </p:blipFill>
          <p:spPr>
            <a:xfrm>
              <a:off x="3468238" y="1025940"/>
              <a:ext cx="720725" cy="719137"/>
            </a:xfrm>
            <a:prstGeom prst="rect">
              <a:avLst/>
            </a:prstGeom>
            <a:noFill/>
            <a:ln>
              <a:noFill/>
            </a:ln>
          </p:spPr>
        </p:pic>
        <p:pic>
          <p:nvPicPr>
            <p:cNvPr id="641" name="Google Shape;641;p15" descr="http://www.ecofusion.com.mx/wp-content/uploads/2012/09/servicio-300x300.jpg"/>
            <p:cNvPicPr preferRelativeResize="0"/>
            <p:nvPr/>
          </p:nvPicPr>
          <p:blipFill rotWithShape="1">
            <a:blip r:embed="rId4">
              <a:alphaModFix/>
            </a:blip>
            <a:srcRect/>
            <a:stretch/>
          </p:blipFill>
          <p:spPr>
            <a:xfrm>
              <a:off x="6921593" y="1113402"/>
              <a:ext cx="720725" cy="720725"/>
            </a:xfrm>
            <a:prstGeom prst="rect">
              <a:avLst/>
            </a:prstGeom>
            <a:noFill/>
            <a:ln>
              <a:noFill/>
            </a:ln>
          </p:spPr>
        </p:pic>
        <p:grpSp>
          <p:nvGrpSpPr>
            <p:cNvPr id="642" name="Google Shape;642;p15"/>
            <p:cNvGrpSpPr/>
            <p:nvPr/>
          </p:nvGrpSpPr>
          <p:grpSpPr>
            <a:xfrm>
              <a:off x="468313" y="720037"/>
              <a:ext cx="7991475" cy="4176712"/>
              <a:chOff x="468313" y="720037"/>
              <a:chExt cx="7991475" cy="4176712"/>
            </a:xfrm>
          </p:grpSpPr>
          <p:sp>
            <p:nvSpPr>
              <p:cNvPr id="643" name="Google Shape;643;p15"/>
              <p:cNvSpPr/>
              <p:nvPr/>
            </p:nvSpPr>
            <p:spPr>
              <a:xfrm>
                <a:off x="539750" y="720508"/>
                <a:ext cx="2160588" cy="649287"/>
              </a:xfrm>
              <a:prstGeom prst="down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Producto Software</a:t>
                </a:r>
                <a:endParaRPr sz="1400" b="0" i="0" u="none" strike="noStrike" cap="none">
                  <a:solidFill>
                    <a:srgbClr val="000000"/>
                  </a:solidFill>
                  <a:latin typeface="Arial"/>
                  <a:ea typeface="Arial"/>
                  <a:cs typeface="Arial"/>
                  <a:sym typeface="Arial"/>
                </a:endParaRPr>
              </a:p>
            </p:txBody>
          </p:sp>
          <p:grpSp>
            <p:nvGrpSpPr>
              <p:cNvPr id="644" name="Google Shape;644;p15"/>
              <p:cNvGrpSpPr/>
              <p:nvPr/>
            </p:nvGrpSpPr>
            <p:grpSpPr>
              <a:xfrm>
                <a:off x="584200" y="1440762"/>
                <a:ext cx="3629025" cy="1843087"/>
                <a:chOff x="656136" y="1412776"/>
                <a:chExt cx="3627832" cy="1843405"/>
              </a:xfrm>
            </p:grpSpPr>
            <p:pic>
              <p:nvPicPr>
                <p:cNvPr id="645" name="Google Shape;645;p15" descr="http://thumbs.dreamstime.com/x/producto-de-software-en-rect%C3%A1ngulo-15984867.jpg"/>
                <p:cNvPicPr preferRelativeResize="0"/>
                <p:nvPr/>
              </p:nvPicPr>
              <p:blipFill rotWithShape="1">
                <a:blip r:embed="rId5">
                  <a:alphaModFix/>
                </a:blip>
                <a:srcRect/>
                <a:stretch/>
              </p:blipFill>
              <p:spPr>
                <a:xfrm>
                  <a:off x="2267744" y="1772816"/>
                  <a:ext cx="1224136" cy="1285343"/>
                </a:xfrm>
                <a:prstGeom prst="rect">
                  <a:avLst/>
                </a:prstGeom>
                <a:noFill/>
                <a:ln>
                  <a:noFill/>
                </a:ln>
              </p:spPr>
            </p:pic>
            <p:pic>
              <p:nvPicPr>
                <p:cNvPr id="646" name="Google Shape;646;p15" descr="http://thumbs.dreamstime.com/x/producto-de-software-en-rect%C3%A1ngulo-15984867.jpg"/>
                <p:cNvPicPr preferRelativeResize="0"/>
                <p:nvPr/>
              </p:nvPicPr>
              <p:blipFill rotWithShape="1">
                <a:blip r:embed="rId6">
                  <a:alphaModFix/>
                </a:blip>
                <a:srcRect/>
                <a:stretch/>
              </p:blipFill>
              <p:spPr>
                <a:xfrm>
                  <a:off x="656136" y="1412776"/>
                  <a:ext cx="1755624" cy="1843405"/>
                </a:xfrm>
                <a:prstGeom prst="rect">
                  <a:avLst/>
                </a:prstGeom>
                <a:noFill/>
                <a:ln>
                  <a:noFill/>
                </a:ln>
              </p:spPr>
            </p:pic>
            <p:pic>
              <p:nvPicPr>
                <p:cNvPr id="647" name="Google Shape;647;p15" descr="http://thumbs.dreamstime.com/x/producto-de-software-en-rect%C3%A1ngulo-15984867.jpg"/>
                <p:cNvPicPr preferRelativeResize="0"/>
                <p:nvPr/>
              </p:nvPicPr>
              <p:blipFill rotWithShape="1">
                <a:blip r:embed="rId7">
                  <a:alphaModFix/>
                </a:blip>
                <a:srcRect/>
                <a:stretch/>
              </p:blipFill>
              <p:spPr>
                <a:xfrm>
                  <a:off x="3419872" y="1988840"/>
                  <a:ext cx="864096" cy="907301"/>
                </a:xfrm>
                <a:prstGeom prst="rect">
                  <a:avLst/>
                </a:prstGeom>
                <a:noFill/>
                <a:ln>
                  <a:noFill/>
                </a:ln>
              </p:spPr>
            </p:pic>
          </p:grpSp>
          <p:sp>
            <p:nvSpPr>
              <p:cNvPr id="648" name="Google Shape;648;p15"/>
              <p:cNvSpPr/>
              <p:nvPr/>
            </p:nvSpPr>
            <p:spPr>
              <a:xfrm>
                <a:off x="4356100" y="720037"/>
                <a:ext cx="2160588" cy="649287"/>
              </a:xfrm>
              <a:prstGeom prst="down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Producto Software</a:t>
                </a:r>
                <a:endParaRPr sz="1400" b="0" i="0" u="none" strike="noStrike" cap="none">
                  <a:solidFill>
                    <a:srgbClr val="000000"/>
                  </a:solidFill>
                  <a:latin typeface="Arial"/>
                  <a:ea typeface="Arial"/>
                  <a:cs typeface="Arial"/>
                  <a:sym typeface="Arial"/>
                </a:endParaRPr>
              </a:p>
            </p:txBody>
          </p:sp>
          <p:grpSp>
            <p:nvGrpSpPr>
              <p:cNvPr id="649" name="Google Shape;649;p15"/>
              <p:cNvGrpSpPr/>
              <p:nvPr/>
            </p:nvGrpSpPr>
            <p:grpSpPr>
              <a:xfrm>
                <a:off x="4511675" y="1585224"/>
                <a:ext cx="3228975" cy="1698625"/>
                <a:chOff x="4583646" y="2492896"/>
                <a:chExt cx="3528392" cy="1843405"/>
              </a:xfrm>
            </p:grpSpPr>
            <p:grpSp>
              <p:nvGrpSpPr>
                <p:cNvPr id="650" name="Google Shape;650;p15"/>
                <p:cNvGrpSpPr/>
                <p:nvPr/>
              </p:nvGrpSpPr>
              <p:grpSpPr>
                <a:xfrm>
                  <a:off x="4583646" y="2492896"/>
                  <a:ext cx="2736304" cy="1843405"/>
                  <a:chOff x="4583646" y="2492896"/>
                  <a:chExt cx="2736304" cy="1843405"/>
                </a:xfrm>
              </p:grpSpPr>
              <p:pic>
                <p:nvPicPr>
                  <p:cNvPr id="651" name="Google Shape;651;p15" descr="http://thumbs.dreamstime.com/x/producto-de-software-en-rect%C3%A1ngulo-15984867.jpg"/>
                  <p:cNvPicPr preferRelativeResize="0"/>
                  <p:nvPr/>
                </p:nvPicPr>
                <p:blipFill rotWithShape="1">
                  <a:blip r:embed="rId6">
                    <a:alphaModFix/>
                  </a:blip>
                  <a:srcRect/>
                  <a:stretch/>
                </p:blipFill>
                <p:spPr>
                  <a:xfrm>
                    <a:off x="4583646" y="2492896"/>
                    <a:ext cx="1755624" cy="1843405"/>
                  </a:xfrm>
                  <a:prstGeom prst="rect">
                    <a:avLst/>
                  </a:prstGeom>
                  <a:noFill/>
                  <a:ln>
                    <a:noFill/>
                  </a:ln>
                </p:spPr>
              </p:pic>
              <p:pic>
                <p:nvPicPr>
                  <p:cNvPr id="652" name="Google Shape;652;p15" descr="http://thumbs.dreamstime.com/x/producto-de-software-en-rect%C3%A1ngulo-15984867.jpg"/>
                  <p:cNvPicPr preferRelativeResize="0"/>
                  <p:nvPr/>
                </p:nvPicPr>
                <p:blipFill rotWithShape="1">
                  <a:blip r:embed="rId8">
                    <a:alphaModFix/>
                  </a:blip>
                  <a:srcRect/>
                  <a:stretch/>
                </p:blipFill>
                <p:spPr>
                  <a:xfrm>
                    <a:off x="6095814" y="2852936"/>
                    <a:ext cx="1224136" cy="1285343"/>
                  </a:xfrm>
                  <a:prstGeom prst="rect">
                    <a:avLst/>
                  </a:prstGeom>
                  <a:noFill/>
                  <a:ln>
                    <a:noFill/>
                  </a:ln>
                </p:spPr>
              </p:pic>
            </p:grpSp>
            <p:pic>
              <p:nvPicPr>
                <p:cNvPr id="653" name="Google Shape;653;p15" descr="http://thumbs.dreamstime.com/x/producto-de-software-en-rect%C3%A1ngulo-15984867.jpg"/>
                <p:cNvPicPr preferRelativeResize="0"/>
                <p:nvPr/>
              </p:nvPicPr>
              <p:blipFill rotWithShape="1">
                <a:blip r:embed="rId9">
                  <a:alphaModFix/>
                </a:blip>
                <a:srcRect/>
                <a:stretch/>
              </p:blipFill>
              <p:spPr>
                <a:xfrm>
                  <a:off x="7247942" y="3068960"/>
                  <a:ext cx="864096" cy="907301"/>
                </a:xfrm>
                <a:prstGeom prst="rect">
                  <a:avLst/>
                </a:prstGeom>
                <a:noFill/>
                <a:ln>
                  <a:noFill/>
                </a:ln>
              </p:spPr>
            </p:pic>
          </p:grpSp>
          <p:sp>
            <p:nvSpPr>
              <p:cNvPr id="654" name="Google Shape;654;p15"/>
              <p:cNvSpPr/>
              <p:nvPr/>
            </p:nvSpPr>
            <p:spPr>
              <a:xfrm>
                <a:off x="468313" y="4393512"/>
                <a:ext cx="7991475" cy="503237"/>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Organización</a:t>
                </a:r>
                <a:endParaRPr sz="1800" b="0" i="0" u="none" strike="noStrike" cap="none">
                  <a:solidFill>
                    <a:schemeClr val="dk1"/>
                  </a:solidFill>
                  <a:latin typeface="Calibri"/>
                  <a:ea typeface="Calibri"/>
                  <a:cs typeface="Calibri"/>
                  <a:sym typeface="Calibri"/>
                </a:endParaRPr>
              </a:p>
            </p:txBody>
          </p:sp>
          <p:grpSp>
            <p:nvGrpSpPr>
              <p:cNvPr id="655" name="Google Shape;655;p15"/>
              <p:cNvGrpSpPr/>
              <p:nvPr/>
            </p:nvGrpSpPr>
            <p:grpSpPr>
              <a:xfrm>
                <a:off x="756298" y="2880720"/>
                <a:ext cx="3588042" cy="1092008"/>
                <a:chOff x="756298" y="2880720"/>
                <a:chExt cx="3588042" cy="1092008"/>
              </a:xfrm>
            </p:grpSpPr>
            <p:sp>
              <p:nvSpPr>
                <p:cNvPr id="656" name="Google Shape;656;p15"/>
                <p:cNvSpPr/>
                <p:nvPr/>
              </p:nvSpPr>
              <p:spPr>
                <a:xfrm rot="-646847">
                  <a:off x="765175" y="3210824"/>
                  <a:ext cx="3570288" cy="431800"/>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Proceso de Desarrollo  </a:t>
                  </a:r>
                  <a:endParaRPr sz="1800" b="0" i="0" u="none" strike="noStrike" cap="none">
                    <a:solidFill>
                      <a:schemeClr val="dk1"/>
                    </a:solidFill>
                    <a:latin typeface="Calibri"/>
                    <a:ea typeface="Calibri"/>
                    <a:cs typeface="Calibri"/>
                    <a:sym typeface="Calibri"/>
                  </a:endParaRPr>
                </a:p>
              </p:txBody>
            </p:sp>
            <p:pic>
              <p:nvPicPr>
                <p:cNvPr id="657" name="Google Shape;657;p15" descr="https://ci6.googleusercontent.com/proxy/VUZhKJoKoEJfLCgoWqglJbo-K1iJVJeYL6FE-hJAeRe4T8IwCUq1KvZNknFHT5YDXb-AWbpSgpv3ro8sAuDoiPl1bBdA-Hk99_Yl3lSWE79lqVdI_zsREBj88x3J6_yZQg-vPxD0LiRBZWb6vklmvaM_9c2eCS-kXT1lGVeI=s0-d-e1-ft#https://encrypted-tbn3.gstatic.com/images?q=tbn:ANd9GcRysnyLEpV87cGnKUWg3dfLRpKy1UawAn95QKD7nl16PHyE5yFe"/>
                <p:cNvPicPr preferRelativeResize="0"/>
                <p:nvPr/>
              </p:nvPicPr>
              <p:blipFill rotWithShape="1">
                <a:blip r:embed="rId10">
                  <a:alphaModFix/>
                </a:blip>
                <a:srcRect/>
                <a:stretch/>
              </p:blipFill>
              <p:spPr>
                <a:xfrm>
                  <a:off x="3677288" y="3032776"/>
                  <a:ext cx="375900" cy="281924"/>
                </a:xfrm>
                <a:prstGeom prst="rect">
                  <a:avLst/>
                </a:prstGeom>
                <a:noFill/>
                <a:ln>
                  <a:noFill/>
                </a:ln>
              </p:spPr>
            </p:pic>
          </p:grpSp>
          <p:grpSp>
            <p:nvGrpSpPr>
              <p:cNvPr id="658" name="Google Shape;658;p15"/>
              <p:cNvGrpSpPr/>
              <p:nvPr/>
            </p:nvGrpSpPr>
            <p:grpSpPr>
              <a:xfrm>
                <a:off x="4692359" y="2858282"/>
                <a:ext cx="3588042" cy="1092008"/>
                <a:chOff x="4692359" y="2858282"/>
                <a:chExt cx="3588042" cy="1092008"/>
              </a:xfrm>
            </p:grpSpPr>
            <p:sp>
              <p:nvSpPr>
                <p:cNvPr id="659" name="Google Shape;659;p15"/>
                <p:cNvSpPr/>
                <p:nvPr/>
              </p:nvSpPr>
              <p:spPr>
                <a:xfrm rot="-646847">
                  <a:off x="4701236" y="3188386"/>
                  <a:ext cx="3570288" cy="431800"/>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Proceso de Desarrollo  </a:t>
                  </a:r>
                  <a:endParaRPr sz="1800" b="0" i="0" u="none" strike="noStrike" cap="none">
                    <a:solidFill>
                      <a:schemeClr val="dk1"/>
                    </a:solidFill>
                    <a:latin typeface="Calibri"/>
                    <a:ea typeface="Calibri"/>
                    <a:cs typeface="Calibri"/>
                    <a:sym typeface="Calibri"/>
                  </a:endParaRPr>
                </a:p>
              </p:txBody>
            </p:sp>
            <p:pic>
              <p:nvPicPr>
                <p:cNvPr id="660" name="Google Shape;660;p15" descr="https://ci6.googleusercontent.com/proxy/VUZhKJoKoEJfLCgoWqglJbo-K1iJVJeYL6FE-hJAeRe4T8IwCUq1KvZNknFHT5YDXb-AWbpSgpv3ro8sAuDoiPl1bBdA-Hk99_Yl3lSWE79lqVdI_zsREBj88x3J6_yZQg-vPxD0LiRBZWb6vklmvaM_9c2eCS-kXT1lGVeI=s0-d-e1-ft#https://encrypted-tbn3.gstatic.com/images?q=tbn:ANd9GcRysnyLEpV87cGnKUWg3dfLRpKy1UawAn95QKD7nl16PHyE5yFe"/>
                <p:cNvPicPr preferRelativeResize="0"/>
                <p:nvPr/>
              </p:nvPicPr>
              <p:blipFill rotWithShape="1">
                <a:blip r:embed="rId10">
                  <a:alphaModFix/>
                </a:blip>
                <a:srcRect/>
                <a:stretch/>
              </p:blipFill>
              <p:spPr>
                <a:xfrm>
                  <a:off x="7609657" y="2983569"/>
                  <a:ext cx="375900" cy="281924"/>
                </a:xfrm>
                <a:prstGeom prst="rect">
                  <a:avLst/>
                </a:prstGeom>
                <a:noFill/>
                <a:ln>
                  <a:noFill/>
                </a:ln>
              </p:spPr>
            </p:pic>
          </p:grpSp>
        </p:grpSp>
      </p:grpSp>
      <p:sp>
        <p:nvSpPr>
          <p:cNvPr id="661" name="Google Shape;661;p15"/>
          <p:cNvSpPr/>
          <p:nvPr/>
        </p:nvSpPr>
        <p:spPr>
          <a:xfrm>
            <a:off x="2423344" y="5039869"/>
            <a:ext cx="6913512" cy="1007945"/>
          </a:xfrm>
          <a:prstGeom prst="up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ISO/IEC 9001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Seguridad de la información – ISO/IEC 27001</a:t>
            </a:r>
            <a:endParaRPr sz="1800" b="0" i="0" u="none" strike="noStrike" cap="small">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36"/>
                                        </p:tgtEl>
                                        <p:attrNameLst>
                                          <p:attrName>style.visibility</p:attrName>
                                        </p:attrNameLst>
                                      </p:cBhvr>
                                      <p:to>
                                        <p:strVal val="visible"/>
                                      </p:to>
                                    </p:set>
                                    <p:animEffect transition="in" filter="fade">
                                      <p:cBhvr>
                                        <p:cTn id="11" dur="500"/>
                                        <p:tgtEl>
                                          <p:spTgt spid="636"/>
                                        </p:tgtEl>
                                      </p:cBhvr>
                                    </p:animEffect>
                                  </p:childTnLst>
                                </p:cTn>
                              </p:par>
                              <p:par>
                                <p:cTn id="12" presetID="10" presetClass="entr" presetSubtype="0" fill="hold" nodeType="withEffect">
                                  <p:stCondLst>
                                    <p:cond delay="0"/>
                                  </p:stCondLst>
                                  <p:childTnLst>
                                    <p:set>
                                      <p:cBhvr>
                                        <p:cTn id="13" dur="1" fill="hold">
                                          <p:stCondLst>
                                            <p:cond delay="0"/>
                                          </p:stCondLst>
                                        </p:cTn>
                                        <p:tgtEl>
                                          <p:spTgt spid="637"/>
                                        </p:tgtEl>
                                        <p:attrNameLst>
                                          <p:attrName>style.visibility</p:attrName>
                                        </p:attrNameLst>
                                      </p:cBhvr>
                                      <p:to>
                                        <p:strVal val="visible"/>
                                      </p:to>
                                    </p:set>
                                    <p:animEffect transition="in" filter="fade">
                                      <p:cBhvr>
                                        <p:cTn id="14" dur="500"/>
                                        <p:tgtEl>
                                          <p:spTgt spid="637"/>
                                        </p:tgtEl>
                                      </p:cBhvr>
                                    </p:animEffect>
                                  </p:childTnLst>
                                </p:cTn>
                              </p:par>
                              <p:par>
                                <p:cTn id="15" presetID="10" presetClass="entr" presetSubtype="0" fill="hold" nodeType="withEffect">
                                  <p:stCondLst>
                                    <p:cond delay="0"/>
                                  </p:stCondLst>
                                  <p:childTnLst>
                                    <p:set>
                                      <p:cBhvr>
                                        <p:cTn id="16" dur="1" fill="hold">
                                          <p:stCondLst>
                                            <p:cond delay="0"/>
                                          </p:stCondLst>
                                        </p:cTn>
                                        <p:tgtEl>
                                          <p:spTgt spid="638"/>
                                        </p:tgtEl>
                                        <p:attrNameLst>
                                          <p:attrName>style.visibility</p:attrName>
                                        </p:attrNameLst>
                                      </p:cBhvr>
                                      <p:to>
                                        <p:strVal val="visible"/>
                                      </p:to>
                                    </p:set>
                                    <p:animEffect transition="in" filter="fade">
                                      <p:cBhvr>
                                        <p:cTn id="17" dur="500"/>
                                        <p:tgtEl>
                                          <p:spTgt spid="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Google Shape;666;p16" descr="http://www.vallartasport.mx/images/colaboraciones/articulos/slide-calidad-en-servicio-1311378216.jpg"/>
          <p:cNvPicPr preferRelativeResize="0"/>
          <p:nvPr/>
        </p:nvPicPr>
        <p:blipFill rotWithShape="1">
          <a:blip r:embed="rId3">
            <a:alphaModFix/>
          </a:blip>
          <a:srcRect/>
          <a:stretch/>
        </p:blipFill>
        <p:spPr>
          <a:xfrm>
            <a:off x="8543925" y="3933826"/>
            <a:ext cx="1512888" cy="1693863"/>
          </a:xfrm>
          <a:prstGeom prst="rect">
            <a:avLst/>
          </a:prstGeom>
          <a:noFill/>
          <a:ln>
            <a:noFill/>
          </a:ln>
        </p:spPr>
      </p:pic>
      <p:grpSp>
        <p:nvGrpSpPr>
          <p:cNvPr id="667" name="Google Shape;667;p16"/>
          <p:cNvGrpSpPr/>
          <p:nvPr/>
        </p:nvGrpSpPr>
        <p:grpSpPr>
          <a:xfrm>
            <a:off x="2135188" y="1916114"/>
            <a:ext cx="4608512" cy="2276475"/>
            <a:chOff x="656136" y="1412776"/>
            <a:chExt cx="3627832" cy="1843405"/>
          </a:xfrm>
        </p:grpSpPr>
        <p:pic>
          <p:nvPicPr>
            <p:cNvPr id="668" name="Google Shape;668;p16" descr="http://thumbs.dreamstime.com/x/producto-de-software-en-rect%C3%A1ngulo-15984867.jpg"/>
            <p:cNvPicPr preferRelativeResize="0"/>
            <p:nvPr/>
          </p:nvPicPr>
          <p:blipFill rotWithShape="1">
            <a:blip r:embed="rId4">
              <a:alphaModFix/>
            </a:blip>
            <a:srcRect/>
            <a:stretch/>
          </p:blipFill>
          <p:spPr>
            <a:xfrm>
              <a:off x="2267744" y="1772816"/>
              <a:ext cx="1224136" cy="1285343"/>
            </a:xfrm>
            <a:prstGeom prst="rect">
              <a:avLst/>
            </a:prstGeom>
            <a:noFill/>
            <a:ln>
              <a:noFill/>
            </a:ln>
          </p:spPr>
        </p:pic>
        <p:pic>
          <p:nvPicPr>
            <p:cNvPr id="669" name="Google Shape;669;p16" descr="http://thumbs.dreamstime.com/x/producto-de-software-en-rect%C3%A1ngulo-15984867.jpg"/>
            <p:cNvPicPr preferRelativeResize="0"/>
            <p:nvPr/>
          </p:nvPicPr>
          <p:blipFill rotWithShape="1">
            <a:blip r:embed="rId5">
              <a:alphaModFix/>
            </a:blip>
            <a:srcRect/>
            <a:stretch/>
          </p:blipFill>
          <p:spPr>
            <a:xfrm>
              <a:off x="656136" y="1412776"/>
              <a:ext cx="1755624" cy="1843405"/>
            </a:xfrm>
            <a:prstGeom prst="rect">
              <a:avLst/>
            </a:prstGeom>
            <a:noFill/>
            <a:ln>
              <a:noFill/>
            </a:ln>
          </p:spPr>
        </p:pic>
        <p:pic>
          <p:nvPicPr>
            <p:cNvPr id="670" name="Google Shape;670;p16" descr="http://thumbs.dreamstime.com/x/producto-de-software-en-rect%C3%A1ngulo-15984867.jpg"/>
            <p:cNvPicPr preferRelativeResize="0"/>
            <p:nvPr/>
          </p:nvPicPr>
          <p:blipFill rotWithShape="1">
            <a:blip r:embed="rId6">
              <a:alphaModFix/>
            </a:blip>
            <a:srcRect/>
            <a:stretch/>
          </p:blipFill>
          <p:spPr>
            <a:xfrm>
              <a:off x="3419872" y="1988840"/>
              <a:ext cx="864096" cy="907301"/>
            </a:xfrm>
            <a:prstGeom prst="rect">
              <a:avLst/>
            </a:prstGeom>
            <a:noFill/>
            <a:ln>
              <a:noFill/>
            </a:ln>
          </p:spPr>
        </p:pic>
      </p:grpSp>
      <p:pic>
        <p:nvPicPr>
          <p:cNvPr id="671" name="Google Shape;671;p16" descr="http://www.ecofusion.com.mx/wp-content/uploads/2012/09/servicio-300x300.jpg"/>
          <p:cNvPicPr preferRelativeResize="0"/>
          <p:nvPr/>
        </p:nvPicPr>
        <p:blipFill rotWithShape="1">
          <a:blip r:embed="rId7">
            <a:alphaModFix/>
          </a:blip>
          <a:srcRect/>
          <a:stretch/>
        </p:blipFill>
        <p:spPr>
          <a:xfrm>
            <a:off x="8832851" y="836614"/>
            <a:ext cx="1298575" cy="1296987"/>
          </a:xfrm>
          <a:prstGeom prst="rect">
            <a:avLst/>
          </a:prstGeom>
          <a:noFill/>
          <a:ln>
            <a:noFill/>
          </a:ln>
        </p:spPr>
      </p:pic>
      <p:sp>
        <p:nvSpPr>
          <p:cNvPr id="672" name="Google Shape;672;p16"/>
          <p:cNvSpPr txBox="1">
            <a:spLocks noGrp="1"/>
          </p:cNvSpPr>
          <p:nvPr>
            <p:ph type="title"/>
          </p:nvPr>
        </p:nvSpPr>
        <p:spPr>
          <a:xfrm>
            <a:off x="551384" y="2123"/>
            <a:ext cx="10772775" cy="834491"/>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2800"/>
              <a:buFont typeface="Calibri"/>
              <a:buNone/>
            </a:pPr>
            <a:r>
              <a:rPr lang="es-ES" sz="3600">
                <a:latin typeface="Calibri"/>
                <a:ea typeface="Calibri"/>
                <a:cs typeface="Calibri"/>
                <a:sym typeface="Calibri"/>
              </a:rPr>
              <a:t>Clasificación de Normas y Modelos de Calidad</a:t>
            </a:r>
            <a:endParaRPr sz="3600">
              <a:latin typeface="Calibri"/>
              <a:ea typeface="Calibri"/>
              <a:cs typeface="Calibri"/>
              <a:sym typeface="Calibri"/>
            </a:endParaRPr>
          </a:p>
        </p:txBody>
      </p:sp>
      <p:sp>
        <p:nvSpPr>
          <p:cNvPr id="673" name="Google Shape;673;p1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29</a:t>
            </a:fld>
            <a:endParaRPr/>
          </a:p>
        </p:txBody>
      </p:sp>
      <p:sp>
        <p:nvSpPr>
          <p:cNvPr id="677" name="Google Shape;677;p16"/>
          <p:cNvSpPr/>
          <p:nvPr/>
        </p:nvSpPr>
        <p:spPr>
          <a:xfrm>
            <a:off x="1992313" y="836614"/>
            <a:ext cx="3816350" cy="1296987"/>
          </a:xfrm>
          <a:prstGeom prst="downArrowCallout">
            <a:avLst>
              <a:gd name="adj1" fmla="val 25000"/>
              <a:gd name="adj2" fmla="val 25000"/>
              <a:gd name="adj3" fmla="val 25000"/>
              <a:gd name="adj4" fmla="val 6497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small">
                <a:solidFill>
                  <a:schemeClr val="dk1"/>
                </a:solidFill>
                <a:latin typeface="Calibri"/>
                <a:ea typeface="Calibri"/>
                <a:cs typeface="Calibri"/>
                <a:sym typeface="Calibri"/>
              </a:rPr>
              <a:t>CALIDAD DE PRODUCTO DE SOFTWARE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s-ES" sz="1400" b="0" i="0" u="none" strike="noStrike" cap="small">
                <a:solidFill>
                  <a:schemeClr val="dk1"/>
                </a:solidFill>
                <a:latin typeface="Calibri"/>
                <a:ea typeface="Calibri"/>
                <a:cs typeface="Calibri"/>
                <a:sym typeface="Calibri"/>
              </a:rPr>
              <a:t>CALIDAD DE USO – CALIDAD DE DATOS </a:t>
            </a:r>
            <a:endParaRPr sz="1400" b="0" i="0" u="none" strike="noStrike" cap="small">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r>
              <a:rPr lang="es-ES" sz="1400" b="0" i="0" u="none" strike="noStrike" cap="small">
                <a:solidFill>
                  <a:schemeClr val="dk1"/>
                </a:solidFill>
                <a:latin typeface="Calibri"/>
                <a:ea typeface="Calibri"/>
                <a:cs typeface="Calibri"/>
                <a:sym typeface="Calibri"/>
              </a:rPr>
              <a:t> ISO/IEC 25000</a:t>
            </a:r>
            <a:endParaRPr sz="1400" b="0" i="0" u="none" strike="noStrike" cap="none">
              <a:solidFill>
                <a:schemeClr val="dk1"/>
              </a:solidFill>
              <a:latin typeface="Calibri"/>
              <a:ea typeface="Calibri"/>
              <a:cs typeface="Calibri"/>
              <a:sym typeface="Calibri"/>
            </a:endParaRPr>
          </a:p>
        </p:txBody>
      </p:sp>
      <p:sp>
        <p:nvSpPr>
          <p:cNvPr id="678" name="Google Shape;678;p16"/>
          <p:cNvSpPr/>
          <p:nvPr/>
        </p:nvSpPr>
        <p:spPr>
          <a:xfrm rot="-646847">
            <a:off x="2225675" y="3914776"/>
            <a:ext cx="7245350" cy="881063"/>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small">
                <a:solidFill>
                  <a:schemeClr val="dk1"/>
                </a:solidFill>
                <a:latin typeface="Calibri"/>
                <a:ea typeface="Calibri"/>
                <a:cs typeface="Calibri"/>
                <a:sym typeface="Calibri"/>
              </a:rPr>
              <a:t>PMBOOK  - </a:t>
            </a:r>
            <a:r>
              <a:rPr lang="es-ES" sz="1400" b="0" i="0" u="none" strike="noStrike" cap="small">
                <a:solidFill>
                  <a:schemeClr val="dk1"/>
                </a:solidFill>
                <a:latin typeface="Calibri"/>
                <a:ea typeface="Calibri"/>
                <a:cs typeface="Calibri"/>
                <a:sym typeface="Calibri"/>
              </a:rPr>
              <a:t>SWEBOOK-</a:t>
            </a:r>
            <a:r>
              <a:rPr lang="es-ES" sz="1600" b="0" i="0" u="none" strike="noStrike" cap="small">
                <a:solidFill>
                  <a:schemeClr val="dk1"/>
                </a:solidFill>
                <a:latin typeface="Calibri"/>
                <a:ea typeface="Calibri"/>
                <a:cs typeface="Calibri"/>
                <a:sym typeface="Calibri"/>
              </a:rPr>
              <a:t> SIX SIGMA - ISO/IEC 12207 - ISO/IEC 15504 – ISO/IEC 90003 -CMMI – SCAMPI – IDEAL -MPS-BR - MOPROSOFT  -COMPETISOFT METRICA V3 - ISO/IEC 29110</a:t>
            </a:r>
            <a:endParaRPr sz="1600" b="0" i="0" u="none" strike="noStrike" cap="small">
              <a:solidFill>
                <a:schemeClr val="dk1"/>
              </a:solidFill>
              <a:latin typeface="Calibri"/>
              <a:ea typeface="Calibri"/>
              <a:cs typeface="Calibri"/>
              <a:sym typeface="Calibri"/>
            </a:endParaRPr>
          </a:p>
        </p:txBody>
      </p:sp>
      <p:sp>
        <p:nvSpPr>
          <p:cNvPr id="679" name="Google Shape;679;p16"/>
          <p:cNvSpPr/>
          <p:nvPr/>
        </p:nvSpPr>
        <p:spPr>
          <a:xfrm>
            <a:off x="1847851" y="5516564"/>
            <a:ext cx="7991475" cy="719137"/>
          </a:xfrm>
          <a:prstGeom prst="chevron">
            <a:avLst>
              <a:gd name="adj" fmla="val 50000"/>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Calidad total – Tqm – ISO/IEC 9001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s-ES" sz="1800" b="0" i="0" u="none" strike="noStrike" cap="small">
                <a:solidFill>
                  <a:schemeClr val="dk1"/>
                </a:solidFill>
                <a:latin typeface="Calibri"/>
                <a:ea typeface="Calibri"/>
                <a:cs typeface="Calibri"/>
                <a:sym typeface="Calibri"/>
              </a:rPr>
              <a:t>Seguridad de la información – ISO/IEC 27001</a:t>
            </a:r>
            <a:endParaRPr sz="1800" b="0" i="0" u="none" strike="noStrike" cap="none">
              <a:solidFill>
                <a:schemeClr val="dk1"/>
              </a:solidFill>
              <a:latin typeface="Calibri"/>
              <a:ea typeface="Calibri"/>
              <a:cs typeface="Calibri"/>
              <a:sym typeface="Calibri"/>
            </a:endParaRPr>
          </a:p>
        </p:txBody>
      </p:sp>
      <p:sp>
        <p:nvSpPr>
          <p:cNvPr id="680" name="Google Shape;680;p16"/>
          <p:cNvSpPr/>
          <p:nvPr/>
        </p:nvSpPr>
        <p:spPr>
          <a:xfrm>
            <a:off x="6383338" y="981075"/>
            <a:ext cx="2520950" cy="647700"/>
          </a:xfrm>
          <a:prstGeom prst="rightArrowCallout">
            <a:avLst>
              <a:gd name="adj1" fmla="val 25000"/>
              <a:gd name="adj2" fmla="val 25000"/>
              <a:gd name="adj3" fmla="val 25000"/>
              <a:gd name="adj4" fmla="val 87634"/>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small">
                <a:solidFill>
                  <a:schemeClr val="dk1"/>
                </a:solidFill>
                <a:latin typeface="Calibri"/>
                <a:ea typeface="Calibri"/>
                <a:cs typeface="Calibri"/>
                <a:sym typeface="Calibri"/>
              </a:rPr>
              <a:t>Calidad de Servicios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s-ES" sz="1400" b="0" i="0" u="none" strike="noStrike" cap="small">
                <a:solidFill>
                  <a:schemeClr val="dk1"/>
                </a:solidFill>
                <a:latin typeface="Calibri"/>
                <a:ea typeface="Calibri"/>
                <a:cs typeface="Calibri"/>
                <a:sym typeface="Calibri"/>
              </a:rPr>
              <a:t>ISO/IEC 20000  - ITIL</a:t>
            </a:r>
            <a:endParaRPr sz="1400" b="0" i="0" u="none" strike="noStrike" cap="small">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30ea1bb25ed_0_1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El Desarrollo de Software Basado en Modelos. (MBD)</a:t>
            </a:r>
            <a:endParaRPr/>
          </a:p>
        </p:txBody>
      </p:sp>
      <p:sp>
        <p:nvSpPr>
          <p:cNvPr id="311" name="Google Shape;311;g30ea1bb25ed_0_12"/>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195"/>
              </a:spcBef>
              <a:spcAft>
                <a:spcPts val="0"/>
              </a:spcAft>
              <a:buSzPts val="1800"/>
              <a:buChar char=" "/>
            </a:pPr>
            <a:r>
              <a:rPr lang="es-ES" sz="2400"/>
              <a:t>Construcción de un Sistema de Software</a:t>
            </a:r>
            <a:endParaRPr/>
          </a:p>
        </p:txBody>
      </p:sp>
      <p:sp>
        <p:nvSpPr>
          <p:cNvPr id="312" name="Google Shape;312;g30ea1bb25ed_0_1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s-ES"/>
              <a:t>3</a:t>
            </a:fld>
            <a:endParaRPr/>
          </a:p>
        </p:txBody>
      </p:sp>
      <p:sp>
        <p:nvSpPr>
          <p:cNvPr id="313" name="Google Shape;313;g30ea1bb25ed_0_12" descr="C:\Users\Vale\Pictures\Imagen2.png"/>
          <p:cNvSpPr/>
          <p:nvPr/>
        </p:nvSpPr>
        <p:spPr>
          <a:xfrm>
            <a:off x="1714501" y="2414588"/>
            <a:ext cx="8702700" cy="318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14" name="Google Shape;314;g30ea1bb25ed_0_12" descr="C:\Users\Vale\Pictures\Imagen2.png"/>
          <p:cNvPicPr preferRelativeResize="0"/>
          <p:nvPr/>
        </p:nvPicPr>
        <p:blipFill rotWithShape="1">
          <a:blip r:embed="rId3">
            <a:alphaModFix/>
          </a:blip>
          <a:srcRect/>
          <a:stretch/>
        </p:blipFill>
        <p:spPr>
          <a:xfrm>
            <a:off x="1487488" y="2744538"/>
            <a:ext cx="7785944" cy="285049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pic>
        <p:nvPicPr>
          <p:cNvPr id="685" name="Google Shape;685;p17"/>
          <p:cNvPicPr preferRelativeResize="0"/>
          <p:nvPr/>
        </p:nvPicPr>
        <p:blipFill rotWithShape="1">
          <a:blip r:embed="rId3">
            <a:alphaModFix/>
          </a:blip>
          <a:srcRect/>
          <a:stretch/>
        </p:blipFill>
        <p:spPr>
          <a:xfrm>
            <a:off x="3912578" y="2521653"/>
            <a:ext cx="4608473" cy="3446394"/>
          </a:xfrm>
          <a:prstGeom prst="rect">
            <a:avLst/>
          </a:prstGeom>
          <a:noFill/>
          <a:ln>
            <a:noFill/>
          </a:ln>
        </p:spPr>
      </p:pic>
      <p:sp>
        <p:nvSpPr>
          <p:cNvPr id="686" name="Google Shape;686;p17"/>
          <p:cNvSpPr txBox="1">
            <a:spLocks noGrp="1"/>
          </p:cNvSpPr>
          <p:nvPr>
            <p:ph type="title"/>
          </p:nvPr>
        </p:nvSpPr>
        <p:spPr>
          <a:xfrm>
            <a:off x="565636" y="259994"/>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a:latin typeface="Calibri"/>
                <a:ea typeface="Calibri"/>
                <a:cs typeface="Calibri"/>
                <a:sym typeface="Calibri"/>
              </a:rPr>
              <a:t>Norma/Modelo de Calidad SQuaRE ISO/IEC 25000 </a:t>
            </a:r>
            <a:endParaRPr sz="3600">
              <a:latin typeface="Calibri"/>
              <a:ea typeface="Calibri"/>
              <a:cs typeface="Calibri"/>
              <a:sym typeface="Calibri"/>
            </a:endParaRPr>
          </a:p>
        </p:txBody>
      </p:sp>
      <p:sp>
        <p:nvSpPr>
          <p:cNvPr id="687" name="Google Shape;687;p1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30</a:t>
            </a:fld>
            <a:endParaRPr/>
          </a:p>
        </p:txBody>
      </p:sp>
      <p:sp>
        <p:nvSpPr>
          <p:cNvPr id="688" name="Google Shape;688;p1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00"/>
              <a:buNone/>
            </a:pPr>
            <a:r>
              <a:rPr lang="es-ES"/>
              <a:t>SQuaRE cubre tres procesos de calidad complementarios:</a:t>
            </a:r>
            <a:endParaRPr/>
          </a:p>
          <a:p>
            <a:pPr marL="260604" lvl="1" indent="-257175" algn="l" rtl="0">
              <a:lnSpc>
                <a:spcPct val="85000"/>
              </a:lnSpc>
              <a:spcBef>
                <a:spcPts val="450"/>
              </a:spcBef>
              <a:spcAft>
                <a:spcPts val="0"/>
              </a:spcAft>
              <a:buClr>
                <a:srgbClr val="262626"/>
              </a:buClr>
              <a:buSzPts val="1000"/>
              <a:buNone/>
            </a:pPr>
            <a:r>
              <a:rPr lang="es-ES"/>
              <a:t>Especificación de requisitos</a:t>
            </a:r>
            <a:endParaRPr/>
          </a:p>
          <a:p>
            <a:pPr marL="260604" lvl="1" indent="-257175" algn="l" rtl="0">
              <a:lnSpc>
                <a:spcPct val="85000"/>
              </a:lnSpc>
              <a:spcBef>
                <a:spcPts val="450"/>
              </a:spcBef>
              <a:spcAft>
                <a:spcPts val="0"/>
              </a:spcAft>
              <a:buClr>
                <a:srgbClr val="262626"/>
              </a:buClr>
              <a:buSzPts val="1000"/>
              <a:buNone/>
            </a:pPr>
            <a:r>
              <a:rPr lang="es-ES"/>
              <a:t>Metricas </a:t>
            </a:r>
            <a:endParaRPr/>
          </a:p>
          <a:p>
            <a:pPr marL="260604" lvl="1" indent="-257175" algn="l" rtl="0">
              <a:lnSpc>
                <a:spcPct val="85000"/>
              </a:lnSpc>
              <a:spcBef>
                <a:spcPts val="450"/>
              </a:spcBef>
              <a:spcAft>
                <a:spcPts val="0"/>
              </a:spcAft>
              <a:buClr>
                <a:srgbClr val="262626"/>
              </a:buClr>
              <a:buSzPts val="1000"/>
              <a:buNone/>
            </a:pPr>
            <a:r>
              <a:rPr lang="es-ES"/>
              <a:t>Evaluación </a:t>
            </a:r>
            <a:endParaRPr/>
          </a:p>
          <a:p>
            <a:pPr marL="68580" lvl="0" indent="-68580" algn="l" rtl="0">
              <a:lnSpc>
                <a:spcPct val="85000"/>
              </a:lnSpc>
              <a:spcBef>
                <a:spcPts val="0"/>
              </a:spcBef>
              <a:spcAft>
                <a:spcPts val="0"/>
              </a:spcAft>
              <a:buSzPts val="800"/>
              <a:buNone/>
            </a:pPr>
            <a:r>
              <a:rPr lang="es-ES"/>
              <a:t>La Norma ISO/IEC 25000 (SQuaRE) se organiza en cinco apartados dentro de las cuales se ubican las distintas normas:</a:t>
            </a:r>
            <a:endParaRPr/>
          </a:p>
          <a:p>
            <a:pPr marL="260604" lvl="1" indent="-257175" algn="l" rtl="0">
              <a:lnSpc>
                <a:spcPct val="85000"/>
              </a:lnSpc>
              <a:spcBef>
                <a:spcPts val="450"/>
              </a:spcBef>
              <a:spcAft>
                <a:spcPts val="0"/>
              </a:spcAft>
              <a:buClr>
                <a:srgbClr val="262626"/>
              </a:buClr>
              <a:buSzPts val="1050"/>
              <a:buNone/>
            </a:pPr>
            <a:endParaRPr/>
          </a:p>
        </p:txBody>
      </p:sp>
      <p:sp>
        <p:nvSpPr>
          <p:cNvPr id="689" name="Google Shape;689;p17"/>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114300" algn="l" rtl="0">
              <a:lnSpc>
                <a:spcPct val="85000"/>
              </a:lnSpc>
              <a:spcBef>
                <a:spcPts val="0"/>
              </a:spcBef>
              <a:spcAft>
                <a:spcPts val="0"/>
              </a:spcAft>
              <a:buClr>
                <a:srgbClr val="C00000"/>
              </a:buClr>
              <a:buSzPts val="1800"/>
              <a:buFont typeface="Arial"/>
              <a:buChar char="»"/>
            </a:pPr>
            <a:r>
              <a:rPr lang="es-ES" b="1"/>
              <a:t>ISO/IEC 25000  SQuaRE Software product Quality Requeriment and Evaluation</a:t>
            </a:r>
            <a:endParaRPr b="1"/>
          </a:p>
        </p:txBody>
      </p:sp>
      <p:sp>
        <p:nvSpPr>
          <p:cNvPr id="690" name="Google Shape;690;p1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Ingenieria de Software I 2023</a:t>
            </a:r>
            <a:endParaRPr/>
          </a:p>
        </p:txBody>
      </p:sp>
      <p:grpSp>
        <p:nvGrpSpPr>
          <p:cNvPr id="691" name="Google Shape;691;p17"/>
          <p:cNvGrpSpPr/>
          <p:nvPr/>
        </p:nvGrpSpPr>
        <p:grpSpPr>
          <a:xfrm>
            <a:off x="0" y="5686761"/>
            <a:ext cx="1728192" cy="1171239"/>
            <a:chOff x="656136" y="1412776"/>
            <a:chExt cx="3627832" cy="1843405"/>
          </a:xfrm>
        </p:grpSpPr>
        <p:pic>
          <p:nvPicPr>
            <p:cNvPr id="692" name="Google Shape;692;p17" descr="http://thumbs.dreamstime.com/x/producto-de-software-en-rect%C3%A1ngulo-15984867.jpg"/>
            <p:cNvPicPr preferRelativeResize="0"/>
            <p:nvPr/>
          </p:nvPicPr>
          <p:blipFill rotWithShape="1">
            <a:blip r:embed="rId4">
              <a:alphaModFix/>
            </a:blip>
            <a:srcRect/>
            <a:stretch/>
          </p:blipFill>
          <p:spPr>
            <a:xfrm>
              <a:off x="2267744" y="1772816"/>
              <a:ext cx="1224136" cy="1285343"/>
            </a:xfrm>
            <a:prstGeom prst="rect">
              <a:avLst/>
            </a:prstGeom>
            <a:noFill/>
            <a:ln>
              <a:noFill/>
            </a:ln>
          </p:spPr>
        </p:pic>
        <p:pic>
          <p:nvPicPr>
            <p:cNvPr id="693" name="Google Shape;693;p17" descr="http://thumbs.dreamstime.com/x/producto-de-software-en-rect%C3%A1ngulo-15984867.jpg"/>
            <p:cNvPicPr preferRelativeResize="0"/>
            <p:nvPr/>
          </p:nvPicPr>
          <p:blipFill rotWithShape="1">
            <a:blip r:embed="rId5">
              <a:alphaModFix/>
            </a:blip>
            <a:srcRect/>
            <a:stretch/>
          </p:blipFill>
          <p:spPr>
            <a:xfrm>
              <a:off x="656136" y="1412776"/>
              <a:ext cx="1755624" cy="1843405"/>
            </a:xfrm>
            <a:prstGeom prst="rect">
              <a:avLst/>
            </a:prstGeom>
            <a:noFill/>
            <a:ln>
              <a:noFill/>
            </a:ln>
          </p:spPr>
        </p:pic>
        <p:pic>
          <p:nvPicPr>
            <p:cNvPr id="694" name="Google Shape;694;p17" descr="http://thumbs.dreamstime.com/x/producto-de-software-en-rect%C3%A1ngulo-15984867.jpg"/>
            <p:cNvPicPr preferRelativeResize="0"/>
            <p:nvPr/>
          </p:nvPicPr>
          <p:blipFill rotWithShape="1">
            <a:blip r:embed="rId6">
              <a:alphaModFix/>
            </a:blip>
            <a:srcRect/>
            <a:stretch/>
          </p:blipFill>
          <p:spPr>
            <a:xfrm>
              <a:off x="3419872" y="1988840"/>
              <a:ext cx="864096" cy="907301"/>
            </a:xfrm>
            <a:prstGeom prst="rect">
              <a:avLst/>
            </a:prstGeom>
            <a:noFill/>
            <a:ln>
              <a:noFill/>
            </a:ln>
          </p:spPr>
        </p:pic>
      </p:grpSp>
      <p:sp>
        <p:nvSpPr>
          <p:cNvPr id="695" name="Google Shape;695;p17"/>
          <p:cNvSpPr/>
          <p:nvPr/>
        </p:nvSpPr>
        <p:spPr>
          <a:xfrm>
            <a:off x="204423" y="2430474"/>
            <a:ext cx="3471720" cy="959501"/>
          </a:xfrm>
          <a:prstGeom prst="wedgeRoundRectCallout">
            <a:avLst>
              <a:gd name="adj1" fmla="val 110077"/>
              <a:gd name="adj2" fmla="val 42352"/>
              <a:gd name="adj3" fmla="val 1666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Modelo de calidad detallado incluyendo </a:t>
            </a:r>
            <a:r>
              <a:rPr lang="es-ES" sz="1600" b="1" i="1" u="none" strike="noStrike" cap="none">
                <a:solidFill>
                  <a:schemeClr val="dk1"/>
                </a:solidFill>
                <a:latin typeface="Calibri"/>
                <a:ea typeface="Calibri"/>
                <a:cs typeface="Calibri"/>
                <a:sym typeface="Calibri"/>
              </a:rPr>
              <a:t>características para calidad interna y externa y la calidad de datos</a:t>
            </a:r>
            <a:r>
              <a:rPr lang="es-ES" sz="16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696" name="Google Shape;696;p17"/>
          <p:cNvSpPr/>
          <p:nvPr/>
        </p:nvSpPr>
        <p:spPr>
          <a:xfrm>
            <a:off x="314829" y="3649208"/>
            <a:ext cx="3194078" cy="959501"/>
          </a:xfrm>
          <a:prstGeom prst="wedgeRoundRectCallout">
            <a:avLst>
              <a:gd name="adj1" fmla="val 120860"/>
              <a:gd name="adj2" fmla="val 73644"/>
              <a:gd name="adj3" fmla="val 1666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Modelo de referencia de la medición de la calidad del producto, definiciones de </a:t>
            </a:r>
            <a:r>
              <a:rPr lang="es-ES" sz="1600" b="1" i="1" u="none" strike="noStrike" cap="none">
                <a:solidFill>
                  <a:schemeClr val="dk1"/>
                </a:solidFill>
                <a:latin typeface="Calibri"/>
                <a:ea typeface="Calibri"/>
                <a:cs typeface="Calibri"/>
                <a:sym typeface="Calibri"/>
              </a:rPr>
              <a:t>medidas de calidad</a:t>
            </a:r>
            <a:r>
              <a:rPr lang="es-ES" sz="1600" b="0" i="0" u="none" strike="noStrike" cap="none">
                <a:solidFill>
                  <a:schemeClr val="dk1"/>
                </a:solidFill>
                <a:latin typeface="Calibri"/>
                <a:ea typeface="Calibri"/>
                <a:cs typeface="Calibri"/>
                <a:sym typeface="Calibri"/>
              </a:rPr>
              <a:t> y guías practicas de uso</a:t>
            </a:r>
            <a:endParaRPr sz="1400" b="0" i="0" u="none" strike="noStrike" cap="none">
              <a:solidFill>
                <a:srgbClr val="000000"/>
              </a:solidFill>
              <a:latin typeface="Arial"/>
              <a:ea typeface="Arial"/>
              <a:cs typeface="Arial"/>
              <a:sym typeface="Arial"/>
            </a:endParaRPr>
          </a:p>
        </p:txBody>
      </p:sp>
      <p:sp>
        <p:nvSpPr>
          <p:cNvPr id="697" name="Google Shape;697;p17"/>
          <p:cNvSpPr/>
          <p:nvPr/>
        </p:nvSpPr>
        <p:spPr>
          <a:xfrm>
            <a:off x="304625" y="4734300"/>
            <a:ext cx="3204282" cy="959501"/>
          </a:xfrm>
          <a:prstGeom prst="wedgeRoundRectCallout">
            <a:avLst>
              <a:gd name="adj1" fmla="val 91245"/>
              <a:gd name="adj2" fmla="val -1742"/>
              <a:gd name="adj3" fmla="val 1666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Ayuda a especificar los requisitos de calidad que pueden ser usados en el proceso de elicitación.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698" name="Google Shape;698;p17"/>
          <p:cNvSpPr/>
          <p:nvPr/>
        </p:nvSpPr>
        <p:spPr>
          <a:xfrm>
            <a:off x="8688287" y="2241038"/>
            <a:ext cx="3471721" cy="959501"/>
          </a:xfrm>
          <a:prstGeom prst="wedgeRoundRectCallout">
            <a:avLst>
              <a:gd name="adj1" fmla="val -108674"/>
              <a:gd name="adj2" fmla="val 146186"/>
              <a:gd name="adj3" fmla="val 1666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Las normas que forman este apartado definen todos los modelos, términos y definiciones comunes referenciados por toda la serie SQuaRE</a:t>
            </a:r>
            <a:endParaRPr sz="1600" b="0" i="0" u="none" strike="noStrike" cap="none">
              <a:solidFill>
                <a:schemeClr val="dk1"/>
              </a:solidFill>
              <a:latin typeface="Calibri"/>
              <a:ea typeface="Calibri"/>
              <a:cs typeface="Calibri"/>
              <a:sym typeface="Calibri"/>
            </a:endParaRPr>
          </a:p>
        </p:txBody>
      </p:sp>
      <p:sp>
        <p:nvSpPr>
          <p:cNvPr id="699" name="Google Shape;699;p17"/>
          <p:cNvSpPr/>
          <p:nvPr/>
        </p:nvSpPr>
        <p:spPr>
          <a:xfrm>
            <a:off x="8832303" y="4181756"/>
            <a:ext cx="3039651" cy="959501"/>
          </a:xfrm>
          <a:prstGeom prst="wedgeRoundRectCallout">
            <a:avLst>
              <a:gd name="adj1" fmla="val -89257"/>
              <a:gd name="adj2" fmla="val 2525"/>
              <a:gd name="adj3" fmla="val 16667"/>
            </a:avLst>
          </a:prstGeom>
          <a:no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Requisitos, recomendaciones y guías para la evaluación de producto.</a:t>
            </a:r>
            <a:endParaRPr sz="1600" b="0" i="0" u="none" strike="noStrike" cap="none">
              <a:solidFill>
                <a:schemeClr val="dk1"/>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18"/>
          <p:cNvSpPr txBox="1">
            <a:spLocks noGrp="1"/>
          </p:cNvSpPr>
          <p:nvPr>
            <p:ph type="title"/>
          </p:nvPr>
        </p:nvSpPr>
        <p:spPr>
          <a:xfrm>
            <a:off x="565636" y="500265"/>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a:latin typeface="Calibri"/>
                <a:ea typeface="Calibri"/>
                <a:cs typeface="Calibri"/>
                <a:sym typeface="Calibri"/>
              </a:rPr>
              <a:t>Norma/Modelo de Calidad SQuaRE ISO/IEC 25010- Características </a:t>
            </a:r>
            <a:endParaRPr sz="3600">
              <a:latin typeface="Calibri"/>
              <a:ea typeface="Calibri"/>
              <a:cs typeface="Calibri"/>
              <a:sym typeface="Calibri"/>
            </a:endParaRPr>
          </a:p>
        </p:txBody>
      </p:sp>
      <p:sp>
        <p:nvSpPr>
          <p:cNvPr id="705" name="Google Shape;705;p1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31</a:t>
            </a:fld>
            <a:endParaRPr/>
          </a:p>
        </p:txBody>
      </p:sp>
      <p:pic>
        <p:nvPicPr>
          <p:cNvPr id="708" name="Google Shape;708;p18"/>
          <p:cNvPicPr preferRelativeResize="0"/>
          <p:nvPr/>
        </p:nvPicPr>
        <p:blipFill rotWithShape="1">
          <a:blip r:embed="rId3">
            <a:alphaModFix/>
          </a:blip>
          <a:srcRect/>
          <a:stretch/>
        </p:blipFill>
        <p:spPr>
          <a:xfrm>
            <a:off x="858378" y="2733509"/>
            <a:ext cx="9848850" cy="2743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19"/>
          <p:cNvSpPr txBox="1">
            <a:spLocks noGrp="1"/>
          </p:cNvSpPr>
          <p:nvPr>
            <p:ph type="title"/>
          </p:nvPr>
        </p:nvSpPr>
        <p:spPr>
          <a:xfrm>
            <a:off x="709650" y="355327"/>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200">
                <a:latin typeface="Calibri"/>
                <a:ea typeface="Calibri"/>
                <a:cs typeface="Calibri"/>
                <a:sym typeface="Calibri"/>
              </a:rPr>
              <a:t>Norma/Modelo de Calidad Software</a:t>
            </a:r>
            <a:endParaRPr sz="3200">
              <a:latin typeface="Calibri"/>
              <a:ea typeface="Calibri"/>
              <a:cs typeface="Calibri"/>
              <a:sym typeface="Calibri"/>
            </a:endParaRPr>
          </a:p>
        </p:txBody>
      </p:sp>
      <p:sp>
        <p:nvSpPr>
          <p:cNvPr id="714" name="Google Shape;714;p19"/>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32</a:t>
            </a:fld>
            <a:endParaRPr/>
          </a:p>
        </p:txBody>
      </p:sp>
      <p:pic>
        <p:nvPicPr>
          <p:cNvPr id="718" name="Google Shape;718;p19"/>
          <p:cNvPicPr preferRelativeResize="0"/>
          <p:nvPr/>
        </p:nvPicPr>
        <p:blipFill rotWithShape="1">
          <a:blip r:embed="rId3">
            <a:alphaModFix/>
          </a:blip>
          <a:srcRect/>
          <a:stretch/>
        </p:blipFill>
        <p:spPr>
          <a:xfrm>
            <a:off x="2660437" y="2082018"/>
            <a:ext cx="6045826" cy="3809738"/>
          </a:xfrm>
          <a:prstGeom prst="rect">
            <a:avLst/>
          </a:prstGeom>
          <a:noFill/>
          <a:ln>
            <a:noFill/>
          </a:ln>
        </p:spPr>
      </p:pic>
      <p:sp>
        <p:nvSpPr>
          <p:cNvPr id="719" name="Google Shape;719;p19"/>
          <p:cNvSpPr/>
          <p:nvPr/>
        </p:nvSpPr>
        <p:spPr>
          <a:xfrm>
            <a:off x="6096001" y="5253328"/>
            <a:ext cx="4032249" cy="1528473"/>
          </a:xfrm>
          <a:prstGeom prst="wedgeRoundRectCallout">
            <a:avLst>
              <a:gd name="adj1" fmla="val -24238"/>
              <a:gd name="adj2" fmla="val -65142"/>
              <a:gd name="adj3" fmla="val 16667"/>
            </a:avLst>
          </a:prstGeom>
          <a:solidFill>
            <a:schemeClr val="l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ISO/IEC 15504 es una norma internacional para establecer y mejorar la capacidad y madurez de los procesos de las organizaciones en la adquisición, desarrollo, evolución y soporte de productos y servicios</a:t>
            </a:r>
            <a:endParaRPr sz="1400" b="0" i="0" u="none" strike="noStrike" cap="none">
              <a:solidFill>
                <a:srgbClr val="000000"/>
              </a:solidFill>
              <a:latin typeface="Arial"/>
              <a:ea typeface="Arial"/>
              <a:cs typeface="Arial"/>
              <a:sym typeface="Arial"/>
            </a:endParaRPr>
          </a:p>
        </p:txBody>
      </p:sp>
      <p:sp>
        <p:nvSpPr>
          <p:cNvPr id="720" name="Google Shape;720;p19"/>
          <p:cNvSpPr/>
          <p:nvPr/>
        </p:nvSpPr>
        <p:spPr>
          <a:xfrm>
            <a:off x="1625352" y="6047666"/>
            <a:ext cx="3384376" cy="810334"/>
          </a:xfrm>
          <a:prstGeom prst="wedgeRoundRectCallout">
            <a:avLst>
              <a:gd name="adj1" fmla="val 34829"/>
              <a:gd name="adj2" fmla="val -160977"/>
              <a:gd name="adj3" fmla="val 16667"/>
            </a:avLst>
          </a:prstGeom>
          <a:solidFill>
            <a:schemeClr val="l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s-ES" sz="1600" b="0" i="0" u="none" strike="noStrike" cap="none">
                <a:solidFill>
                  <a:schemeClr val="dk1"/>
                </a:solidFill>
                <a:latin typeface="Calibri"/>
                <a:ea typeface="Calibri"/>
                <a:cs typeface="Calibri"/>
                <a:sym typeface="Calibri"/>
              </a:rPr>
              <a:t>ISO/IEC 12207 establece un modelo de procesos para el ciclo de vida del software</a:t>
            </a:r>
            <a:endParaRPr sz="1400" b="0" i="0" u="none" strike="noStrike" cap="none">
              <a:solidFill>
                <a:srgbClr val="000000"/>
              </a:solidFill>
              <a:latin typeface="Arial"/>
              <a:ea typeface="Arial"/>
              <a:cs typeface="Arial"/>
              <a:sym typeface="Arial"/>
            </a:endParaRPr>
          </a:p>
        </p:txBody>
      </p:sp>
      <p:sp>
        <p:nvSpPr>
          <p:cNvPr id="721" name="Google Shape;721;p19"/>
          <p:cNvSpPr/>
          <p:nvPr/>
        </p:nvSpPr>
        <p:spPr>
          <a:xfrm>
            <a:off x="7779435" y="2088377"/>
            <a:ext cx="4412566" cy="1528473"/>
          </a:xfrm>
          <a:prstGeom prst="wedgeRoundRectCallout">
            <a:avLst>
              <a:gd name="adj1" fmla="val -46217"/>
              <a:gd name="adj2" fmla="val 178758"/>
              <a:gd name="adj3" fmla="val 16667"/>
            </a:avLst>
          </a:prstGeom>
          <a:solidFill>
            <a:schemeClr val="l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600" b="0" i="0" u="none" strike="noStrike" cap="none">
                <a:solidFill>
                  <a:srgbClr val="000000"/>
                </a:solidFill>
                <a:latin typeface="Calibri"/>
                <a:ea typeface="Calibri"/>
                <a:cs typeface="Calibri"/>
                <a:sym typeface="Calibri"/>
              </a:rPr>
              <a:t>La familia de normas </a:t>
            </a:r>
            <a:r>
              <a:rPr lang="es-ES" sz="1600" b="1" i="0" u="none" strike="noStrike" cap="none">
                <a:solidFill>
                  <a:srgbClr val="000000"/>
                </a:solidFill>
                <a:latin typeface="Calibri"/>
                <a:ea typeface="Calibri"/>
                <a:cs typeface="Calibri"/>
                <a:sym typeface="Calibri"/>
              </a:rPr>
              <a:t>ISO/IEC 33000</a:t>
            </a:r>
            <a:r>
              <a:rPr lang="es-ES" sz="1600" b="0" i="0" u="none" strike="noStrike" cap="none">
                <a:solidFill>
                  <a:srgbClr val="000000"/>
                </a:solidFill>
                <a:latin typeface="Calibri"/>
                <a:ea typeface="Calibri"/>
                <a:cs typeface="Calibri"/>
                <a:sym typeface="Calibri"/>
              </a:rPr>
              <a:t> proporciona un marco de trabajo coherente para la </a:t>
            </a:r>
            <a:r>
              <a:rPr lang="es-ES" sz="1600" b="1" i="0" u="none" strike="noStrike" cap="none">
                <a:solidFill>
                  <a:srgbClr val="000000"/>
                </a:solidFill>
                <a:latin typeface="Calibri"/>
                <a:ea typeface="Calibri"/>
                <a:cs typeface="Calibri"/>
                <a:sym typeface="Calibri"/>
              </a:rPr>
              <a:t>evaluación de procesos software</a:t>
            </a:r>
            <a:r>
              <a:rPr lang="es-ES" sz="1600" b="0" i="0" u="none" strike="noStrike" cap="none">
                <a:solidFill>
                  <a:srgbClr val="000000"/>
                </a:solidFill>
                <a:latin typeface="Calibri"/>
                <a:ea typeface="Calibri"/>
                <a:cs typeface="Calibri"/>
                <a:sym typeface="Calibri"/>
              </a:rPr>
              <a:t> que sustituye las diferentes partes de la norma ISO/IEC 15504.</a:t>
            </a:r>
            <a:endParaRPr sz="16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20"/>
          <p:cNvSpPr txBox="1">
            <a:spLocks noGrp="1"/>
          </p:cNvSpPr>
          <p:nvPr>
            <p:ph type="title"/>
          </p:nvPr>
        </p:nvSpPr>
        <p:spPr>
          <a:xfrm>
            <a:off x="709650" y="298062"/>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a:latin typeface="Calibri"/>
                <a:ea typeface="Calibri"/>
                <a:cs typeface="Calibri"/>
                <a:sym typeface="Calibri"/>
              </a:rPr>
              <a:t>CMM (1993) – CMMI (2000)</a:t>
            </a:r>
            <a:endParaRPr sz="3600">
              <a:latin typeface="Calibri"/>
              <a:ea typeface="Calibri"/>
              <a:cs typeface="Calibri"/>
              <a:sym typeface="Calibri"/>
            </a:endParaRPr>
          </a:p>
        </p:txBody>
      </p:sp>
      <p:sp>
        <p:nvSpPr>
          <p:cNvPr id="727" name="Google Shape;727;p20"/>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33</a:t>
            </a:fld>
            <a:endParaRPr/>
          </a:p>
        </p:txBody>
      </p:sp>
      <p:sp>
        <p:nvSpPr>
          <p:cNvPr id="729" name="Google Shape;729;p20"/>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127000" algn="l" rtl="0">
              <a:lnSpc>
                <a:spcPct val="85000"/>
              </a:lnSpc>
              <a:spcBef>
                <a:spcPts val="0"/>
              </a:spcBef>
              <a:spcAft>
                <a:spcPts val="0"/>
              </a:spcAft>
              <a:buClr>
                <a:srgbClr val="C00000"/>
              </a:buClr>
              <a:buSzPts val="2000"/>
              <a:buFont typeface="Arial"/>
              <a:buChar char="»"/>
            </a:pPr>
            <a:r>
              <a:rPr lang="es-ES" sz="2000" dirty="0"/>
              <a:t>Es un modelo de evaluación de los procesos de una organización. (</a:t>
            </a:r>
            <a:r>
              <a:rPr lang="es-ES" sz="2000" dirty="0" err="1"/>
              <a:t>Capability</a:t>
            </a:r>
            <a:r>
              <a:rPr lang="es-ES" sz="2000" dirty="0"/>
              <a:t> </a:t>
            </a:r>
            <a:r>
              <a:rPr lang="es-ES" sz="2000" dirty="0" err="1"/>
              <a:t>Maturity</a:t>
            </a:r>
            <a:r>
              <a:rPr lang="es-ES" sz="2000" dirty="0"/>
              <a:t> </a:t>
            </a:r>
            <a:r>
              <a:rPr lang="es-ES" sz="2000" dirty="0" err="1"/>
              <a:t>Model</a:t>
            </a:r>
            <a:r>
              <a:rPr lang="es-ES" sz="2000" dirty="0"/>
              <a:t>)</a:t>
            </a:r>
            <a:endParaRPr dirty="0"/>
          </a:p>
          <a:p>
            <a:pPr marL="68580" lvl="0" indent="-127000" algn="l" rtl="0">
              <a:lnSpc>
                <a:spcPct val="85000"/>
              </a:lnSpc>
              <a:spcBef>
                <a:spcPts val="975"/>
              </a:spcBef>
              <a:spcAft>
                <a:spcPts val="0"/>
              </a:spcAft>
              <a:buClr>
                <a:srgbClr val="C00000"/>
              </a:buClr>
              <a:buSzPts val="2000"/>
              <a:buFont typeface="Arial"/>
              <a:buChar char="»"/>
            </a:pPr>
            <a:r>
              <a:rPr lang="es-ES" sz="2000" dirty="0"/>
              <a:t> Fue desarrollado inicialmente para los procesos de desarrollo e implementación de software por la Universidad Carnegie-Mellon para el Software </a:t>
            </a:r>
            <a:r>
              <a:rPr lang="es-ES" sz="2000" dirty="0" err="1"/>
              <a:t>Engineering</a:t>
            </a:r>
            <a:r>
              <a:rPr lang="es-ES" sz="2000" dirty="0"/>
              <a:t> </a:t>
            </a:r>
            <a:r>
              <a:rPr lang="es-ES" sz="2000" dirty="0" err="1"/>
              <a:t>Institute</a:t>
            </a:r>
            <a:r>
              <a:rPr lang="es-ES" sz="2000" dirty="0"/>
              <a:t> (SEI).</a:t>
            </a:r>
            <a:endParaRPr sz="2000" dirty="0">
              <a:solidFill>
                <a:schemeClr val="dk1"/>
              </a:solidFill>
            </a:endParaRPr>
          </a:p>
          <a:p>
            <a:pPr marL="68580" lvl="0" indent="-127000" algn="l" rtl="0">
              <a:lnSpc>
                <a:spcPct val="85000"/>
              </a:lnSpc>
              <a:spcBef>
                <a:spcPts val="975"/>
              </a:spcBef>
              <a:spcAft>
                <a:spcPts val="0"/>
              </a:spcAft>
              <a:buClr>
                <a:srgbClr val="C00000"/>
              </a:buClr>
              <a:buSzPts val="2000"/>
              <a:buFont typeface="Arial"/>
              <a:buChar char="»"/>
            </a:pPr>
            <a:r>
              <a:rPr lang="es-ES" sz="2000" dirty="0">
                <a:solidFill>
                  <a:schemeClr val="dk1"/>
                </a:solidFill>
              </a:rPr>
              <a:t>Marco de referencia para desarrollar procesos efectivos</a:t>
            </a:r>
            <a:endParaRPr dirty="0"/>
          </a:p>
          <a:p>
            <a:pPr marL="68580" lvl="0" indent="-127000" algn="l" rtl="0">
              <a:lnSpc>
                <a:spcPct val="85000"/>
              </a:lnSpc>
              <a:spcBef>
                <a:spcPts val="975"/>
              </a:spcBef>
              <a:spcAft>
                <a:spcPts val="0"/>
              </a:spcAft>
              <a:buClr>
                <a:srgbClr val="C00000"/>
              </a:buClr>
              <a:buSzPts val="2000"/>
              <a:buFont typeface="Arial"/>
              <a:buChar char="»"/>
            </a:pPr>
            <a:r>
              <a:rPr lang="es-ES" sz="2000" dirty="0">
                <a:solidFill>
                  <a:schemeClr val="dk1"/>
                </a:solidFill>
              </a:rPr>
              <a:t>Proporciona un marco estructurado para evaluar los procesos actuales de la organización, establecer prioridades de mejora, e implementar esas mejoras</a:t>
            </a:r>
          </a:p>
          <a:p>
            <a:pPr marL="68580" lvl="0" indent="-127000" algn="l" rtl="0">
              <a:lnSpc>
                <a:spcPct val="85000"/>
              </a:lnSpc>
              <a:spcBef>
                <a:spcPts val="975"/>
              </a:spcBef>
              <a:spcAft>
                <a:spcPts val="0"/>
              </a:spcAft>
              <a:buClr>
                <a:srgbClr val="C00000"/>
              </a:buClr>
              <a:buSzPts val="2000"/>
              <a:buFont typeface="Arial"/>
              <a:buChar char="»"/>
            </a:pPr>
            <a:endParaRPr dirty="0"/>
          </a:p>
          <a:p>
            <a:pPr marL="68580" lvl="0" indent="-127000" algn="l" rtl="0">
              <a:lnSpc>
                <a:spcPct val="85000"/>
              </a:lnSpc>
              <a:spcBef>
                <a:spcPts val="975"/>
              </a:spcBef>
              <a:spcAft>
                <a:spcPts val="0"/>
              </a:spcAft>
              <a:buClr>
                <a:srgbClr val="C00000"/>
              </a:buClr>
              <a:buSzPts val="2000"/>
              <a:buFont typeface="Arial"/>
              <a:buChar char="»"/>
            </a:pPr>
            <a:r>
              <a:rPr lang="es-ES" sz="2000" dirty="0"/>
              <a:t>En diciembre de 2000, el SEI publicó un nuevo modelo, el CMMI o "Modelo de Capacidad y Madurez - Integración", con el objetivo de integrar distintos modelos ".. </a:t>
            </a:r>
            <a:endParaRPr sz="2000" dirty="0"/>
          </a:p>
          <a:p>
            <a:pPr marL="68580" lvl="0" indent="0" algn="l" rtl="0">
              <a:lnSpc>
                <a:spcPct val="85000"/>
              </a:lnSpc>
              <a:spcBef>
                <a:spcPts val="975"/>
              </a:spcBef>
              <a:spcAft>
                <a:spcPts val="0"/>
              </a:spcAft>
              <a:buClr>
                <a:srgbClr val="C00000"/>
              </a:buClr>
              <a:buSzPts val="2000"/>
              <a:buFont typeface="Arial"/>
              <a:buNone/>
            </a:pPr>
            <a:endParaRPr sz="2000" dirty="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21"/>
          <p:cNvSpPr txBox="1">
            <a:spLocks noGrp="1"/>
          </p:cNvSpPr>
          <p:nvPr>
            <p:ph type="title"/>
          </p:nvPr>
        </p:nvSpPr>
        <p:spPr>
          <a:xfrm>
            <a:off x="1219200" y="438722"/>
            <a:ext cx="10806600" cy="1273200"/>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sz="3600">
                <a:latin typeface="Calibri"/>
                <a:ea typeface="Calibri"/>
                <a:cs typeface="Calibri"/>
                <a:sym typeface="Calibri"/>
              </a:rPr>
              <a:t>CMMI</a:t>
            </a:r>
            <a:endParaRPr sz="3600">
              <a:latin typeface="Calibri"/>
              <a:ea typeface="Calibri"/>
              <a:cs typeface="Calibri"/>
              <a:sym typeface="Calibri"/>
            </a:endParaRPr>
          </a:p>
        </p:txBody>
      </p:sp>
      <p:sp>
        <p:nvSpPr>
          <p:cNvPr id="736" name="Google Shape;736;p21"/>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34</a:t>
            </a:fld>
            <a:endParaRPr/>
          </a:p>
        </p:txBody>
      </p:sp>
      <p:sp>
        <p:nvSpPr>
          <p:cNvPr id="738" name="Google Shape;738;p21"/>
          <p:cNvSpPr txBox="1">
            <a:spLocks noGrp="1"/>
          </p:cNvSpPr>
          <p:nvPr>
            <p:ph type="body" idx="4294967295"/>
          </p:nvPr>
        </p:nvSpPr>
        <p:spPr>
          <a:xfrm>
            <a:off x="469691" y="2089062"/>
            <a:ext cx="10972800" cy="446563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SzPts val="2400"/>
              <a:buNone/>
            </a:pPr>
            <a:r>
              <a:rPr lang="es-ES" sz="2400" dirty="0">
                <a:solidFill>
                  <a:schemeClr val="dk1"/>
                </a:solidFill>
              </a:rPr>
              <a:t>Posee dos vistas que permiten un enfoque diferente según las necesidades de quien vaya a implementarlo.</a:t>
            </a:r>
            <a:endParaRPr dirty="0"/>
          </a:p>
          <a:p>
            <a:pPr marL="68580" lvl="0" indent="-152400" algn="l" rtl="0">
              <a:lnSpc>
                <a:spcPct val="85000"/>
              </a:lnSpc>
              <a:spcBef>
                <a:spcPts val="975"/>
              </a:spcBef>
              <a:spcAft>
                <a:spcPts val="0"/>
              </a:spcAft>
              <a:buSzPts val="2400"/>
              <a:buChar char="»"/>
            </a:pPr>
            <a:r>
              <a:rPr lang="es-ES" sz="2400" dirty="0">
                <a:solidFill>
                  <a:schemeClr val="dk1"/>
                </a:solidFill>
              </a:rPr>
              <a:t>Escalonado</a:t>
            </a:r>
            <a:endParaRPr dirty="0"/>
          </a:p>
          <a:p>
            <a:pPr marL="260604" lvl="1" indent="-257175" algn="l" rtl="0">
              <a:lnSpc>
                <a:spcPct val="85000"/>
              </a:lnSpc>
              <a:spcBef>
                <a:spcPts val="450"/>
              </a:spcBef>
              <a:spcAft>
                <a:spcPts val="0"/>
              </a:spcAft>
              <a:buClr>
                <a:schemeClr val="dk1"/>
              </a:buClr>
              <a:buSzPts val="2000"/>
              <a:buChar char=" "/>
            </a:pPr>
            <a:r>
              <a:rPr lang="es-ES" sz="2000" dirty="0">
                <a:solidFill>
                  <a:schemeClr val="dk1"/>
                </a:solidFill>
              </a:rPr>
              <a:t>Centra su foco en la </a:t>
            </a:r>
            <a:r>
              <a:rPr lang="es-ES" sz="2000" b="1" dirty="0">
                <a:solidFill>
                  <a:schemeClr val="dk1"/>
                </a:solidFill>
              </a:rPr>
              <a:t>madurez </a:t>
            </a:r>
            <a:r>
              <a:rPr lang="es-ES" sz="2000" dirty="0">
                <a:solidFill>
                  <a:schemeClr val="dk1"/>
                </a:solidFill>
              </a:rPr>
              <a:t>de la organización. Igual que CMM.</a:t>
            </a:r>
            <a:endParaRPr dirty="0"/>
          </a:p>
          <a:p>
            <a:pPr marL="68580" lvl="0" indent="-152400" algn="l" rtl="0">
              <a:lnSpc>
                <a:spcPct val="85000"/>
              </a:lnSpc>
              <a:spcBef>
                <a:spcPts val="975"/>
              </a:spcBef>
              <a:spcAft>
                <a:spcPts val="0"/>
              </a:spcAft>
              <a:buSzPts val="2400"/>
              <a:buChar char="»"/>
            </a:pPr>
            <a:r>
              <a:rPr lang="es-ES" sz="2400" dirty="0">
                <a:solidFill>
                  <a:schemeClr val="dk1"/>
                </a:solidFill>
              </a:rPr>
              <a:t>Continuo</a:t>
            </a:r>
            <a:endParaRPr dirty="0"/>
          </a:p>
          <a:p>
            <a:pPr marL="260604" lvl="1" indent="-257175" algn="just" rtl="0">
              <a:lnSpc>
                <a:spcPct val="85000"/>
              </a:lnSpc>
              <a:spcBef>
                <a:spcPts val="450"/>
              </a:spcBef>
              <a:spcAft>
                <a:spcPts val="0"/>
              </a:spcAft>
              <a:buClr>
                <a:schemeClr val="dk1"/>
              </a:buClr>
              <a:buSzPts val="2000"/>
              <a:buChar char=" "/>
            </a:pPr>
            <a:r>
              <a:rPr lang="es-ES" sz="2000" dirty="0">
                <a:solidFill>
                  <a:schemeClr val="dk1"/>
                </a:solidFill>
              </a:rPr>
              <a:t>Enfoca las actividades de mejora y evaluación en la </a:t>
            </a:r>
            <a:r>
              <a:rPr lang="es-ES" sz="2000" b="1" dirty="0">
                <a:solidFill>
                  <a:schemeClr val="dk1"/>
                </a:solidFill>
              </a:rPr>
              <a:t>capacidad</a:t>
            </a:r>
            <a:r>
              <a:rPr lang="es-ES" sz="2000" dirty="0">
                <a:solidFill>
                  <a:schemeClr val="dk1"/>
                </a:solidFill>
              </a:rPr>
              <a:t> de los diferentes procesos. Presenta 6 (seis) niveles de capacidad. Los niveles de </a:t>
            </a:r>
            <a:r>
              <a:rPr lang="es-ES" sz="2000" b="1" dirty="0">
                <a:solidFill>
                  <a:schemeClr val="dk1"/>
                </a:solidFill>
              </a:rPr>
              <a:t>capacidad</a:t>
            </a:r>
            <a:r>
              <a:rPr lang="es-ES" sz="2000" dirty="0">
                <a:solidFill>
                  <a:schemeClr val="dk1"/>
                </a:solidFill>
              </a:rPr>
              <a:t> indican qué tan bien se desempeña la organización en un área de proceso individual.</a:t>
            </a:r>
            <a:endParaRPr dirty="0"/>
          </a:p>
          <a:p>
            <a:pPr marL="260604" lvl="1" indent="-155575" algn="l" rtl="0">
              <a:lnSpc>
                <a:spcPct val="85000"/>
              </a:lnSpc>
              <a:spcBef>
                <a:spcPts val="450"/>
              </a:spcBef>
              <a:spcAft>
                <a:spcPts val="0"/>
              </a:spcAft>
              <a:buClr>
                <a:srgbClr val="262626"/>
              </a:buClr>
              <a:buSzPts val="1600"/>
              <a:buNone/>
            </a:pPr>
            <a:endParaRPr sz="1600" dirty="0">
              <a:solidFill>
                <a:schemeClr val="dk2"/>
              </a:solidFill>
            </a:endParaRPr>
          </a:p>
          <a:p>
            <a:pPr marL="68580" lvl="0" indent="0" algn="l" rtl="0">
              <a:lnSpc>
                <a:spcPct val="85000"/>
              </a:lnSpc>
              <a:spcBef>
                <a:spcPts val="975"/>
              </a:spcBef>
              <a:spcAft>
                <a:spcPts val="0"/>
              </a:spcAft>
              <a:buSzPts val="1600"/>
              <a:buNone/>
            </a:pPr>
            <a:endParaRPr sz="1600" dirty="0">
              <a:solidFill>
                <a:schemeClr val="dk2"/>
              </a:solidFill>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sz="3600" b="0">
                <a:latin typeface="Calibri"/>
                <a:ea typeface="Calibri"/>
                <a:cs typeface="Calibri"/>
                <a:sym typeface="Calibri"/>
              </a:rPr>
              <a:t>Representaciones</a:t>
            </a:r>
            <a:endParaRPr sz="2800">
              <a:latin typeface="Calibri"/>
              <a:ea typeface="Calibri"/>
              <a:cs typeface="Calibri"/>
              <a:sym typeface="Calibri"/>
            </a:endParaRPr>
          </a:p>
        </p:txBody>
      </p:sp>
      <p:pic>
        <p:nvPicPr>
          <p:cNvPr id="744" name="Google Shape;744;p22"/>
          <p:cNvPicPr preferRelativeResize="0">
            <a:picLocks noGrp="1"/>
          </p:cNvPicPr>
          <p:nvPr>
            <p:ph type="body" idx="1"/>
          </p:nvPr>
        </p:nvPicPr>
        <p:blipFill rotWithShape="1">
          <a:blip r:embed="rId3">
            <a:alphaModFix/>
          </a:blip>
          <a:srcRect/>
          <a:stretch/>
        </p:blipFill>
        <p:spPr>
          <a:xfrm>
            <a:off x="1549191" y="2141062"/>
            <a:ext cx="4787900" cy="2784475"/>
          </a:xfrm>
          <a:prstGeom prst="rect">
            <a:avLst/>
          </a:prstGeom>
          <a:noFill/>
          <a:ln>
            <a:noFill/>
          </a:ln>
        </p:spPr>
      </p:pic>
      <p:sp>
        <p:nvSpPr>
          <p:cNvPr id="746" name="Google Shape;746;p2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35</a:t>
            </a:fld>
            <a:endParaRPr/>
          </a:p>
        </p:txBody>
      </p:sp>
      <p:sp>
        <p:nvSpPr>
          <p:cNvPr id="747" name="Google Shape;747;p22"/>
          <p:cNvSpPr txBox="1"/>
          <p:nvPr/>
        </p:nvSpPr>
        <p:spPr>
          <a:xfrm>
            <a:off x="1998998" y="4852346"/>
            <a:ext cx="23709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ES" sz="2400" b="1" i="0" u="none" strike="noStrike" cap="none">
                <a:solidFill>
                  <a:schemeClr val="dk1"/>
                </a:solidFill>
                <a:latin typeface="Calibri"/>
                <a:ea typeface="Calibri"/>
                <a:cs typeface="Calibri"/>
                <a:sym typeface="Calibri"/>
              </a:rPr>
              <a:t>Continua</a:t>
            </a:r>
            <a:endParaRPr sz="2400" b="1" i="0" u="none" strike="noStrike" cap="none">
              <a:solidFill>
                <a:schemeClr val="dk1"/>
              </a:solidFill>
              <a:latin typeface="Calibri"/>
              <a:ea typeface="Calibri"/>
              <a:cs typeface="Calibri"/>
              <a:sym typeface="Calibri"/>
            </a:endParaRPr>
          </a:p>
        </p:txBody>
      </p:sp>
      <p:sp>
        <p:nvSpPr>
          <p:cNvPr id="748" name="Google Shape;748;p22"/>
          <p:cNvSpPr txBox="1"/>
          <p:nvPr/>
        </p:nvSpPr>
        <p:spPr>
          <a:xfrm>
            <a:off x="7404968" y="4149725"/>
            <a:ext cx="568092" cy="442263"/>
          </a:xfrm>
          <a:prstGeom prst="rect">
            <a:avLst/>
          </a:prstGeom>
          <a:noFill/>
          <a:ln>
            <a:noFill/>
          </a:ln>
        </p:spPr>
        <p:txBody>
          <a:bodyPr spcFirstLastPara="1" wrap="square" lIns="102700" tIns="51350" rIns="102700" bIns="5135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s-ES" sz="2200" b="1" i="0" u="none" strike="noStrike" cap="none">
                <a:solidFill>
                  <a:schemeClr val="dk1"/>
                </a:solidFill>
                <a:latin typeface="Arial"/>
                <a:ea typeface="Arial"/>
                <a:cs typeface="Arial"/>
                <a:sym typeface="Arial"/>
              </a:rPr>
              <a:t>N3</a:t>
            </a:r>
            <a:endParaRPr sz="1400" b="0" i="0" u="none" strike="noStrike" cap="none">
              <a:solidFill>
                <a:srgbClr val="000000"/>
              </a:solidFill>
              <a:latin typeface="Arial"/>
              <a:ea typeface="Arial"/>
              <a:cs typeface="Arial"/>
              <a:sym typeface="Arial"/>
            </a:endParaRPr>
          </a:p>
        </p:txBody>
      </p:sp>
      <p:sp>
        <p:nvSpPr>
          <p:cNvPr id="749" name="Google Shape;749;p22"/>
          <p:cNvSpPr txBox="1"/>
          <p:nvPr/>
        </p:nvSpPr>
        <p:spPr>
          <a:xfrm>
            <a:off x="7689014" y="3523115"/>
            <a:ext cx="568092" cy="442263"/>
          </a:xfrm>
          <a:prstGeom prst="rect">
            <a:avLst/>
          </a:prstGeom>
          <a:noFill/>
          <a:ln>
            <a:noFill/>
          </a:ln>
        </p:spPr>
        <p:txBody>
          <a:bodyPr spcFirstLastPara="1" wrap="square" lIns="102700" tIns="51350" rIns="102700" bIns="5135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s-ES" sz="2200" b="1" i="0" u="none" strike="noStrike" cap="none">
                <a:solidFill>
                  <a:schemeClr val="dk1"/>
                </a:solidFill>
                <a:latin typeface="Arial"/>
                <a:ea typeface="Arial"/>
                <a:cs typeface="Arial"/>
                <a:sym typeface="Arial"/>
              </a:rPr>
              <a:t>N4</a:t>
            </a:r>
            <a:endParaRPr sz="1400" b="0" i="0" u="none" strike="noStrike" cap="none">
              <a:solidFill>
                <a:srgbClr val="000000"/>
              </a:solidFill>
              <a:latin typeface="Arial"/>
              <a:ea typeface="Arial"/>
              <a:cs typeface="Arial"/>
              <a:sym typeface="Arial"/>
            </a:endParaRPr>
          </a:p>
        </p:txBody>
      </p:sp>
      <p:sp>
        <p:nvSpPr>
          <p:cNvPr id="750" name="Google Shape;750;p22"/>
          <p:cNvSpPr txBox="1"/>
          <p:nvPr/>
        </p:nvSpPr>
        <p:spPr>
          <a:xfrm>
            <a:off x="7950516" y="3105101"/>
            <a:ext cx="568092" cy="442263"/>
          </a:xfrm>
          <a:prstGeom prst="rect">
            <a:avLst/>
          </a:prstGeom>
          <a:noFill/>
          <a:ln>
            <a:noFill/>
          </a:ln>
        </p:spPr>
        <p:txBody>
          <a:bodyPr spcFirstLastPara="1" wrap="square" lIns="102700" tIns="51350" rIns="102700" bIns="5135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s-ES" sz="2200" b="1" i="0" u="none" strike="noStrike" cap="none">
                <a:solidFill>
                  <a:schemeClr val="dk1"/>
                </a:solidFill>
                <a:latin typeface="Arial"/>
                <a:ea typeface="Arial"/>
                <a:cs typeface="Arial"/>
                <a:sym typeface="Arial"/>
              </a:rPr>
              <a:t>N5</a:t>
            </a:r>
            <a:endParaRPr sz="2700" b="1" i="0" u="none" strike="noStrike" cap="none">
              <a:solidFill>
                <a:schemeClr val="dk1"/>
              </a:solidFill>
              <a:latin typeface="Arial"/>
              <a:ea typeface="Arial"/>
              <a:cs typeface="Arial"/>
              <a:sym typeface="Arial"/>
            </a:endParaRPr>
          </a:p>
        </p:txBody>
      </p:sp>
      <p:grpSp>
        <p:nvGrpSpPr>
          <p:cNvPr id="751" name="Google Shape;751;p22"/>
          <p:cNvGrpSpPr/>
          <p:nvPr/>
        </p:nvGrpSpPr>
        <p:grpSpPr>
          <a:xfrm>
            <a:off x="6906023" y="2408388"/>
            <a:ext cx="4810962" cy="3610933"/>
            <a:chOff x="5518989" y="2325559"/>
            <a:chExt cx="4810962" cy="3610933"/>
          </a:xfrm>
        </p:grpSpPr>
        <p:sp>
          <p:nvSpPr>
            <p:cNvPr id="752" name="Google Shape;752;p22"/>
            <p:cNvSpPr txBox="1"/>
            <p:nvPr/>
          </p:nvSpPr>
          <p:spPr>
            <a:xfrm>
              <a:off x="6668413" y="2325559"/>
              <a:ext cx="3661538" cy="473041"/>
            </a:xfrm>
            <a:prstGeom prst="rect">
              <a:avLst/>
            </a:prstGeom>
            <a:noFill/>
            <a:ln>
              <a:noFill/>
            </a:ln>
          </p:spPr>
          <p:txBody>
            <a:bodyPr spcFirstLastPara="1" wrap="square" lIns="102700" tIns="51350" rIns="102700" bIns="513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ES" sz="2400" b="1" i="0" u="none" strike="noStrike" cap="none" dirty="0">
                  <a:solidFill>
                    <a:schemeClr val="dk1"/>
                  </a:solidFill>
                  <a:latin typeface="Calibri"/>
                  <a:ea typeface="Calibri"/>
                  <a:cs typeface="Calibri"/>
                  <a:sym typeface="Calibri"/>
                </a:rPr>
                <a:t>Por etapas (escalonado)</a:t>
              </a:r>
              <a:endParaRPr sz="2400" b="0" i="0" u="none" strike="noStrike" cap="none" dirty="0">
                <a:solidFill>
                  <a:schemeClr val="dk1"/>
                </a:solidFill>
                <a:latin typeface="Calibri"/>
                <a:ea typeface="Calibri"/>
                <a:cs typeface="Calibri"/>
                <a:sym typeface="Calibri"/>
              </a:endParaRPr>
            </a:p>
          </p:txBody>
        </p:sp>
        <p:sp>
          <p:nvSpPr>
            <p:cNvPr id="753" name="Google Shape;753;p22"/>
            <p:cNvSpPr txBox="1"/>
            <p:nvPr/>
          </p:nvSpPr>
          <p:spPr>
            <a:xfrm>
              <a:off x="5518989" y="5127627"/>
              <a:ext cx="568092" cy="442263"/>
            </a:xfrm>
            <a:prstGeom prst="rect">
              <a:avLst/>
            </a:prstGeom>
            <a:noFill/>
            <a:ln>
              <a:noFill/>
            </a:ln>
          </p:spPr>
          <p:txBody>
            <a:bodyPr spcFirstLastPara="1" wrap="square" lIns="102700" tIns="51350" rIns="102700" bIns="5135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s-ES" sz="2200" b="1" i="0" u="none" strike="noStrike" cap="none">
                  <a:solidFill>
                    <a:schemeClr val="dk1"/>
                  </a:solidFill>
                  <a:latin typeface="Arial"/>
                  <a:ea typeface="Arial"/>
                  <a:cs typeface="Arial"/>
                  <a:sym typeface="Arial"/>
                </a:rPr>
                <a:t>N1</a:t>
              </a:r>
              <a:endParaRPr sz="1400" b="0" i="0" u="none" strike="noStrike" cap="none">
                <a:solidFill>
                  <a:srgbClr val="000000"/>
                </a:solidFill>
                <a:latin typeface="Arial"/>
                <a:ea typeface="Arial"/>
                <a:cs typeface="Arial"/>
                <a:sym typeface="Arial"/>
              </a:endParaRPr>
            </a:p>
          </p:txBody>
        </p:sp>
        <p:sp>
          <p:nvSpPr>
            <p:cNvPr id="754" name="Google Shape;754;p22"/>
            <p:cNvSpPr txBox="1"/>
            <p:nvPr/>
          </p:nvSpPr>
          <p:spPr>
            <a:xfrm>
              <a:off x="5842434" y="4545495"/>
              <a:ext cx="568092" cy="442263"/>
            </a:xfrm>
            <a:prstGeom prst="rect">
              <a:avLst/>
            </a:prstGeom>
            <a:noFill/>
            <a:ln>
              <a:noFill/>
            </a:ln>
          </p:spPr>
          <p:txBody>
            <a:bodyPr spcFirstLastPara="1" wrap="square" lIns="102700" tIns="51350" rIns="102700" bIns="5135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s-ES" sz="2200" b="1" i="0" u="none" strike="noStrike" cap="none">
                  <a:solidFill>
                    <a:schemeClr val="dk1"/>
                  </a:solidFill>
                  <a:latin typeface="Arial"/>
                  <a:ea typeface="Arial"/>
                  <a:cs typeface="Arial"/>
                  <a:sym typeface="Arial"/>
                </a:rPr>
                <a:t>N2</a:t>
              </a:r>
              <a:endParaRPr sz="1400" b="0" i="0" u="none" strike="noStrike" cap="none">
                <a:solidFill>
                  <a:srgbClr val="000000"/>
                </a:solidFill>
                <a:latin typeface="Arial"/>
                <a:ea typeface="Arial"/>
                <a:cs typeface="Arial"/>
                <a:sym typeface="Arial"/>
              </a:endParaRPr>
            </a:p>
          </p:txBody>
        </p:sp>
        <p:graphicFrame>
          <p:nvGraphicFramePr>
            <p:cNvPr id="755" name="Google Shape;755;p22"/>
            <p:cNvGraphicFramePr/>
            <p:nvPr>
              <p:extLst>
                <p:ext uri="{D42A27DB-BD31-4B8C-83A1-F6EECF244321}">
                  <p14:modId xmlns:p14="http://schemas.microsoft.com/office/powerpoint/2010/main" val="1457470377"/>
                </p:ext>
              </p:extLst>
            </p:nvPr>
          </p:nvGraphicFramePr>
          <p:xfrm>
            <a:off x="6148555" y="3022272"/>
            <a:ext cx="3661539" cy="2914220"/>
          </p:xfrm>
          <a:graphic>
            <a:graphicData uri="http://schemas.openxmlformats.org/presentationml/2006/ole">
              <mc:AlternateContent xmlns:mc="http://schemas.openxmlformats.org/markup-compatibility/2006">
                <mc:Choice xmlns:v="urn:schemas-microsoft-com:vml" Requires="v">
                  <p:oleObj r:id="rId4" imgW="3661539" imgH="2914220" progId="MS_ClipArt_Gallery.2">
                    <p:embed/>
                  </p:oleObj>
                </mc:Choice>
                <mc:Fallback>
                  <p:oleObj r:id="rId4" imgW="3661539" imgH="2914220" progId="MS_ClipArt_Gallery.2">
                    <p:embed/>
                    <p:pic>
                      <p:nvPicPr>
                        <p:cNvPr id="755" name="Google Shape;755;p22"/>
                        <p:cNvPicPr preferRelativeResize="0"/>
                        <p:nvPr/>
                      </p:nvPicPr>
                      <p:blipFill rotWithShape="1">
                        <a:blip r:embed="rId5">
                          <a:alphaModFix/>
                        </a:blip>
                        <a:srcRect/>
                        <a:stretch/>
                      </p:blipFill>
                      <p:spPr>
                        <a:xfrm>
                          <a:off x="6148555" y="3022272"/>
                          <a:ext cx="3661539" cy="2914220"/>
                        </a:xfrm>
                        <a:prstGeom prst="rect">
                          <a:avLst/>
                        </a:prstGeom>
                        <a:noFill/>
                        <a:ln>
                          <a:noFill/>
                        </a:ln>
                      </p:spPr>
                    </p:pic>
                  </p:oleObj>
                </mc:Fallback>
              </mc:AlternateContent>
            </a:graphicData>
          </a:graphic>
        </p:graphicFrame>
      </p:grpSp>
      <p:sp>
        <p:nvSpPr>
          <p:cNvPr id="756" name="Google Shape;756;p22"/>
          <p:cNvSpPr txBox="1"/>
          <p:nvPr/>
        </p:nvSpPr>
        <p:spPr>
          <a:xfrm rot="-5400000">
            <a:off x="77836" y="3380991"/>
            <a:ext cx="2573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800" b="1" i="0" u="none" strike="noStrike" cap="none">
                <a:solidFill>
                  <a:srgbClr val="000000"/>
                </a:solidFill>
                <a:latin typeface="Calibri"/>
                <a:ea typeface="Calibri"/>
                <a:cs typeface="Calibri"/>
                <a:sym typeface="Calibri"/>
              </a:rPr>
              <a:t>Nivel de Capacidad </a:t>
            </a:r>
            <a:endParaRPr sz="1800" b="1" i="0" u="none" strike="noStrike" cap="none">
              <a:solidFill>
                <a:srgbClr val="000000"/>
              </a:solidFill>
              <a:latin typeface="Calibri"/>
              <a:ea typeface="Calibri"/>
              <a:cs typeface="Calibri"/>
              <a:sym typeface="Calibri"/>
            </a:endParaRPr>
          </a:p>
        </p:txBody>
      </p:sp>
      <p:sp>
        <p:nvSpPr>
          <p:cNvPr id="757" name="Google Shape;757;p22"/>
          <p:cNvSpPr txBox="1"/>
          <p:nvPr/>
        </p:nvSpPr>
        <p:spPr>
          <a:xfrm rot="-3949068">
            <a:off x="6176442" y="3844221"/>
            <a:ext cx="250213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800" b="1" i="0" u="none" strike="noStrike" cap="none">
                <a:solidFill>
                  <a:srgbClr val="000000"/>
                </a:solidFill>
                <a:latin typeface="Calibri"/>
                <a:ea typeface="Calibri"/>
                <a:cs typeface="Calibri"/>
                <a:sym typeface="Calibri"/>
              </a:rPr>
              <a:t>Nivel de Madurez </a:t>
            </a:r>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0A8E2686-E465-F541-2C73-14BC97724D2C}"/>
              </a:ext>
            </a:extLst>
          </p:cNvPr>
          <p:cNvPicPr>
            <a:picLocks noChangeAspect="1"/>
          </p:cNvPicPr>
          <p:nvPr/>
        </p:nvPicPr>
        <p:blipFill>
          <a:blip r:embed="rId3"/>
          <a:stretch>
            <a:fillRect/>
          </a:stretch>
        </p:blipFill>
        <p:spPr>
          <a:xfrm>
            <a:off x="6776312" y="894373"/>
            <a:ext cx="5391150" cy="5495925"/>
          </a:xfrm>
          <a:prstGeom prst="rect">
            <a:avLst/>
          </a:prstGeom>
        </p:spPr>
      </p:pic>
      <p:sp>
        <p:nvSpPr>
          <p:cNvPr id="762" name="Google Shape;762;p23"/>
          <p:cNvSpPr txBox="1">
            <a:spLocks noGrp="1"/>
          </p:cNvSpPr>
          <p:nvPr>
            <p:ph type="title"/>
          </p:nvPr>
        </p:nvSpPr>
        <p:spPr>
          <a:xfrm>
            <a:off x="101869" y="11885"/>
            <a:ext cx="10058400" cy="1450800"/>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4000"/>
              <a:buFont typeface="Calibri"/>
              <a:buNone/>
            </a:pPr>
            <a:r>
              <a:rPr lang="es-ES" sz="3600">
                <a:latin typeface="Calibri"/>
                <a:ea typeface="Calibri"/>
                <a:cs typeface="Calibri"/>
                <a:sym typeface="Calibri"/>
              </a:rPr>
              <a:t>Niveles de madurez </a:t>
            </a:r>
            <a:br>
              <a:rPr lang="es-ES" sz="3600">
                <a:latin typeface="Calibri"/>
                <a:ea typeface="Calibri"/>
                <a:cs typeface="Calibri"/>
                <a:sym typeface="Calibri"/>
              </a:rPr>
            </a:br>
            <a:endParaRPr sz="4400">
              <a:latin typeface="Calibri"/>
              <a:ea typeface="Calibri"/>
              <a:cs typeface="Calibri"/>
              <a:sym typeface="Calibri"/>
            </a:endParaRPr>
          </a:p>
        </p:txBody>
      </p:sp>
      <p:sp>
        <p:nvSpPr>
          <p:cNvPr id="764" name="Google Shape;764;p23"/>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36</a:t>
            </a:fld>
            <a:endParaRPr/>
          </a:p>
        </p:txBody>
      </p:sp>
      <p:grpSp>
        <p:nvGrpSpPr>
          <p:cNvPr id="765" name="Google Shape;765;p23"/>
          <p:cNvGrpSpPr/>
          <p:nvPr/>
        </p:nvGrpSpPr>
        <p:grpSpPr>
          <a:xfrm>
            <a:off x="-214475" y="1000349"/>
            <a:ext cx="9324976" cy="5824538"/>
            <a:chOff x="-250" y="436"/>
            <a:chExt cx="5874" cy="3669"/>
          </a:xfrm>
        </p:grpSpPr>
        <p:sp>
          <p:nvSpPr>
            <p:cNvPr id="766" name="Google Shape;766;p23"/>
            <p:cNvSpPr/>
            <p:nvPr/>
          </p:nvSpPr>
          <p:spPr>
            <a:xfrm>
              <a:off x="-250" y="436"/>
              <a:ext cx="5874" cy="36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7" name="Google Shape;767;p23"/>
            <p:cNvSpPr/>
            <p:nvPr/>
          </p:nvSpPr>
          <p:spPr>
            <a:xfrm>
              <a:off x="333" y="1006"/>
              <a:ext cx="3396" cy="41"/>
            </a:xfrm>
            <a:custGeom>
              <a:avLst/>
              <a:gdLst/>
              <a:ahLst/>
              <a:cxnLst/>
              <a:rect l="l" t="t" r="r" b="b"/>
              <a:pathLst>
                <a:path w="3809" h="57" extrusionOk="0">
                  <a:moveTo>
                    <a:pt x="0" y="56"/>
                  </a:moveTo>
                  <a:lnTo>
                    <a:pt x="0" y="0"/>
                  </a:lnTo>
                  <a:lnTo>
                    <a:pt x="3808"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8" name="Google Shape;768;p23"/>
            <p:cNvSpPr/>
            <p:nvPr/>
          </p:nvSpPr>
          <p:spPr>
            <a:xfrm>
              <a:off x="333" y="1628"/>
              <a:ext cx="3365" cy="84"/>
            </a:xfrm>
            <a:custGeom>
              <a:avLst/>
              <a:gdLst/>
              <a:ahLst/>
              <a:cxnLst/>
              <a:rect l="l" t="t" r="r" b="b"/>
              <a:pathLst>
                <a:path w="3241" h="65" extrusionOk="0">
                  <a:moveTo>
                    <a:pt x="0" y="64"/>
                  </a:moveTo>
                  <a:lnTo>
                    <a:pt x="0" y="0"/>
                  </a:lnTo>
                  <a:lnTo>
                    <a:pt x="3240"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9" name="Google Shape;769;p23"/>
            <p:cNvSpPr/>
            <p:nvPr/>
          </p:nvSpPr>
          <p:spPr>
            <a:xfrm>
              <a:off x="324" y="2236"/>
              <a:ext cx="3401" cy="41"/>
            </a:xfrm>
            <a:custGeom>
              <a:avLst/>
              <a:gdLst/>
              <a:ahLst/>
              <a:cxnLst/>
              <a:rect l="l" t="t" r="r" b="b"/>
              <a:pathLst>
                <a:path w="2641" h="41" extrusionOk="0">
                  <a:moveTo>
                    <a:pt x="0" y="40"/>
                  </a:moveTo>
                  <a:lnTo>
                    <a:pt x="0" y="0"/>
                  </a:lnTo>
                  <a:lnTo>
                    <a:pt x="2640"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1" name="Google Shape;771;p23"/>
            <p:cNvSpPr/>
            <p:nvPr/>
          </p:nvSpPr>
          <p:spPr>
            <a:xfrm>
              <a:off x="429" y="3487"/>
              <a:ext cx="1454" cy="618"/>
            </a:xfrm>
            <a:prstGeom prst="rect">
              <a:avLst/>
            </a:prstGeom>
            <a:noFill/>
            <a:ln>
              <a:noFill/>
            </a:ln>
          </p:spPr>
          <p:txBody>
            <a:bodyPr spcFirstLastPara="1" wrap="square" lIns="57125" tIns="28550" rIns="57125" bIns="2855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Calibri"/>
                  <a:ea typeface="Calibri"/>
                  <a:cs typeface="Calibri"/>
                  <a:sym typeface="Calibri"/>
                </a:rPr>
                <a:t>Proceso impredecible, poco controlado y reactivo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772" name="Google Shape;772;p23"/>
            <p:cNvSpPr/>
            <p:nvPr/>
          </p:nvSpPr>
          <p:spPr>
            <a:xfrm>
              <a:off x="424" y="2940"/>
              <a:ext cx="1476" cy="448"/>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Calibri"/>
                  <a:ea typeface="Calibri"/>
                  <a:cs typeface="Calibri"/>
                  <a:sym typeface="Calibri"/>
                </a:rPr>
                <a:t>Proceso caracterizado por </a:t>
              </a:r>
              <a:r>
                <a:rPr lang="es-ES" sz="1400" b="1" i="0" u="none" strike="noStrike" cap="none">
                  <a:solidFill>
                    <a:srgbClr val="000000"/>
                  </a:solidFill>
                  <a:latin typeface="Calibri"/>
                  <a:ea typeface="Calibri"/>
                  <a:cs typeface="Calibri"/>
                  <a:sym typeface="Calibri"/>
                </a:rPr>
                <a:t>proyectos </a:t>
              </a:r>
              <a:r>
                <a:rPr lang="es-ES" sz="1400" b="0" i="0" u="none" strike="noStrike" cap="none">
                  <a:solidFill>
                    <a:srgbClr val="000000"/>
                  </a:solidFill>
                  <a:latin typeface="Calibri"/>
                  <a:ea typeface="Calibri"/>
                  <a:cs typeface="Calibri"/>
                  <a:sym typeface="Calibri"/>
                </a:rPr>
                <a:t>y frecuentemente reactivo</a:t>
              </a:r>
              <a:endParaRPr sz="3200" b="0" i="0" u="none" strike="noStrike" cap="none">
                <a:solidFill>
                  <a:schemeClr val="dk1"/>
                </a:solidFill>
                <a:latin typeface="Calibri"/>
                <a:ea typeface="Calibri"/>
                <a:cs typeface="Calibri"/>
                <a:sym typeface="Calibri"/>
              </a:endParaRPr>
            </a:p>
          </p:txBody>
        </p:sp>
        <p:sp>
          <p:nvSpPr>
            <p:cNvPr id="773" name="Google Shape;773;p23"/>
            <p:cNvSpPr/>
            <p:nvPr/>
          </p:nvSpPr>
          <p:spPr>
            <a:xfrm>
              <a:off x="424" y="2302"/>
              <a:ext cx="1329" cy="312"/>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Calibri"/>
                  <a:ea typeface="Calibri"/>
                  <a:cs typeface="Calibri"/>
                  <a:sym typeface="Calibri"/>
                </a:rPr>
                <a:t>Proceso caracterizado por la  </a:t>
              </a:r>
              <a:r>
                <a:rPr lang="es-ES" sz="1400" b="1" i="0" u="none" strike="noStrike" cap="none">
                  <a:solidFill>
                    <a:srgbClr val="000000"/>
                  </a:solidFill>
                  <a:latin typeface="Calibri"/>
                  <a:ea typeface="Calibri"/>
                  <a:cs typeface="Calibri"/>
                  <a:sym typeface="Calibri"/>
                </a:rPr>
                <a:t>organización </a:t>
              </a:r>
              <a:r>
                <a:rPr lang="es-ES" sz="1400" b="0" i="0" u="none" strike="noStrike" cap="none">
                  <a:solidFill>
                    <a:srgbClr val="000000"/>
                  </a:solidFill>
                  <a:latin typeface="Calibri"/>
                  <a:ea typeface="Calibri"/>
                  <a:cs typeface="Calibri"/>
                  <a:sym typeface="Calibri"/>
                </a:rPr>
                <a:t> y proactivo</a:t>
              </a:r>
              <a:endParaRPr sz="3200" b="0" i="0" u="none" strike="noStrike" cap="none">
                <a:solidFill>
                  <a:schemeClr val="dk1"/>
                </a:solidFill>
                <a:latin typeface="Calibri"/>
                <a:ea typeface="Calibri"/>
                <a:cs typeface="Calibri"/>
                <a:sym typeface="Calibri"/>
              </a:endParaRPr>
            </a:p>
          </p:txBody>
        </p:sp>
        <p:sp>
          <p:nvSpPr>
            <p:cNvPr id="774" name="Google Shape;774;p23"/>
            <p:cNvSpPr/>
            <p:nvPr/>
          </p:nvSpPr>
          <p:spPr>
            <a:xfrm>
              <a:off x="424" y="1688"/>
              <a:ext cx="1408" cy="312"/>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Calibri"/>
                  <a:ea typeface="Calibri"/>
                  <a:cs typeface="Calibri"/>
                  <a:sym typeface="Calibri"/>
                </a:rPr>
                <a:t>El proceso es controlado cuantitativamente</a:t>
              </a:r>
              <a:endParaRPr sz="3200" b="0" i="0" u="none" strike="noStrike" cap="none" dirty="0">
                <a:solidFill>
                  <a:schemeClr val="dk1"/>
                </a:solidFill>
                <a:latin typeface="Calibri"/>
                <a:ea typeface="Calibri"/>
                <a:cs typeface="Calibri"/>
                <a:sym typeface="Calibri"/>
              </a:endParaRPr>
            </a:p>
          </p:txBody>
        </p:sp>
        <p:sp>
          <p:nvSpPr>
            <p:cNvPr id="775" name="Google Shape;775;p23"/>
            <p:cNvSpPr/>
            <p:nvPr/>
          </p:nvSpPr>
          <p:spPr>
            <a:xfrm>
              <a:off x="422" y="1075"/>
              <a:ext cx="1548" cy="312"/>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Calibri"/>
                  <a:ea typeface="Calibri"/>
                  <a:cs typeface="Calibri"/>
                  <a:sym typeface="Calibri"/>
                </a:rPr>
                <a:t>Enfoque en la mejora del proceso</a:t>
              </a:r>
              <a:endParaRPr sz="3200" b="0" i="0" u="none" strike="noStrike" cap="none">
                <a:solidFill>
                  <a:schemeClr val="dk1"/>
                </a:solidFill>
                <a:latin typeface="Calibri"/>
                <a:ea typeface="Calibri"/>
                <a:cs typeface="Calibri"/>
                <a:sym typeface="Calibri"/>
              </a:endParaRPr>
            </a:p>
          </p:txBody>
        </p:sp>
        <p:sp>
          <p:nvSpPr>
            <p:cNvPr id="776" name="Google Shape;776;p23"/>
            <p:cNvSpPr/>
            <p:nvPr/>
          </p:nvSpPr>
          <p:spPr>
            <a:xfrm>
              <a:off x="337" y="2897"/>
              <a:ext cx="3319" cy="34"/>
            </a:xfrm>
            <a:custGeom>
              <a:avLst/>
              <a:gdLst/>
              <a:ahLst/>
              <a:cxnLst/>
              <a:rect l="l" t="t" r="r" b="b"/>
              <a:pathLst>
                <a:path w="2033" h="49" extrusionOk="0">
                  <a:moveTo>
                    <a:pt x="0" y="48"/>
                  </a:moveTo>
                  <a:lnTo>
                    <a:pt x="0" y="0"/>
                  </a:lnTo>
                  <a:lnTo>
                    <a:pt x="2032"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7" name="Google Shape;777;p23"/>
            <p:cNvSpPr/>
            <p:nvPr/>
          </p:nvSpPr>
          <p:spPr>
            <a:xfrm>
              <a:off x="328" y="3407"/>
              <a:ext cx="3383" cy="89"/>
            </a:xfrm>
            <a:custGeom>
              <a:avLst/>
              <a:gdLst/>
              <a:ahLst/>
              <a:cxnLst/>
              <a:rect l="l" t="t" r="r" b="b"/>
              <a:pathLst>
                <a:path w="1489" h="65" extrusionOk="0">
                  <a:moveTo>
                    <a:pt x="0" y="64"/>
                  </a:moveTo>
                  <a:lnTo>
                    <a:pt x="0" y="0"/>
                  </a:lnTo>
                  <a:lnTo>
                    <a:pt x="1488" y="0"/>
                  </a:lnTo>
                </a:path>
              </a:pathLst>
            </a:custGeom>
            <a:noFill/>
            <a:ln w="127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8" name="Google Shape;778;p23"/>
            <p:cNvSpPr/>
            <p:nvPr/>
          </p:nvSpPr>
          <p:spPr>
            <a:xfrm>
              <a:off x="3532" y="926"/>
              <a:ext cx="1040" cy="215"/>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ES" sz="1800" b="1" i="0" u="none" strike="noStrike" cap="none" dirty="0">
                  <a:solidFill>
                    <a:srgbClr val="C00000"/>
                  </a:solidFill>
                  <a:latin typeface="Calibri"/>
                  <a:ea typeface="Calibri"/>
                  <a:cs typeface="Calibri"/>
                  <a:sym typeface="Calibri"/>
                </a:rPr>
                <a:t>Optimizado</a:t>
              </a:r>
              <a:endParaRPr sz="1800" b="0" i="0" u="none" strike="noStrike" cap="none" dirty="0">
                <a:solidFill>
                  <a:srgbClr val="C00000"/>
                </a:solidFill>
                <a:latin typeface="Calibri"/>
                <a:ea typeface="Calibri"/>
                <a:cs typeface="Calibri"/>
                <a:sym typeface="Calibri"/>
              </a:endParaRPr>
            </a:p>
          </p:txBody>
        </p:sp>
        <p:sp>
          <p:nvSpPr>
            <p:cNvPr id="779" name="Google Shape;779;p23"/>
            <p:cNvSpPr/>
            <p:nvPr/>
          </p:nvSpPr>
          <p:spPr>
            <a:xfrm>
              <a:off x="3513" y="1452"/>
              <a:ext cx="1532" cy="390"/>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ES" sz="1800" b="1" i="0" u="none" strike="noStrike" cap="none" dirty="0">
                  <a:solidFill>
                    <a:srgbClr val="C00000"/>
                  </a:solidFill>
                  <a:latin typeface="Calibri"/>
                  <a:ea typeface="Calibri"/>
                  <a:cs typeface="Calibri"/>
                  <a:sym typeface="Calibri"/>
                </a:rPr>
                <a:t>Gestionado </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ES" sz="1800" b="1" i="0" u="none" strike="noStrike" cap="none" dirty="0">
                  <a:solidFill>
                    <a:srgbClr val="C00000"/>
                  </a:solidFill>
                  <a:latin typeface="Calibri"/>
                  <a:ea typeface="Calibri"/>
                  <a:cs typeface="Calibri"/>
                  <a:sym typeface="Calibri"/>
                </a:rPr>
                <a:t>Cuantitativamente</a:t>
              </a:r>
              <a:endParaRPr sz="1800" b="0" i="0" u="none" strike="noStrike" cap="none" dirty="0">
                <a:solidFill>
                  <a:srgbClr val="C00000"/>
                </a:solidFill>
                <a:latin typeface="Calibri"/>
                <a:ea typeface="Calibri"/>
                <a:cs typeface="Calibri"/>
                <a:sym typeface="Calibri"/>
              </a:endParaRPr>
            </a:p>
          </p:txBody>
        </p:sp>
        <p:sp>
          <p:nvSpPr>
            <p:cNvPr id="780" name="Google Shape;780;p23"/>
            <p:cNvSpPr/>
            <p:nvPr/>
          </p:nvSpPr>
          <p:spPr>
            <a:xfrm>
              <a:off x="3519" y="3286"/>
              <a:ext cx="1052" cy="215"/>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ES" sz="1800" b="1" i="0" u="none" strike="noStrike" cap="none" dirty="0">
                  <a:solidFill>
                    <a:srgbClr val="C00000"/>
                  </a:solidFill>
                  <a:latin typeface="Calibri"/>
                  <a:ea typeface="Calibri"/>
                  <a:cs typeface="Calibri"/>
                  <a:sym typeface="Calibri"/>
                </a:rPr>
                <a:t>Inicial</a:t>
              </a:r>
              <a:endParaRPr sz="1800" b="0" i="0" u="none" strike="noStrike" cap="none" dirty="0">
                <a:solidFill>
                  <a:srgbClr val="C00000"/>
                </a:solidFill>
                <a:latin typeface="Calibri"/>
                <a:ea typeface="Calibri"/>
                <a:cs typeface="Calibri"/>
                <a:sym typeface="Calibri"/>
              </a:endParaRPr>
            </a:p>
          </p:txBody>
        </p:sp>
        <p:sp>
          <p:nvSpPr>
            <p:cNvPr id="781" name="Google Shape;781;p23"/>
            <p:cNvSpPr/>
            <p:nvPr/>
          </p:nvSpPr>
          <p:spPr>
            <a:xfrm>
              <a:off x="3508" y="2781"/>
              <a:ext cx="1088" cy="215"/>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ES" sz="1800" b="1" i="0" u="none" strike="noStrike" cap="none" dirty="0">
                  <a:solidFill>
                    <a:srgbClr val="C00000"/>
                  </a:solidFill>
                  <a:latin typeface="Calibri"/>
                  <a:ea typeface="Calibri"/>
                  <a:cs typeface="Calibri"/>
                  <a:sym typeface="Calibri"/>
                </a:rPr>
                <a:t>Gestionado</a:t>
              </a:r>
              <a:endParaRPr sz="1800" b="0" i="0" u="none" strike="noStrike" cap="none" dirty="0">
                <a:solidFill>
                  <a:srgbClr val="C00000"/>
                </a:solidFill>
                <a:latin typeface="Calibri"/>
                <a:ea typeface="Calibri"/>
                <a:cs typeface="Calibri"/>
                <a:sym typeface="Calibri"/>
              </a:endParaRPr>
            </a:p>
          </p:txBody>
        </p:sp>
        <p:sp>
          <p:nvSpPr>
            <p:cNvPr id="782" name="Google Shape;782;p23"/>
            <p:cNvSpPr/>
            <p:nvPr/>
          </p:nvSpPr>
          <p:spPr>
            <a:xfrm>
              <a:off x="428" y="3551"/>
              <a:ext cx="1336" cy="39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3" name="Google Shape;783;p23"/>
            <p:cNvSpPr/>
            <p:nvPr/>
          </p:nvSpPr>
          <p:spPr>
            <a:xfrm>
              <a:off x="428" y="2934"/>
              <a:ext cx="1150" cy="59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4" name="Google Shape;784;p23"/>
            <p:cNvSpPr/>
            <p:nvPr/>
          </p:nvSpPr>
          <p:spPr>
            <a:xfrm>
              <a:off x="428" y="2304"/>
              <a:ext cx="1322" cy="29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5" name="Google Shape;785;p23"/>
            <p:cNvSpPr/>
            <p:nvPr/>
          </p:nvSpPr>
          <p:spPr>
            <a:xfrm>
              <a:off x="428" y="1691"/>
              <a:ext cx="1063" cy="2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6" name="Google Shape;786;p23"/>
            <p:cNvSpPr/>
            <p:nvPr/>
          </p:nvSpPr>
          <p:spPr>
            <a:xfrm>
              <a:off x="432" y="1079"/>
              <a:ext cx="1042" cy="2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7" name="Google Shape;787;p23"/>
            <p:cNvSpPr/>
            <p:nvPr/>
          </p:nvSpPr>
          <p:spPr>
            <a:xfrm>
              <a:off x="3134" y="2076"/>
              <a:ext cx="1081" cy="215"/>
            </a:xfrm>
            <a:prstGeom prst="rect">
              <a:avLst/>
            </a:prstGeom>
            <a:noFill/>
            <a:ln>
              <a:noFill/>
            </a:ln>
          </p:spPr>
          <p:txBody>
            <a:bodyPr spcFirstLastPara="1" wrap="square" lIns="65125" tIns="32000" rIns="65125" bIns="320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788" name="Google Shape;788;p23"/>
            <p:cNvGrpSpPr/>
            <p:nvPr/>
          </p:nvGrpSpPr>
          <p:grpSpPr>
            <a:xfrm>
              <a:off x="217" y="1036"/>
              <a:ext cx="413" cy="2674"/>
              <a:chOff x="589" y="1236"/>
              <a:chExt cx="382" cy="2474"/>
            </a:xfrm>
          </p:grpSpPr>
          <p:grpSp>
            <p:nvGrpSpPr>
              <p:cNvPr id="789" name="Google Shape;789;p23"/>
              <p:cNvGrpSpPr/>
              <p:nvPr/>
            </p:nvGrpSpPr>
            <p:grpSpPr>
              <a:xfrm>
                <a:off x="596" y="3481"/>
                <a:ext cx="252" cy="229"/>
                <a:chOff x="596" y="3481"/>
                <a:chExt cx="252" cy="229"/>
              </a:xfrm>
            </p:grpSpPr>
            <p:sp>
              <p:nvSpPr>
                <p:cNvPr id="790" name="Google Shape;790;p23"/>
                <p:cNvSpPr/>
                <p:nvPr/>
              </p:nvSpPr>
              <p:spPr>
                <a:xfrm>
                  <a:off x="604" y="3507"/>
                  <a:ext cx="184" cy="184"/>
                </a:xfrm>
                <a:prstGeom prst="ellipse">
                  <a:avLst/>
                </a:prstGeom>
                <a:solidFill>
                  <a:srgbClr val="88A0AC"/>
                </a:solidFill>
                <a:ln>
                  <a:noFill/>
                </a:ln>
              </p:spPr>
              <p:txBody>
                <a:bodyPr spcFirstLastPara="1" wrap="square" lIns="90425" tIns="44400" rIns="90425" bIns="444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1" name="Google Shape;791;p23"/>
                <p:cNvSpPr/>
                <p:nvPr/>
              </p:nvSpPr>
              <p:spPr>
                <a:xfrm>
                  <a:off x="596" y="3481"/>
                  <a:ext cx="252" cy="229"/>
                </a:xfrm>
                <a:prstGeom prst="rect">
                  <a:avLst/>
                </a:prstGeom>
                <a:noFill/>
                <a:ln>
                  <a:noFill/>
                </a:ln>
              </p:spPr>
              <p:txBody>
                <a:bodyPr spcFirstLastPara="1" wrap="square" lIns="65100" tIns="31975" rIns="65100" bIns="319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ES" sz="1700" b="1" i="0" u="none" strike="noStrike" cap="none">
                      <a:solidFill>
                        <a:srgbClr val="C00000"/>
                      </a:solidFill>
                      <a:latin typeface="Calibri"/>
                      <a:ea typeface="Calibri"/>
                      <a:cs typeface="Calibri"/>
                      <a:sym typeface="Calibri"/>
                    </a:rPr>
                    <a:t>1</a:t>
                  </a:r>
                  <a:r>
                    <a:rPr lang="es-ES" sz="1300" b="1" i="0" u="none" strike="noStrike" cap="none">
                      <a:solidFill>
                        <a:srgbClr val="FFFFFF"/>
                      </a:solidFill>
                      <a:latin typeface="Calibri"/>
                      <a:ea typeface="Calibri"/>
                      <a:cs typeface="Calibri"/>
                      <a:sym typeface="Calibri"/>
                    </a:rPr>
                    <a:t> </a:t>
                  </a:r>
                  <a:r>
                    <a:rPr lang="es-ES" sz="1300" b="1" i="0" u="none" strike="noStrike" cap="none">
                      <a:solidFill>
                        <a:srgbClr val="000000"/>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grpSp>
          <p:grpSp>
            <p:nvGrpSpPr>
              <p:cNvPr id="792" name="Google Shape;792;p23"/>
              <p:cNvGrpSpPr/>
              <p:nvPr/>
            </p:nvGrpSpPr>
            <p:grpSpPr>
              <a:xfrm>
                <a:off x="605" y="2980"/>
                <a:ext cx="252" cy="229"/>
                <a:chOff x="605" y="2980"/>
                <a:chExt cx="252" cy="229"/>
              </a:xfrm>
            </p:grpSpPr>
            <p:sp>
              <p:nvSpPr>
                <p:cNvPr id="793" name="Google Shape;793;p23"/>
                <p:cNvSpPr/>
                <p:nvPr/>
              </p:nvSpPr>
              <p:spPr>
                <a:xfrm>
                  <a:off x="612" y="3009"/>
                  <a:ext cx="184" cy="184"/>
                </a:xfrm>
                <a:prstGeom prst="ellipse">
                  <a:avLst/>
                </a:prstGeom>
                <a:solidFill>
                  <a:srgbClr val="88A0AC"/>
                </a:solidFill>
                <a:ln>
                  <a:noFill/>
                </a:ln>
              </p:spPr>
              <p:txBody>
                <a:bodyPr spcFirstLastPara="1" wrap="square" lIns="90425" tIns="44400" rIns="90425" bIns="444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4" name="Google Shape;794;p23"/>
                <p:cNvSpPr/>
                <p:nvPr/>
              </p:nvSpPr>
              <p:spPr>
                <a:xfrm>
                  <a:off x="605" y="2980"/>
                  <a:ext cx="252" cy="229"/>
                </a:xfrm>
                <a:prstGeom prst="rect">
                  <a:avLst/>
                </a:prstGeom>
                <a:noFill/>
                <a:ln>
                  <a:noFill/>
                </a:ln>
              </p:spPr>
              <p:txBody>
                <a:bodyPr spcFirstLastPara="1" wrap="square" lIns="65100" tIns="31975" rIns="65100" bIns="319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ES" sz="1700" b="1" i="0" u="none" strike="noStrike" cap="none">
                      <a:solidFill>
                        <a:srgbClr val="C00000"/>
                      </a:solidFill>
                      <a:latin typeface="Calibri"/>
                      <a:ea typeface="Calibri"/>
                      <a:cs typeface="Calibri"/>
                      <a:sym typeface="Calibri"/>
                    </a:rPr>
                    <a:t>2</a:t>
                  </a:r>
                  <a:endParaRPr sz="2800" b="0" i="0" u="none" strike="noStrike" cap="none">
                    <a:solidFill>
                      <a:srgbClr val="C00000"/>
                    </a:solidFill>
                    <a:latin typeface="Calibri"/>
                    <a:ea typeface="Calibri"/>
                    <a:cs typeface="Calibri"/>
                    <a:sym typeface="Calibri"/>
                  </a:endParaRPr>
                </a:p>
              </p:txBody>
            </p:sp>
          </p:grpSp>
          <p:grpSp>
            <p:nvGrpSpPr>
              <p:cNvPr id="795" name="Google Shape;795;p23"/>
              <p:cNvGrpSpPr/>
              <p:nvPr/>
            </p:nvGrpSpPr>
            <p:grpSpPr>
              <a:xfrm>
                <a:off x="589" y="2388"/>
                <a:ext cx="264" cy="229"/>
                <a:chOff x="589" y="2388"/>
                <a:chExt cx="264" cy="229"/>
              </a:xfrm>
            </p:grpSpPr>
            <p:sp>
              <p:nvSpPr>
                <p:cNvPr id="796" name="Google Shape;796;p23"/>
                <p:cNvSpPr/>
                <p:nvPr/>
              </p:nvSpPr>
              <p:spPr>
                <a:xfrm>
                  <a:off x="596" y="2417"/>
                  <a:ext cx="184" cy="184"/>
                </a:xfrm>
                <a:prstGeom prst="ellipse">
                  <a:avLst/>
                </a:prstGeom>
                <a:solidFill>
                  <a:srgbClr val="88A0AC"/>
                </a:solidFill>
                <a:ln>
                  <a:noFill/>
                </a:ln>
              </p:spPr>
              <p:txBody>
                <a:bodyPr spcFirstLastPara="1" wrap="square" lIns="90425" tIns="44400" rIns="90425" bIns="444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7" name="Google Shape;797;p23"/>
                <p:cNvSpPr/>
                <p:nvPr/>
              </p:nvSpPr>
              <p:spPr>
                <a:xfrm>
                  <a:off x="589" y="2388"/>
                  <a:ext cx="264" cy="229"/>
                </a:xfrm>
                <a:prstGeom prst="rect">
                  <a:avLst/>
                </a:prstGeom>
                <a:noFill/>
                <a:ln>
                  <a:noFill/>
                </a:ln>
              </p:spPr>
              <p:txBody>
                <a:bodyPr spcFirstLastPara="1" wrap="square" lIns="65100" tIns="31975" rIns="65100" bIns="319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ES" sz="1700" b="1" i="0" u="none" strike="noStrike" cap="none">
                      <a:solidFill>
                        <a:srgbClr val="C00000"/>
                      </a:solidFill>
                      <a:latin typeface="Calibri"/>
                      <a:ea typeface="Calibri"/>
                      <a:cs typeface="Calibri"/>
                      <a:sym typeface="Calibri"/>
                    </a:rPr>
                    <a:t>3</a:t>
                  </a:r>
                  <a:endParaRPr sz="2800" b="0" i="0" u="none" strike="noStrike" cap="none">
                    <a:solidFill>
                      <a:srgbClr val="C00000"/>
                    </a:solidFill>
                    <a:latin typeface="Calibri"/>
                    <a:ea typeface="Calibri"/>
                    <a:cs typeface="Calibri"/>
                    <a:sym typeface="Calibri"/>
                  </a:endParaRPr>
                </a:p>
              </p:txBody>
            </p:sp>
          </p:grpSp>
          <p:grpSp>
            <p:nvGrpSpPr>
              <p:cNvPr id="798" name="Google Shape;798;p23"/>
              <p:cNvGrpSpPr/>
              <p:nvPr/>
            </p:nvGrpSpPr>
            <p:grpSpPr>
              <a:xfrm>
                <a:off x="593" y="1812"/>
                <a:ext cx="378" cy="229"/>
                <a:chOff x="593" y="1812"/>
                <a:chExt cx="378" cy="229"/>
              </a:xfrm>
            </p:grpSpPr>
            <p:sp>
              <p:nvSpPr>
                <p:cNvPr id="799" name="Google Shape;799;p23"/>
                <p:cNvSpPr/>
                <p:nvPr/>
              </p:nvSpPr>
              <p:spPr>
                <a:xfrm>
                  <a:off x="604" y="1841"/>
                  <a:ext cx="184" cy="184"/>
                </a:xfrm>
                <a:prstGeom prst="ellipse">
                  <a:avLst/>
                </a:prstGeom>
                <a:solidFill>
                  <a:srgbClr val="88A0AC"/>
                </a:solidFill>
                <a:ln>
                  <a:noFill/>
                </a:ln>
              </p:spPr>
              <p:txBody>
                <a:bodyPr spcFirstLastPara="1" wrap="square" lIns="90425" tIns="44400" rIns="90425" bIns="444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Calibri"/>
                    <a:ea typeface="Calibri"/>
                    <a:cs typeface="Calibri"/>
                    <a:sym typeface="Calibri"/>
                  </a:endParaRPr>
                </a:p>
              </p:txBody>
            </p:sp>
            <p:sp>
              <p:nvSpPr>
                <p:cNvPr id="800" name="Google Shape;800;p23"/>
                <p:cNvSpPr/>
                <p:nvPr/>
              </p:nvSpPr>
              <p:spPr>
                <a:xfrm>
                  <a:off x="593" y="1812"/>
                  <a:ext cx="378" cy="229"/>
                </a:xfrm>
                <a:prstGeom prst="rect">
                  <a:avLst/>
                </a:prstGeom>
                <a:noFill/>
                <a:ln>
                  <a:noFill/>
                </a:ln>
              </p:spPr>
              <p:txBody>
                <a:bodyPr spcFirstLastPara="1" wrap="square" lIns="65100" tIns="31975" rIns="65100" bIns="319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ES" sz="1700" b="1" i="0" u="none" strike="noStrike" cap="none">
                      <a:solidFill>
                        <a:srgbClr val="C00000"/>
                      </a:solidFill>
                      <a:latin typeface="Calibri"/>
                      <a:ea typeface="Calibri"/>
                      <a:cs typeface="Calibri"/>
                      <a:sym typeface="Calibri"/>
                    </a:rPr>
                    <a:t>4</a:t>
                  </a:r>
                  <a:r>
                    <a:rPr lang="es-ES" sz="1300" b="1" i="0" u="none" strike="noStrike" cap="none">
                      <a:solidFill>
                        <a:srgbClr val="FFFFFF"/>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grpSp>
          <p:grpSp>
            <p:nvGrpSpPr>
              <p:cNvPr id="801" name="Google Shape;801;p23"/>
              <p:cNvGrpSpPr/>
              <p:nvPr/>
            </p:nvGrpSpPr>
            <p:grpSpPr>
              <a:xfrm>
                <a:off x="603" y="1236"/>
                <a:ext cx="340" cy="229"/>
                <a:chOff x="603" y="1236"/>
                <a:chExt cx="340" cy="229"/>
              </a:xfrm>
            </p:grpSpPr>
            <p:sp>
              <p:nvSpPr>
                <p:cNvPr id="802" name="Google Shape;802;p23"/>
                <p:cNvSpPr/>
                <p:nvPr/>
              </p:nvSpPr>
              <p:spPr>
                <a:xfrm>
                  <a:off x="608" y="1265"/>
                  <a:ext cx="184" cy="184"/>
                </a:xfrm>
                <a:prstGeom prst="ellipse">
                  <a:avLst/>
                </a:prstGeom>
                <a:solidFill>
                  <a:srgbClr val="88A0AC"/>
                </a:solidFill>
                <a:ln>
                  <a:noFill/>
                </a:ln>
              </p:spPr>
              <p:txBody>
                <a:bodyPr spcFirstLastPara="1" wrap="square" lIns="90425" tIns="44400" rIns="90425" bIns="444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alibri"/>
                    <a:ea typeface="Calibri"/>
                    <a:cs typeface="Calibri"/>
                    <a:sym typeface="Calibri"/>
                  </a:endParaRPr>
                </a:p>
              </p:txBody>
            </p:sp>
            <p:sp>
              <p:nvSpPr>
                <p:cNvPr id="803" name="Google Shape;803;p23"/>
                <p:cNvSpPr/>
                <p:nvPr/>
              </p:nvSpPr>
              <p:spPr>
                <a:xfrm>
                  <a:off x="603" y="1236"/>
                  <a:ext cx="340" cy="229"/>
                </a:xfrm>
                <a:prstGeom prst="rect">
                  <a:avLst/>
                </a:prstGeom>
                <a:noFill/>
                <a:ln>
                  <a:noFill/>
                </a:ln>
              </p:spPr>
              <p:txBody>
                <a:bodyPr spcFirstLastPara="1" wrap="square" lIns="65100" tIns="31975" rIns="65100" bIns="319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s-ES" sz="1700" b="1" i="0" u="none" strike="noStrike" cap="none">
                      <a:solidFill>
                        <a:srgbClr val="C00000"/>
                      </a:solidFill>
                      <a:latin typeface="Calibri"/>
                      <a:ea typeface="Calibri"/>
                      <a:cs typeface="Calibri"/>
                      <a:sym typeface="Calibri"/>
                    </a:rPr>
                    <a:t>5</a:t>
                  </a:r>
                  <a:r>
                    <a:rPr lang="es-ES" sz="1300" b="1" i="0" u="none" strike="noStrike" cap="none">
                      <a:solidFill>
                        <a:srgbClr val="FFFFFF"/>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grpSp>
        </p:grpSp>
        <p:sp>
          <p:nvSpPr>
            <p:cNvPr id="804" name="Google Shape;804;p23"/>
            <p:cNvSpPr/>
            <p:nvPr/>
          </p:nvSpPr>
          <p:spPr>
            <a:xfrm rot="21568252" flipH="1">
              <a:off x="3533" y="2188"/>
              <a:ext cx="1087" cy="216"/>
            </a:xfrm>
            <a:prstGeom prst="rect">
              <a:avLst/>
            </a:prstGeom>
            <a:noFill/>
            <a:ln>
              <a:noFill/>
            </a:ln>
          </p:spPr>
          <p:txBody>
            <a:bodyPr spcFirstLastPara="1" wrap="square" lIns="65125" tIns="32000" rIns="65125" bIns="32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800" b="1" i="0" u="none" strike="noStrike" cap="none" dirty="0">
                  <a:solidFill>
                    <a:srgbClr val="C00000"/>
                  </a:solidFill>
                  <a:latin typeface="Calibri"/>
                  <a:ea typeface="Calibri"/>
                  <a:cs typeface="Calibri"/>
                  <a:sym typeface="Calibri"/>
                </a:rPr>
                <a:t>Definido</a:t>
              </a:r>
              <a:endParaRPr sz="1800" b="1" i="0" u="none" strike="noStrike" cap="none" dirty="0">
                <a:solidFill>
                  <a:srgbClr val="C00000"/>
                </a:solidFill>
                <a:latin typeface="Calibri"/>
                <a:ea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24"/>
          <p:cNvSpPr txBox="1">
            <a:spLocks noGrp="1"/>
          </p:cNvSpPr>
          <p:nvPr>
            <p:ph type="title"/>
          </p:nvPr>
        </p:nvSpPr>
        <p:spPr>
          <a:xfrm>
            <a:off x="1041009" y="453759"/>
            <a:ext cx="10806600" cy="1273200"/>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200"/>
              <a:buFont typeface="Calibri"/>
              <a:buNone/>
            </a:pPr>
            <a:r>
              <a:rPr lang="es-ES" sz="3600">
                <a:latin typeface="Calibri"/>
                <a:ea typeface="Calibri"/>
                <a:cs typeface="Calibri"/>
                <a:sym typeface="Calibri"/>
              </a:rPr>
              <a:t>ISO </a:t>
            </a:r>
            <a:br>
              <a:rPr lang="es-ES" sz="3600">
                <a:latin typeface="Calibri"/>
                <a:ea typeface="Calibri"/>
                <a:cs typeface="Calibri"/>
                <a:sym typeface="Calibri"/>
              </a:rPr>
            </a:br>
            <a:r>
              <a:rPr lang="es-ES" sz="3600">
                <a:latin typeface="Calibri"/>
                <a:ea typeface="Calibri"/>
                <a:cs typeface="Calibri"/>
                <a:sym typeface="Calibri"/>
              </a:rPr>
              <a:t>lnternational Organization for Standardization </a:t>
            </a:r>
            <a:endParaRPr sz="3600">
              <a:latin typeface="Calibri"/>
              <a:ea typeface="Calibri"/>
              <a:cs typeface="Calibri"/>
              <a:sym typeface="Calibri"/>
            </a:endParaRPr>
          </a:p>
        </p:txBody>
      </p:sp>
      <p:sp>
        <p:nvSpPr>
          <p:cNvPr id="810" name="Google Shape;810;p24"/>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37</a:t>
            </a:fld>
            <a:endParaRPr/>
          </a:p>
        </p:txBody>
      </p:sp>
      <p:sp>
        <p:nvSpPr>
          <p:cNvPr id="812" name="Google Shape;812;p24"/>
          <p:cNvSpPr txBox="1">
            <a:spLocks noGrp="1"/>
          </p:cNvSpPr>
          <p:nvPr>
            <p:ph type="body" idx="4294967295"/>
          </p:nvPr>
        </p:nvSpPr>
        <p:spPr>
          <a:xfrm>
            <a:off x="1497012" y="2455941"/>
            <a:ext cx="9197975" cy="4608513"/>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SzPts val="2400"/>
              <a:buNone/>
            </a:pPr>
            <a:r>
              <a:rPr lang="es-ES" sz="2400" dirty="0">
                <a:solidFill>
                  <a:schemeClr val="dk1"/>
                </a:solidFill>
              </a:rPr>
              <a:t>La familia </a:t>
            </a:r>
            <a:r>
              <a:rPr lang="es-ES" sz="2400" b="1" dirty="0">
                <a:solidFill>
                  <a:schemeClr val="dk1"/>
                </a:solidFill>
              </a:rPr>
              <a:t>ISO 9000</a:t>
            </a:r>
            <a:r>
              <a:rPr lang="es-ES" sz="2400" dirty="0">
                <a:solidFill>
                  <a:schemeClr val="dk1"/>
                </a:solidFill>
              </a:rPr>
              <a:t> es un conjunto de normas de “gestión de la calidad”  aplicables a cualquier tipo de organización </a:t>
            </a:r>
            <a:endParaRPr dirty="0"/>
          </a:p>
          <a:p>
            <a:pPr marL="0" lvl="0" indent="0" algn="just" rtl="0">
              <a:lnSpc>
                <a:spcPct val="85000"/>
              </a:lnSpc>
              <a:spcBef>
                <a:spcPts val="975"/>
              </a:spcBef>
              <a:spcAft>
                <a:spcPts val="0"/>
              </a:spcAft>
              <a:buSzPts val="2400"/>
              <a:buNone/>
            </a:pPr>
            <a:r>
              <a:rPr lang="es-ES" sz="2400" dirty="0">
                <a:solidFill>
                  <a:schemeClr val="dk1"/>
                </a:solidFill>
              </a:rPr>
              <a:t>con el objetivo de obtener mejoras en la organización y, eventualmente arribar a una certificación, punto importante a la hora de competir en los mercados globales.</a:t>
            </a:r>
            <a:endParaRPr dirty="0"/>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a:latin typeface="Calibri"/>
                <a:ea typeface="Calibri"/>
                <a:cs typeface="Calibri"/>
                <a:sym typeface="Calibri"/>
              </a:rPr>
              <a:t>Familia de las ISO 9000 </a:t>
            </a:r>
            <a:endParaRPr sz="3600">
              <a:latin typeface="Calibri"/>
              <a:ea typeface="Calibri"/>
              <a:cs typeface="Calibri"/>
              <a:sym typeface="Calibri"/>
            </a:endParaRPr>
          </a:p>
        </p:txBody>
      </p:sp>
      <p:sp>
        <p:nvSpPr>
          <p:cNvPr id="821" name="Google Shape;821;p25"/>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38</a:t>
            </a:fld>
            <a:endParaRPr/>
          </a:p>
        </p:txBody>
      </p:sp>
      <p:sp>
        <p:nvSpPr>
          <p:cNvPr id="823" name="Google Shape;823;p25"/>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114300" algn="l" rtl="0">
              <a:lnSpc>
                <a:spcPct val="85000"/>
              </a:lnSpc>
              <a:spcBef>
                <a:spcPts val="0"/>
              </a:spcBef>
              <a:spcAft>
                <a:spcPts val="0"/>
              </a:spcAft>
              <a:buSzPts val="1800"/>
              <a:buChar char="»"/>
            </a:pPr>
            <a:r>
              <a:rPr lang="es-ES" b="1"/>
              <a:t>ISO – 9001:2015 </a:t>
            </a:r>
            <a:r>
              <a:rPr lang="es-ES"/>
              <a:t>- Quality management system – Requirements </a:t>
            </a:r>
            <a:endParaRPr/>
          </a:p>
          <a:p>
            <a:pPr marL="260604" lvl="1" indent="-257175" algn="l" rtl="0">
              <a:lnSpc>
                <a:spcPct val="85000"/>
              </a:lnSpc>
              <a:spcBef>
                <a:spcPts val="450"/>
              </a:spcBef>
              <a:spcAft>
                <a:spcPts val="0"/>
              </a:spcAft>
              <a:buClr>
                <a:srgbClr val="262626"/>
              </a:buClr>
              <a:buSzPts val="1800"/>
              <a:buChar char=" "/>
            </a:pPr>
            <a:r>
              <a:rPr lang="es-ES"/>
              <a:t>Norma publicada por ISO en el año 2015.</a:t>
            </a:r>
            <a:endParaRPr/>
          </a:p>
          <a:p>
            <a:pPr marL="68580" lvl="0" indent="0" algn="l" rtl="0">
              <a:lnSpc>
                <a:spcPct val="85000"/>
              </a:lnSpc>
              <a:spcBef>
                <a:spcPts val="975"/>
              </a:spcBef>
              <a:spcAft>
                <a:spcPts val="0"/>
              </a:spcAft>
              <a:buClr>
                <a:srgbClr val="C00000"/>
              </a:buClr>
              <a:buSzPts val="1800"/>
              <a:buFont typeface="Arial"/>
              <a:buNone/>
            </a:pPr>
            <a:endParaRPr/>
          </a:p>
          <a:p>
            <a:pPr marL="68580" lvl="0" indent="-114300" algn="l" rtl="0">
              <a:lnSpc>
                <a:spcPct val="85000"/>
              </a:lnSpc>
              <a:spcBef>
                <a:spcPts val="975"/>
              </a:spcBef>
              <a:spcAft>
                <a:spcPts val="0"/>
              </a:spcAft>
              <a:buSzPts val="1800"/>
              <a:buChar char="»"/>
            </a:pPr>
            <a:r>
              <a:rPr lang="es-ES" b="1"/>
              <a:t>IRAM – ISO 9001:2015 </a:t>
            </a:r>
            <a:r>
              <a:rPr lang="es-ES"/>
              <a:t>– Sistema de gestión de la calidad – Requisitos </a:t>
            </a:r>
            <a:endParaRPr/>
          </a:p>
          <a:p>
            <a:pPr marL="260604" lvl="1" indent="-257175" algn="l" rtl="0">
              <a:lnSpc>
                <a:spcPct val="85000"/>
              </a:lnSpc>
              <a:spcBef>
                <a:spcPts val="450"/>
              </a:spcBef>
              <a:spcAft>
                <a:spcPts val="0"/>
              </a:spcAft>
              <a:buClr>
                <a:srgbClr val="262626"/>
              </a:buClr>
              <a:buSzPts val="1800"/>
              <a:buChar char=" "/>
            </a:pPr>
            <a:r>
              <a:rPr lang="es-ES"/>
              <a:t>Norma publicada por ISO y traducida por IRAM. </a:t>
            </a:r>
            <a:endParaRPr/>
          </a:p>
          <a:p>
            <a:pPr marL="260604" lvl="1" indent="-142875" algn="l" rtl="0">
              <a:lnSpc>
                <a:spcPct val="85000"/>
              </a:lnSpc>
              <a:spcBef>
                <a:spcPts val="450"/>
              </a:spcBef>
              <a:spcAft>
                <a:spcPts val="0"/>
              </a:spcAft>
              <a:buClr>
                <a:srgbClr val="262626"/>
              </a:buClr>
              <a:buSzPts val="1800"/>
              <a:buNone/>
            </a:pPr>
            <a:endParaRPr/>
          </a:p>
          <a:p>
            <a:pPr marL="68580" lvl="0" indent="-127000" algn="l" rtl="0">
              <a:lnSpc>
                <a:spcPct val="85000"/>
              </a:lnSpc>
              <a:spcBef>
                <a:spcPts val="975"/>
              </a:spcBef>
              <a:spcAft>
                <a:spcPts val="0"/>
              </a:spcAft>
              <a:buClr>
                <a:srgbClr val="C00000"/>
              </a:buClr>
              <a:buSzPts val="2000"/>
              <a:buFont typeface="Arial"/>
              <a:buChar char="»"/>
            </a:pPr>
            <a:r>
              <a:rPr lang="es-ES" sz="2000" b="1"/>
              <a:t>ISO 90003:2004</a:t>
            </a:r>
            <a:endParaRPr/>
          </a:p>
          <a:p>
            <a:pPr marL="260604" lvl="1" indent="-257175" algn="l" rtl="0">
              <a:lnSpc>
                <a:spcPct val="85000"/>
              </a:lnSpc>
              <a:spcBef>
                <a:spcPts val="450"/>
              </a:spcBef>
              <a:spcAft>
                <a:spcPts val="0"/>
              </a:spcAft>
              <a:buClr>
                <a:srgbClr val="262626"/>
              </a:buClr>
              <a:buSzPts val="2000"/>
              <a:buChar char=" "/>
            </a:pPr>
            <a:r>
              <a:rPr lang="es-ES" sz="2000"/>
              <a:t>Basada ISO 9001:2000 (se espera una actualización para el próximo año)</a:t>
            </a:r>
            <a:endParaRPr/>
          </a:p>
          <a:p>
            <a:pPr marL="260604" lvl="1" indent="-257175" algn="l" rtl="0">
              <a:lnSpc>
                <a:spcPct val="85000"/>
              </a:lnSpc>
              <a:spcBef>
                <a:spcPts val="450"/>
              </a:spcBef>
              <a:spcAft>
                <a:spcPts val="0"/>
              </a:spcAft>
              <a:buClr>
                <a:srgbClr val="262626"/>
              </a:buClr>
              <a:buSzPts val="2000"/>
              <a:buChar char=" "/>
            </a:pPr>
            <a:r>
              <a:rPr lang="es-ES" sz="2000"/>
              <a:t>Directrices para la interpretación en el proceso de software</a:t>
            </a:r>
            <a:endParaRPr/>
          </a:p>
          <a:p>
            <a:pPr marL="411480" lvl="2" indent="-411480" algn="l" rtl="0">
              <a:lnSpc>
                <a:spcPct val="85000"/>
              </a:lnSpc>
              <a:spcBef>
                <a:spcPts val="450"/>
              </a:spcBef>
              <a:spcAft>
                <a:spcPts val="0"/>
              </a:spcAft>
              <a:buClr>
                <a:srgbClr val="262626"/>
              </a:buClr>
              <a:buSzPts val="1600"/>
              <a:buChar char=" "/>
            </a:pPr>
            <a:r>
              <a:rPr lang="es-ES" sz="1600"/>
              <a:t>Proporciona una guía para identificar la evidencias dentro del proceso de software para satisfacer los requisitos de la ISO 9001</a:t>
            </a:r>
            <a:endParaRPr/>
          </a:p>
          <a:p>
            <a:pPr marL="260604" lvl="1" indent="-142875" algn="l" rtl="0">
              <a:lnSpc>
                <a:spcPct val="85000"/>
              </a:lnSpc>
              <a:spcBef>
                <a:spcPts val="450"/>
              </a:spcBef>
              <a:spcAft>
                <a:spcPts val="0"/>
              </a:spcAft>
              <a:buClr>
                <a:srgbClr val="262626"/>
              </a:buClr>
              <a:buSzPts val="1800"/>
              <a:buNone/>
            </a:pPr>
            <a:endParaRPr/>
          </a:p>
          <a:p>
            <a:pPr marL="260604" lvl="1" indent="-142875" algn="l" rtl="0">
              <a:lnSpc>
                <a:spcPct val="85000"/>
              </a:lnSpc>
              <a:spcBef>
                <a:spcPts val="450"/>
              </a:spcBef>
              <a:spcAft>
                <a:spcPts val="0"/>
              </a:spcAft>
              <a:buClr>
                <a:srgbClr val="262626"/>
              </a:buClr>
              <a:buSzPts val="1800"/>
              <a:buNone/>
            </a:pPr>
            <a:endParaRPr/>
          </a:p>
        </p:txBody>
      </p:sp>
      <p:sp>
        <p:nvSpPr>
          <p:cNvPr id="825" name="Google Shape;825;p25" descr="data:image/jpeg;base64,/9j/4AAQSkZJRgABAQAAAQABAAD/2wCEAAkGBxITEhUTExQVFBQXGR4bGBgYFxgXGxoaGRoYHRoeIBodHiggGSAlHB0dITEiJyorMC4uHB8zODMuNygtMCwBCgoKDg0OGhAQGzAkHiQsLC4wNy0sLCwsMiw0LCwuLCwsLTQsLyw2LDQsLCwsLCwuLTQwNC0sLCwvLywsLC8sLP/AABEIAGwBEAMBIgACEQEDEQH/xAAcAAABBQEBAQAAAAAAAAAAAAAAAwQFBgcCAQj/xABGEAACAQIEAgUGCggGAgMAAAABAgMAEQQSITEFQQYTIlFhBxQycYHBIzNCQ3KRkqGx0RVSYmNzk7LhFiRTVIKzNUQl0vD/xAAZAQEAAwEBAAAAAAAAAAAAAAAAAQIDBAX/xAAvEQACAgECBAUDAwUBAAAAAAAAAQIRAxIxBCFBURMiMmFxscHhgZHRIzOh8PEU/9oADAMBAAIRAxEAPwDcaKKKAKKKKAKK5zjvFeg0sHtFFFAFFFFAFFFFAFFFFAFFFFAFFFFAFFFJYnEBACQTcgAAXNzQCtFNPPf3cv2f70ee/u5fs/3oB3RTTz393J9n+9Hnv7uT7P8AegHdFNPPf3cn2f70rhsSHzWDAqbEMLHYH8DQC1FFRj8diBIs+hI9E7gkH7xSgSdFRX6ei7n+wa9/TsXc/wBk1NMiyUoqM/TkXc/2TXn6ci7n+waUybJSio+HjEbMFAcFjYXUgXqQqAFFFMuLYzqoyw32HrNVnNQi5PZEpW6QhxbjKxdkdp+7kPXTLC4OeftSuUQ7KNL/AJUw4Fg+tlLNqF1PiTtVwrgwqXFeefp6L+TadY+S3IwcBg/VJ9bGm2I4Ky9qCRlP6pOh9tTlFdMuFxNemvjkzNZJdyv8P48Q2ScWN7ZtrHxHvqwA1AdKMCCvWjcaN4jl9Ve9GMeWBibddV9Xd7K58OaePL4OR32ZeUVKOuJPUUUV6BiFeOwAJJAA1JOgAr2sQ8rXTxJMQOHq7rhla2JePVmP6o2uq8xfXblW2DBLNLSiG6LNxnyltI7w8MiXEMg7czG0YJDWCgauTlNjoPXesw/xtjcXDiXlxkySRqGRI3WFCCwUjQZiRe9r8q96K9G8TLi5I+HSqyFbSTAHq0ViCtjvm0DAbqRa5tetV4P5IsBH28RnxczEl3clQWJuTkB5nvJr03/5+H5bvl8/qU5sxc8axSwYZ4sbiDiJJJA6+cPoAYxHoTpcltT3Vc8J5SMfhsX5rG44kubKMyhHJGhs63HI6kbVpeI8m3CnXL5pGvit1P1g1RukXkmlwwkm4ZISWRkaJ7FsrDtdW/eRpr9dFxPD5eUl33X3FNGg9DemuF4imaFrOo7cTaOt/wAR4irJXyicfFg1gfCmRcUhLPIeyQ+gaMpyUWIsdTe/hX0V0B6VpxHCrMAFkHZlT9Vx7juK5OL4Tw/PH0loysslNMf83/EX307ppj/m/wCIvvrhLCXG+KDDx58udibKmYKWOpIBOnogn2UyxnSArKkcaJJ1kYkjJlKF7k9lRkOttdSN6k8Tw+OR0kcZigIUE9ntWucuxOm/LXvNR8/CsPEhZ5GjQJkJMhUZbk2vy1J21oBKbpEwkki6oZldVS8lhIGKBiDlJBTOt1tzFjvZxDxlmyv1fwTvkRs+pNyFJW2ikje5Oo0qLfG8NkWSYyhkSZJGbM1lk2SxHKwtbapLhsWFls0MnWIrFgqvdVZr65eWpJAO1QpJlVOL2Zz0c6QDFbIq9hHOWQSAZ79ljYZWFr27iKkMJ8ZN9If0JXGA4VHDlyZhljEerE3RSSt77kXNj4mu8J8ZN9If0JUlh3VMyEswG5d7fbarnVFx2PSASSyPkRXe7X2+EYVeBWRKnCrmW2qm4OvMDw797UJEhvcWFhZgTa5Nr+qqiPKBgB/7aD1FvyrlvKBgP92uvi35VayC4TwhbnLcggEXOlxf8dPZSgwq7W5kc76KDYcri9UoeUDh4187W/hm/KpfhnGoZ1zQSrIBvla9j4jlQEpg/jI/pj8DVrqpYL42P6Y/A1barPcmIVXOlsnxa+s1Y6rvS2L4tuWorg4+/AlXt9TfD60L9FE+DY8y34VN1BdFJAY2XmG/Gp2rcHXgRrsRl9bCiiiuozG/EEzROP2TVR4HIRMh79PrFWzicoWJye41VOAxZpk8NT7K8rjf7+Ot/wAnTi9Ei60UUV6pzEJ014z5ngp8QPSRDl+kdF+818xcNxCzIuH6t3naQ9WQ4CM0llvIpUkldwwI3N9q+jPKaMMcEVxRAiLre7tHqNRqqk8u6qF0G4bwc46EwZTKpLLaeR9QD8kxgH669Pg8sceKTcW37bFJK2XPonxXhOBw0eHixmGso7TdYnbY+kx15n3VMf404b/vMP8AzV/Oo8vfEYiHsKM8SIcidjMrliLjc20vfXlRxgpEkhjZX7Em6oSjR2JtoNBmsbg/J2rkemXmd38/gsSH+NOG/wC8w/8ANX86P8acN/3mH/mr+dQa8WyPGssaBo45GmUItnAVTGw056+29K4riziCR/NY0PV51fIcq3IuDmQAtY3FtDWf9Ps/3/A5lI8omIwKYgcRwskUxIyYjqTG7oW9CVcwIDXGW5HdUN5KelFuMNlBSLF9kqzZjmUXVmawuxOYk23Y1rPSXAwtw6XzyOJUygtlYqLAgglgtxr4VmXBIOCJiIWiyCQSIUtiZic2YW06vXXlzr0cWaEsLi4t8q7/AAVa5m800x/zf8RffTummP8Am/4i++vKLiPH+LphYHmfULsNizHYe01n3Cej2I4q3nWMkZIfm0XS455QfRXx1Jpx5WXaSbB4UGwdjf1syop9gLfXUpxvhfFWf/LTRYeBFyoikk5V2Jum9htyrCT1Saa5I4Mr8TI003GNcl1fuTOH6IYNIXgWL4NyCwLMSSuxve+lVPjvQV8KfOuHu6slyUvc255T8r6JvepLyW8ZnxMMxmkMhVxYkC4BUG2gq71ZRjONpGixYs2NSSrt3RX+hnSRcbBn0Ei6SKO/kR4H8+6pXCfGTfSH9CVQOisYw/GcTAmiMCbd3ouPquRV/wAJ8ZN9If0JVsbbXM04eblDzbptP9B3WX9NYomwuIWdzHEWbM6rmIHWHlzrUKyXykD/ACGL9bf9prWJszLjwrgv+/n/AJH9q6g4PwZmCjG4gliAPgbak2HLvrjye9Eose0wkeRerCEZMuuYtvcHuq8Q+SzCRMJDNiOwQ3aMYHZN9extpU0RY3Pkjw+v+YmB78qfhzqhSifhWONmBeIjUaCRDrY+BHLka03pB5S8JBcRf5iTuTRAfF/yvWY4aDE8Uxpvq8hu5A7MaDQnwAG3eafAPovhsgZ4mGxZSPUQSKt9VDhsYV4lGwZQPUAQKt9RPcRCmvEcIJYynfse48qdUVnKKknF7MunTspvDcScPMQ4sNm9xq2yTgAHe+1udNuJcMSYa6MNmG/96iYsJiID6ImTYDuHgOVefjjk4a41cej7fKNpOOTn1JxWdtmUeA1++uruO5vu/Ooz9IrzgkB8F99cxYzEFuxEQv7Z99bePH3fxf0oroYj0mxLlQoVgu7G2ngKc9HeHmNS7ek3LuHKpHrWt2kPs1pKyn0UP9IqPBXjeK3b6ew1+XSOUlUkgG5G9d0lBFlHie7b2UrXZG65mbKR5ZOHmbhU2XePLJ7FOv3XrHui2DGBfCcQZpMoZGclAseWW65VfNd3UEsRl2H1/SeJgWRGRxdWBVh3gixH1V818T4U/DcTNg3Fy9skzZRmgs3ZztpED8oqCezYcq9Xgcl45Yv9a6mclzs31sEzdY3m8Z622ciZu1YHKQcmmh3FJtw2Qls0QZXUq6tMWzXOmpS4sLiw307hVG8n/TjzUjh+PZVKKvVygkqA4uschI7LAbE7j79YVgRcag1w5ccsT0vb6lk7IeTCOzKxw0RZVKg9afRIsR6GopCPhNlK+bIVIK5TO7AKdwAUsPZVgqL6QdIMPg4utxEgQchuzHuVd2NZJNukSUnyju0eCXArFlfFSBEVHMzkAhpDYgXso7+Y2rMejvRUJxjC4dJRNlkEjEKVKiM5u0LkAmw2Jten/SfjPnjNjMUh6lx1SdURIcHrdesS4zM+51XbQnarj5EujjWk4jKCOtGSAMbsIwdSW530HsPfXrwvh8D5/wDX/BnuzWKaY/5v+Ivvp3TTH/N/xF99eOaFF8rmFdfNsWnzTWPgSVZD6rqR7RV4wWPSeATIbq6XHhpqPWNqV4hgkmjaKQZkcWI//bGswbB8R4SziJTicK1zaxNr8yBqh7yNDasZeSTl0ZxzvFkc6uL39mRHRvGyQ8KxTxOUfrYxmXQ2IF7HlVj4D0fxrJHicRj5Fw5QSMBJIGy2vYnYeJFVThf/AIjF6/Pxe6pjBYfiXEYYsOF6jDIqqWIIDW5m+r7bDSsIdF7fc4sb9KpvlyS+XuSnk9BxWPxOOsQnorf9q1h6wii/rFX/AAnxk30h/QlccG4XHhoVhiFlX6yeZPia7wnxk30h/QldcI6UengxvHCnvu/kd1k3lIH/AMfi/wDn/wBprWaybyj/APj8X/z/AO01pE1Zi3RzgOKxZcYbdAC3byele3r2NXzoJ0Px2Gxay4gDq8rA/CZ/SFtqp/QzpecA0pEQl6wKNXK2yljyBve/3VbcL5WXd0TzVBmYLfrSfSIH6uu9SqI5lT6e9HPM8SVX4qS7RHuHNf8AiT9RFa75PXwr4RHw0axX0kVdw67gnc94vyNK9NOj4xmGeLTOvaiPc429hGhrKfJz0k8yxRjlOWKU5JAdMjgkKxHKxuD4eqp2ZG5vuD+Nj+mPfVsqp4JvhI/pj31bKie5MTiaUKLk0mmKBIBDKTtcWvRioS2UrbMpuL7HQi330Kzki4VRz1uT6qwblqNKVCruBuQPXQXFr8qbTQHPnADi1rHS3iPX7q5w2HKI4OVcxJFthcVGuV1QpUORMLBuTWt7a6ZgNyB66aLDeONQQcpW9j3b13iICXDgBrC1jy8RTVKrrsKQtHKGJA1tv9V666xb2uL916a4PDlc98q5jcBeWgFNpMG3V5MqafLv3c++/tqryTUbruTSslGYDfSuEnUkqDcgX+ukcTFmyMLMBrlOxvz9YrnC4ciRnIVQwAsPC+/11ZylqSS5fgilQ8qtdOuh0PEoOrk7Mi3MUtrlCfxU2Fx4VZaK3hOUJKUdyp818ewM+FeODiaOI+uaWSVbsuJIU5QWtfNsg/VDMbd/fR3i+Ii81iwuLkhkxGY9WCJYVN2EaZDqhYgc9Li9fRmJwySKUkVXU7qwBB9hqlcR8k3C5TmETQn905UfVqK9KHGwkqyL7r9iml9DLsN5RuJTzjDnGqim46xIhuBew0J1Oma3jUVjsasMkkryGbGxOo+Fbr1lRsxuhsCpAaxU99wQRatUh8iXDgbl52HcXUfgtWrgHQjAYMhoMOgcfLbtt9prkVeXF8PH0L/CRGlmZdE/JzLjZ/O8XF5thyFtABlaW2xdRYKNidNfvrbY4woCqAABYAaAAbACuqK87NnllfPZbF0qCmmP+b/iL76d00x/zf8AEX31iSd4nHRx6O1tLnc2F7XNthfmaUadBuyjW243te3rtrUdxjDRk9qR4zLaIlPlakqL2OWxLa6b+qmcfB8IJLCUZs5OXOpNySctt7XJ0/KgJdMXCQGDIQxFiCCCSLix56a0vFKrC6sGHeCD+FV3BYPCsiMsxZcgAuUFkVUBB07OgS+xHhen3D/N4AQJlPoKbsm+iroLWJuPrFAS9NMJ8ZN9If0JSi4xCwUMCWuBbUXXcXGxpPCfGTfSH9CUA7qkYrBJNnjdA6s73Ui4PbarvVSw9+sNrE533+m1XgVkQLdEMCP/AFIfsCuk6LYMEEYWIEag5BuKs3WuPk8+887flXvWuLWU7c/C33VcqR2Twpq/C4GJLQxEncmNST67jWptpJNsvP8ACkZImY5rely9QFAJ4JfhIraAOPwNWyqrg1+Ej+mPfVqqk9y0dhDGlsvZvuL23tzt40wlDFwY85srWzA2BOXvqWornni1dTRSojcMz5lsTb5V83vAsfVSmKQ58xGZcumlwrd5HO/fSuJxRRlGUnMbaEfhztuacM1gT3VVQVON7E31I5c92KIt8p1sV15Cx3rmJpLixbY5tCeXiAL37qc4LG9Zfs5dAw1vo17fhXWMxeS1lzEgne2ii5qmmOnXq5E27qhiFZlsc5sy66i/ebEXFqUZWvZg2TM17DU7ZfZvUjG9wCNiL/XSC4sGQp9/InuHiBUvHFJW9yNT7DZQ5IALhM+h2OXKd/C9OcLmDODcgEZSfEa686c0VpHHTuyHKwooorUqZ3iulMwilxIlBgTEsWVcvWLhI7xM6X9L4YZr810Gu7iTj+KJYK4Lpi48NGlheTLkOIkYchlLEAbBQdb0yTjMjQwzhYhC8zgMsSM0MUjlcI+S3oMwuxGu3cTT7D8flaSORFTNLi2w6rkGZooSyzSM241Qkch2RzoBrN0qxUbzCXsxrJkZ7LlTL18rhTfW0CILn5TjTcUvwfpPiTMi4gdWEjJmGUWVYoUaVyd1JkkVQP3b717xDpT1OExEpEbEzSJhEZMq3jIQXsDcmW5BGpBFu+m+M6TTiV40jjkz5orlN2EkUETuLahpTMbbZU9dSC3dEsRNJg4JZ/jZEDttpn7QGmmgIFS9U7gnHpZnwaIRklWaQkKNYI2CwnlkL5lOnc1XGoAUy4m4UITewkXYE9/Ia09qK6R4zqo0cLmPWxqATlF3cILmxsLtfagEuJRYef4zrPRKiySDLmIOYdnRtBY8q8aGAsGJluDf0H3LK36veor3FcfWIoHytmm6osraITYAsCNO0VW2vpDWkeIdIXSRRHGjxsuj5ypV81gGUrsRmsQT6BvuKA5HDsNZRebsgBezJpltl+TytSiYPDDLbrRlvlsji1+r/Z/dr99RPD+nJlRJBAUjYI7sxPwccjSL2rA2a6HwsdSLauR0rkOb4ELlZcwZmuEaZoiTZdCMubut9dSB/gcPh4mzKZb3J1WQ3JVV17Ouiin3DpQzzEXtmG4I+QnIi9R2F43KZER0QXlkia2fQqpZDqugZRz3vvyqUwnxk30h/QlAO6qKMQzEK1w7/NuR6bcwLGrdUBxJJjhCIc3Wdb8k2Nuu7XMaZb0TohqxqMU+nZc2/dv/APWvDiX5I4Hd1T+A/V8KQeHGifMgk6oGG4LEXI67rLAk9kkpe9zltbUUnioOJlpCoHa3AlIA+EUrkJXXsXDaLVtRGkeLiXvfK/8AKfn/AMa6XFOPkv8Ayn8P2fCmggxOdSqYsHrZGGaRSqqy5VBGfVSTn5kWsAK9xfCMY91jnli7cihiSxVCVKuO1qbAqFP63KmoUOcMfhI9GHbG6Mo58yLVaKp2Aw2OSZOuOaIyCwuTkUhyBvctmtvfQ6HTW41VuyUgoooqCRGTDIWDEdobGlqKKhJLYCUGHRL5VAvRPh1f0gDalaKjSqquRNvc8ApMQLmzWGbvpWipaTICiiipAV46ggggEHQg6givaKAZLwjDgqRDEMtgtkUWCm6200sdR3UrFgolZnWNAzekwUAm+9z404ooBumBiChBGgRSCFCgKCDcEC1gQda8bARHODGhz+n2R2rbX01pzRQCK4WMNnCKHy5cwUZso+Tfe3hS1FFAFJzwI4yuqsvcwBH1GlKKAbHh8JBBijs3pdhdfXprXL8MgLFjDEWIsSUUkjuvbandFANjgIb5uqjvrrkW+uh1tzFB4fDfN1Ud+/It9d9bU5ooBr+jYNuqj2t6C7d223hSuHw6ILIioN7KAov7KVooApo/DICSTDESdSSikkn2U7ooBn+icP8A6MX8tfyo/ROH/wBGL+Wv5U8ooBn+icP/AKMX8tfyo/ROH/0Yv5a/lTyigGsXDoVIZYo1I2IRQR7bU6oooD//2Q=="/>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6" name="Google Shape;826;p25" descr="data:image/jpeg;base64,/9j/4AAQSkZJRgABAQAAAQABAAD/2wCEAAkGBxITEhUTExQVFBQXGR4bGBgYFxgXGxoaGRoYHRoeIBodHiggGSAlHB0dITEiJyorMC4uHB8zODMuNygtMCwBCgoKDg0OGhAQGzAkHiQsLC4wNy0sLCwsMiw0LCwuLCwsLTQsLyw2LDQsLCwsLCwuLTQwNC0sLCwvLywsLC8sLP/AABEIAGwBEAMBIgACEQEDEQH/xAAcAAABBQEBAQAAAAAAAAAAAAAAAwQFBgcCAQj/xABGEAACAQIEAgUGCggGAgMAAAABAgMAEQQSITEFQQYTIlFhBxQycYHBIzNCQ3KRkqGx0RVSYmNzk7LhFiRTVIKzNUQl0vD/xAAZAQEAAwEBAAAAAAAAAAAAAAAAAQIDBAX/xAAvEQACAgECBAUDAwUBAAAAAAAAAQIRAxIxBCFBURMiMmFxscHhgZHRIzOh8PEU/9oADAMBAAIRAxEAPwDcaKKKAKKKKAKK5zjvFeg0sHtFFFAFFFFAFFFFAFFFFAFFFFAFFFFAFFFJYnEBACQTcgAAXNzQCtFNPPf3cv2f70ee/u5fs/3oB3RTTz393J9n+9Hnv7uT7P8AegHdFNPPf3cn2f70rhsSHzWDAqbEMLHYH8DQC1FFRj8diBIs+hI9E7gkH7xSgSdFRX6ei7n+wa9/TsXc/wBk1NMiyUoqM/TkXc/2TXn6ci7n+waUybJSio+HjEbMFAcFjYXUgXqQqAFFFMuLYzqoyw32HrNVnNQi5PZEpW6QhxbjKxdkdp+7kPXTLC4OeftSuUQ7KNL/AJUw4Fg+tlLNqF1PiTtVwrgwqXFeefp6L+TadY+S3IwcBg/VJ9bGm2I4Ky9qCRlP6pOh9tTlFdMuFxNemvjkzNZJdyv8P48Q2ScWN7ZtrHxHvqwA1AdKMCCvWjcaN4jl9Ve9GMeWBibddV9Xd7K58OaePL4OR32ZeUVKOuJPUUUV6BiFeOwAJJAA1JOgAr2sQ8rXTxJMQOHq7rhla2JePVmP6o2uq8xfXblW2DBLNLSiG6LNxnyltI7w8MiXEMg7czG0YJDWCgauTlNjoPXesw/xtjcXDiXlxkySRqGRI3WFCCwUjQZiRe9r8q96K9G8TLi5I+HSqyFbSTAHq0ViCtjvm0DAbqRa5tetV4P5IsBH28RnxczEl3clQWJuTkB5nvJr03/5+H5bvl8/qU5sxc8axSwYZ4sbiDiJJJA6+cPoAYxHoTpcltT3Vc8J5SMfhsX5rG44kubKMyhHJGhs63HI6kbVpeI8m3CnXL5pGvit1P1g1RukXkmlwwkm4ZISWRkaJ7FsrDtdW/eRpr9dFxPD5eUl33X3FNGg9DemuF4imaFrOo7cTaOt/wAR4irJXyicfFg1gfCmRcUhLPIeyQ+gaMpyUWIsdTe/hX0V0B6VpxHCrMAFkHZlT9Vx7juK5OL4Tw/PH0loysslNMf83/EX307ppj/m/wCIvvrhLCXG+KDDx58udibKmYKWOpIBOnogn2UyxnSArKkcaJJ1kYkjJlKF7k9lRkOttdSN6k8Tw+OR0kcZigIUE9ntWucuxOm/LXvNR8/CsPEhZ5GjQJkJMhUZbk2vy1J21oBKbpEwkki6oZldVS8lhIGKBiDlJBTOt1tzFjvZxDxlmyv1fwTvkRs+pNyFJW2ikje5Oo0qLfG8NkWSYyhkSZJGbM1lk2SxHKwtbapLhsWFls0MnWIrFgqvdVZr65eWpJAO1QpJlVOL2Zz0c6QDFbIq9hHOWQSAZ79ljYZWFr27iKkMJ8ZN9If0JXGA4VHDlyZhljEerE3RSSt77kXNj4mu8J8ZN9If0JUlh3VMyEswG5d7fbarnVFx2PSASSyPkRXe7X2+EYVeBWRKnCrmW2qm4OvMDw797UJEhvcWFhZgTa5Nr+qqiPKBgB/7aD1FvyrlvKBgP92uvi35VayC4TwhbnLcggEXOlxf8dPZSgwq7W5kc76KDYcri9UoeUDh4187W/hm/KpfhnGoZ1zQSrIBvla9j4jlQEpg/jI/pj8DVrqpYL42P6Y/A1barPcmIVXOlsnxa+s1Y6rvS2L4tuWorg4+/AlXt9TfD60L9FE+DY8y34VN1BdFJAY2XmG/Gp2rcHXgRrsRl9bCiiiuozG/EEzROP2TVR4HIRMh79PrFWzicoWJye41VOAxZpk8NT7K8rjf7+Ot/wAnTi9Ei60UUV6pzEJ014z5ngp8QPSRDl+kdF+818xcNxCzIuH6t3naQ9WQ4CM0llvIpUkldwwI3N9q+jPKaMMcEVxRAiLre7tHqNRqqk8u6qF0G4bwc46EwZTKpLLaeR9QD8kxgH669Pg8sceKTcW37bFJK2XPonxXhOBw0eHixmGso7TdYnbY+kx15n3VMf404b/vMP8AzV/Oo8vfEYiHsKM8SIcidjMrliLjc20vfXlRxgpEkhjZX7Em6oSjR2JtoNBmsbg/J2rkemXmd38/gsSH+NOG/wC8w/8ANX86P8acN/3mH/mr+dQa8WyPGssaBo45GmUItnAVTGw056+29K4riziCR/NY0PV51fIcq3IuDmQAtY3FtDWf9Ps/3/A5lI8omIwKYgcRwskUxIyYjqTG7oW9CVcwIDXGW5HdUN5KelFuMNlBSLF9kqzZjmUXVmawuxOYk23Y1rPSXAwtw6XzyOJUygtlYqLAgglgtxr4VmXBIOCJiIWiyCQSIUtiZic2YW06vXXlzr0cWaEsLi4t8q7/AAVa5m800x/zf8RffTummP8Am/4i++vKLiPH+LphYHmfULsNizHYe01n3Cej2I4q3nWMkZIfm0XS455QfRXx1Jpx5WXaSbB4UGwdjf1syop9gLfXUpxvhfFWf/LTRYeBFyoikk5V2Jum9htyrCT1Saa5I4Mr8TI003GNcl1fuTOH6IYNIXgWL4NyCwLMSSuxve+lVPjvQV8KfOuHu6slyUvc255T8r6JvepLyW8ZnxMMxmkMhVxYkC4BUG2gq71ZRjONpGixYs2NSSrt3RX+hnSRcbBn0Ei6SKO/kR4H8+6pXCfGTfSH9CVQOisYw/GcTAmiMCbd3ouPquRV/wAJ8ZN9If0JVsbbXM04eblDzbptP9B3WX9NYomwuIWdzHEWbM6rmIHWHlzrUKyXykD/ACGL9bf9prWJszLjwrgv+/n/AJH9q6g4PwZmCjG4gliAPgbak2HLvrjye9Eose0wkeRerCEZMuuYtvcHuq8Q+SzCRMJDNiOwQ3aMYHZN9extpU0RY3Pkjw+v+YmB78qfhzqhSifhWONmBeIjUaCRDrY+BHLka03pB5S8JBcRf5iTuTRAfF/yvWY4aDE8Uxpvq8hu5A7MaDQnwAG3eafAPovhsgZ4mGxZSPUQSKt9VDhsYV4lGwZQPUAQKt9RPcRCmvEcIJYynfse48qdUVnKKknF7MunTspvDcScPMQ4sNm9xq2yTgAHe+1udNuJcMSYa6MNmG/96iYsJiID6ImTYDuHgOVefjjk4a41cej7fKNpOOTn1JxWdtmUeA1++uruO5vu/Ooz9IrzgkB8F99cxYzEFuxEQv7Z99bePH3fxf0oroYj0mxLlQoVgu7G2ngKc9HeHmNS7ek3LuHKpHrWt2kPs1pKyn0UP9IqPBXjeK3b6ew1+XSOUlUkgG5G9d0lBFlHie7b2UrXZG65mbKR5ZOHmbhU2XePLJ7FOv3XrHui2DGBfCcQZpMoZGclAseWW65VfNd3UEsRl2H1/SeJgWRGRxdWBVh3gixH1V818T4U/DcTNg3Fy9skzZRmgs3ZztpED8oqCezYcq9Xgcl45Yv9a6mclzs31sEzdY3m8Z622ciZu1YHKQcmmh3FJtw2Qls0QZXUq6tMWzXOmpS4sLiw307hVG8n/TjzUjh+PZVKKvVygkqA4uschI7LAbE7j79YVgRcag1w5ccsT0vb6lk7IeTCOzKxw0RZVKg9afRIsR6GopCPhNlK+bIVIK5TO7AKdwAUsPZVgqL6QdIMPg4utxEgQchuzHuVd2NZJNukSUnyju0eCXArFlfFSBEVHMzkAhpDYgXso7+Y2rMejvRUJxjC4dJRNlkEjEKVKiM5u0LkAmw2Jten/SfjPnjNjMUh6lx1SdURIcHrdesS4zM+51XbQnarj5EujjWk4jKCOtGSAMbsIwdSW530HsPfXrwvh8D5/wDX/BnuzWKaY/5v+Ivvp3TTH/N/xF99eOaFF8rmFdfNsWnzTWPgSVZD6rqR7RV4wWPSeATIbq6XHhpqPWNqV4hgkmjaKQZkcWI//bGswbB8R4SziJTicK1zaxNr8yBqh7yNDasZeSTl0ZxzvFkc6uL39mRHRvGyQ8KxTxOUfrYxmXQ2IF7HlVj4D0fxrJHicRj5Fw5QSMBJIGy2vYnYeJFVThf/AIjF6/Pxe6pjBYfiXEYYsOF6jDIqqWIIDW5m+r7bDSsIdF7fc4sb9KpvlyS+XuSnk9BxWPxOOsQnorf9q1h6wii/rFX/AAnxk30h/QlccG4XHhoVhiFlX6yeZPia7wnxk30h/QldcI6UengxvHCnvu/kd1k3lIH/AMfi/wDn/wBprWaybyj/APj8X/z/AO01pE1Zi3RzgOKxZcYbdAC3byele3r2NXzoJ0Px2Gxay4gDq8rA/CZ/SFtqp/QzpecA0pEQl6wKNXK2yljyBve/3VbcL5WXd0TzVBmYLfrSfSIH6uu9SqI5lT6e9HPM8SVX4qS7RHuHNf8AiT9RFa75PXwr4RHw0axX0kVdw67gnc94vyNK9NOj4xmGeLTOvaiPc429hGhrKfJz0k8yxRjlOWKU5JAdMjgkKxHKxuD4eqp2ZG5vuD+Nj+mPfVsqp4JvhI/pj31bKie5MTiaUKLk0mmKBIBDKTtcWvRioS2UrbMpuL7HQi330Kzki4VRz1uT6qwblqNKVCruBuQPXQXFr8qbTQHPnADi1rHS3iPX7q5w2HKI4OVcxJFthcVGuV1QpUORMLBuTWt7a6ZgNyB66aLDeONQQcpW9j3b13iICXDgBrC1jy8RTVKrrsKQtHKGJA1tv9V666xb2uL916a4PDlc98q5jcBeWgFNpMG3V5MqafLv3c++/tqryTUbruTSslGYDfSuEnUkqDcgX+ukcTFmyMLMBrlOxvz9YrnC4ciRnIVQwAsPC+/11ZylqSS5fgilQ8qtdOuh0PEoOrk7Mi3MUtrlCfxU2Fx4VZaK3hOUJKUdyp818ewM+FeODiaOI+uaWSVbsuJIU5QWtfNsg/VDMbd/fR3i+Ii81iwuLkhkxGY9WCJYVN2EaZDqhYgc9Li9fRmJwySKUkVXU7qwBB9hqlcR8k3C5TmETQn905UfVqK9KHGwkqyL7r9iml9DLsN5RuJTzjDnGqim46xIhuBew0J1Oma3jUVjsasMkkryGbGxOo+Fbr1lRsxuhsCpAaxU99wQRatUh8iXDgbl52HcXUfgtWrgHQjAYMhoMOgcfLbtt9prkVeXF8PH0L/CRGlmZdE/JzLjZ/O8XF5thyFtABlaW2xdRYKNidNfvrbY4woCqAABYAaAAbACuqK87NnllfPZbF0qCmmP+b/iL76d00x/zf8AEX31iSd4nHRx6O1tLnc2F7XNthfmaUadBuyjW243te3rtrUdxjDRk9qR4zLaIlPlakqL2OWxLa6b+qmcfB8IJLCUZs5OXOpNySctt7XJ0/KgJdMXCQGDIQxFiCCCSLix56a0vFKrC6sGHeCD+FV3BYPCsiMsxZcgAuUFkVUBB07OgS+xHhen3D/N4AQJlPoKbsm+iroLWJuPrFAS9NMJ8ZN9If0JSi4xCwUMCWuBbUXXcXGxpPCfGTfSH9CUA7qkYrBJNnjdA6s73Ui4PbarvVSw9+sNrE533+m1XgVkQLdEMCP/AFIfsCuk6LYMEEYWIEag5BuKs3WuPk8+887flXvWuLWU7c/C33VcqR2Twpq/C4GJLQxEncmNST67jWptpJNsvP8ACkZImY5rely9QFAJ4JfhIraAOPwNWyqrg1+Ej+mPfVqqk9y0dhDGlsvZvuL23tzt40wlDFwY85srWzA2BOXvqWornni1dTRSojcMz5lsTb5V83vAsfVSmKQ58xGZcumlwrd5HO/fSuJxRRlGUnMbaEfhztuacM1gT3VVQVON7E31I5c92KIt8p1sV15Cx3rmJpLixbY5tCeXiAL37qc4LG9Zfs5dAw1vo17fhXWMxeS1lzEgne2ii5qmmOnXq5E27qhiFZlsc5sy66i/ebEXFqUZWvZg2TM17DU7ZfZvUjG9wCNiL/XSC4sGQp9/InuHiBUvHFJW9yNT7DZQ5IALhM+h2OXKd/C9OcLmDODcgEZSfEa686c0VpHHTuyHKwooorUqZ3iulMwilxIlBgTEsWVcvWLhI7xM6X9L4YZr810Gu7iTj+KJYK4Lpi48NGlheTLkOIkYchlLEAbBQdb0yTjMjQwzhYhC8zgMsSM0MUjlcI+S3oMwuxGu3cTT7D8flaSORFTNLi2w6rkGZooSyzSM241Qkch2RzoBrN0qxUbzCXsxrJkZ7LlTL18rhTfW0CILn5TjTcUvwfpPiTMi4gdWEjJmGUWVYoUaVyd1JkkVQP3b717xDpT1OExEpEbEzSJhEZMq3jIQXsDcmW5BGpBFu+m+M6TTiV40jjkz5orlN2EkUETuLahpTMbbZU9dSC3dEsRNJg4JZ/jZEDttpn7QGmmgIFS9U7gnHpZnwaIRklWaQkKNYI2CwnlkL5lOnc1XGoAUy4m4UITewkXYE9/Ia09qK6R4zqo0cLmPWxqATlF3cILmxsLtfagEuJRYef4zrPRKiySDLmIOYdnRtBY8q8aGAsGJluDf0H3LK36veor3FcfWIoHytmm6osraITYAsCNO0VW2vpDWkeIdIXSRRHGjxsuj5ypV81gGUrsRmsQT6BvuKA5HDsNZRebsgBezJpltl+TytSiYPDDLbrRlvlsji1+r/Z/dr99RPD+nJlRJBAUjYI7sxPwccjSL2rA2a6HwsdSLauR0rkOb4ELlZcwZmuEaZoiTZdCMubut9dSB/gcPh4mzKZb3J1WQ3JVV17Ouiin3DpQzzEXtmG4I+QnIi9R2F43KZER0QXlkia2fQqpZDqugZRz3vvyqUwnxk30h/QlAO6qKMQzEK1w7/NuR6bcwLGrdUBxJJjhCIc3Wdb8k2Nuu7XMaZb0TohqxqMU+nZc2/dv/APWvDiX5I4Hd1T+A/V8KQeHGifMgk6oGG4LEXI67rLAk9kkpe9zltbUUnioOJlpCoHa3AlIA+EUrkJXXsXDaLVtRGkeLiXvfK/8AKfn/AMa6XFOPkv8Ayn8P2fCmggxOdSqYsHrZGGaRSqqy5VBGfVSTn5kWsAK9xfCMY91jnli7cihiSxVCVKuO1qbAqFP63KmoUOcMfhI9GHbG6Mo58yLVaKp2Aw2OSZOuOaIyCwuTkUhyBvctmtvfQ6HTW41VuyUgoooqCRGTDIWDEdobGlqKKhJLYCUGHRL5VAvRPh1f0gDalaKjSqquRNvc8ApMQLmzWGbvpWipaTICiiipAV46ggggEHQg6givaKAZLwjDgqRDEMtgtkUWCm6200sdR3UrFgolZnWNAzekwUAm+9z404ooBumBiChBGgRSCFCgKCDcEC1gQda8bARHODGhz+n2R2rbX01pzRQCK4WMNnCKHy5cwUZso+Tfe3hS1FFAFJzwI4yuqsvcwBH1GlKKAbHh8JBBijs3pdhdfXprXL8MgLFjDEWIsSUUkjuvbandFANjgIb5uqjvrrkW+uh1tzFB4fDfN1Ud+/It9d9bU5ooBr+jYNuqj2t6C7d223hSuHw6ILIioN7KAov7KVooApo/DICSTDESdSSikkn2U7ooBn+icP8A6MX8tfyo/ROH/wBGL+Wv5U8ooBn+icP/AKMX8tfyo/ROH/0Yv5a/lTyigGsXDoVIZYo1I2IRQR7bU6oooD//2Q=="/>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7" name="Google Shape;827;p25" descr="data:image/jpeg;base64,/9j/4AAQSkZJRgABAQAAAQABAAD/2wCEAAkGBxQTERITExMVFhUXFxgbGRcYGRsYGxgcGB0eHxwYGBgYICggGB0mHxscIT0iJSkrLi4vHCQzOjMsNygtLisBCgoKDg0OGhAQGDImICUsLzE3NC03OC8tNywzNzQyLzU0LTc1LjItLzQsLy82LDQ3Ly4vNzQ1LCs0LCwsLCwsN//AABEIAM8A8wMBIgACEQEDEQH/xAAcAAACAwEBAQEAAAAAAAAAAAAAAwUGBwQCCAH/xABOEAACAQMBAggHDAkDAQkBAAABAgMABBESBSEGBxMUIjFBkjIzUVJhcXIVFhdTgZGTsbPC0dIjNDVCVGN0gqFissFDJCVWc5Siw9Px8P/EABoBAQACAwEAAAAAAAAAAAAAAAADBAECBgX/xAAzEQEAAgEBAQ0HBQEAAAAAAAAAAQIDETEEEhMVMjNRUmGRobHRBRQhQVNxgSJCweHw8f/aAAwDAQACEQMRAD8A3Gk86Tz17wr9u/Fv7LfVXLtK/it4TNMdKLpyQpbwiFG5QT1kUYmYiNZdPOk89e8KOdJ5694VWvhA2f8AGn6KT8tHwgbP+NP0Un5a23luhF7xi68d8LLzpPPXvCjnSeeveFVr4QNn/Gn6KT8tHwgbP+NP0Un5aby3Qe8YuvHfCy86Tz17wo50nnr3hVa+EDZ/xp+ik/LR8IGz/jT9FJ+Wm8t0HvGLrx3wsvOk89e8KOdJ5694VWvhA2f8afopPy0fCBs/40/RSflpvLdB7xi68d8LLzpPPXvCjnSeeveFVr4QNn/Gn6KT8tHwgbP+NP0Un5aby3Qe8YuvHfCy86Tz17wo50nnr3hVa+EDZ/xp+ik/LUzsTa8F2jSQHUqsVJKlekADjDAHqYViazG2G1ctLTpW0T+XZzpPPXvCjnSeeveFM0DyCjQPIKwkL50nnr3hRzpPPXvCmaB5BRoHkFAvnSeeveFHOk89e8KZoHkFGgeQUC+dJ5694Uc6Tz17wpmgeQUaB5BQL50nnr3hRzpPPXvCmaB5BRoHkFAvnSeeveFHOk89e8KZoHkFGgeQUC+dJ5694Uc6Tz17wpmgeQUaB5BQL50nnr3hTI5A3UQfUc0aB5BSYh+kf2U+9QdFFFFAq78W/st9VVnjK/Zc3rh+0SrNd+Lf2W+qqzxlfsub1w/aJW1OVCLPzVvtPkxWiiir7khRRUxbcH30CWd1t4j4LSZ1P/5cQ6Tdm/cPTWJnRvWlrbIQ9FS7S2aeDHNMe1ndYlPqRAzf++kvfRdlrEP75iftMf4pr2MzSI/dCOop8zofBQr/AHah8xGf80istJgUUUUYFa1xPfqc39Q32cVZLWtcT36nN/UN9nFUObkvR9mc/wDiV7oooqo6EUUUUBRRRQFFFFAUUUUBRRRQFFFFAUiPxr+yn3qfSI/Gv7KfeoH0UUUCrvxb+y31VWeMr9lzeuH7RKs134t/Zb6qrPGV+y5vXD9olbU5UIs/NW+0+TFaKKs3AfZ6F5bqYZhtV1kec/7i+neM+sAdtXpnSNXLY8c3tFYNhtEsIkmnQPdSDVFC3gxL2Syr2t5F/wCRuirW0ub+c41SyHezE7lHpPUq+QfIBXqCKbaN515klbJPYijt9lVGPkArY7S1g2fauEXoxIXfGNb4B6TeUnSfRux1CorW3v3X8GDh+ykeP9+Sq7K4rkABuJmY+bHhQPRqYEt8wqY+DqxxjQ/r5RvxxXENrXoksp5HRYrmVUFuqg6UcZVmkO8t27t3+RX7f3mNv269htyh+XlG+sCopm8/NdrTc9YjSnziPj2/P5uHavFchBNvMwPmyYIPo1KAR8xrPdrbKltpDHMhRuzyMPKpG4itw2xtNorizTdomd0bI/05XB7DqwPlp23tixXcJilHst2oexlP/wDZrNcsxta59wY8mvB/CY7nz5RXbtjZr280kMg6SHGewjsYegjfXFVna8O0TWdJFa1xPfqc39Q32cVZLWtcT36nN/UN9nFUWbkr/szn/wASvdFFFVHQiiiigKKjdvbet7OIy3MyxJ2ajvY+RVG9j6ADWNcKePlySlhAFX42beT6VjU4X1kn1UG715eQDrIHrOK+X4do7U2jFLPLtRY44lLOrTGMhQQNXN7dS2Msozo6zVAdySSSST1k7yaD7fRweog+rfXqvjLb2zWsrkxCQllSJ9a5QjlYkkx15GNeOvsq1cEdt7d5J5rSW4mijbDBmE2/GrSschLHdvOgbvRQfUdFYnwU4+FYhL+HR/OhyV/ujJLD1gn1VsOy9pw3ESywSJJG3UyHI9XoI8h3ig66KKKApEfjX9lPvU+kR+Nf2U+9QPooooFXfi39lvqqs8ZX7Lm9cP2iVZrvxb+y31VWeMr9lzeuH7RK2pyoRZ+at9p8mK1crwchsSFRuNzMWb0qucf7UNU2rrwyX/u7ZRHVybZ9ZVPwNXLbYhzmD4UyW7POYTfFBs0COe4I3luTX0BQGbHrJHdrruWJXb2SThcD0AQndXbxXY9z09uTPe/DFcM/g7e9X/w1Xmdby9fHWK4KRHRPlJ20R/2fYv8A51r9mah9uH/vZp/ibizjJ/0yo2r/AIrtl2tDLHsiKORXkWa3LKpyV0xkNnHVgmo3b13Hp2t+kRZuXiKKWAY8jp6h1n96sx/u9HkmJjXXZpPdWUvxo3XJcxl8yfV3cH/ipK94Qldq29qu9GibV7TAsp9YCfM5rn4a2wuHsY+yXlgP7oWwfnwagOCsbNLY3Mg/STTuM/6YYDGP8hqxERve9Je1ozTEfOa+GmvnDo44NnDTBcDryY29OQWX5sN89Z0I8wlvNdR69Yb6tH+a1zjVxzA5+MTHr3/8ZrLbVf8AslyfJJAB8ol/4BqXFP6FDd9I94ntjXw/pG1rXE9+pzf1DfZxVkta1xPfqc39Q32cVM3JY9mc/wDiV7oooqo6EVSOMrjEi2XGFAEly4zHFncB8ZJjeF9HWxGBjeRJ8P8AhZHs2zedsM56MSee56gf9I6yfIPLivnjgzso7VkvZp5RLdMpKRs5TJbc05IGTHCu/k0BJwBjAwQjodq+6W0Ym2ncScnI+lnBAEYOdIQEFY01Yycbhk4J65PjF4Lx26xyQRLHpzHcxpMZhDLklVJfD5ZMHONOc4qo7Q2ZLCIjIunlUEibxlkYkK+nrUHGRkDIweoitW4H8VF1tBlutpyPGhVAF3ctIqKFXUSOgNIAycscdQ66DM+D22ubG46GtZreWBhnTgSDc2cHwWCtjtx2V6g4K3zjKWV0w8qwSEfOFr6x4P8ABOzslAtreOM+fjLn1yNlj89TVB8gcK7O/lle5ubKaHKoD+hlRAIkVB4ecdFQd5rzccJF9zoLGOJRh3klkYAsZGYaWjbrXEaqp8u/0V9g1W+EvAWxvgeXt01n/qoNEg9Otd59TZHooPlXgzsVru4SIMETBeWQ+DFEgy8jHsAUdvWcDtrv4PcLJtm3TyWUjclrPQk6pUB6PKIDjVjtG8ZODVr4dcW15syOd7aR5bORcSldzqoYMBKo61BA6Q3bt4HbUuB3Btbt3eaZYLWHQZ5m3lRI2lQq9ZLNuz1L1nsBD6b4B8NINp2/KRdGRcCWEnLRsf8Acp34bt9BBAs1fJ7bWj2bfxXWzZTpyweBm1FdLaXieROhNG2NSupO4g7ioNfTnBrbsV7axXMJ6Ei5wetSNzI3pByKCUpEfjX9lPvU+kR+Nf2U+9QPooooFXfi39lvqqs8ZX7Lm9cP2iVZrvxb+y31VWeMr9lzeuH7RK2pyoRZ+at9p8mK1fJ05xsKNhva2kOr1ZI/2up+SqHVx4t9rKkz20uDFcjSQerVvAH9wJX16auX2a9DnNyzG/mk7LRp6eKe4oNpDRNbk7weUX0ggK2PUQveruuoyF27kEZXIz2gw9Y8oqiXtvNsu+BX9w6kJ6pIz2H1jcfIfkNavZ3sO0bSTk2wJEKP1a0LAjBHlGT6DUF40nfRsl6e5bb6nA2+Fq6/z6oHYNusd9ZsFUCTZ6jcAOmpUlvXg0bK2Wk1ptJiil5J7vSxUEjsXB6xgipK62W8dxstlBdYVkikYDsMYAYjsGV/zTOL+M8xQupVneViCCDvkbrBrWZ+GqemP9W8mOnyj1Rdrca12G3rB9YhIP8AkVPXeyMzWZjAVIWlY/3KVAHpJbPyGoLg9sWYJYKVKi2muNWvKkqdQUqDvOdXqwKsfCHbkVpCZJD7Kjrc+Qfj2Vi23SG+KIik2v8ADZPhH8wpPHBtIYgtwd+TI3o3FV+fLfNVNuU5OwhB655mk/siGhc+tmk+avVvHLtG8YscFyWkb92ONes7+oKMAZ9HlpHCLaCzTkxjESKscQ8kabl+U729bVYrXTSrxs+XhJtl6fhH+/21F1rXE9+pzf1DfZxVkta1xPfqc39Q32cVYzclv7M5/wDEr3RRUBw92zzPZ13cA4ZIyEP+t+in/uYVUdCwXjP2nNtbacsVuNcVqrhekqqAhHKyszkKAWwM53gL2ms9tppIXjlQvG46SOMqdxI1KfWCMjyGpDg3tsWzSiSFZ4Zk0SxFimpdQYFXXejBlUg7+rqqw2UsW07qws0jNvZ24kLF5OUZY8mWZ3lwoUYBA3AA+ug0Dih4EtdSHa+0MyySNqhV+0j/AKzDybsKOoAZA8HG1VWoOGuy0VUS+tFVQAqiVAAAMAAZ3ACvfv72b/H2v0qfjQWKiq77+9m/x9r9Kn40e/vZv8fa/Sp+NBYqKrh4ebN/j7b6Vfxrz7/9mfx9t9ItBZGGRg7xXz3xrcDn2XMb6wylvMGjkQAMsfKAhkKsCDE46gRgEdnRrYPf/sz+PtvpBXNtLhHsu+ieza8t3E45MKHUkl9y6R52rBHpAoPljZOyJ7mQR28Lyv5EUnHpJ6lHpO6tX4ktrS2G0Jtl3Q0crvCkg6ZQuRgqSCHTtB34XFVCy2qtkl5su9W4MQnJPN5BExdAUKtqUiSJwFO8bsAjrqG2rwkaS9S7iRYeSMPIoCWEawBRGpY73ICDJPX6Oqg+xqRH41/ZT71edm3izQxTJ4MiK6+pwCP8GvUfjX9lPvUD6KKKBV34t/Zb6qrPGV+y5vXD9olWa78W/st9VVnjK/Zc3rh+0StqcqEWfmrfafJitftflFX3JNG2RtWHacC2l42m4XxUvax/N2Ff3usb+qu3dhebLm1gsvYJF3xuPIc7v7W3/XVbq37E4fTxLyU6i4ixjD+FjyaiDqHtA+uoprMbNnQvVz0yacJOlo/dH8p3ZfGkMYuIDnzoiDn+xyMd41MfCTZYzmX1aN/14qrvPsW43sstsx69IOPkC61A+QUttibIG/n8uPVk/wCI/wDio5rTolcrn3REfC9Z/P8AxJ7V40hgi3gOfOlI3f2KTnvVVLWyvNpzFyS/nSvujjHkz1D2R6/TUqbvZFvvjimumHUZDpX5QQP9hqJ27wtnuF5PoxQjcIoxpXHkbzvV1eit6105Md6tmy77nr69lfXZ5ujbW0oYIWs7NtQbx8/UZiP3V8kY/wA+neWrFFFSxGilkyTeRWtcT36nN/UN9nFWS1rXE9+pzf1DfZxVFm5K77M5/wDEr3WbcfaTPsxYoY3kMk6Bgis50qrtnC9XSVa0mqvxgbVS3hjeS/eyBk08osQm1HSToIKNp6ic47KqOhfLHvbvP4S5+hk/LWr8QPBdhNfSXNu6jkViCyoyh1lJ1jDDfuQD5fTUkeG1t/4kn/8ARD/6KuvF1t2K5WcRbRe+KFCxeHkeTDasAdBA2dJ8uMUEHwh2fs22v7Cz9y7Z+dFhrwq6NOP3dJ1dflFSM3BjZ7SPHbbOs5iiyB26AEcqgFIpAAWGrPX2Y39mYzjB/b2wval/4q68GpN06Fi0izSamMXI6zkHoj/qBQypr35K/IArsXBjZ6SRx3OzbOLWiBX6GHmYEtCgIDEqBnON+fLkCtbIvtkSbVn2bLsy2iZHZIpMKwkZT4JGkaCR1bznq68Zvm0totNDCRHNBI1wqrrhWVkw5GtkBOhXVWAfIxqz6Dk8PBAbRv8AhAqHRcRTo8EmSNLhpOiSOoNgDPYQD2YoLfcWGzV2xFsz3KtiHhMvK4XdjV0dGnf4PXntqYuNh7Cjl5F4tnJLuHJtyQff1DSTmsl2VwlurjahldCt7b7PuYiMb2mhjlw2kDcxJGVHbnFdHF3wdlvdnT6LWwneR5A807vzhGYbiCEYr5wIO/fmg0Dh9bbH2ZbGWSwtWkbIiiEaAyN825R1luz1kAzew9ibHlfXaRWMjxMraoRE5jbOVOUzpOVJHq9FY/xnbGkh2Ts7nDRS3EUkkBmjbX0E1FYyxA8Hqx6K3XYGxrO3180ihj1hC3J46Q36Ccdm9sH10GEcd/Bec7VeWC3mkWWONyY42cBgChGVGAcIDj0+mqD72L3+DufoZPy19GcYPCKC3uUSXa09mxiDclHAJQwLMNZYxtgnBGM/ujdvqse/a0/8R3X/AKQf/RQXziqaT3IsxMjI6oyFXBVgI3ZVyCARlQD8tWWPxr+yn3qi+Bl6k1lFJHcvdK2vEzpybPh2ByulcYI09Q6qlI/Gv7KfeoH0UUUCrvxb+y31VWeMr9lzeuH7RKs134t/Zb6q4NvbOS4t+Rkzodo84ODuYHcfWKzWdJiUeWs2pasfOJfP1FbH8Gtn/N74/Cj4NbP+b3x+FWuHq8LizN2McorY/g1s/wCb3x+FHwa2f83vj8KcPU4szdjHKK2P4NbP+b3x+FHwa2f83vj8KcPU4szdjHKK2P4NbP8Am98fhR8Gtn/N74/CnD1OLM3Yxyitj+DWz/m98fhR8Gtn/N74/CnD1OLM3Yxyta4nv1Ob+ob7OKun4NbP+b3x+FTXBrYsdoksUWrSZNXSOTkog8noFR5MkWjSFvce4smHJvraaaJis34/7DlNkM/xM0cnz5j/APk/xWkVHcItli6tbi3bcJY3TPkLDc3yHB+SoHrPj3Y+w7i6bRbwySkdelSQvpZupR6SRWk8R20+Y7Qvba4BQ8k+pcFm12xJKhVyWOnlDhc5xuzXBwE4SrZxz295IY+RZlVWaVmRiTqEMMWE5QMD+lZ1K5GkjfUTtm6a2voto2lnc28KuhVpxIRI4yWy7k+GAcrqbt3+QNr2lwk2VPcW9zItyZbfJibm90AuevICYPy07aPC7ZkzB2FyJAjokq21yroJBhtBEe47h81W3g/tmO8tormE5SRQR5Qe1T6Qcg+kVI0GcLwtso5YpIWmD4RJ5JLS6eSWNAQq6tIw2TqzivWyeEeyrae5uIluRJcsGlJt7o6iCSMAphfCPVWi0UGb+7myOfC/EdwLnTp1i2uRkY09JQmGON2SM7h5Kibqy2C8ryiC8jZ86uShvI1bPWNKKAB6BiteooMzu73Yz2a2LWtxzdDlUFrdAqwz0g+jVq3nfnJyc5yaZwJu9lWTmOzgu0ado1YvDckEgkJkyDCAazv3de/qrSKrHGLwqXZ1jLPkcqRohU79UjDdu7QvhH0D00GEcZQl2nt2eG2AdkzGgyFH6BCZMsxCjDB95IHVVJ2vsW4tW0XEMkR7NakA+lT1MPSMirRwSMVqovb2F5hMWMTJJIJouTdQ1xhCuVMjBAxkU6gwFSW05xtXaNnZwODE7hpBGs0KA7zIxgld1SQIGJZCQxO8k5oNz4s7DkNk2MeMHkVcjyGXpnPpyxqwR+Nf2U+9TUUAAAYAGAPIBSo/Gv7KfeoH0UUUCrvxb+y31Uu48FPaT66Zd+Lf2W+ql3Hgp7SfXQR22+EiW8scIimnndS4ihUMwRSAZGLMqquSBkkZJwM1wjhtHy0kTW9yvJQpLM7LHpgV42kAkxIW1AIwwqtvHy1+8IuC8k1yLq3uBDMYGt31x8qrxsdQ6IdSrKxJDA9uKjdl8AnhuFnE8EjC3hhzLba3BhhMetJDJlNZbLDByN2e2g6ZOH6CCC45lemOd0WMhYTq5TTyZ8duDl8DtyDkCv294cpokSGKY3PKvDHCUVmaRI0kY6RIBoQSLkll8nkzz7O4A8nFo5ZFJvILorFFycS8iVPJxxazo1ad5yd56q9TcCJFna6gulSfnM0ylotaaJ440eJlDgt4pWDAj1UDNn8YVsTYxSFxLc60y0YjCyxHS8boXJjYv0QuW3kDUes2LYW1UureG4jDBJUDKGADAHygEjPy1T5+LNXj0vcEuYp8y6MNziaZJucLpYadLxjoDs3auvNr4MbJ5paW9tr18kgTXjTqx26cnHz0EpRRRQFFFFAUmDwpPaH+1adSYPCk9of7VoHUUUUGCcdGxZrC+XalozRrNlZHTrSQjBP967/Wp37xStpJ7rEzTzSQbPRbiWFM6p7l0DGScodQVdQ0jPRXoxoN5I3LbeyYrqCS3nXVHIuGH1EHsIOCD2ECvm+6tbrYF7ND0FWdQkd2yF9MetWMiAbta4BK4JBAI7CQdxecMJ9iXLW15GywSaWkjPhxF1BEgUdR04yp37vKMV9IbPvo540lhdZI3GVZTkEV8732wbWSwiWzU3N1fT6UuJiyynkizTy6W6KJ4PaxwzFmyuBE7K2nfbHKS2lzDcQStICI9ckLPEBrVlZVZWAKnUMZXBBIoPqaism4PcetnIALqKS3ftZRysfzr0x6tJ9dXG24w9mOAVvoAP8AU2g/M+CKC0UVU77jK2XEMtexH2CZD80YNUXhLx8wqCtlA0jdkkvRQekIDqYesrQalwj4QW9jA09zIEQdXnOexEXrZj5Pl6gTXzhwh23Jti7N1dcrDYQkjKIziNevkwcaeWkOBlsDJGdwFce2Bc3skVxtS7WJZVJiLFX0hhlP+zxtykUTY8PR5DvyMz20r+KxuhaMlsLMDlrad4DdkLOiFuSDOEkDPGV1OCRg7x1UBtPb8loviob3ZMr/AKBdT4j0NrWBnJMiFSFJikypwcDtF14jeDsjGfa11kzXJbkyRg6S2Xkx2amAA3bgu7c1UTgFwH91r6afkzDs8TO2nqyCxKwpjtCkAkdQ9Yr6UhiVFVVAVVAAUDAAG4AAdQAoPdIj8a/sp96n0iPxr+yn3qB9FFFAq78W/st9VLuPBT2k+umXfi39lvqpdx4Ke0n10FV4WbZu0u+Rt5YYlSymuWMsZcMYnVdJIddCkN4W/GOquDgrwtury9VcaIOQtpCqwlwDPAZMNPrGjDdXQOerdVs2vwatLp1e4t45WUYBcZ3ZzjHURnfg1++9y15yLrkE5cYxJ2jC6B6PBJFBCS8K2it9rzy6cWkzpGOrOIo2RWPaS74z6RXLwe4au+yru6l5KWe05cSciwMbmMFkKMCeiyld+/t8mKn5uCNk0zTtbRmViCznOWKlWGd+DvRT/aK7otkwq0zLEgMwAl3bpAo0jUOo9Hd6qCmbc4RXdps5JpLi0a4uXhWEleSgj1jU2pmkOpQobpEjs3b8F+wOGT3U0GjRyUmzTcEAZImEgRl1Z6gdQxjrFT2zuCNlAVMVtGhVmZcDcGYaSQDuB07vVXluB1iXRzbR6kYsh39Ely5K793TJb1mgpXvxvmgNwkluoh2dBdujxEiVpOU1IGDjk/AwNx3mu+04fs+1RbZiELJyYXUOWWcRLKSy5zowTHnHhqRVmfgdYloma1iYxIqJqGQqpnSuDuIGT110vwdtiADAhxNyw3b+V1FuUz16tRJzQVPgdwnu5JLAXDwyre28kwEcZjaEx6DhjrYOp1YzgbxWgVE7F4M2loS1vbxxMRgso3483Ud+M78dVS1AUmDwpPaH+1adSYPCk9of7VoHUUUUBUXwk4PwX0DQXMYdDvHYyMOp0b91hnr9JByCRUpRQfN+3uBt7sWYzIpu7LTKh8LdHMpWRZAu+E4/wCou7IBzv0164M8IIJ7p5o1SKSG0WK3haVIHllcBJJRcFeTEqplVLDJwnkNfR1UThRxT7OvCX5MwSnreHC5P+pCCh9eAT5aDLdlbGjv7S6nvAFnZ3YTYVSkFo8Anf8ARBUlfRMwyQdRUejHNtDgfYRvtJ25YRW00caotxDGcmJmlUPMp5VgyEBF6R9NTl5xKX8JHNL5HUdSuXi3ag2NI1qRqVTvwCVHkrhj4GcIYTMEiilE0plkLc0lDSHPT/TjIPSPUB1mg4NhcX9vcwW00TuxlguneNmAZCnKrHKmkDWgkRFYb8F1PU26H27NHLsm3mgtYIAtzJFNoXLltIeI8pIWkwVL5GrBKdXksWyeL3b68gFxAIBIIiZYugJTlxmPUWB9OalNi8Qcpxzq7RVzkpCpfP8Ac+kA+nSaCmbJ4blbGS3nMkx5Noo4jHDyehl0oXlK8tmMksoB/dUAirLwB4prq7EL7QaSK1jzycLE62DHUQqnxKknJ3ZPk36q1zgrxeWFhhoYQ0o/60nTk9YJGEPsgVa6Dn2fZRwRpFEipGgwqqMACuiiigKRH41/ZT71PpEfjX9lPvUD6KKKBV34t/Zb6qr/AA+uni2dJJGxR1MWGG4jMiD6jVgu/Fv7LfVSb2JWRVZQwLJkEAg7x1g1mJ0lres2rMR84Yd77Lz+Kl71HvsvP4qXvVuHuTB8RF3F/Cj3Jg+Ii7i/hU3C16ry+L831Z8fVh/vsvP4qXvUe+y8/ipe9W4e5MHxEXcX8KPcmD4iLuL+FOFr1Ti/N9WfH1Yf77Lz+Kl71HvsvP4qXvVuHuTB8RF3F/Cj3Jg+Ii7i/hTha9U4vzfVnx9WH++y8/ipe9R77Lz+Kl71bh7kwfERdxfwo9yYPiIu4v4U4WvVOL831Z8fVh/vsvP4qXvUe+y8/ipe9W4e5MHxEXcX8KPcmD4iLuL+FOFr1Ti/N9WfH1Yf77Lz+Kl71aVxXbQkntZnldnblyMscnAjj3f5NWb3Jg+Ii7i/hXqxt0QyBFVRrzhQAM6V34Fa3yRaNIhPufcuTFffWvq6qKKKiXxRRRQFFFFAUUUUBRRRQFFFFAUUUUBSI/Gv7Kfep9Ij8a/sp96gfRRRQKu/Fv7LfVS7jwU9pPrpl34t/Zb6q/JItSgZI6jkYzu9YIoKvw62DLctGY0VgkFwN4QsHZodIiLkCOUqsmmTqQ4zuO+XkWTnKSiJyojeMjUmelLHh97+DpDP5cA7s4B7+bt8a/zR/ko5u3xr/NH+SgrG2eDrtc3EyLqDxDIOnVIToUwIxIxHoiJ0NhS82c+FiKm4N3J8CHk2McwifWg5ur870Q9FiVxysAwmVGjr6C1fObt8a/zR/ko5u3xr/NH+Sgr9vsmU2s8SxiCKQTgW+EDqHTSoR43MUXSy3Uw6XYc1wWuxZALUC0KmOUsr4t0McesllcQkKjMDnMIOvcr4GTVv5u3xr/NH+Sjm7fGv80f5KCrbH2I4ijJt2hcXSS8kWj0xjCqdHJuwbojex6TMXOAGxVxrn5u3xr/NH+Sjm7fGv80f5KDoorn5u3xr/NH+Sjm7fGv80f5KDopMHhSe0P8Aateebt8a/wA0f5K9wQ6c9IsSc5OPIB+6B5KBtFFFAUUUUBRRRQFFFFAUUUUBRRRQFFFFAUiPxr+yn3qfSI/Gv7KfeoH0UUUCrvxb+y31V5mkKplRk7t3X5PJXq78W/st9VeLnVyZ0EhsDBABPzHdQRcW1JzoBhwSEB6LYy2WJz2KEU9fUxC792f1r+4H7gI1qNyMMKUQkkl+wsRkA40nok7qYJrnojQAOhkkqxHgas4IB/fG4deMbqEnuiATHGD2jr7GOAdQxvCrnf4WezFAuLacxKZTczDOI23ZKApvYb11MS3VhTu3GvNrtScrETGDqEWrCsNDO2GBGTuC5353HGRgnHS09wUH6MK3KAdh6GM6sFsA56PWfKAa8vJcmJDo0vk6lQr5NwJcHdnrIyerszQKn2nNqYLEcCTAJRvAwwyTkfvKWyueiy4BNfsO0pS6ArgEnJKHd4PQB17yMsNWN+Ny0zl7o4zGo378b8AEeVhndkfMfLgSW5z4A/cznHmksAQ3XqwM43eQ9dBzRbTuDGWMYVlyGUxudREIcFDkZBY47fN3MDXp9rzKXBhJKvuIRyGTXJvGP3tEeMecynqYV0STXPLMAimPVGBnAwvT1sCGyT4HWBjPbvNfryTqWwrN08YOjQEyd6kENnTjOc7zuGKBkl8yvKCpKqupdKkk4A3E58IknAA7OvOQHbOuGeNS4w/UwwVGQSCQG36TjIz2EVH8tdjR0M4A1HonJ5M5zhhgCTHVknswBvbBPckOWjAOiLSu4gMc8pvDZbG7d0erAJ66CVoqKM10dfQRca9P7xOMaBjUACd568dnpoWS5DnKgqWOPBOlcJjdqGrJ19ox6cDIStFQvObslf0QAzv6jkYbr6fZ0dw6z2gU2W7uNQCxjxcZbtwzFtQB1DVpx4Pbnr8oStFRdw1yYsqAsh5TcMbug+jexIPT0HOO3q665ibzqHpGToO/lCdRxjKhAF3YJznAPUE7RUWnODCQcCbXnOFKhTL4P+oLHuzuJ69xO78tZrklQ0aqCTknDaR146LDPm9W7Gd+cAJWiolZ7oBcxoSWjzjdgHw+tz1dX/7u83JuhISgygzhcoAdz4B3Z69AzkYz276CYoqEgF5qTOCo0hidOptJYE9EY6eVbq6OkgA53e7lrnU+kHBB0gFMA8nuOWGW6e7BA8vVuoJiioiYXPJqUJ1fpcg6M46RjJ7M7lGBjwsnwcHzFznUclgupcZ5PwdSeTtK8pn5MYoJmioi5a4LnQHAyu79HjwT1dunVpBz0uvGABn8sDc8ovKZ0aRnOjrwdXg/6sYx2fLQTFIj8a/sp96n0iPxr+yn3qB9FFFAq6HQf2T9VeEukwOmvV5wroooE87Tz07wo52nnp3hTqKBPO089O8KOdp56d4U6igTztPPTvCjnaeeneFOooE87Tz07wo52nnp3hTqKBPO089O8KOdp56d4U6igTztPPTvCjnaeeneFOooE87Tz07wo52nnp3hTqKBPO089O8KOdp56d4U6igTztPPTvCjnaeeneFOooE87Tz07wo52nnp3hTqKBPO089O8KOdp56d4U6igTztPPTvCjnaeeneFOooE87Tz07wo52nnp3hTqKBPO089O8K8QODI5BBGF3jeP3q6aKAooooP//Z"/>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8" name="Google Shape;828;p25" descr="data:image/jpeg;base64,/9j/4AAQSkZJRgABAQAAAQABAAD/2wCEAAkGBxQTERITExMVFhUXFxgbGRcYGRsYGxgcGB0eHxwYGBgYICggGB0mHxscIT0iJSkrLi4vHCQzOjMsNygtLisBCgoKDg0OGhAQGDImICUsLzE3NC03OC8tNywzNzQyLzU0LTc1LjItLzQsLy82LDQ3Ly4vNzQ1LCs0LCwsLCwsN//AABEIAM8A8wMBIgACEQEDEQH/xAAcAAACAwEBAQEAAAAAAAAAAAAAAwUGBwQCCAH/xABOEAACAQMBAggHDAkDAQkBAAABAgMABBESBSEGBxMUIjFBkjIzUVJhcXIVFhdTgZGTsbPC0dIjNDVCVGN0gqFissFDJCVWc5Siw9Px8P/EABoBAQACAwEAAAAAAAAAAAAAAAADBAECBgX/xAAzEQEAAgEBAQ0HBQEAAAAAAAAAAQIDETEEEhMVMjNRUmGRobHRBRQhQVNxgSJCweHw8f/aAAwDAQACEQMRAD8A3Gk86Tz17wr9u/Fv7LfVXLtK/it4TNMdKLpyQpbwiFG5QT1kUYmYiNZdPOk89e8KOdJ5694VWvhA2f8AGn6KT8tHwgbP+NP0Un5a23luhF7xi68d8LLzpPPXvCjnSeeveFVr4QNn/Gn6KT8tHwgbP+NP0Un5aby3Qe8YuvHfCy86Tz17wo50nnr3hVa+EDZ/xp+ik/LR8IGz/jT9FJ+Wm8t0HvGLrx3wsvOk89e8KOdJ5694VWvhA2f8afopPy0fCBs/40/RSflpvLdB7xi68d8LLzpPPXvCjnSeeveFVr4QNn/Gn6KT8tHwgbP+NP0Un5aby3Qe8YuvHfCy86Tz17wo50nnr3hVa+EDZ/xp+ik/LUzsTa8F2jSQHUqsVJKlekADjDAHqYViazG2G1ctLTpW0T+XZzpPPXvCjnSeeveFM0DyCjQPIKwkL50nnr3hRzpPPXvCmaB5BRoHkFAvnSeeveFHOk89e8KZoHkFGgeQUC+dJ5694Uc6Tz17wpmgeQUaB5BQL50nnr3hRzpPPXvCmaB5BRoHkFAvnSeeveFHOk89e8KZoHkFGgeQUC+dJ5694Uc6Tz17wpmgeQUaB5BQL50nnr3hTI5A3UQfUc0aB5BSYh+kf2U+9QdFFFFAq78W/st9VVnjK/Zc3rh+0SrNd+Lf2W+qqzxlfsub1w/aJW1OVCLPzVvtPkxWiiir7khRRUxbcH30CWd1t4j4LSZ1P/5cQ6Tdm/cPTWJnRvWlrbIQ9FS7S2aeDHNMe1ndYlPqRAzf++kvfRdlrEP75iftMf4pr2MzSI/dCOop8zofBQr/AHah8xGf80istJgUUUUYFa1xPfqc39Q32cVZLWtcT36nN/UN9nFUObkvR9mc/wDiV7oooqo6EUUUUBRRRQFFFFAUUUUBRRRQFFFFAUiPxr+yn3qfSI/Gv7KfeoH0UUUCrvxb+y31VWeMr9lzeuH7RKs134t/Zb6qrPGV+y5vXD9olbU5UIs/NW+0+TFaKKs3AfZ6F5bqYZhtV1kec/7i+neM+sAdtXpnSNXLY8c3tFYNhtEsIkmnQPdSDVFC3gxL2Syr2t5F/wCRuirW0ub+c41SyHezE7lHpPUq+QfIBXqCKbaN515klbJPYijt9lVGPkArY7S1g2fauEXoxIXfGNb4B6TeUnSfRux1CorW3v3X8GDh+ykeP9+Sq7K4rkABuJmY+bHhQPRqYEt8wqY+DqxxjQ/r5RvxxXENrXoksp5HRYrmVUFuqg6UcZVmkO8t27t3+RX7f3mNv269htyh+XlG+sCopm8/NdrTc9YjSnziPj2/P5uHavFchBNvMwPmyYIPo1KAR8xrPdrbKltpDHMhRuzyMPKpG4itw2xtNorizTdomd0bI/05XB7DqwPlp23tixXcJilHst2oexlP/wDZrNcsxta59wY8mvB/CY7nz5RXbtjZr280kMg6SHGewjsYegjfXFVna8O0TWdJFa1xPfqc39Q32cVZLWtcT36nN/UN9nFUWbkr/szn/wASvdFFFVHQiiiigKKjdvbet7OIy3MyxJ2ajvY+RVG9j6ADWNcKePlySlhAFX42beT6VjU4X1kn1UG715eQDrIHrOK+X4do7U2jFLPLtRY44lLOrTGMhQQNXN7dS2Msozo6zVAdySSSST1k7yaD7fRweog+rfXqvjLb2zWsrkxCQllSJ9a5QjlYkkx15GNeOvsq1cEdt7d5J5rSW4mijbDBmE2/GrSschLHdvOgbvRQfUdFYnwU4+FYhL+HR/OhyV/ujJLD1gn1VsOy9pw3ESywSJJG3UyHI9XoI8h3ig66KKKApEfjX9lPvU+kR+Nf2U+9QPooooFXfi39lvqqs8ZX7Lm9cP2iVZrvxb+y31VWeMr9lzeuH7RK2pyoRZ+at9p8mK1crwchsSFRuNzMWb0qucf7UNU2rrwyX/u7ZRHVybZ9ZVPwNXLbYhzmD4UyW7POYTfFBs0COe4I3luTX0BQGbHrJHdrruWJXb2SThcD0AQndXbxXY9z09uTPe/DFcM/g7e9X/w1Xmdby9fHWK4KRHRPlJ20R/2fYv8A51r9mah9uH/vZp/ibizjJ/0yo2r/AIrtl2tDLHsiKORXkWa3LKpyV0xkNnHVgmo3b13Hp2t+kRZuXiKKWAY8jp6h1n96sx/u9HkmJjXXZpPdWUvxo3XJcxl8yfV3cH/ipK94Qldq29qu9GibV7TAsp9YCfM5rn4a2wuHsY+yXlgP7oWwfnwagOCsbNLY3Mg/STTuM/6YYDGP8hqxERve9Je1ozTEfOa+GmvnDo44NnDTBcDryY29OQWX5sN89Z0I8wlvNdR69Yb6tH+a1zjVxzA5+MTHr3/8ZrLbVf8AslyfJJAB8ol/4BqXFP6FDd9I94ntjXw/pG1rXE9+pzf1DfZxVkta1xPfqc39Q32cVM3JY9mc/wDiV7oooqo6EVSOMrjEi2XGFAEly4zHFncB8ZJjeF9HWxGBjeRJ8P8AhZHs2zedsM56MSee56gf9I6yfIPLivnjgzso7VkvZp5RLdMpKRs5TJbc05IGTHCu/k0BJwBjAwQjodq+6W0Ym2ncScnI+lnBAEYOdIQEFY01Yycbhk4J65PjF4Lx26xyQRLHpzHcxpMZhDLklVJfD5ZMHONOc4qo7Q2ZLCIjIunlUEibxlkYkK+nrUHGRkDIweoitW4H8VF1tBlutpyPGhVAF3ctIqKFXUSOgNIAycscdQ66DM+D22ubG46GtZreWBhnTgSDc2cHwWCtjtx2V6g4K3zjKWV0w8qwSEfOFr6x4P8ABOzslAtreOM+fjLn1yNlj89TVB8gcK7O/lle5ubKaHKoD+hlRAIkVB4ecdFQd5rzccJF9zoLGOJRh3klkYAsZGYaWjbrXEaqp8u/0V9g1W+EvAWxvgeXt01n/qoNEg9Otd59TZHooPlXgzsVru4SIMETBeWQ+DFEgy8jHsAUdvWcDtrv4PcLJtm3TyWUjclrPQk6pUB6PKIDjVjtG8ZODVr4dcW15syOd7aR5bORcSldzqoYMBKo61BA6Q3bt4HbUuB3Btbt3eaZYLWHQZ5m3lRI2lQq9ZLNuz1L1nsBD6b4B8NINp2/KRdGRcCWEnLRsf8Acp34bt9BBAs1fJ7bWj2bfxXWzZTpyweBm1FdLaXieROhNG2NSupO4g7ioNfTnBrbsV7axXMJ6Ei5wetSNzI3pByKCUpEfjX9lPvU+kR+Nf2U+9QPooooFXfi39lvqqs8ZX7Lm9cP2iVZrvxb+y31VWeMr9lzeuH7RK2pyoRZ+at9p8mK1fJ05xsKNhva2kOr1ZI/2up+SqHVx4t9rKkz20uDFcjSQerVvAH9wJX16auX2a9DnNyzG/mk7LRp6eKe4oNpDRNbk7weUX0ggK2PUQveruuoyF27kEZXIz2gw9Y8oqiXtvNsu+BX9w6kJ6pIz2H1jcfIfkNavZ3sO0bSTk2wJEKP1a0LAjBHlGT6DUF40nfRsl6e5bb6nA2+Fq6/z6oHYNusd9ZsFUCTZ6jcAOmpUlvXg0bK2Wk1ptJiil5J7vSxUEjsXB6xgipK62W8dxstlBdYVkikYDsMYAYjsGV/zTOL+M8xQupVneViCCDvkbrBrWZ+GqemP9W8mOnyj1Rdrca12G3rB9YhIP8AkVPXeyMzWZjAVIWlY/3KVAHpJbPyGoLg9sWYJYKVKi2muNWvKkqdQUqDvOdXqwKsfCHbkVpCZJD7Kjrc+Qfj2Vi23SG+KIik2v8ADZPhH8wpPHBtIYgtwd+TI3o3FV+fLfNVNuU5OwhB655mk/siGhc+tmk+avVvHLtG8YscFyWkb92ONes7+oKMAZ9HlpHCLaCzTkxjESKscQ8kabl+U729bVYrXTSrxs+XhJtl6fhH+/21F1rXE9+pzf1DfZxVkta1xPfqc39Q32cVYzclv7M5/wDEr3RRUBw92zzPZ13cA4ZIyEP+t+in/uYVUdCwXjP2nNtbacsVuNcVqrhekqqAhHKyszkKAWwM53gL2ms9tppIXjlQvG46SOMqdxI1KfWCMjyGpDg3tsWzSiSFZ4Zk0SxFimpdQYFXXejBlUg7+rqqw2UsW07qws0jNvZ24kLF5OUZY8mWZ3lwoUYBA3AA+ug0Dih4EtdSHa+0MyySNqhV+0j/AKzDybsKOoAZA8HG1VWoOGuy0VUS+tFVQAqiVAAAMAAZ3ACvfv72b/H2v0qfjQWKiq77+9m/x9r9Kn40e/vZv8fa/Sp+NBYqKrh4ebN/j7b6Vfxrz7/9mfx9t9ItBZGGRg7xXz3xrcDn2XMb6wylvMGjkQAMsfKAhkKsCDE46gRgEdnRrYPf/sz+PtvpBXNtLhHsu+ieza8t3E45MKHUkl9y6R52rBHpAoPljZOyJ7mQR28Lyv5EUnHpJ6lHpO6tX4ktrS2G0Jtl3Q0crvCkg6ZQuRgqSCHTtB34XFVCy2qtkl5su9W4MQnJPN5BExdAUKtqUiSJwFO8bsAjrqG2rwkaS9S7iRYeSMPIoCWEawBRGpY73ICDJPX6Oqg+xqRH41/ZT71edm3izQxTJ4MiK6+pwCP8GvUfjX9lPvUD6KKKBV34t/Zb6qrPGV+y5vXD9olWa78W/st9VVnjK/Zc3rh+0StqcqEWfmrfafJitftflFX3JNG2RtWHacC2l42m4XxUvax/N2Ff3usb+qu3dhebLm1gsvYJF3xuPIc7v7W3/XVbq37E4fTxLyU6i4ixjD+FjyaiDqHtA+uoprMbNnQvVz0yacJOlo/dH8p3ZfGkMYuIDnzoiDn+xyMd41MfCTZYzmX1aN/14qrvPsW43sstsx69IOPkC61A+QUttibIG/n8uPVk/wCI/wDio5rTolcrn3REfC9Z/P8AxJ7V40hgi3gOfOlI3f2KTnvVVLWyvNpzFyS/nSvujjHkz1D2R6/TUqbvZFvvjimumHUZDpX5QQP9hqJ27wtnuF5PoxQjcIoxpXHkbzvV1eit6105Md6tmy77nr69lfXZ5ujbW0oYIWs7NtQbx8/UZiP3V8kY/wA+neWrFFFSxGilkyTeRWtcT36nN/UN9nFWS1rXE9+pzf1DfZxVFm5K77M5/wDEr3WbcfaTPsxYoY3kMk6Bgis50qrtnC9XSVa0mqvxgbVS3hjeS/eyBk08osQm1HSToIKNp6ic47KqOhfLHvbvP4S5+hk/LWr8QPBdhNfSXNu6jkViCyoyh1lJ1jDDfuQD5fTUkeG1t/4kn/8ARD/6KuvF1t2K5WcRbRe+KFCxeHkeTDasAdBA2dJ8uMUEHwh2fs22v7Cz9y7Z+dFhrwq6NOP3dJ1dflFSM3BjZ7SPHbbOs5iiyB26AEcqgFIpAAWGrPX2Y39mYzjB/b2wval/4q68GpN06Fi0izSamMXI6zkHoj/qBQypr35K/IArsXBjZ6SRx3OzbOLWiBX6GHmYEtCgIDEqBnON+fLkCtbIvtkSbVn2bLsy2iZHZIpMKwkZT4JGkaCR1bznq68Zvm0totNDCRHNBI1wqrrhWVkw5GtkBOhXVWAfIxqz6Dk8PBAbRv8AhAqHRcRTo8EmSNLhpOiSOoNgDPYQD2YoLfcWGzV2xFsz3KtiHhMvK4XdjV0dGnf4PXntqYuNh7Cjl5F4tnJLuHJtyQff1DSTmsl2VwlurjahldCt7b7PuYiMb2mhjlw2kDcxJGVHbnFdHF3wdlvdnT6LWwneR5A807vzhGYbiCEYr5wIO/fmg0Dh9bbH2ZbGWSwtWkbIiiEaAyN825R1luz1kAzew9ibHlfXaRWMjxMraoRE5jbOVOUzpOVJHq9FY/xnbGkh2Ts7nDRS3EUkkBmjbX0E1FYyxA8Hqx6K3XYGxrO3180ihj1hC3J46Q36Ccdm9sH10GEcd/Bec7VeWC3mkWWONyY42cBgChGVGAcIDj0+mqD72L3+DufoZPy19GcYPCKC3uUSXa09mxiDclHAJQwLMNZYxtgnBGM/ujdvqse/a0/8R3X/AKQf/RQXziqaT3IsxMjI6oyFXBVgI3ZVyCARlQD8tWWPxr+yn3qi+Bl6k1lFJHcvdK2vEzpybPh2ByulcYI09Q6qlI/Gv7KfeoH0UUUCrvxb+y31VWeMr9lzeuH7RKs134t/Zb6q4NvbOS4t+Rkzodo84ODuYHcfWKzWdJiUeWs2pasfOJfP1FbH8Gtn/N74/Cj4NbP+b3x+FWuHq8LizN2McorY/g1s/wCb3x+FHwa2f83vj8KcPU4szdjHKK2P4NbP+b3x+FHwa2f83vj8KcPU4szdjHKK2P4NbP8Am98fhR8Gtn/N74/CnD1OLM3Yxyitj+DWz/m98fhR8Gtn/N74/CnD1OLM3Yxyta4nv1Ob+ob7OKun4NbP+b3x+FTXBrYsdoksUWrSZNXSOTkog8noFR5MkWjSFvce4smHJvraaaJis34/7DlNkM/xM0cnz5j/APk/xWkVHcItli6tbi3bcJY3TPkLDc3yHB+SoHrPj3Y+w7i6bRbwySkdelSQvpZupR6SRWk8R20+Y7Qvba4BQ8k+pcFm12xJKhVyWOnlDhc5xuzXBwE4SrZxz295IY+RZlVWaVmRiTqEMMWE5QMD+lZ1K5GkjfUTtm6a2voto2lnc28KuhVpxIRI4yWy7k+GAcrqbt3+QNr2lwk2VPcW9zItyZbfJibm90AuevICYPy07aPC7ZkzB2FyJAjokq21yroJBhtBEe47h81W3g/tmO8tormE5SRQR5Qe1T6Qcg+kVI0GcLwtso5YpIWmD4RJ5JLS6eSWNAQq6tIw2TqzivWyeEeyrae5uIluRJcsGlJt7o6iCSMAphfCPVWi0UGb+7myOfC/EdwLnTp1i2uRkY09JQmGON2SM7h5Kibqy2C8ryiC8jZ86uShvI1bPWNKKAB6BiteooMzu73Yz2a2LWtxzdDlUFrdAqwz0g+jVq3nfnJyc5yaZwJu9lWTmOzgu0ado1YvDckEgkJkyDCAazv3de/qrSKrHGLwqXZ1jLPkcqRohU79UjDdu7QvhH0D00GEcZQl2nt2eG2AdkzGgyFH6BCZMsxCjDB95IHVVJ2vsW4tW0XEMkR7NakA+lT1MPSMirRwSMVqovb2F5hMWMTJJIJouTdQ1xhCuVMjBAxkU6gwFSW05xtXaNnZwODE7hpBGs0KA7zIxgld1SQIGJZCQxO8k5oNz4s7DkNk2MeMHkVcjyGXpnPpyxqwR+Nf2U+9TUUAAAYAGAPIBSo/Gv7KfeoH0UUUCrvxb+y31Uu48FPaT66Zd+Lf2W+ql3Hgp7SfXQR22+EiW8scIimnndS4ihUMwRSAZGLMqquSBkkZJwM1wjhtHy0kTW9yvJQpLM7LHpgV42kAkxIW1AIwwqtvHy1+8IuC8k1yLq3uBDMYGt31x8qrxsdQ6IdSrKxJDA9uKjdl8AnhuFnE8EjC3hhzLba3BhhMetJDJlNZbLDByN2e2g6ZOH6CCC45lemOd0WMhYTq5TTyZ8duDl8DtyDkCv294cpokSGKY3PKvDHCUVmaRI0kY6RIBoQSLkll8nkzz7O4A8nFo5ZFJvILorFFycS8iVPJxxazo1ad5yd56q9TcCJFna6gulSfnM0ylotaaJ440eJlDgt4pWDAj1UDNn8YVsTYxSFxLc60y0YjCyxHS8boXJjYv0QuW3kDUes2LYW1UureG4jDBJUDKGADAHygEjPy1T5+LNXj0vcEuYp8y6MNziaZJucLpYadLxjoDs3auvNr4MbJ5paW9tr18kgTXjTqx26cnHz0EpRRRQFFFFAUmDwpPaH+1adSYPCk9of7VoHUUUUGCcdGxZrC+XalozRrNlZHTrSQjBP967/Wp37xStpJ7rEzTzSQbPRbiWFM6p7l0DGScodQVdQ0jPRXoxoN5I3LbeyYrqCS3nXVHIuGH1EHsIOCD2ECvm+6tbrYF7ND0FWdQkd2yF9MetWMiAbta4BK4JBAI7CQdxecMJ9iXLW15GywSaWkjPhxF1BEgUdR04yp37vKMV9IbPvo540lhdZI3GVZTkEV8732wbWSwiWzU3N1fT6UuJiyynkizTy6W6KJ4PaxwzFmyuBE7K2nfbHKS2lzDcQStICI9ckLPEBrVlZVZWAKnUMZXBBIoPqaism4PcetnIALqKS3ftZRysfzr0x6tJ9dXG24w9mOAVvoAP8AU2g/M+CKC0UVU77jK2XEMtexH2CZD80YNUXhLx8wqCtlA0jdkkvRQekIDqYesrQalwj4QW9jA09zIEQdXnOexEXrZj5Pl6gTXzhwh23Jti7N1dcrDYQkjKIziNevkwcaeWkOBlsDJGdwFce2Bc3skVxtS7WJZVJiLFX0hhlP+zxtykUTY8PR5DvyMz20r+KxuhaMlsLMDlrad4DdkLOiFuSDOEkDPGV1OCRg7x1UBtPb8loviob3ZMr/AKBdT4j0NrWBnJMiFSFJikypwcDtF14jeDsjGfa11kzXJbkyRg6S2Xkx2amAA3bgu7c1UTgFwH91r6afkzDs8TO2nqyCxKwpjtCkAkdQ9Yr6UhiVFVVAVVAAUDAAG4AAdQAoPdIj8a/sp96n0iPxr+yn3qB9FFFAq78W/st9VLuPBT2k+umXfi39lvqpdx4Ke0n10FV4WbZu0u+Rt5YYlSymuWMsZcMYnVdJIddCkN4W/GOquDgrwtury9VcaIOQtpCqwlwDPAZMNPrGjDdXQOerdVs2vwatLp1e4t45WUYBcZ3ZzjHURnfg1++9y15yLrkE5cYxJ2jC6B6PBJFBCS8K2it9rzy6cWkzpGOrOIo2RWPaS74z6RXLwe4au+yru6l5KWe05cSciwMbmMFkKMCeiyld+/t8mKn5uCNk0zTtbRmViCznOWKlWGd+DvRT/aK7otkwq0zLEgMwAl3bpAo0jUOo9Hd6qCmbc4RXdps5JpLi0a4uXhWEleSgj1jU2pmkOpQobpEjs3b8F+wOGT3U0GjRyUmzTcEAZImEgRl1Z6gdQxjrFT2zuCNlAVMVtGhVmZcDcGYaSQDuB07vVXluB1iXRzbR6kYsh39Ely5K793TJb1mgpXvxvmgNwkluoh2dBdujxEiVpOU1IGDjk/AwNx3mu+04fs+1RbZiELJyYXUOWWcRLKSy5zowTHnHhqRVmfgdYloma1iYxIqJqGQqpnSuDuIGT110vwdtiADAhxNyw3b+V1FuUz16tRJzQVPgdwnu5JLAXDwyre28kwEcZjaEx6DhjrYOp1YzgbxWgVE7F4M2loS1vbxxMRgso3483Ud+M78dVS1AUmDwpPaH+1adSYPCk9of7VoHUUUUBUXwk4PwX0DQXMYdDvHYyMOp0b91hnr9JByCRUpRQfN+3uBt7sWYzIpu7LTKh8LdHMpWRZAu+E4/wCou7IBzv0164M8IIJ7p5o1SKSG0WK3haVIHllcBJJRcFeTEqplVLDJwnkNfR1UThRxT7OvCX5MwSnreHC5P+pCCh9eAT5aDLdlbGjv7S6nvAFnZ3YTYVSkFo8Anf8ARBUlfRMwyQdRUejHNtDgfYRvtJ25YRW00caotxDGcmJmlUPMp5VgyEBF6R9NTl5xKX8JHNL5HUdSuXi3ag2NI1qRqVTvwCVHkrhj4GcIYTMEiilE0plkLc0lDSHPT/TjIPSPUB1mg4NhcX9vcwW00TuxlguneNmAZCnKrHKmkDWgkRFYb8F1PU26H27NHLsm3mgtYIAtzJFNoXLltIeI8pIWkwVL5GrBKdXksWyeL3b68gFxAIBIIiZYugJTlxmPUWB9OalNi8Qcpxzq7RVzkpCpfP8Ac+kA+nSaCmbJ4blbGS3nMkx5Noo4jHDyehl0oXlK8tmMksoB/dUAirLwB4prq7EL7QaSK1jzycLE62DHUQqnxKknJ3ZPk36q1zgrxeWFhhoYQ0o/60nTk9YJGEPsgVa6Dn2fZRwRpFEipGgwqqMACuiiigKRH41/ZT71PpEfjX9lPvUD6KKKBV34t/Zb6qr/AA+uni2dJJGxR1MWGG4jMiD6jVgu/Fv7LfVSb2JWRVZQwLJkEAg7x1g1mJ0lres2rMR84Yd77Lz+Kl71HvsvP4qXvVuHuTB8RF3F/Cj3Jg+Ii7i/hU3C16ry+L831Z8fVh/vsvP4qXvUe+y8/ipe9W4e5MHxEXcX8KPcmD4iLuL+FOFr1Ti/N9WfH1Yf77Lz+Kl71HvsvP4qXvVuHuTB8RF3F/Cj3Jg+Ii7i/hTha9U4vzfVnx9WH++y8/ipe9R77Lz+Kl71bh7kwfERdxfwo9yYPiIu4v4U4WvVOL831Z8fVh/vsvP4qXvUe+y8/ipe9W4e5MHxEXcX8KPcmD4iLuL+FOFr1Ti/N9WfH1Yf77Lz+Kl71aVxXbQkntZnldnblyMscnAjj3f5NWb3Jg+Ii7i/hXqxt0QyBFVRrzhQAM6V34Fa3yRaNIhPufcuTFffWvq6qKKKiXxRRRQFFFFAUUUUBRRRQFFFFAUUUUBSI/Gv7Kfep9Ij8a/sp96gfRRRQKu/Fv7LfVS7jwU9pPrpl34t/Zb6q/JItSgZI6jkYzu9YIoKvw62DLctGY0VgkFwN4QsHZodIiLkCOUqsmmTqQ4zuO+XkWTnKSiJyojeMjUmelLHh97+DpDP5cA7s4B7+bt8a/zR/ko5u3xr/NH+SgrG2eDrtc3EyLqDxDIOnVIToUwIxIxHoiJ0NhS82c+FiKm4N3J8CHk2McwifWg5ur870Q9FiVxysAwmVGjr6C1fObt8a/zR/ko5u3xr/NH+Sgr9vsmU2s8SxiCKQTgW+EDqHTSoR43MUXSy3Uw6XYc1wWuxZALUC0KmOUsr4t0McesllcQkKjMDnMIOvcr4GTVv5u3xr/NH+Sjm7fGv80f5KCrbH2I4ijJt2hcXSS8kWj0xjCqdHJuwbojex6TMXOAGxVxrn5u3xr/NH+Sjm7fGv80f5KDoorn5u3xr/NH+Sjm7fGv80f5KDopMHhSe0P8Aateebt8a/wA0f5K9wQ6c9IsSc5OPIB+6B5KBtFFFAUUUUBRRRQFFFFAUUUUBRRRQFFFFAUiPxr+yn3qfSI/Gv7KfeoH0UUUCrvxb+y31V5mkKplRk7t3X5PJXq78W/st9VeLnVyZ0EhsDBABPzHdQRcW1JzoBhwSEB6LYy2WJz2KEU9fUxC792f1r+4H7gI1qNyMMKUQkkl+wsRkA40nok7qYJrnojQAOhkkqxHgas4IB/fG4deMbqEnuiATHGD2jr7GOAdQxvCrnf4WezFAuLacxKZTczDOI23ZKApvYb11MS3VhTu3GvNrtScrETGDqEWrCsNDO2GBGTuC5353HGRgnHS09wUH6MK3KAdh6GM6sFsA56PWfKAa8vJcmJDo0vk6lQr5NwJcHdnrIyerszQKn2nNqYLEcCTAJRvAwwyTkfvKWyueiy4BNfsO0pS6ArgEnJKHd4PQB17yMsNWN+Ny0zl7o4zGo378b8AEeVhndkfMfLgSW5z4A/cznHmksAQ3XqwM43eQ9dBzRbTuDGWMYVlyGUxudREIcFDkZBY47fN3MDXp9rzKXBhJKvuIRyGTXJvGP3tEeMecynqYV0STXPLMAimPVGBnAwvT1sCGyT4HWBjPbvNfryTqWwrN08YOjQEyd6kENnTjOc7zuGKBkl8yvKCpKqupdKkk4A3E58IknAA7OvOQHbOuGeNS4w/UwwVGQSCQG36TjIz2EVH8tdjR0M4A1HonJ5M5zhhgCTHVknswBvbBPckOWjAOiLSu4gMc8pvDZbG7d0erAJ66CVoqKM10dfQRca9P7xOMaBjUACd568dnpoWS5DnKgqWOPBOlcJjdqGrJ19ox6cDIStFQvObslf0QAzv6jkYbr6fZ0dw6z2gU2W7uNQCxjxcZbtwzFtQB1DVpx4Pbnr8oStFRdw1yYsqAsh5TcMbug+jexIPT0HOO3q665ibzqHpGToO/lCdRxjKhAF3YJznAPUE7RUWnODCQcCbXnOFKhTL4P+oLHuzuJ69xO78tZrklQ0aqCTknDaR146LDPm9W7Gd+cAJWiolZ7oBcxoSWjzjdgHw+tz1dX/7u83JuhISgygzhcoAdz4B3Z69AzkYz276CYoqEgF5qTOCo0hidOptJYE9EY6eVbq6OkgA53e7lrnU+kHBB0gFMA8nuOWGW6e7BA8vVuoJiioiYXPJqUJ1fpcg6M46RjJ7M7lGBjwsnwcHzFznUclgupcZ5PwdSeTtK8pn5MYoJmioi5a4LnQHAyu79HjwT1dunVpBz0uvGABn8sDc8ovKZ0aRnOjrwdXg/6sYx2fLQTFIj8a/sp96n0iPxr+yn3qB9FFFAq6HQf2T9VeEukwOmvV5wroooE87Tz07wo52nnp3hTqKBPO089O8KOdp56d4U6igTztPPTvCjnaeeneFOooE87Tz07wo52nnp3hTqKBPO089O8KOdp56d4U6igTztPPTvCjnaeeneFOooE87Tz07wo52nnp3hTqKBPO089O8KOdp56d4U6igTztPPTvCjnaeeneFOooE87Tz07wo52nnp3hTqKBPO089O8KOdp56d4U6igTztPPTvCjnaeeneFOooE87Tz07wo52nnp3hTqKBPO089O8K8QODI5BBGF3jeP3q6aKAooooP//Z"/>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9" name="Google Shape;829;p25" descr="data:image/jpeg;base64,/9j/4AAQSkZJRgABAQAAAQABAAD/2wCEAAkGBxQTERITExMVFhUXFxgbGRcYGRsYGxgcGB0eHxwYGBgYICggGB0mHxscIT0iJSkrLi4vHCQzOjMsNygtLisBCgoKDg0OGhAQGDImICUsLzE3NC03OC8tNywzNzQyLzU0LTc1LjItLzQsLy82LDQ3Ly4vNzQ1LCs0LCwsLCwsN//AABEIAM8A8wMBIgACEQEDEQH/xAAcAAACAwEBAQEAAAAAAAAAAAAAAwUGBwQCCAH/xABOEAACAQMBAggHDAkDAQkBAAABAgMABBESBSEGBxMUIjFBkjIzUVJhcXIVFhdTgZGTsbPC0dIjNDVCVGN0gqFissFDJCVWc5Siw9Px8P/EABoBAQACAwEAAAAAAAAAAAAAAAADBAECBgX/xAAzEQEAAgEBAQ0HBQEAAAAAAAAAAQIDETEEEhMVMjNRUmGRobHRBRQhQVNxgSJCweHw8f/aAAwDAQACEQMRAD8A3Gk86Tz17wr9u/Fv7LfVXLtK/it4TNMdKLpyQpbwiFG5QT1kUYmYiNZdPOk89e8KOdJ5694VWvhA2f8AGn6KT8tHwgbP+NP0Un5a23luhF7xi68d8LLzpPPXvCjnSeeveFVr4QNn/Gn6KT8tHwgbP+NP0Un5aby3Qe8YuvHfCy86Tz17wo50nnr3hVa+EDZ/xp+ik/LR8IGz/jT9FJ+Wm8t0HvGLrx3wsvOk89e8KOdJ5694VWvhA2f8afopPy0fCBs/40/RSflpvLdB7xi68d8LLzpPPXvCjnSeeveFVr4QNn/Gn6KT8tHwgbP+NP0Un5aby3Qe8YuvHfCy86Tz17wo50nnr3hVa+EDZ/xp+ik/LUzsTa8F2jSQHUqsVJKlekADjDAHqYViazG2G1ctLTpW0T+XZzpPPXvCjnSeeveFM0DyCjQPIKwkL50nnr3hRzpPPXvCmaB5BRoHkFAvnSeeveFHOk89e8KZoHkFGgeQUC+dJ5694Uc6Tz17wpmgeQUaB5BQL50nnr3hRzpPPXvCmaB5BRoHkFAvnSeeveFHOk89e8KZoHkFGgeQUC+dJ5694Uc6Tz17wpmgeQUaB5BQL50nnr3hTI5A3UQfUc0aB5BSYh+kf2U+9QdFFFFAq78W/st9VVnjK/Zc3rh+0SrNd+Lf2W+qqzxlfsub1w/aJW1OVCLPzVvtPkxWiiir7khRRUxbcH30CWd1t4j4LSZ1P/5cQ6Tdm/cPTWJnRvWlrbIQ9FS7S2aeDHNMe1ndYlPqRAzf++kvfRdlrEP75iftMf4pr2MzSI/dCOop8zofBQr/AHah8xGf80istJgUUUUYFa1xPfqc39Q32cVZLWtcT36nN/UN9nFUObkvR9mc/wDiV7oooqo6EUUUUBRRRQFFFFAUUUUBRRRQFFFFAUiPxr+yn3qfSI/Gv7KfeoH0UUUCrvxb+y31VWeMr9lzeuH7RKs134t/Zb6qrPGV+y5vXD9olbU5UIs/NW+0+TFaKKs3AfZ6F5bqYZhtV1kec/7i+neM+sAdtXpnSNXLY8c3tFYNhtEsIkmnQPdSDVFC3gxL2Syr2t5F/wCRuirW0ub+c41SyHezE7lHpPUq+QfIBXqCKbaN515klbJPYijt9lVGPkArY7S1g2fauEXoxIXfGNb4B6TeUnSfRux1CorW3v3X8GDh+ykeP9+Sq7K4rkABuJmY+bHhQPRqYEt8wqY+DqxxjQ/r5RvxxXENrXoksp5HRYrmVUFuqg6UcZVmkO8t27t3+RX7f3mNv269htyh+XlG+sCopm8/NdrTc9YjSnziPj2/P5uHavFchBNvMwPmyYIPo1KAR8xrPdrbKltpDHMhRuzyMPKpG4itw2xtNorizTdomd0bI/05XB7DqwPlp23tixXcJilHst2oexlP/wDZrNcsxta59wY8mvB/CY7nz5RXbtjZr280kMg6SHGewjsYegjfXFVna8O0TWdJFa1xPfqc39Q32cVZLWtcT36nN/UN9nFUWbkr/szn/wASvdFFFVHQiiiigKKjdvbet7OIy3MyxJ2ajvY+RVG9j6ADWNcKePlySlhAFX42beT6VjU4X1kn1UG715eQDrIHrOK+X4do7U2jFLPLtRY44lLOrTGMhQQNXN7dS2Msozo6zVAdySSSST1k7yaD7fRweog+rfXqvjLb2zWsrkxCQllSJ9a5QjlYkkx15GNeOvsq1cEdt7d5J5rSW4mijbDBmE2/GrSschLHdvOgbvRQfUdFYnwU4+FYhL+HR/OhyV/ujJLD1gn1VsOy9pw3ESywSJJG3UyHI9XoI8h3ig66KKKApEfjX9lPvU+kR+Nf2U+9QPooooFXfi39lvqqs8ZX7Lm9cP2iVZrvxb+y31VWeMr9lzeuH7RK2pyoRZ+at9p8mK1crwchsSFRuNzMWb0qucf7UNU2rrwyX/u7ZRHVybZ9ZVPwNXLbYhzmD4UyW7POYTfFBs0COe4I3luTX0BQGbHrJHdrruWJXb2SThcD0AQndXbxXY9z09uTPe/DFcM/g7e9X/w1Xmdby9fHWK4KRHRPlJ20R/2fYv8A51r9mah9uH/vZp/ibizjJ/0yo2r/AIrtl2tDLHsiKORXkWa3LKpyV0xkNnHVgmo3b13Hp2t+kRZuXiKKWAY8jp6h1n96sx/u9HkmJjXXZpPdWUvxo3XJcxl8yfV3cH/ipK94Qldq29qu9GibV7TAsp9YCfM5rn4a2wuHsY+yXlgP7oWwfnwagOCsbNLY3Mg/STTuM/6YYDGP8hqxERve9Je1ozTEfOa+GmvnDo44NnDTBcDryY29OQWX5sN89Z0I8wlvNdR69Yb6tH+a1zjVxzA5+MTHr3/8ZrLbVf8AslyfJJAB8ol/4BqXFP6FDd9I94ntjXw/pG1rXE9+pzf1DfZxVkta1xPfqc39Q32cVM3JY9mc/wDiV7oooqo6EVSOMrjEi2XGFAEly4zHFncB8ZJjeF9HWxGBjeRJ8P8AhZHs2zedsM56MSee56gf9I6yfIPLivnjgzso7VkvZp5RLdMpKRs5TJbc05IGTHCu/k0BJwBjAwQjodq+6W0Ym2ncScnI+lnBAEYOdIQEFY01Yycbhk4J65PjF4Lx26xyQRLHpzHcxpMZhDLklVJfD5ZMHONOc4qo7Q2ZLCIjIunlUEibxlkYkK+nrUHGRkDIweoitW4H8VF1tBlutpyPGhVAF3ctIqKFXUSOgNIAycscdQ66DM+D22ubG46GtZreWBhnTgSDc2cHwWCtjtx2V6g4K3zjKWV0w8qwSEfOFr6x4P8ABOzslAtreOM+fjLn1yNlj89TVB8gcK7O/lle5ubKaHKoD+hlRAIkVB4ecdFQd5rzccJF9zoLGOJRh3klkYAsZGYaWjbrXEaqp8u/0V9g1W+EvAWxvgeXt01n/qoNEg9Otd59TZHooPlXgzsVru4SIMETBeWQ+DFEgy8jHsAUdvWcDtrv4PcLJtm3TyWUjclrPQk6pUB6PKIDjVjtG8ZODVr4dcW15syOd7aR5bORcSldzqoYMBKo61BA6Q3bt4HbUuB3Btbt3eaZYLWHQZ5m3lRI2lQq9ZLNuz1L1nsBD6b4B8NINp2/KRdGRcCWEnLRsf8Acp34bt9BBAs1fJ7bWj2bfxXWzZTpyweBm1FdLaXieROhNG2NSupO4g7ioNfTnBrbsV7axXMJ6Ei5wetSNzI3pByKCUpEfjX9lPvU+kR+Nf2U+9QPooooFXfi39lvqqs8ZX7Lm9cP2iVZrvxb+y31VWeMr9lzeuH7RK2pyoRZ+at9p8mK1fJ05xsKNhva2kOr1ZI/2up+SqHVx4t9rKkz20uDFcjSQerVvAH9wJX16auX2a9DnNyzG/mk7LRp6eKe4oNpDRNbk7weUX0ggK2PUQveruuoyF27kEZXIz2gw9Y8oqiXtvNsu+BX9w6kJ6pIz2H1jcfIfkNavZ3sO0bSTk2wJEKP1a0LAjBHlGT6DUF40nfRsl6e5bb6nA2+Fq6/z6oHYNusd9ZsFUCTZ6jcAOmpUlvXg0bK2Wk1ptJiil5J7vSxUEjsXB6xgipK62W8dxstlBdYVkikYDsMYAYjsGV/zTOL+M8xQupVneViCCDvkbrBrWZ+GqemP9W8mOnyj1Rdrca12G3rB9YhIP8AkVPXeyMzWZjAVIWlY/3KVAHpJbPyGoLg9sWYJYKVKi2muNWvKkqdQUqDvOdXqwKsfCHbkVpCZJD7Kjrc+Qfj2Vi23SG+KIik2v8ADZPhH8wpPHBtIYgtwd+TI3o3FV+fLfNVNuU5OwhB655mk/siGhc+tmk+avVvHLtG8YscFyWkb92ONes7+oKMAZ9HlpHCLaCzTkxjESKscQ8kabl+U729bVYrXTSrxs+XhJtl6fhH+/21F1rXE9+pzf1DfZxVkta1xPfqc39Q32cVYzclv7M5/wDEr3RRUBw92zzPZ13cA4ZIyEP+t+in/uYVUdCwXjP2nNtbacsVuNcVqrhekqqAhHKyszkKAWwM53gL2ms9tppIXjlQvG46SOMqdxI1KfWCMjyGpDg3tsWzSiSFZ4Zk0SxFimpdQYFXXejBlUg7+rqqw2UsW07qws0jNvZ24kLF5OUZY8mWZ3lwoUYBA3AA+ug0Dih4EtdSHa+0MyySNqhV+0j/AKzDybsKOoAZA8HG1VWoOGuy0VUS+tFVQAqiVAAAMAAZ3ACvfv72b/H2v0qfjQWKiq77+9m/x9r9Kn40e/vZv8fa/Sp+NBYqKrh4ebN/j7b6Vfxrz7/9mfx9t9ItBZGGRg7xXz3xrcDn2XMb6wylvMGjkQAMsfKAhkKsCDE46gRgEdnRrYPf/sz+PtvpBXNtLhHsu+ieza8t3E45MKHUkl9y6R52rBHpAoPljZOyJ7mQR28Lyv5EUnHpJ6lHpO6tX4ktrS2G0Jtl3Q0crvCkg6ZQuRgqSCHTtB34XFVCy2qtkl5su9W4MQnJPN5BExdAUKtqUiSJwFO8bsAjrqG2rwkaS9S7iRYeSMPIoCWEawBRGpY73ICDJPX6Oqg+xqRH41/ZT71edm3izQxTJ4MiK6+pwCP8GvUfjX9lPvUD6KKKBV34t/Zb6qrPGV+y5vXD9olWa78W/st9VVnjK/Zc3rh+0StqcqEWfmrfafJitftflFX3JNG2RtWHacC2l42m4XxUvax/N2Ff3usb+qu3dhebLm1gsvYJF3xuPIc7v7W3/XVbq37E4fTxLyU6i4ixjD+FjyaiDqHtA+uoprMbNnQvVz0yacJOlo/dH8p3ZfGkMYuIDnzoiDn+xyMd41MfCTZYzmX1aN/14qrvPsW43sstsx69IOPkC61A+QUttibIG/n8uPVk/wCI/wDio5rTolcrn3REfC9Z/P8AxJ7V40hgi3gOfOlI3f2KTnvVVLWyvNpzFyS/nSvujjHkz1D2R6/TUqbvZFvvjimumHUZDpX5QQP9hqJ27wtnuF5PoxQjcIoxpXHkbzvV1eit6105Md6tmy77nr69lfXZ5ujbW0oYIWs7NtQbx8/UZiP3V8kY/wA+neWrFFFSxGilkyTeRWtcT36nN/UN9nFWS1rXE9+pzf1DfZxVFm5K77M5/wDEr3WbcfaTPsxYoY3kMk6Bgis50qrtnC9XSVa0mqvxgbVS3hjeS/eyBk08osQm1HSToIKNp6ic47KqOhfLHvbvP4S5+hk/LWr8QPBdhNfSXNu6jkViCyoyh1lJ1jDDfuQD5fTUkeG1t/4kn/8ARD/6KuvF1t2K5WcRbRe+KFCxeHkeTDasAdBA2dJ8uMUEHwh2fs22v7Cz9y7Z+dFhrwq6NOP3dJ1dflFSM3BjZ7SPHbbOs5iiyB26AEcqgFIpAAWGrPX2Y39mYzjB/b2wval/4q68GpN06Fi0izSamMXI6zkHoj/qBQypr35K/IArsXBjZ6SRx3OzbOLWiBX6GHmYEtCgIDEqBnON+fLkCtbIvtkSbVn2bLsy2iZHZIpMKwkZT4JGkaCR1bznq68Zvm0totNDCRHNBI1wqrrhWVkw5GtkBOhXVWAfIxqz6Dk8PBAbRv8AhAqHRcRTo8EmSNLhpOiSOoNgDPYQD2YoLfcWGzV2xFsz3KtiHhMvK4XdjV0dGnf4PXntqYuNh7Cjl5F4tnJLuHJtyQff1DSTmsl2VwlurjahldCt7b7PuYiMb2mhjlw2kDcxJGVHbnFdHF3wdlvdnT6LWwneR5A807vzhGYbiCEYr5wIO/fmg0Dh9bbH2ZbGWSwtWkbIiiEaAyN825R1luz1kAzew9ibHlfXaRWMjxMraoRE5jbOVOUzpOVJHq9FY/xnbGkh2Ts7nDRS3EUkkBmjbX0E1FYyxA8Hqx6K3XYGxrO3180ihj1hC3J46Q36Ccdm9sH10GEcd/Bec7VeWC3mkWWONyY42cBgChGVGAcIDj0+mqD72L3+DufoZPy19GcYPCKC3uUSXa09mxiDclHAJQwLMNZYxtgnBGM/ujdvqse/a0/8R3X/AKQf/RQXziqaT3IsxMjI6oyFXBVgI3ZVyCARlQD8tWWPxr+yn3qi+Bl6k1lFJHcvdK2vEzpybPh2ByulcYI09Q6qlI/Gv7KfeoH0UUUCrvxb+y31VWeMr9lzeuH7RKs134t/Zb6q4NvbOS4t+Rkzodo84ODuYHcfWKzWdJiUeWs2pasfOJfP1FbH8Gtn/N74/Cj4NbP+b3x+FWuHq8LizN2McorY/g1s/wCb3x+FHwa2f83vj8KcPU4szdjHKK2P4NbP+b3x+FHwa2f83vj8KcPU4szdjHKK2P4NbP8Am98fhR8Gtn/N74/CnD1OLM3Yxyitj+DWz/m98fhR8Gtn/N74/CnD1OLM3Yxyta4nv1Ob+ob7OKun4NbP+b3x+FTXBrYsdoksUWrSZNXSOTkog8noFR5MkWjSFvce4smHJvraaaJis34/7DlNkM/xM0cnz5j/APk/xWkVHcItli6tbi3bcJY3TPkLDc3yHB+SoHrPj3Y+w7i6bRbwySkdelSQvpZupR6SRWk8R20+Y7Qvba4BQ8k+pcFm12xJKhVyWOnlDhc5xuzXBwE4SrZxz295IY+RZlVWaVmRiTqEMMWE5QMD+lZ1K5GkjfUTtm6a2voto2lnc28KuhVpxIRI4yWy7k+GAcrqbt3+QNr2lwk2VPcW9zItyZbfJibm90AuevICYPy07aPC7ZkzB2FyJAjokq21yroJBhtBEe47h81W3g/tmO8tormE5SRQR5Qe1T6Qcg+kVI0GcLwtso5YpIWmD4RJ5JLS6eSWNAQq6tIw2TqzivWyeEeyrae5uIluRJcsGlJt7o6iCSMAphfCPVWi0UGb+7myOfC/EdwLnTp1i2uRkY09JQmGON2SM7h5Kibqy2C8ryiC8jZ86uShvI1bPWNKKAB6BiteooMzu73Yz2a2LWtxzdDlUFrdAqwz0g+jVq3nfnJyc5yaZwJu9lWTmOzgu0ado1YvDckEgkJkyDCAazv3de/qrSKrHGLwqXZ1jLPkcqRohU79UjDdu7QvhH0D00GEcZQl2nt2eG2AdkzGgyFH6BCZMsxCjDB95IHVVJ2vsW4tW0XEMkR7NakA+lT1MPSMirRwSMVqovb2F5hMWMTJJIJouTdQ1xhCuVMjBAxkU6gwFSW05xtXaNnZwODE7hpBGs0KA7zIxgld1SQIGJZCQxO8k5oNz4s7DkNk2MeMHkVcjyGXpnPpyxqwR+Nf2U+9TUUAAAYAGAPIBSo/Gv7KfeoH0UUUCrvxb+y31Uu48FPaT66Zd+Lf2W+ql3Hgp7SfXQR22+EiW8scIimnndS4ihUMwRSAZGLMqquSBkkZJwM1wjhtHy0kTW9yvJQpLM7LHpgV42kAkxIW1AIwwqtvHy1+8IuC8k1yLq3uBDMYGt31x8qrxsdQ6IdSrKxJDA9uKjdl8AnhuFnE8EjC3hhzLba3BhhMetJDJlNZbLDByN2e2g6ZOH6CCC45lemOd0WMhYTq5TTyZ8duDl8DtyDkCv294cpokSGKY3PKvDHCUVmaRI0kY6RIBoQSLkll8nkzz7O4A8nFo5ZFJvILorFFycS8iVPJxxazo1ad5yd56q9TcCJFna6gulSfnM0ylotaaJ440eJlDgt4pWDAj1UDNn8YVsTYxSFxLc60y0YjCyxHS8boXJjYv0QuW3kDUes2LYW1UureG4jDBJUDKGADAHygEjPy1T5+LNXj0vcEuYp8y6MNziaZJucLpYadLxjoDs3auvNr4MbJ5paW9tr18kgTXjTqx26cnHz0EpRRRQFFFFAUmDwpPaH+1adSYPCk9of7VoHUUUUGCcdGxZrC+XalozRrNlZHTrSQjBP967/Wp37xStpJ7rEzTzSQbPRbiWFM6p7l0DGScodQVdQ0jPRXoxoN5I3LbeyYrqCS3nXVHIuGH1EHsIOCD2ECvm+6tbrYF7ND0FWdQkd2yF9MetWMiAbta4BK4JBAI7CQdxecMJ9iXLW15GywSaWkjPhxF1BEgUdR04yp37vKMV9IbPvo540lhdZI3GVZTkEV8732wbWSwiWzU3N1fT6UuJiyynkizTy6W6KJ4PaxwzFmyuBE7K2nfbHKS2lzDcQStICI9ckLPEBrVlZVZWAKnUMZXBBIoPqaism4PcetnIALqKS3ftZRysfzr0x6tJ9dXG24w9mOAVvoAP8AU2g/M+CKC0UVU77jK2XEMtexH2CZD80YNUXhLx8wqCtlA0jdkkvRQekIDqYesrQalwj4QW9jA09zIEQdXnOexEXrZj5Pl6gTXzhwh23Jti7N1dcrDYQkjKIziNevkwcaeWkOBlsDJGdwFce2Bc3skVxtS7WJZVJiLFX0hhlP+zxtykUTY8PR5DvyMz20r+KxuhaMlsLMDlrad4DdkLOiFuSDOEkDPGV1OCRg7x1UBtPb8loviob3ZMr/AKBdT4j0NrWBnJMiFSFJikypwcDtF14jeDsjGfa11kzXJbkyRg6S2Xkx2amAA3bgu7c1UTgFwH91r6afkzDs8TO2nqyCxKwpjtCkAkdQ9Yr6UhiVFVVAVVAAUDAAG4AAdQAoPdIj8a/sp96n0iPxr+yn3qB9FFFAq78W/st9VLuPBT2k+umXfi39lvqpdx4Ke0n10FV4WbZu0u+Rt5YYlSymuWMsZcMYnVdJIddCkN4W/GOquDgrwtury9VcaIOQtpCqwlwDPAZMNPrGjDdXQOerdVs2vwatLp1e4t45WUYBcZ3ZzjHURnfg1++9y15yLrkE5cYxJ2jC6B6PBJFBCS8K2it9rzy6cWkzpGOrOIo2RWPaS74z6RXLwe4au+yru6l5KWe05cSciwMbmMFkKMCeiyld+/t8mKn5uCNk0zTtbRmViCznOWKlWGd+DvRT/aK7otkwq0zLEgMwAl3bpAo0jUOo9Hd6qCmbc4RXdps5JpLi0a4uXhWEleSgj1jU2pmkOpQobpEjs3b8F+wOGT3U0GjRyUmzTcEAZImEgRl1Z6gdQxjrFT2zuCNlAVMVtGhVmZcDcGYaSQDuB07vVXluB1iXRzbR6kYsh39Ely5K793TJb1mgpXvxvmgNwkluoh2dBdujxEiVpOU1IGDjk/AwNx3mu+04fs+1RbZiELJyYXUOWWcRLKSy5zowTHnHhqRVmfgdYloma1iYxIqJqGQqpnSuDuIGT110vwdtiADAhxNyw3b+V1FuUz16tRJzQVPgdwnu5JLAXDwyre28kwEcZjaEx6DhjrYOp1YzgbxWgVE7F4M2loS1vbxxMRgso3483Ud+M78dVS1AUmDwpPaH+1adSYPCk9of7VoHUUUUBUXwk4PwX0DQXMYdDvHYyMOp0b91hnr9JByCRUpRQfN+3uBt7sWYzIpu7LTKh8LdHMpWRZAu+E4/wCou7IBzv0164M8IIJ7p5o1SKSG0WK3haVIHllcBJJRcFeTEqplVLDJwnkNfR1UThRxT7OvCX5MwSnreHC5P+pCCh9eAT5aDLdlbGjv7S6nvAFnZ3YTYVSkFo8Anf8ARBUlfRMwyQdRUejHNtDgfYRvtJ25YRW00caotxDGcmJmlUPMp5VgyEBF6R9NTl5xKX8JHNL5HUdSuXi3ag2NI1qRqVTvwCVHkrhj4GcIYTMEiilE0plkLc0lDSHPT/TjIPSPUB1mg4NhcX9vcwW00TuxlguneNmAZCnKrHKmkDWgkRFYb8F1PU26H27NHLsm3mgtYIAtzJFNoXLltIeI8pIWkwVL5GrBKdXksWyeL3b68gFxAIBIIiZYugJTlxmPUWB9OalNi8Qcpxzq7RVzkpCpfP8Ac+kA+nSaCmbJ4blbGS3nMkx5Noo4jHDyehl0oXlK8tmMksoB/dUAirLwB4prq7EL7QaSK1jzycLE62DHUQqnxKknJ3ZPk36q1zgrxeWFhhoYQ0o/60nTk9YJGEPsgVa6Dn2fZRwRpFEipGgwqqMACuiiigKRH41/ZT71PpEfjX9lPvUD6KKKBV34t/Zb6qr/AA+uni2dJJGxR1MWGG4jMiD6jVgu/Fv7LfVSb2JWRVZQwLJkEAg7x1g1mJ0lres2rMR84Yd77Lz+Kl71HvsvP4qXvVuHuTB8RF3F/Cj3Jg+Ii7i/hU3C16ry+L831Z8fVh/vsvP4qXvUe+y8/ipe9W4e5MHxEXcX8KPcmD4iLuL+FOFr1Ti/N9WfH1Yf77Lz+Kl71HvsvP4qXvVuHuTB8RF3F/Cj3Jg+Ii7i/hTha9U4vzfVnx9WH++y8/ipe9R77Lz+Kl71bh7kwfERdxfwo9yYPiIu4v4U4WvVOL831Z8fVh/vsvP4qXvUe+y8/ipe9W4e5MHxEXcX8KPcmD4iLuL+FOFr1Ti/N9WfH1Yf77Lz+Kl71aVxXbQkntZnldnblyMscnAjj3f5NWb3Jg+Ii7i/hXqxt0QyBFVRrzhQAM6V34Fa3yRaNIhPufcuTFffWvq6qKKKiXxRRRQFFFFAUUUUBRRRQFFFFAUUUUBSI/Gv7Kfep9Ij8a/sp96gfRRRQKu/Fv7LfVS7jwU9pPrpl34t/Zb6q/JItSgZI6jkYzu9YIoKvw62DLctGY0VgkFwN4QsHZodIiLkCOUqsmmTqQ4zuO+XkWTnKSiJyojeMjUmelLHh97+DpDP5cA7s4B7+bt8a/zR/ko5u3xr/NH+SgrG2eDrtc3EyLqDxDIOnVIToUwIxIxHoiJ0NhS82c+FiKm4N3J8CHk2McwifWg5ur870Q9FiVxysAwmVGjr6C1fObt8a/zR/ko5u3xr/NH+Sgr9vsmU2s8SxiCKQTgW+EDqHTSoR43MUXSy3Uw6XYc1wWuxZALUC0KmOUsr4t0McesllcQkKjMDnMIOvcr4GTVv5u3xr/NH+Sjm7fGv80f5KCrbH2I4ijJt2hcXSS8kWj0xjCqdHJuwbojex6TMXOAGxVxrn5u3xr/NH+Sjm7fGv80f5KDoorn5u3xr/NH+Sjm7fGv80f5KDopMHhSe0P8Aateebt8a/wA0f5K9wQ6c9IsSc5OPIB+6B5KBtFFFAUUUUBRRRQFFFFAUUUUBRRRQFFFFAUiPxr+yn3qfSI/Gv7KfeoH0UUUCrvxb+y31V5mkKplRk7t3X5PJXq78W/st9VeLnVyZ0EhsDBABPzHdQRcW1JzoBhwSEB6LYy2WJz2KEU9fUxC792f1r+4H7gI1qNyMMKUQkkl+wsRkA40nok7qYJrnojQAOhkkqxHgas4IB/fG4deMbqEnuiATHGD2jr7GOAdQxvCrnf4WezFAuLacxKZTczDOI23ZKApvYb11MS3VhTu3GvNrtScrETGDqEWrCsNDO2GBGTuC5353HGRgnHS09wUH6MK3KAdh6GM6sFsA56PWfKAa8vJcmJDo0vk6lQr5NwJcHdnrIyerszQKn2nNqYLEcCTAJRvAwwyTkfvKWyueiy4BNfsO0pS6ArgEnJKHd4PQB17yMsNWN+Ny0zl7o4zGo378b8AEeVhndkfMfLgSW5z4A/cznHmksAQ3XqwM43eQ9dBzRbTuDGWMYVlyGUxudREIcFDkZBY47fN3MDXp9rzKXBhJKvuIRyGTXJvGP3tEeMecynqYV0STXPLMAimPVGBnAwvT1sCGyT4HWBjPbvNfryTqWwrN08YOjQEyd6kENnTjOc7zuGKBkl8yvKCpKqupdKkk4A3E58IknAA7OvOQHbOuGeNS4w/UwwVGQSCQG36TjIz2EVH8tdjR0M4A1HonJ5M5zhhgCTHVknswBvbBPckOWjAOiLSu4gMc8pvDZbG7d0erAJ66CVoqKM10dfQRca9P7xOMaBjUACd568dnpoWS5DnKgqWOPBOlcJjdqGrJ19ox6cDIStFQvObslf0QAzv6jkYbr6fZ0dw6z2gU2W7uNQCxjxcZbtwzFtQB1DVpx4Pbnr8oStFRdw1yYsqAsh5TcMbug+jexIPT0HOO3q665ibzqHpGToO/lCdRxjKhAF3YJznAPUE7RUWnODCQcCbXnOFKhTL4P+oLHuzuJ69xO78tZrklQ0aqCTknDaR146LDPm9W7Gd+cAJWiolZ7oBcxoSWjzjdgHw+tz1dX/7u83JuhISgygzhcoAdz4B3Z69AzkYz276CYoqEgF5qTOCo0hidOptJYE9EY6eVbq6OkgA53e7lrnU+kHBB0gFMA8nuOWGW6e7BA8vVuoJiioiYXPJqUJ1fpcg6M46RjJ7M7lGBjwsnwcHzFznUclgupcZ5PwdSeTtK8pn5MYoJmioi5a4LnQHAyu79HjwT1dunVpBz0uvGABn8sDc8ovKZ0aRnOjrwdXg/6sYx2fLQTFIj8a/sp96n0iPxr+yn3qB9FFFAq6HQf2T9VeEukwOmvV5wroooE87Tz07wo52nnp3hTqKBPO089O8KOdp56d4U6igTztPPTvCjnaeeneFOooE87Tz07wo52nnp3hTqKBPO089O8KOdp56d4U6igTztPPTvCjnaeeneFOooE87Tz07wo52nnp3hTqKBPO089O8KOdp56d4U6igTztPPTvCjnaeeneFOooE87Tz07wo52nnp3hTqKBPO089O8KOdp56d4U6igTztPPTvCjnaeeneFOooE87Tz07wo52nnp3hTqKBPO089O8K8QODI5BBGF3jeP3q6aKAooooP//Z"/>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830" name="Google Shape;830;p25" descr="http://upload.wikimedia.org/wikipedia/commons/thumb/7/7a/PDCA_Cycle.svg/300px-PDCA_Cycle.svg.png"/>
          <p:cNvPicPr preferRelativeResize="0"/>
          <p:nvPr/>
        </p:nvPicPr>
        <p:blipFill rotWithShape="1">
          <a:blip r:embed="rId3">
            <a:alphaModFix/>
          </a:blip>
          <a:srcRect/>
          <a:stretch/>
        </p:blipFill>
        <p:spPr>
          <a:xfrm>
            <a:off x="8483602" y="2229597"/>
            <a:ext cx="3222863" cy="2191548"/>
          </a:xfrm>
          <a:prstGeom prst="rect">
            <a:avLst/>
          </a:prstGeom>
          <a:noFill/>
          <a:ln>
            <a:noFill/>
          </a:ln>
        </p:spPr>
      </p:pic>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6"/>
          <p:cNvSpPr txBox="1">
            <a:spLocks noGrp="1"/>
          </p:cNvSpPr>
          <p:nvPr>
            <p:ph type="title"/>
          </p:nvPr>
        </p:nvSpPr>
        <p:spPr>
          <a:xfrm>
            <a:off x="709650" y="76358"/>
            <a:ext cx="107727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2800"/>
              <a:buFont typeface="Calibri"/>
              <a:buNone/>
            </a:pPr>
            <a:r>
              <a:rPr lang="es-ES" sz="3600" dirty="0">
                <a:latin typeface="Calibri"/>
                <a:ea typeface="Calibri"/>
                <a:cs typeface="Calibri"/>
                <a:sym typeface="Calibri"/>
              </a:rPr>
              <a:t>BENEFICIOS DE TRABAJAR CON UN SISTEMA DE GESTIÓN DE CALIDAD (SGC) ISO 9001</a:t>
            </a:r>
            <a:endParaRPr sz="3600" dirty="0">
              <a:latin typeface="Calibri"/>
              <a:ea typeface="Calibri"/>
              <a:cs typeface="Calibri"/>
              <a:sym typeface="Calibri"/>
            </a:endParaRPr>
          </a:p>
        </p:txBody>
      </p:sp>
      <p:sp>
        <p:nvSpPr>
          <p:cNvPr id="839" name="Google Shape;839;p26"/>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39</a:t>
            </a:fld>
            <a:endParaRPr/>
          </a:p>
        </p:txBody>
      </p:sp>
      <p:pic>
        <p:nvPicPr>
          <p:cNvPr id="7" name="Imagen 6" descr="Diagrama&#10;&#10;Descripción generada automáticamente">
            <a:extLst>
              <a:ext uri="{FF2B5EF4-FFF2-40B4-BE49-F238E27FC236}">
                <a16:creationId xmlns:a16="http://schemas.microsoft.com/office/drawing/2014/main" id="{CAFE604A-B008-F030-0148-90847EBD61A2}"/>
              </a:ext>
            </a:extLst>
          </p:cNvPr>
          <p:cNvPicPr>
            <a:picLocks noChangeAspect="1"/>
          </p:cNvPicPr>
          <p:nvPr/>
        </p:nvPicPr>
        <p:blipFill>
          <a:blip r:embed="rId3"/>
          <a:stretch>
            <a:fillRect/>
          </a:stretch>
        </p:blipFill>
        <p:spPr>
          <a:xfrm>
            <a:off x="1458741" y="1345250"/>
            <a:ext cx="5503914" cy="5111727"/>
          </a:xfrm>
          <a:prstGeom prst="rect">
            <a:avLst/>
          </a:prstGeom>
        </p:spPr>
      </p:pic>
      <p:sp>
        <p:nvSpPr>
          <p:cNvPr id="9" name="CuadroTexto 8">
            <a:extLst>
              <a:ext uri="{FF2B5EF4-FFF2-40B4-BE49-F238E27FC236}">
                <a16:creationId xmlns:a16="http://schemas.microsoft.com/office/drawing/2014/main" id="{7C20168E-0C5B-31F7-BEBF-DFDB56789A26}"/>
              </a:ext>
            </a:extLst>
          </p:cNvPr>
          <p:cNvSpPr txBox="1"/>
          <p:nvPr/>
        </p:nvSpPr>
        <p:spPr>
          <a:xfrm>
            <a:off x="6688086" y="6472664"/>
            <a:ext cx="5503914" cy="369332"/>
          </a:xfrm>
          <a:prstGeom prst="rect">
            <a:avLst/>
          </a:prstGeom>
          <a:noFill/>
        </p:spPr>
        <p:txBody>
          <a:bodyPr wrap="square">
            <a:spAutoFit/>
          </a:bodyPr>
          <a:lstStyle/>
          <a:p>
            <a:r>
              <a:rPr lang="en-US" sz="900" dirty="0">
                <a:solidFill>
                  <a:schemeClr val="bg1"/>
                </a:solidFill>
              </a:rPr>
              <a:t>ISO 9001:2015. </a:t>
            </a:r>
            <a:r>
              <a:rPr lang="en-US" sz="900" i="1" dirty="0">
                <a:solidFill>
                  <a:schemeClr val="bg1"/>
                </a:solidFill>
              </a:rPr>
              <a:t>Quality Management Systems - Requirements</a:t>
            </a:r>
            <a:r>
              <a:rPr lang="en-US" sz="900" dirty="0">
                <a:solidFill>
                  <a:schemeClr val="bg1"/>
                </a:solidFill>
              </a:rPr>
              <a:t>. International Organization for Standardization.</a:t>
            </a:r>
            <a:endParaRPr lang="es-AR" sz="9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30ea1bb25ed_0_2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Desarrollo de Software Dirigido por Modelos. (MDD)</a:t>
            </a:r>
            <a:endParaRPr/>
          </a:p>
        </p:txBody>
      </p:sp>
      <p:sp>
        <p:nvSpPr>
          <p:cNvPr id="320" name="Google Shape;320;g30ea1bb25ed_0_20"/>
          <p:cNvSpPr txBox="1">
            <a:spLocks noGrp="1"/>
          </p:cNvSpPr>
          <p:nvPr>
            <p:ph type="body" idx="1"/>
          </p:nvPr>
        </p:nvSpPr>
        <p:spPr>
          <a:xfrm>
            <a:off x="596536" y="1886848"/>
            <a:ext cx="10323900" cy="4471500"/>
          </a:xfrm>
          <a:prstGeom prst="rect">
            <a:avLst/>
          </a:prstGeom>
          <a:noFill/>
          <a:ln>
            <a:noFill/>
          </a:ln>
        </p:spPr>
        <p:txBody>
          <a:bodyPr spcFirstLastPara="1" wrap="square" lIns="0" tIns="45700" rIns="0" bIns="45700" anchor="t" anchorCtr="0">
            <a:noAutofit/>
          </a:bodyPr>
          <a:lstStyle/>
          <a:p>
            <a:pPr marL="457200" lvl="0" indent="-342900" algn="l" rtl="0">
              <a:lnSpc>
                <a:spcPct val="90000"/>
              </a:lnSpc>
              <a:spcBef>
                <a:spcPts val="1195"/>
              </a:spcBef>
              <a:spcAft>
                <a:spcPts val="0"/>
              </a:spcAft>
              <a:buSzPts val="1800"/>
              <a:buChar char=" "/>
            </a:pPr>
            <a:r>
              <a:rPr lang="es-ES" sz="2000"/>
              <a:t>El adjetivo «dirigido» en MDD, a diferencia de «basado», enfatiza que este paradigma asigna a los modelos un rol central y activo: son al menos tan importantes como el código fuente.</a:t>
            </a:r>
            <a:endParaRPr/>
          </a:p>
          <a:p>
            <a:pPr marL="457200" lvl="0" indent="-228600" algn="l" rtl="0">
              <a:lnSpc>
                <a:spcPct val="90000"/>
              </a:lnSpc>
              <a:spcBef>
                <a:spcPts val="1195"/>
              </a:spcBef>
              <a:spcAft>
                <a:spcPts val="0"/>
              </a:spcAft>
              <a:buSzPts val="1800"/>
              <a:buNone/>
            </a:pPr>
            <a:endParaRPr sz="2000"/>
          </a:p>
          <a:p>
            <a:pPr marL="457200" lvl="0" indent="-342900" algn="l" rtl="0">
              <a:lnSpc>
                <a:spcPct val="90000"/>
              </a:lnSpc>
              <a:spcBef>
                <a:spcPts val="1195"/>
              </a:spcBef>
              <a:spcAft>
                <a:spcPts val="0"/>
              </a:spcAft>
              <a:buSzPts val="1800"/>
              <a:buChar char=" "/>
            </a:pPr>
            <a:r>
              <a:rPr lang="es-ES" sz="2000"/>
              <a:t>Model Driven Development (MDD) promueve enfatizar los siguientes puntos claves:</a:t>
            </a:r>
            <a:endParaRPr/>
          </a:p>
          <a:p>
            <a:pPr marL="914400" lvl="1" indent="-342900" algn="l" rtl="0">
              <a:lnSpc>
                <a:spcPct val="90000"/>
              </a:lnSpc>
              <a:spcBef>
                <a:spcPts val="199"/>
              </a:spcBef>
              <a:spcAft>
                <a:spcPts val="0"/>
              </a:spcAft>
              <a:buSzPts val="1800"/>
              <a:buChar char="◦"/>
            </a:pPr>
            <a:r>
              <a:rPr lang="es-ES" sz="2000"/>
              <a:t>Mayor nivel de abstracción en la especificación tanto del problema a resolver como de la solución correspondiente.</a:t>
            </a:r>
            <a:endParaRPr/>
          </a:p>
          <a:p>
            <a:pPr marL="914400" lvl="1" indent="-342900" algn="l" rtl="0">
              <a:lnSpc>
                <a:spcPct val="90000"/>
              </a:lnSpc>
              <a:spcBef>
                <a:spcPts val="199"/>
              </a:spcBef>
              <a:spcAft>
                <a:spcPts val="0"/>
              </a:spcAft>
              <a:buSzPts val="1800"/>
              <a:buChar char="◦"/>
            </a:pPr>
            <a:r>
              <a:rPr lang="es-ES" sz="2000"/>
              <a:t>Aumento de confianza en la automatización asistida </a:t>
            </a:r>
            <a:r>
              <a:rPr lang="es-ES" sz="2400"/>
              <a:t>por</a:t>
            </a:r>
            <a:r>
              <a:rPr lang="es-ES" sz="2000"/>
              <a:t> computadora para soportar el análisis, el diseño y la ejecución. </a:t>
            </a:r>
            <a:endParaRPr/>
          </a:p>
          <a:p>
            <a:pPr marL="914400" lvl="1" indent="-342900" algn="l" rtl="0">
              <a:lnSpc>
                <a:spcPct val="90000"/>
              </a:lnSpc>
              <a:spcBef>
                <a:spcPts val="199"/>
              </a:spcBef>
              <a:spcAft>
                <a:spcPts val="0"/>
              </a:spcAft>
              <a:buSzPts val="1800"/>
              <a:buChar char="◦"/>
            </a:pPr>
            <a:r>
              <a:rPr lang="es-ES" sz="2000"/>
              <a:t>Uso de estándares industriales como medio para facilitar las comunicaciones, la interacción entre diferentes aplicaciones y productos, y la especialización tecnológica. </a:t>
            </a:r>
            <a:endParaRPr/>
          </a:p>
          <a:p>
            <a:pPr marL="914400" lvl="1" indent="-342900" algn="l" rtl="0">
              <a:lnSpc>
                <a:spcPct val="90000"/>
              </a:lnSpc>
              <a:spcBef>
                <a:spcPts val="199"/>
              </a:spcBef>
              <a:spcAft>
                <a:spcPts val="0"/>
              </a:spcAft>
              <a:buSzPts val="1800"/>
              <a:buChar char="◦"/>
            </a:pPr>
            <a:r>
              <a:rPr lang="es-ES" sz="2000"/>
              <a:t>Los modelos son los conductores primarios en todos los aspectos del desarrollo de software.</a:t>
            </a:r>
            <a:endParaRPr sz="2000"/>
          </a:p>
        </p:txBody>
      </p:sp>
      <p:sp>
        <p:nvSpPr>
          <p:cNvPr id="321" name="Google Shape;321;g30ea1bb25ed_0_2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s-E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3600">
                <a:latin typeface="Calibri"/>
                <a:ea typeface="Calibri"/>
                <a:cs typeface="Calibri"/>
                <a:sym typeface="Calibri"/>
              </a:rPr>
              <a:t>SGC – IRAM – ISO 9001</a:t>
            </a:r>
            <a:endParaRPr sz="3600">
              <a:latin typeface="Calibri"/>
              <a:ea typeface="Calibri"/>
              <a:cs typeface="Calibri"/>
              <a:sym typeface="Calibri"/>
            </a:endParaRPr>
          </a:p>
        </p:txBody>
      </p:sp>
      <p:sp>
        <p:nvSpPr>
          <p:cNvPr id="848" name="Google Shape;848;p27"/>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40</a:t>
            </a:fld>
            <a:endParaRPr/>
          </a:p>
        </p:txBody>
      </p:sp>
      <p:sp>
        <p:nvSpPr>
          <p:cNvPr id="850" name="Google Shape;850;p27"/>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68580" lvl="0" indent="-114300" algn="l" rtl="0">
              <a:lnSpc>
                <a:spcPct val="85000"/>
              </a:lnSpc>
              <a:spcBef>
                <a:spcPts val="0"/>
              </a:spcBef>
              <a:spcAft>
                <a:spcPts val="0"/>
              </a:spcAft>
              <a:buClr>
                <a:srgbClr val="C00000"/>
              </a:buClr>
              <a:buSzPts val="1800"/>
              <a:buFont typeface="Arial"/>
              <a:buChar char="»"/>
            </a:pPr>
            <a:r>
              <a:rPr lang="es-ES" dirty="0"/>
              <a:t>SGC – Mejora Continua</a:t>
            </a:r>
            <a:endParaRPr dirty="0"/>
          </a:p>
          <a:p>
            <a:pPr marL="68580" lvl="0" indent="0" algn="l" rtl="0">
              <a:lnSpc>
                <a:spcPct val="85000"/>
              </a:lnSpc>
              <a:spcBef>
                <a:spcPts val="975"/>
              </a:spcBef>
              <a:spcAft>
                <a:spcPts val="0"/>
              </a:spcAft>
              <a:buClr>
                <a:srgbClr val="C00000"/>
              </a:buClr>
              <a:buSzPts val="1800"/>
              <a:buFont typeface="Arial"/>
              <a:buNone/>
            </a:pPr>
            <a:endParaRPr dirty="0"/>
          </a:p>
        </p:txBody>
      </p:sp>
      <p:pic>
        <p:nvPicPr>
          <p:cNvPr id="852" name="Google Shape;852;p27"/>
          <p:cNvPicPr preferRelativeResize="0">
            <a:picLocks noGrp="1"/>
          </p:cNvPicPr>
          <p:nvPr>
            <p:ph type="body" idx="4294967295"/>
          </p:nvPr>
        </p:nvPicPr>
        <p:blipFill rotWithShape="1">
          <a:blip r:embed="rId3">
            <a:alphaModFix/>
          </a:blip>
          <a:srcRect/>
          <a:stretch/>
        </p:blipFill>
        <p:spPr>
          <a:xfrm>
            <a:off x="4906286" y="1993466"/>
            <a:ext cx="7135812" cy="4221162"/>
          </a:xfrm>
          <a:prstGeom prst="rect">
            <a:avLst/>
          </a:prstGeom>
          <a:noFill/>
          <a:ln>
            <a:noFill/>
          </a:ln>
        </p:spPr>
      </p:pic>
      <p:sp>
        <p:nvSpPr>
          <p:cNvPr id="3" name="CuadroTexto 2">
            <a:extLst>
              <a:ext uri="{FF2B5EF4-FFF2-40B4-BE49-F238E27FC236}">
                <a16:creationId xmlns:a16="http://schemas.microsoft.com/office/drawing/2014/main" id="{251661AB-D9EC-D48D-516B-8E16C0743C1A}"/>
              </a:ext>
            </a:extLst>
          </p:cNvPr>
          <p:cNvSpPr txBox="1"/>
          <p:nvPr/>
        </p:nvSpPr>
        <p:spPr>
          <a:xfrm>
            <a:off x="193984" y="2746952"/>
            <a:ext cx="4416395" cy="2308324"/>
          </a:xfrm>
          <a:prstGeom prst="rect">
            <a:avLst/>
          </a:prstGeom>
          <a:noFill/>
        </p:spPr>
        <p:txBody>
          <a:bodyPr wrap="square">
            <a:spAutoFit/>
          </a:bodyPr>
          <a:lstStyle/>
          <a:p>
            <a:r>
              <a:rPr lang="es-ES" sz="1800" dirty="0">
                <a:latin typeface="Calibri" panose="020F0502020204030204" pitchFamily="34" charset="0"/>
                <a:ea typeface="Calibri" panose="020F0502020204030204" pitchFamily="34" charset="0"/>
                <a:cs typeface="Calibri" panose="020F0502020204030204" pitchFamily="34" charset="0"/>
              </a:rPr>
              <a:t>Implica un compromiso constante por identificar oportunidades de mejora, implementar cambios y evaluar su impacto. En el contexto de la Ingeniería de Software, la mejora </a:t>
            </a:r>
            <a:r>
              <a:rPr lang="es-ES" sz="1800" b="1" u="sng" dirty="0">
                <a:latin typeface="Calibri" panose="020F0502020204030204" pitchFamily="34" charset="0"/>
                <a:ea typeface="Calibri" panose="020F0502020204030204" pitchFamily="34" charset="0"/>
                <a:cs typeface="Calibri" panose="020F0502020204030204" pitchFamily="34" charset="0"/>
              </a:rPr>
              <a:t>continua busca optimizar los procesos de desarrollo, aumentar la calidad del software y satisfacer mejor las necesidades de los clientes</a:t>
            </a:r>
            <a:r>
              <a:rPr lang="es-ES" sz="1800" dirty="0">
                <a:latin typeface="Calibri" panose="020F0502020204030204" pitchFamily="34" charset="0"/>
                <a:ea typeface="Calibri" panose="020F0502020204030204" pitchFamily="34" charset="0"/>
                <a:cs typeface="Calibri" panose="020F0502020204030204" pitchFamily="34" charset="0"/>
              </a:rPr>
              <a:t>.</a:t>
            </a:r>
            <a:endParaRPr lang="es-AR" sz="1800" dirty="0">
              <a:latin typeface="Calibri" panose="020F0502020204030204" pitchFamily="34" charset="0"/>
              <a:ea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A0C77897-55B3-9BC2-76F1-CE19CEA40489}"/>
              </a:ext>
            </a:extLst>
          </p:cNvPr>
          <p:cNvSpPr txBox="1"/>
          <p:nvPr/>
        </p:nvSpPr>
        <p:spPr>
          <a:xfrm>
            <a:off x="5135845" y="1720493"/>
            <a:ext cx="6093500" cy="523220"/>
          </a:xfrm>
          <a:prstGeom prst="rect">
            <a:avLst/>
          </a:prstGeom>
          <a:noFill/>
        </p:spPr>
        <p:txBody>
          <a:bodyPr wrap="square">
            <a:spAutoFit/>
          </a:bodyPr>
          <a:lstStyle/>
          <a:p>
            <a:r>
              <a:rPr lang="es-ES" b="1" dirty="0">
                <a:latin typeface="Calibri" panose="020F0502020204030204" pitchFamily="34" charset="0"/>
                <a:ea typeface="Calibri" panose="020F0502020204030204" pitchFamily="34" charset="0"/>
                <a:cs typeface="Calibri" panose="020F0502020204030204" pitchFamily="34" charset="0"/>
              </a:rPr>
              <a:t>Ciclo PDCA (Plan-Do-</a:t>
            </a:r>
            <a:r>
              <a:rPr lang="es-ES" b="1" dirty="0" err="1">
                <a:latin typeface="Calibri" panose="020F0502020204030204" pitchFamily="34" charset="0"/>
                <a:ea typeface="Calibri" panose="020F0502020204030204" pitchFamily="34" charset="0"/>
                <a:cs typeface="Calibri" panose="020F0502020204030204" pitchFamily="34" charset="0"/>
              </a:rPr>
              <a:t>Check</a:t>
            </a:r>
            <a:r>
              <a:rPr lang="es-ES" b="1" dirty="0">
                <a:latin typeface="Calibri" panose="020F0502020204030204" pitchFamily="34" charset="0"/>
                <a:ea typeface="Calibri" panose="020F0502020204030204" pitchFamily="34" charset="0"/>
                <a:cs typeface="Calibri" panose="020F0502020204030204" pitchFamily="34" charset="0"/>
              </a:rPr>
              <a:t>-</a:t>
            </a:r>
            <a:r>
              <a:rPr lang="es-ES" b="1" dirty="0" err="1">
                <a:latin typeface="Calibri" panose="020F0502020204030204" pitchFamily="34" charset="0"/>
                <a:ea typeface="Calibri" panose="020F0502020204030204" pitchFamily="34" charset="0"/>
                <a:cs typeface="Calibri" panose="020F0502020204030204" pitchFamily="34" charset="0"/>
              </a:rPr>
              <a:t>Act</a:t>
            </a:r>
            <a:r>
              <a:rPr lang="es-ES" b="1" dirty="0">
                <a:latin typeface="Calibri" panose="020F0502020204030204" pitchFamily="34" charset="0"/>
                <a:ea typeface="Calibri" panose="020F0502020204030204" pitchFamily="34" charset="0"/>
                <a:cs typeface="Calibri" panose="020F0502020204030204" pitchFamily="34" charset="0"/>
              </a:rPr>
              <a:t>):</a:t>
            </a:r>
            <a:r>
              <a:rPr lang="es-ES" dirty="0">
                <a:latin typeface="Calibri" panose="020F0502020204030204" pitchFamily="34" charset="0"/>
                <a:ea typeface="Calibri" panose="020F0502020204030204" pitchFamily="34" charset="0"/>
                <a:cs typeface="Calibri" panose="020F0502020204030204" pitchFamily="34" charset="0"/>
              </a:rPr>
              <a:t> Un ciclo iterativo para planificar, implementar, verificar y actuar sobre las mejoras.</a:t>
            </a:r>
            <a:endParaRPr lang="es-AR" dirty="0">
              <a:latin typeface="Calibri" panose="020F0502020204030204" pitchFamily="34" charset="0"/>
              <a:ea typeface="Calibri" panose="020F0502020204030204" pitchFamily="34" charset="0"/>
              <a:cs typeface="Calibri" panose="020F0502020204030204" pitchFamily="34" charset="0"/>
            </a:endParaRPr>
          </a:p>
        </p:txBody>
      </p:sp>
      <p:sp>
        <p:nvSpPr>
          <p:cNvPr id="6" name="Rectangle 1">
            <a:extLst>
              <a:ext uri="{FF2B5EF4-FFF2-40B4-BE49-F238E27FC236}">
                <a16:creationId xmlns:a16="http://schemas.microsoft.com/office/drawing/2014/main" id="{9B45D921-CD60-EF7C-A8B7-1E0ACC82D222}"/>
              </a:ext>
            </a:extLst>
          </p:cNvPr>
          <p:cNvSpPr>
            <a:spLocks noChangeArrowheads="1"/>
          </p:cNvSpPr>
          <p:nvPr/>
        </p:nvSpPr>
        <p:spPr bwMode="auto">
          <a:xfrm>
            <a:off x="6698259" y="6310276"/>
            <a:ext cx="401424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9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900" b="0" i="0" u="none" strike="noStrike" cap="none" normalizeH="0" baseline="0" dirty="0">
                <a:ln>
                  <a:noFill/>
                </a:ln>
                <a:solidFill>
                  <a:schemeClr val="bg1"/>
                </a:solidFill>
                <a:effectLst/>
                <a:latin typeface="Arial" panose="020B0604020202020204" pitchFamily="34" charset="0"/>
              </a:rPr>
              <a:t>Sommerville, I. (2016). </a:t>
            </a:r>
            <a:r>
              <a:rPr kumimoji="0" lang="es-AR" altLang="es-AR" sz="900" b="0" i="1" u="none" strike="noStrike" cap="none" normalizeH="0" baseline="0" dirty="0">
                <a:ln>
                  <a:noFill/>
                </a:ln>
                <a:solidFill>
                  <a:schemeClr val="bg1"/>
                </a:solidFill>
                <a:effectLst/>
                <a:latin typeface="Arial" panose="020B0604020202020204" pitchFamily="34" charset="0"/>
              </a:rPr>
              <a:t>Software </a:t>
            </a:r>
            <a:r>
              <a:rPr kumimoji="0" lang="es-AR" altLang="es-AR" sz="900" b="0" i="1" u="none" strike="noStrike" cap="none" normalizeH="0" baseline="0" dirty="0" err="1">
                <a:ln>
                  <a:noFill/>
                </a:ln>
                <a:solidFill>
                  <a:schemeClr val="bg1"/>
                </a:solidFill>
                <a:effectLst/>
                <a:latin typeface="Arial" panose="020B0604020202020204" pitchFamily="34" charset="0"/>
              </a:rPr>
              <a:t>Engineering</a:t>
            </a:r>
            <a:r>
              <a:rPr kumimoji="0" lang="es-AR" altLang="es-AR" sz="900" b="0" i="0" u="none" strike="noStrike" cap="none" normalizeH="0" baseline="0" dirty="0">
                <a:ln>
                  <a:noFill/>
                </a:ln>
                <a:solidFill>
                  <a:schemeClr val="bg1"/>
                </a:solidFill>
                <a:effectLst/>
                <a:latin typeface="Arial" panose="020B0604020202020204" pitchFamily="34" charset="0"/>
              </a:rPr>
              <a:t>. Pearson </a:t>
            </a:r>
            <a:r>
              <a:rPr kumimoji="0" lang="es-AR" altLang="es-AR" sz="900" b="0" i="0" u="none" strike="noStrike" cap="none" normalizeH="0" baseline="0" dirty="0" err="1">
                <a:ln>
                  <a:noFill/>
                </a:ln>
                <a:solidFill>
                  <a:schemeClr val="bg1"/>
                </a:solidFill>
                <a:effectLst/>
                <a:latin typeface="Arial" panose="020B0604020202020204" pitchFamily="34" charset="0"/>
              </a:rPr>
              <a:t>Education</a:t>
            </a:r>
            <a:r>
              <a:rPr kumimoji="0" lang="es-AR" altLang="es-AR" sz="900"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900" b="0" i="0" u="none" strike="noStrike" cap="none" normalizeH="0" baseline="0" dirty="0">
                <a:ln>
                  <a:noFill/>
                </a:ln>
                <a:solidFill>
                  <a:schemeClr val="bg1"/>
                </a:solidFill>
                <a:effectLst/>
                <a:latin typeface="Arial" panose="020B0604020202020204" pitchFamily="34" charset="0"/>
              </a:rPr>
              <a:t>Bentley, J. (2011). </a:t>
            </a:r>
            <a:r>
              <a:rPr kumimoji="0" lang="es-AR" altLang="es-AR" sz="900" b="0" i="1" u="none" strike="noStrike" cap="none" normalizeH="0" baseline="0" dirty="0" err="1">
                <a:ln>
                  <a:noFill/>
                </a:ln>
                <a:solidFill>
                  <a:schemeClr val="bg1"/>
                </a:solidFill>
                <a:effectLst/>
                <a:latin typeface="Arial" panose="020B0604020202020204" pitchFamily="34" charset="0"/>
              </a:rPr>
              <a:t>Systems</a:t>
            </a:r>
            <a:r>
              <a:rPr kumimoji="0" lang="es-AR" altLang="es-AR" sz="900" b="0" i="1" u="none" strike="noStrike" cap="none" normalizeH="0" baseline="0" dirty="0">
                <a:ln>
                  <a:noFill/>
                </a:ln>
                <a:solidFill>
                  <a:schemeClr val="bg1"/>
                </a:solidFill>
                <a:effectLst/>
                <a:latin typeface="Arial" panose="020B0604020202020204" pitchFamily="34" charset="0"/>
              </a:rPr>
              <a:t> </a:t>
            </a:r>
            <a:r>
              <a:rPr kumimoji="0" lang="es-AR" altLang="es-AR" sz="900" b="0" i="1" u="none" strike="noStrike" cap="none" normalizeH="0" baseline="0" dirty="0" err="1">
                <a:ln>
                  <a:noFill/>
                </a:ln>
                <a:solidFill>
                  <a:schemeClr val="bg1"/>
                </a:solidFill>
                <a:effectLst/>
                <a:latin typeface="Arial" panose="020B0604020202020204" pitchFamily="34" charset="0"/>
              </a:rPr>
              <a:t>Analysis</a:t>
            </a:r>
            <a:r>
              <a:rPr kumimoji="0" lang="es-AR" altLang="es-AR" sz="900" b="0" i="1" u="none" strike="noStrike" cap="none" normalizeH="0" baseline="0" dirty="0">
                <a:ln>
                  <a:noFill/>
                </a:ln>
                <a:solidFill>
                  <a:schemeClr val="bg1"/>
                </a:solidFill>
                <a:effectLst/>
                <a:latin typeface="Arial" panose="020B0604020202020204" pitchFamily="34" charset="0"/>
              </a:rPr>
              <a:t> and </a:t>
            </a:r>
            <a:r>
              <a:rPr kumimoji="0" lang="es-AR" altLang="es-AR" sz="900" b="0" i="1" u="none" strike="noStrike" cap="none" normalizeH="0" baseline="0" dirty="0" err="1">
                <a:ln>
                  <a:noFill/>
                </a:ln>
                <a:solidFill>
                  <a:schemeClr val="bg1"/>
                </a:solidFill>
                <a:effectLst/>
                <a:latin typeface="Arial" panose="020B0604020202020204" pitchFamily="34" charset="0"/>
              </a:rPr>
              <a:t>Design</a:t>
            </a:r>
            <a:r>
              <a:rPr kumimoji="0" lang="es-AR" altLang="es-AR" sz="900" b="0" i="0" u="none" strike="noStrike" cap="none" normalizeH="0" baseline="0" dirty="0">
                <a:ln>
                  <a:noFill/>
                </a:ln>
                <a:solidFill>
                  <a:schemeClr val="bg1"/>
                </a:solidFill>
                <a:effectLst/>
                <a:latin typeface="Arial" panose="020B0604020202020204" pitchFamily="34" charset="0"/>
              </a:rPr>
              <a:t>. McGraw-Hill </a:t>
            </a:r>
            <a:r>
              <a:rPr kumimoji="0" lang="es-AR" altLang="es-AR" sz="900" b="0" i="0" u="none" strike="noStrike" cap="none" normalizeH="0" baseline="0" dirty="0" err="1">
                <a:ln>
                  <a:noFill/>
                </a:ln>
                <a:solidFill>
                  <a:schemeClr val="bg1"/>
                </a:solidFill>
                <a:effectLst/>
                <a:latin typeface="Arial" panose="020B0604020202020204" pitchFamily="34" charset="0"/>
              </a:rPr>
              <a:t>Education</a:t>
            </a:r>
            <a:r>
              <a:rPr kumimoji="0" lang="es-AR" altLang="es-AR" sz="900" b="0" i="0" u="none" strike="noStrike" cap="none" normalizeH="0" baseline="0" dirty="0">
                <a:ln>
                  <a:noFill/>
                </a:ln>
                <a:solidFill>
                  <a:schemeClr val="bg1"/>
                </a:solidFill>
                <a:effectLst/>
                <a:latin typeface="Arial" panose="020B0604020202020204" pitchFamily="34" charset="0"/>
              </a:rPr>
              <a:t>. </a:t>
            </a: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88"/>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4000"/>
              <a:buNone/>
            </a:pPr>
            <a:fld id="{00000000-1234-1234-1234-123412341234}" type="slidenum">
              <a:rPr lang="es-ES"/>
              <a:t>41</a:t>
            </a:fld>
            <a:endParaRPr/>
          </a:p>
        </p:txBody>
      </p:sp>
      <p:graphicFrame>
        <p:nvGraphicFramePr>
          <p:cNvPr id="860" name="Google Shape;860;p88"/>
          <p:cNvGraphicFramePr/>
          <p:nvPr>
            <p:extLst>
              <p:ext uri="{D42A27DB-BD31-4B8C-83A1-F6EECF244321}">
                <p14:modId xmlns:p14="http://schemas.microsoft.com/office/powerpoint/2010/main" val="3800524094"/>
              </p:ext>
            </p:extLst>
          </p:nvPr>
        </p:nvGraphicFramePr>
        <p:xfrm>
          <a:off x="609122" y="712145"/>
          <a:ext cx="10845250" cy="5668025"/>
        </p:xfrm>
        <a:graphic>
          <a:graphicData uri="http://schemas.openxmlformats.org/drawingml/2006/table">
            <a:tbl>
              <a:tblPr>
                <a:noFill/>
                <a:tableStyleId>{1E2BE62B-8F90-4818-B75D-7DE59726608E}</a:tableStyleId>
              </a:tblPr>
              <a:tblGrid>
                <a:gridCol w="1319625">
                  <a:extLst>
                    <a:ext uri="{9D8B030D-6E8A-4147-A177-3AD203B41FA5}">
                      <a16:colId xmlns:a16="http://schemas.microsoft.com/office/drawing/2014/main" val="20000"/>
                    </a:ext>
                  </a:extLst>
                </a:gridCol>
                <a:gridCol w="2290400">
                  <a:extLst>
                    <a:ext uri="{9D8B030D-6E8A-4147-A177-3AD203B41FA5}">
                      <a16:colId xmlns:a16="http://schemas.microsoft.com/office/drawing/2014/main" val="20001"/>
                    </a:ext>
                  </a:extLst>
                </a:gridCol>
                <a:gridCol w="1835350">
                  <a:extLst>
                    <a:ext uri="{9D8B030D-6E8A-4147-A177-3AD203B41FA5}">
                      <a16:colId xmlns:a16="http://schemas.microsoft.com/office/drawing/2014/main" val="20002"/>
                    </a:ext>
                  </a:extLst>
                </a:gridCol>
                <a:gridCol w="5399875">
                  <a:extLst>
                    <a:ext uri="{9D8B030D-6E8A-4147-A177-3AD203B41FA5}">
                      <a16:colId xmlns:a16="http://schemas.microsoft.com/office/drawing/2014/main" val="20003"/>
                    </a:ext>
                  </a:extLst>
                </a:gridCol>
              </a:tblGrid>
              <a:tr h="758925">
                <a:tc>
                  <a:txBody>
                    <a:bodyPr/>
                    <a:lstStyle/>
                    <a:p>
                      <a:pPr marL="0" marR="0" lvl="0" indent="0" algn="ctr" rtl="0">
                        <a:lnSpc>
                          <a:spcPct val="100000"/>
                        </a:lnSpc>
                        <a:spcBef>
                          <a:spcPts val="0"/>
                        </a:spcBef>
                        <a:spcAft>
                          <a:spcPts val="0"/>
                        </a:spcAft>
                        <a:buClr>
                          <a:srgbClr val="000000"/>
                        </a:buClr>
                        <a:buSzPts val="1200"/>
                        <a:buFont typeface="Arial"/>
                        <a:buNone/>
                      </a:pPr>
                      <a:r>
                        <a:rPr lang="es-ES" sz="1200" u="none" strike="noStrike" cap="none"/>
                        <a:t>Calidad de producto de software</a:t>
                      </a:r>
                      <a:endParaRPr sz="1200" b="1"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Se evalúa la calidad mediante </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ISO/IEC 25000</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dirty="0"/>
                        <a:t>Está compuesto por distintos modelos. Define características que pueden estar presentes o no en el producto. La norma nos permite evaluar si están presentes o no , y de qué manera evaluarlas. EJ: Seguridad, Compatibilidad, Seguridad. Etc.</a:t>
                      </a:r>
                      <a:endParaRPr sz="1100" b="0" i="0" u="none" strike="noStrike" cap="none" dirty="0">
                        <a:solidFill>
                          <a:srgbClr val="000000"/>
                        </a:solidFill>
                        <a:latin typeface="Calibri"/>
                        <a:ea typeface="Calibri"/>
                        <a:cs typeface="Calibri"/>
                        <a:sym typeface="Calibri"/>
                      </a:endParaRPr>
                    </a:p>
                  </a:txBody>
                  <a:tcPr marL="6025" marR="6025" marT="6025" marB="0" anchor="ctr"/>
                </a:tc>
                <a:extLst>
                  <a:ext uri="{0D108BD9-81ED-4DB2-BD59-A6C34878D82A}">
                    <a16:rowId xmlns:a16="http://schemas.microsoft.com/office/drawing/2014/main" val="10000"/>
                  </a:ext>
                </a:extLst>
              </a:tr>
              <a:tr h="764175">
                <a:tc rowSpan="4">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Calidad de proceso de desarrollo de software</a:t>
                      </a:r>
                      <a:endParaRPr sz="1100" b="1" i="0" u="none" strike="noStrike" cap="none">
                        <a:solidFill>
                          <a:srgbClr val="000000"/>
                        </a:solidFill>
                        <a:latin typeface="Calibri"/>
                        <a:ea typeface="Calibri"/>
                        <a:cs typeface="Calibri"/>
                        <a:sym typeface="Calibri"/>
                      </a:endParaRPr>
                    </a:p>
                  </a:txBody>
                  <a:tcPr marL="6025" marR="6025" marT="6025" marB="0" anchor="ctr"/>
                </a:tc>
                <a:tc rowSpan="4">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Se evalúa la calidad mediante </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ISO/IEC 12207 </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ISO/IEC 12207 establece un modelo de procesos para el ciclo de vida del software. Define cómo debería ser el modelo de proceso para ser completo y con calidad. Actividades, tareas etc.</a:t>
                      </a:r>
                      <a:endParaRPr sz="1100" b="0" i="0" u="none" strike="noStrike" cap="none">
                        <a:solidFill>
                          <a:srgbClr val="000000"/>
                        </a:solidFill>
                        <a:latin typeface="Calibri"/>
                        <a:ea typeface="Calibri"/>
                        <a:cs typeface="Calibri"/>
                        <a:sym typeface="Calibri"/>
                      </a:endParaRPr>
                    </a:p>
                  </a:txBody>
                  <a:tcPr marL="6025" marR="6025" marT="6025" marB="0" anchor="ctr"/>
                </a:tc>
                <a:extLst>
                  <a:ext uri="{0D108BD9-81ED-4DB2-BD59-A6C34878D82A}">
                    <a16:rowId xmlns:a16="http://schemas.microsoft.com/office/drawing/2014/main" val="10001"/>
                  </a:ext>
                </a:extLst>
              </a:tr>
              <a:tr h="915300">
                <a:tc vMerge="1">
                  <a:txBody>
                    <a:bodyPr/>
                    <a:lstStyle/>
                    <a:p>
                      <a:endParaRPr lang="es-AR"/>
                    </a:p>
                  </a:txBody>
                  <a:tcPr/>
                </a:tc>
                <a:tc v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ISO/IEC 15504 (reemplazada por ISO 33000)</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Es una norma internacional para establecer y mejorar la capacidad y madurez de los procesos</a:t>
                      </a:r>
                      <a:br>
                        <a:rPr lang="es-ES" sz="1100" u="none" strike="noStrike" cap="none"/>
                      </a:br>
                      <a:r>
                        <a:rPr lang="es-ES" sz="1100" u="none" strike="noStrike" cap="none"/>
                        <a:t>Define que se debe tener en cuenta para evaluar el modelo de proceso y concluir si es completo y con calidad.</a:t>
                      </a:r>
                      <a:endParaRPr sz="1100" b="0" i="0" u="none" strike="noStrike" cap="none">
                        <a:solidFill>
                          <a:srgbClr val="000000"/>
                        </a:solidFill>
                        <a:latin typeface="Calibri"/>
                        <a:ea typeface="Calibri"/>
                        <a:cs typeface="Calibri"/>
                        <a:sym typeface="Calibri"/>
                      </a:endParaRPr>
                    </a:p>
                  </a:txBody>
                  <a:tcPr marL="6025" marR="6025" marT="6025" marB="0"/>
                </a:tc>
                <a:extLst>
                  <a:ext uri="{0D108BD9-81ED-4DB2-BD59-A6C34878D82A}">
                    <a16:rowId xmlns:a16="http://schemas.microsoft.com/office/drawing/2014/main" val="10002"/>
                  </a:ext>
                </a:extLst>
              </a:tr>
              <a:tr h="341125">
                <a:tc vMerge="1">
                  <a:txBody>
                    <a:bodyPr/>
                    <a:lstStyle/>
                    <a:p>
                      <a:endParaRPr lang="es-AR"/>
                    </a:p>
                  </a:txBody>
                  <a:tcPr/>
                </a:tc>
                <a:tc v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ISO/IEC 90003</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Proporciona una guía sobre cómo aplicar la ISO 9001 en procesos de software</a:t>
                      </a:r>
                      <a:endParaRPr sz="1100" b="0" i="0" u="none" strike="noStrike" cap="none">
                        <a:solidFill>
                          <a:srgbClr val="000000"/>
                        </a:solidFill>
                        <a:latin typeface="Calibri"/>
                        <a:ea typeface="Calibri"/>
                        <a:cs typeface="Calibri"/>
                        <a:sym typeface="Calibri"/>
                      </a:endParaRPr>
                    </a:p>
                  </a:txBody>
                  <a:tcPr marL="6025" marR="6025" marT="6025" marB="0" anchor="ctr"/>
                </a:tc>
                <a:extLst>
                  <a:ext uri="{0D108BD9-81ED-4DB2-BD59-A6C34878D82A}">
                    <a16:rowId xmlns:a16="http://schemas.microsoft.com/office/drawing/2014/main" val="10003"/>
                  </a:ext>
                </a:extLst>
              </a:tr>
              <a:tr h="1066425">
                <a:tc vMerge="1">
                  <a:txBody>
                    <a:bodyPr/>
                    <a:lstStyle/>
                    <a:p>
                      <a:endParaRPr lang="es-AR"/>
                    </a:p>
                  </a:txBody>
                  <a:tcPr/>
                </a:tc>
                <a:tc v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CMMI</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Proporciona un marco estructurado para evaluar los procesos actuales de la organización, establecer prioridades de mejora, e implementar esas mejoras. Se utiliza para organizaciones desarrolladoras de software de medianas a grandes dimensiones</a:t>
                      </a:r>
                      <a:endParaRPr sz="1100" b="0" i="0" u="none" strike="noStrike" cap="none">
                        <a:solidFill>
                          <a:srgbClr val="000000"/>
                        </a:solidFill>
                        <a:latin typeface="Calibri"/>
                        <a:ea typeface="Calibri"/>
                        <a:cs typeface="Calibri"/>
                        <a:sym typeface="Calibri"/>
                      </a:endParaRPr>
                    </a:p>
                  </a:txBody>
                  <a:tcPr marL="6025" marR="6025" marT="6025" marB="0" anchor="ctr"/>
                </a:tc>
                <a:extLst>
                  <a:ext uri="{0D108BD9-81ED-4DB2-BD59-A6C34878D82A}">
                    <a16:rowId xmlns:a16="http://schemas.microsoft.com/office/drawing/2014/main" val="10004"/>
                  </a:ext>
                </a:extLst>
              </a:tr>
              <a:tr h="1822075">
                <a:tc>
                  <a:txBody>
                    <a:bodyPr/>
                    <a:lstStyle/>
                    <a:p>
                      <a:pPr marL="0" marR="0" lvl="0" indent="0" algn="ctr" rtl="0">
                        <a:lnSpc>
                          <a:spcPct val="100000"/>
                        </a:lnSpc>
                        <a:spcBef>
                          <a:spcPts val="0"/>
                        </a:spcBef>
                        <a:spcAft>
                          <a:spcPts val="0"/>
                        </a:spcAft>
                        <a:buClr>
                          <a:srgbClr val="000000"/>
                        </a:buClr>
                        <a:buSzPts val="1200"/>
                        <a:buFont typeface="Arial"/>
                        <a:buNone/>
                      </a:pPr>
                      <a:r>
                        <a:rPr lang="es-ES" sz="1200" u="none" strike="noStrike" cap="none"/>
                        <a:t>Calidad de Procesos/Servicios en general </a:t>
                      </a:r>
                      <a:endParaRPr sz="1200" b="1"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se evalúa mediante</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a:t>ISO 9001</a:t>
                      </a:r>
                      <a:endParaRPr sz="1100" b="0" i="0" u="none" strike="noStrike" cap="none">
                        <a:solidFill>
                          <a:srgbClr val="000000"/>
                        </a:solidFill>
                        <a:latin typeface="Calibri"/>
                        <a:ea typeface="Calibri"/>
                        <a:cs typeface="Calibri"/>
                        <a:sym typeface="Calibri"/>
                      </a:endParaRPr>
                    </a:p>
                  </a:txBody>
                  <a:tcPr marL="6025" marR="6025" marT="6025"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s-ES" sz="1100" u="none" strike="noStrike" cap="none" dirty="0"/>
                        <a:t>La Norma ISO 9001 determina los requisitos para establecer un Sistema de Gestión de la Calidad. Forma parte de la familia ISO 9000, que es un conjunto de normas de “gestión de la calidad” aplicables a cualquier tipo de organización con el objetivo de obtener mejoras en la organización y, eventualmente arribar a una certificación, punto importante a la hora de competir en los mercados globales.</a:t>
                      </a:r>
                      <a:endParaRPr sz="1100" b="0" i="0" u="none" strike="noStrike" cap="none" dirty="0">
                        <a:solidFill>
                          <a:srgbClr val="000000"/>
                        </a:solidFill>
                        <a:latin typeface="Calibri"/>
                        <a:ea typeface="Calibri"/>
                        <a:cs typeface="Calibri"/>
                        <a:sym typeface="Calibri"/>
                      </a:endParaRPr>
                    </a:p>
                  </a:txBody>
                  <a:tcPr marL="6025" marR="6025" marT="6025" marB="0" anchor="ctr"/>
                </a:tc>
                <a:extLst>
                  <a:ext uri="{0D108BD9-81ED-4DB2-BD59-A6C34878D82A}">
                    <a16:rowId xmlns:a16="http://schemas.microsoft.com/office/drawing/2014/main" val="10005"/>
                  </a:ext>
                </a:extLst>
              </a:tr>
            </a:tbl>
          </a:graphicData>
        </a:graphic>
      </p:graphicFrame>
      <p:sp>
        <p:nvSpPr>
          <p:cNvPr id="861" name="Google Shape;861;p88"/>
          <p:cNvSpPr txBox="1"/>
          <p:nvPr/>
        </p:nvSpPr>
        <p:spPr>
          <a:xfrm>
            <a:off x="609122" y="166255"/>
            <a:ext cx="2935936"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0" i="0" u="none" strike="noStrike" cap="none">
                <a:solidFill>
                  <a:schemeClr val="accent6"/>
                </a:solidFill>
                <a:latin typeface="Calibri"/>
                <a:ea typeface="Calibri"/>
                <a:cs typeface="Calibri"/>
                <a:sym typeface="Calibri"/>
              </a:rPr>
              <a:t>Resumiendo </a:t>
            </a:r>
            <a:endParaRPr sz="3600" b="0" i="0" u="none" strike="noStrike" cap="none">
              <a:solidFill>
                <a:schemeClr val="accent6"/>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30ea1bb25ed_0_2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Desarrollo de Software Dirigido por Modelos. (MDD)</a:t>
            </a:r>
            <a:endParaRPr/>
          </a:p>
        </p:txBody>
      </p:sp>
      <p:sp>
        <p:nvSpPr>
          <p:cNvPr id="327" name="Google Shape;327;g30ea1bb25ed_0_26"/>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195"/>
              </a:spcBef>
              <a:spcAft>
                <a:spcPts val="0"/>
              </a:spcAft>
              <a:buSzPts val="1800"/>
              <a:buChar char=" "/>
            </a:pPr>
            <a:r>
              <a:rPr lang="es-ES" sz="2000"/>
              <a:t>Los modelos pasan de ser entidades contemplativas (es decir, artefactos que son interpretados por los diseñadores y programadores) para convertirse en entidades productivas a partir de las cuales se deriva la implementación en forma automática.</a:t>
            </a:r>
            <a:endParaRPr/>
          </a:p>
          <a:p>
            <a:pPr marL="114300" lvl="0" indent="0" algn="l" rtl="0">
              <a:lnSpc>
                <a:spcPct val="90000"/>
              </a:lnSpc>
              <a:spcBef>
                <a:spcPts val="1195"/>
              </a:spcBef>
              <a:spcAft>
                <a:spcPts val="0"/>
              </a:spcAft>
              <a:buSzPts val="1800"/>
              <a:buNone/>
            </a:pPr>
            <a:br>
              <a:rPr lang="es-ES" sz="2000"/>
            </a:br>
            <a:endParaRPr sz="2000"/>
          </a:p>
          <a:p>
            <a:pPr marL="457200" lvl="0" indent="-228600" algn="l" rtl="0">
              <a:lnSpc>
                <a:spcPct val="90000"/>
              </a:lnSpc>
              <a:spcBef>
                <a:spcPts val="1195"/>
              </a:spcBef>
              <a:spcAft>
                <a:spcPts val="0"/>
              </a:spcAft>
              <a:buSzPts val="1800"/>
              <a:buNone/>
            </a:pPr>
            <a:endParaRPr sz="2000"/>
          </a:p>
          <a:p>
            <a:pPr marL="457200" lvl="0" indent="-228600" algn="l" rtl="0">
              <a:lnSpc>
                <a:spcPct val="90000"/>
              </a:lnSpc>
              <a:spcBef>
                <a:spcPts val="1195"/>
              </a:spcBef>
              <a:spcAft>
                <a:spcPts val="0"/>
              </a:spcAft>
              <a:buSzPts val="1800"/>
              <a:buNone/>
            </a:pPr>
            <a:endParaRPr sz="2000"/>
          </a:p>
          <a:p>
            <a:pPr marL="457200" lvl="0" indent="-228600" algn="l" rtl="0">
              <a:lnSpc>
                <a:spcPct val="90000"/>
              </a:lnSpc>
              <a:spcBef>
                <a:spcPts val="1195"/>
              </a:spcBef>
              <a:spcAft>
                <a:spcPts val="0"/>
              </a:spcAft>
              <a:buSzPts val="1800"/>
              <a:buNone/>
            </a:pPr>
            <a:endParaRPr sz="2000"/>
          </a:p>
        </p:txBody>
      </p:sp>
      <p:sp>
        <p:nvSpPr>
          <p:cNvPr id="328" name="Google Shape;328;g30ea1bb25ed_0_2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s-ES"/>
              <a:t>5</a:t>
            </a:fld>
            <a:endParaRPr/>
          </a:p>
        </p:txBody>
      </p:sp>
      <p:sp>
        <p:nvSpPr>
          <p:cNvPr id="329" name="Google Shape;329;g30ea1bb25ed_0_26"/>
          <p:cNvSpPr/>
          <p:nvPr/>
        </p:nvSpPr>
        <p:spPr>
          <a:xfrm>
            <a:off x="1919289" y="2719391"/>
            <a:ext cx="8424900" cy="345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30" name="Google Shape;330;g30ea1bb25ed_0_26"/>
          <p:cNvPicPr preferRelativeResize="0"/>
          <p:nvPr/>
        </p:nvPicPr>
        <p:blipFill rotWithShape="1">
          <a:blip r:embed="rId3">
            <a:alphaModFix/>
          </a:blip>
          <a:srcRect/>
          <a:stretch/>
        </p:blipFill>
        <p:spPr>
          <a:xfrm>
            <a:off x="1919289" y="2925441"/>
            <a:ext cx="8424863" cy="33921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30ea1bb25ed_0_3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Ciclo de Vida del Software Dirigido por Modelos.</a:t>
            </a:r>
            <a:endParaRPr/>
          </a:p>
        </p:txBody>
      </p:sp>
      <p:sp>
        <p:nvSpPr>
          <p:cNvPr id="337" name="Google Shape;337;g30ea1bb25ed_0_3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s-ES"/>
              <a:t>6</a:t>
            </a:fld>
            <a:endParaRPr/>
          </a:p>
        </p:txBody>
      </p:sp>
      <p:sp>
        <p:nvSpPr>
          <p:cNvPr id="338" name="Google Shape;338;g30ea1bb25ed_0_34"/>
          <p:cNvSpPr/>
          <p:nvPr/>
        </p:nvSpPr>
        <p:spPr>
          <a:xfrm>
            <a:off x="2946400" y="1628778"/>
            <a:ext cx="6121500" cy="4873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39" name="Google Shape;339;g30ea1bb25ed_0_34"/>
          <p:cNvPicPr preferRelativeResize="0"/>
          <p:nvPr/>
        </p:nvPicPr>
        <p:blipFill rotWithShape="1">
          <a:blip r:embed="rId3">
            <a:alphaModFix/>
          </a:blip>
          <a:srcRect/>
          <a:stretch/>
        </p:blipFill>
        <p:spPr>
          <a:xfrm>
            <a:off x="3242965" y="1794112"/>
            <a:ext cx="5706070" cy="45429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30ea1bb25ed_0_42"/>
          <p:cNvSpPr txBox="1">
            <a:spLocks noGrp="1"/>
          </p:cNvSpPr>
          <p:nvPr>
            <p:ph type="title"/>
          </p:nvPr>
        </p:nvSpPr>
        <p:spPr>
          <a:xfrm>
            <a:off x="527713" y="423081"/>
            <a:ext cx="10160100" cy="1143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Modelos de MDD. (PIMs, y PSMs)</a:t>
            </a:r>
            <a:endParaRPr/>
          </a:p>
        </p:txBody>
      </p:sp>
      <p:sp>
        <p:nvSpPr>
          <p:cNvPr id="345" name="Google Shape;345;g30ea1bb25ed_0_42"/>
          <p:cNvSpPr txBox="1">
            <a:spLocks noGrp="1"/>
          </p:cNvSpPr>
          <p:nvPr>
            <p:ph type="body" idx="1"/>
          </p:nvPr>
        </p:nvSpPr>
        <p:spPr>
          <a:xfrm>
            <a:off x="983432" y="1566081"/>
            <a:ext cx="10058400" cy="4023300"/>
          </a:xfrm>
          <a:prstGeom prst="rect">
            <a:avLst/>
          </a:prstGeom>
          <a:noFill/>
          <a:ln>
            <a:noFill/>
          </a:ln>
        </p:spPr>
        <p:txBody>
          <a:bodyPr spcFirstLastPara="1" wrap="square" lIns="0" tIns="45700" rIns="0" bIns="45700" anchor="t" anchorCtr="0">
            <a:noAutofit/>
          </a:bodyPr>
          <a:lstStyle/>
          <a:p>
            <a:pPr marL="457200" lvl="0" indent="-342900" algn="l" rtl="0">
              <a:lnSpc>
                <a:spcPct val="90000"/>
              </a:lnSpc>
              <a:spcBef>
                <a:spcPts val="1195"/>
              </a:spcBef>
              <a:spcAft>
                <a:spcPts val="0"/>
              </a:spcAft>
              <a:buSzPts val="1800"/>
              <a:buChar char=" "/>
            </a:pPr>
            <a:r>
              <a:rPr lang="es-ES" sz="2400"/>
              <a:t>Platform Independent Model (PIM): “Un modelo de un sistema que no contiene información acerca de la plataforma o la tecnología que es usada para implementarlo”</a:t>
            </a:r>
            <a:endParaRPr/>
          </a:p>
          <a:p>
            <a:pPr marL="457200" lvl="0" indent="-342900" algn="l" rtl="0">
              <a:lnSpc>
                <a:spcPct val="90000"/>
              </a:lnSpc>
              <a:spcBef>
                <a:spcPts val="1195"/>
              </a:spcBef>
              <a:spcAft>
                <a:spcPts val="0"/>
              </a:spcAft>
              <a:buSzPts val="1800"/>
              <a:buChar char=" "/>
            </a:pPr>
            <a:r>
              <a:rPr lang="es-ES" sz="2400"/>
              <a:t>Platform Specific Model (PSM): “Un modelo de un sistema que incluye información acerca de la tecnología específica que se usará para su implementación sobre  una plataforma específica”</a:t>
            </a:r>
            <a:endParaRPr/>
          </a:p>
          <a:p>
            <a:pPr marL="457200" lvl="0" indent="-342900" algn="l" rtl="0">
              <a:lnSpc>
                <a:spcPct val="90000"/>
              </a:lnSpc>
              <a:spcBef>
                <a:spcPts val="1195"/>
              </a:spcBef>
              <a:spcAft>
                <a:spcPts val="0"/>
              </a:spcAft>
              <a:buSzPts val="1800"/>
              <a:buChar char=" "/>
            </a:pPr>
            <a:r>
              <a:rPr lang="es-ES" sz="2400"/>
              <a:t>Transformación de modelos: “Especifica el proceso de conversión de un modelo en otro modelo del mismo sistema.”</a:t>
            </a:r>
            <a:endParaRPr/>
          </a:p>
          <a:p>
            <a:pPr marL="914400" lvl="1" indent="-342900" algn="l" rtl="0">
              <a:lnSpc>
                <a:spcPct val="90000"/>
              </a:lnSpc>
              <a:spcBef>
                <a:spcPts val="199"/>
              </a:spcBef>
              <a:spcAft>
                <a:spcPts val="0"/>
              </a:spcAft>
              <a:buSzPts val="1800"/>
              <a:buChar char="◦"/>
            </a:pPr>
            <a:r>
              <a:rPr lang="es-ES" sz="2400"/>
              <a:t>Cada transformación incluye (al menos):</a:t>
            </a:r>
            <a:endParaRPr/>
          </a:p>
          <a:p>
            <a:pPr marL="1371600" lvl="2" indent="-342900" algn="l" rtl="0">
              <a:lnSpc>
                <a:spcPct val="90000"/>
              </a:lnSpc>
              <a:spcBef>
                <a:spcPts val="398"/>
              </a:spcBef>
              <a:spcAft>
                <a:spcPts val="0"/>
              </a:spcAft>
              <a:buSzPts val="1800"/>
              <a:buChar char="◦"/>
            </a:pPr>
            <a:r>
              <a:rPr lang="es-ES" sz="1800"/>
              <a:t>un PIM, </a:t>
            </a:r>
            <a:endParaRPr/>
          </a:p>
          <a:p>
            <a:pPr marL="1371600" lvl="2" indent="-342900" algn="l" rtl="0">
              <a:lnSpc>
                <a:spcPct val="90000"/>
              </a:lnSpc>
              <a:spcBef>
                <a:spcPts val="398"/>
              </a:spcBef>
              <a:spcAft>
                <a:spcPts val="0"/>
              </a:spcAft>
              <a:buSzPts val="1800"/>
              <a:buChar char="◦"/>
            </a:pPr>
            <a:r>
              <a:rPr lang="es-ES" sz="1800"/>
              <a:t>un Modelo de la Plataforma, </a:t>
            </a:r>
            <a:endParaRPr/>
          </a:p>
          <a:p>
            <a:pPr marL="1371600" lvl="2" indent="-342900" algn="l" rtl="0">
              <a:lnSpc>
                <a:spcPct val="90000"/>
              </a:lnSpc>
              <a:spcBef>
                <a:spcPts val="398"/>
              </a:spcBef>
              <a:spcAft>
                <a:spcPts val="0"/>
              </a:spcAft>
              <a:buSzPts val="1800"/>
              <a:buChar char="◦"/>
            </a:pPr>
            <a:r>
              <a:rPr lang="es-ES" sz="1800"/>
              <a:t>una Transformación, y </a:t>
            </a:r>
            <a:endParaRPr/>
          </a:p>
          <a:p>
            <a:pPr marL="1371600" lvl="2" indent="-342900" algn="l" rtl="0">
              <a:lnSpc>
                <a:spcPct val="90000"/>
              </a:lnSpc>
              <a:spcBef>
                <a:spcPts val="398"/>
              </a:spcBef>
              <a:spcAft>
                <a:spcPts val="0"/>
              </a:spcAft>
              <a:buSzPts val="1800"/>
              <a:buChar char="◦"/>
            </a:pPr>
            <a:r>
              <a:rPr lang="es-ES" sz="1800"/>
              <a:t>un PSM</a:t>
            </a:r>
            <a:endParaRPr sz="1800"/>
          </a:p>
        </p:txBody>
      </p:sp>
      <p:sp>
        <p:nvSpPr>
          <p:cNvPr id="346" name="Google Shape;346;g30ea1bb25ed_0_4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s-E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30ea1bb25ed_0_48"/>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800"/>
              <a:buNone/>
            </a:pPr>
            <a:r>
              <a:rPr lang="es-ES" sz="4400"/>
              <a:t>Los tres pasos principales en el proceso de</a:t>
            </a:r>
            <a:br>
              <a:rPr lang="es-ES" sz="4400"/>
            </a:br>
            <a:r>
              <a:rPr lang="es-ES" sz="4400"/>
              <a:t>desarrollo MDD.</a:t>
            </a:r>
            <a:endParaRPr sz="4400"/>
          </a:p>
        </p:txBody>
      </p:sp>
      <p:sp>
        <p:nvSpPr>
          <p:cNvPr id="355" name="Google Shape;355;g30ea1bb25ed_0_4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s-ES"/>
              <a:t>8</a:t>
            </a:fld>
            <a:endParaRPr/>
          </a:p>
        </p:txBody>
      </p:sp>
      <p:sp>
        <p:nvSpPr>
          <p:cNvPr id="356" name="Google Shape;356;g30ea1bb25ed_0_48"/>
          <p:cNvSpPr/>
          <p:nvPr/>
        </p:nvSpPr>
        <p:spPr>
          <a:xfrm>
            <a:off x="3863975" y="1268416"/>
            <a:ext cx="4781700" cy="558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57" name="Google Shape;357;g30ea1bb25ed_0_48"/>
          <p:cNvPicPr preferRelativeResize="0"/>
          <p:nvPr/>
        </p:nvPicPr>
        <p:blipFill rotWithShape="1">
          <a:blip r:embed="rId3">
            <a:alphaModFix/>
          </a:blip>
          <a:srcRect/>
          <a:stretch/>
        </p:blipFill>
        <p:spPr>
          <a:xfrm>
            <a:off x="7536160" y="1267588"/>
            <a:ext cx="4466501" cy="5220973"/>
          </a:xfrm>
          <a:prstGeom prst="rect">
            <a:avLst/>
          </a:prstGeom>
          <a:noFill/>
          <a:ln>
            <a:noFill/>
          </a:ln>
        </p:spPr>
      </p:pic>
      <p:sp>
        <p:nvSpPr>
          <p:cNvPr id="358" name="Google Shape;358;g30ea1bb25ed_0_48"/>
          <p:cNvSpPr txBox="1"/>
          <p:nvPr/>
        </p:nvSpPr>
        <p:spPr>
          <a:xfrm>
            <a:off x="317501" y="1823399"/>
            <a:ext cx="6857100" cy="3766200"/>
          </a:xfrm>
          <a:prstGeom prst="rect">
            <a:avLst/>
          </a:prstGeom>
          <a:noFill/>
          <a:ln>
            <a:noFill/>
          </a:ln>
        </p:spPr>
        <p:txBody>
          <a:bodyPr spcFirstLastPara="1" wrap="square" lIns="91425" tIns="45700" rIns="91425" bIns="45700" anchor="t" anchorCtr="0">
            <a:noAutofit/>
          </a:bodyPr>
          <a:lstStyle/>
          <a:p>
            <a:pPr marL="68580" marR="0" lvl="0" indent="-127000" algn="l" rtl="0">
              <a:lnSpc>
                <a:spcPct val="85000"/>
              </a:lnSpc>
              <a:spcBef>
                <a:spcPts val="0"/>
              </a:spcBef>
              <a:spcAft>
                <a:spcPts val="0"/>
              </a:spcAft>
              <a:buClr>
                <a:srgbClr val="C00000"/>
              </a:buClr>
              <a:buSzPts val="2000"/>
              <a:buFont typeface="Arial"/>
              <a:buChar char="»"/>
            </a:pPr>
            <a:r>
              <a:rPr lang="es-ES" sz="2000" b="0" i="0" u="none" strike="noStrike" cap="none">
                <a:solidFill>
                  <a:srgbClr val="262626"/>
                </a:solidFill>
                <a:latin typeface="Arial"/>
                <a:ea typeface="Arial"/>
                <a:cs typeface="Arial"/>
                <a:sym typeface="Arial"/>
              </a:rPr>
              <a:t>Platform Independent Model (PIM): “Un modelo de un sistema que no contiene información acerca de la plataforma o la tecnología que es usada para implementarlo”</a:t>
            </a:r>
            <a:endParaRPr/>
          </a:p>
          <a:p>
            <a:pPr marL="68580" marR="0" lvl="0" indent="-127000" algn="l" rtl="0">
              <a:lnSpc>
                <a:spcPct val="85000"/>
              </a:lnSpc>
              <a:spcBef>
                <a:spcPts val="975"/>
              </a:spcBef>
              <a:spcAft>
                <a:spcPts val="0"/>
              </a:spcAft>
              <a:buClr>
                <a:srgbClr val="C00000"/>
              </a:buClr>
              <a:buSzPts val="2000"/>
              <a:buFont typeface="Arial"/>
              <a:buChar char="»"/>
            </a:pPr>
            <a:r>
              <a:rPr lang="es-ES" sz="2000" b="0" i="0" u="none" strike="noStrike" cap="none">
                <a:solidFill>
                  <a:srgbClr val="262626"/>
                </a:solidFill>
                <a:latin typeface="Arial"/>
                <a:ea typeface="Arial"/>
                <a:cs typeface="Arial"/>
                <a:sym typeface="Arial"/>
              </a:rPr>
              <a:t>Platform Specific Model (PSM): “Un modelo de un sistema que incluye información acerca de la tecnología específica que se usará para su implementación sobre  una plataforma específica”</a:t>
            </a:r>
            <a:endParaRPr/>
          </a:p>
          <a:p>
            <a:pPr marL="68580" marR="0" lvl="0" indent="-127000" algn="l" rtl="0">
              <a:lnSpc>
                <a:spcPct val="85000"/>
              </a:lnSpc>
              <a:spcBef>
                <a:spcPts val="975"/>
              </a:spcBef>
              <a:spcAft>
                <a:spcPts val="0"/>
              </a:spcAft>
              <a:buClr>
                <a:srgbClr val="C00000"/>
              </a:buClr>
              <a:buSzPts val="2000"/>
              <a:buFont typeface="Arial"/>
              <a:buChar char="»"/>
            </a:pPr>
            <a:r>
              <a:rPr lang="es-ES" sz="2000" b="0" i="0" u="none" strike="noStrike" cap="none">
                <a:solidFill>
                  <a:srgbClr val="262626"/>
                </a:solidFill>
                <a:latin typeface="Arial"/>
                <a:ea typeface="Arial"/>
                <a:cs typeface="Arial"/>
                <a:sym typeface="Arial"/>
              </a:rPr>
              <a:t>Transformación de modelos: “Especifica el proceso de conversión de un modelo en otro modelo del mismo sistema.”</a:t>
            </a:r>
            <a:endParaRPr/>
          </a:p>
          <a:p>
            <a:pPr marL="260604" marR="0" lvl="1" indent="-257175" algn="l" rtl="0">
              <a:lnSpc>
                <a:spcPct val="85000"/>
              </a:lnSpc>
              <a:spcBef>
                <a:spcPts val="450"/>
              </a:spcBef>
              <a:spcAft>
                <a:spcPts val="0"/>
              </a:spcAft>
              <a:buClr>
                <a:srgbClr val="000000"/>
              </a:buClr>
              <a:buSzPts val="2000"/>
              <a:buFont typeface="Arial"/>
              <a:buChar char=" "/>
            </a:pPr>
            <a:r>
              <a:rPr lang="es-ES" sz="2000" b="0" i="0" u="none" strike="noStrike" cap="none">
                <a:solidFill>
                  <a:srgbClr val="262626"/>
                </a:solidFill>
                <a:latin typeface="Arial"/>
                <a:ea typeface="Arial"/>
                <a:cs typeface="Arial"/>
                <a:sym typeface="Arial"/>
              </a:rPr>
              <a:t>Cada transformación incluye (al menos):</a:t>
            </a:r>
            <a:endParaRPr/>
          </a:p>
          <a:p>
            <a:pPr marL="411480" marR="0" lvl="2" indent="-411480" algn="l" rtl="0">
              <a:lnSpc>
                <a:spcPct val="85000"/>
              </a:lnSpc>
              <a:spcBef>
                <a:spcPts val="450"/>
              </a:spcBef>
              <a:spcAft>
                <a:spcPts val="0"/>
              </a:spcAft>
              <a:buClr>
                <a:srgbClr val="000000"/>
              </a:buClr>
              <a:buSzPts val="1600"/>
              <a:buFont typeface="Arial"/>
              <a:buChar char=" "/>
            </a:pPr>
            <a:r>
              <a:rPr lang="es-ES" sz="1600" b="0" i="1" u="none" strike="noStrike" cap="none">
                <a:solidFill>
                  <a:srgbClr val="262626"/>
                </a:solidFill>
                <a:latin typeface="Arial"/>
                <a:ea typeface="Arial"/>
                <a:cs typeface="Arial"/>
                <a:sym typeface="Arial"/>
              </a:rPr>
              <a:t>un PIM, </a:t>
            </a:r>
            <a:endParaRPr/>
          </a:p>
          <a:p>
            <a:pPr marL="411480" marR="0" lvl="2" indent="-411480" algn="l" rtl="0">
              <a:lnSpc>
                <a:spcPct val="85000"/>
              </a:lnSpc>
              <a:spcBef>
                <a:spcPts val="450"/>
              </a:spcBef>
              <a:spcAft>
                <a:spcPts val="0"/>
              </a:spcAft>
              <a:buClr>
                <a:srgbClr val="000000"/>
              </a:buClr>
              <a:buSzPts val="1600"/>
              <a:buFont typeface="Arial"/>
              <a:buChar char=" "/>
            </a:pPr>
            <a:r>
              <a:rPr lang="es-ES" sz="1600" b="0" i="1" u="none" strike="noStrike" cap="none">
                <a:solidFill>
                  <a:srgbClr val="262626"/>
                </a:solidFill>
                <a:latin typeface="Arial"/>
                <a:ea typeface="Arial"/>
                <a:cs typeface="Arial"/>
                <a:sym typeface="Arial"/>
              </a:rPr>
              <a:t>un Modelo de la Plataforma, </a:t>
            </a:r>
            <a:endParaRPr/>
          </a:p>
          <a:p>
            <a:pPr marL="411480" marR="0" lvl="2" indent="-411480" algn="l" rtl="0">
              <a:lnSpc>
                <a:spcPct val="85000"/>
              </a:lnSpc>
              <a:spcBef>
                <a:spcPts val="450"/>
              </a:spcBef>
              <a:spcAft>
                <a:spcPts val="0"/>
              </a:spcAft>
              <a:buClr>
                <a:srgbClr val="000000"/>
              </a:buClr>
              <a:buSzPts val="1600"/>
              <a:buFont typeface="Arial"/>
              <a:buChar char=" "/>
            </a:pPr>
            <a:r>
              <a:rPr lang="es-ES" sz="1600" b="0" i="1" u="none" strike="noStrike" cap="none">
                <a:solidFill>
                  <a:srgbClr val="262626"/>
                </a:solidFill>
                <a:latin typeface="Arial"/>
                <a:ea typeface="Arial"/>
                <a:cs typeface="Arial"/>
                <a:sym typeface="Arial"/>
              </a:rPr>
              <a:t>una Transformación, y </a:t>
            </a:r>
            <a:endParaRPr/>
          </a:p>
          <a:p>
            <a:pPr marL="411480" marR="0" lvl="2" indent="-411480" algn="l" rtl="0">
              <a:lnSpc>
                <a:spcPct val="85000"/>
              </a:lnSpc>
              <a:spcBef>
                <a:spcPts val="450"/>
              </a:spcBef>
              <a:spcAft>
                <a:spcPts val="0"/>
              </a:spcAft>
              <a:buClr>
                <a:srgbClr val="000000"/>
              </a:buClr>
              <a:buSzPts val="1600"/>
              <a:buFont typeface="Arial"/>
              <a:buChar char=" "/>
            </a:pPr>
            <a:r>
              <a:rPr lang="es-ES" sz="1600" b="0" i="1" u="none" strike="noStrike" cap="none">
                <a:solidFill>
                  <a:srgbClr val="262626"/>
                </a:solidFill>
                <a:latin typeface="Arial"/>
                <a:ea typeface="Arial"/>
                <a:cs typeface="Arial"/>
                <a:sym typeface="Arial"/>
              </a:rPr>
              <a:t>un PSM</a:t>
            </a:r>
            <a:endParaRPr sz="1600" b="0" i="1" u="none" strike="noStrike" cap="none">
              <a:solidFill>
                <a:srgbClr val="262626"/>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30ea1bb25ed_0_59"/>
          <p:cNvSpPr txBox="1">
            <a:spLocks noGrp="1"/>
          </p:cNvSpPr>
          <p:nvPr>
            <p:ph type="body" idx="1"/>
          </p:nvPr>
        </p:nvSpPr>
        <p:spPr>
          <a:xfrm>
            <a:off x="1054063" y="1628800"/>
            <a:ext cx="10058400" cy="4023300"/>
          </a:xfrm>
          <a:prstGeom prst="rect">
            <a:avLst/>
          </a:prstGeom>
          <a:noFill/>
          <a:ln>
            <a:noFill/>
          </a:ln>
        </p:spPr>
        <p:txBody>
          <a:bodyPr spcFirstLastPara="1" wrap="square" lIns="0" tIns="45700" rIns="0" bIns="45700" anchor="t" anchorCtr="0">
            <a:noAutofit/>
          </a:bodyPr>
          <a:lstStyle/>
          <a:p>
            <a:pPr marL="457200" lvl="0" indent="-342900" algn="l" rtl="0">
              <a:lnSpc>
                <a:spcPct val="90000"/>
              </a:lnSpc>
              <a:spcBef>
                <a:spcPts val="1195"/>
              </a:spcBef>
              <a:spcAft>
                <a:spcPts val="0"/>
              </a:spcAft>
              <a:buSzPts val="1800"/>
              <a:buChar char=" "/>
            </a:pPr>
            <a:r>
              <a:rPr lang="es-ES" sz="2000"/>
              <a:t>En general, se puede decir que una definición de transformación consiste en una colección de reglas, las cuales son especificaciones no ambiguas de las formas en que un modelo (o parte de él) puede ser usado para crear otro modelo (o parte de él).</a:t>
            </a:r>
            <a:endParaRPr/>
          </a:p>
          <a:p>
            <a:pPr marL="457200" lvl="0" indent="-228600" algn="l" rtl="0">
              <a:lnSpc>
                <a:spcPct val="90000"/>
              </a:lnSpc>
              <a:spcBef>
                <a:spcPts val="1195"/>
              </a:spcBef>
              <a:spcAft>
                <a:spcPts val="0"/>
              </a:spcAft>
              <a:buSzPts val="1800"/>
              <a:buNone/>
            </a:pPr>
            <a:endParaRPr sz="2000"/>
          </a:p>
          <a:p>
            <a:pPr marL="457200" lvl="0" indent="-228600" algn="l" rtl="0">
              <a:lnSpc>
                <a:spcPct val="90000"/>
              </a:lnSpc>
              <a:spcBef>
                <a:spcPts val="1195"/>
              </a:spcBef>
              <a:spcAft>
                <a:spcPts val="0"/>
              </a:spcAft>
              <a:buSzPts val="1800"/>
              <a:buNone/>
            </a:pPr>
            <a:endParaRPr sz="2000"/>
          </a:p>
          <a:p>
            <a:pPr marL="457200" lvl="0" indent="-228600" algn="l" rtl="0">
              <a:lnSpc>
                <a:spcPct val="90000"/>
              </a:lnSpc>
              <a:spcBef>
                <a:spcPts val="1195"/>
              </a:spcBef>
              <a:spcAft>
                <a:spcPts val="0"/>
              </a:spcAft>
              <a:buSzPts val="1800"/>
              <a:buNone/>
            </a:pPr>
            <a:endParaRPr sz="2000"/>
          </a:p>
          <a:p>
            <a:pPr marL="457200" lvl="0" indent="-228600" algn="l" rtl="0">
              <a:lnSpc>
                <a:spcPct val="90000"/>
              </a:lnSpc>
              <a:spcBef>
                <a:spcPts val="1195"/>
              </a:spcBef>
              <a:spcAft>
                <a:spcPts val="0"/>
              </a:spcAft>
              <a:buSzPts val="1800"/>
              <a:buNone/>
            </a:pPr>
            <a:endParaRPr sz="2000"/>
          </a:p>
          <a:p>
            <a:pPr marL="457200" lvl="0" indent="-228600" algn="l" rtl="0">
              <a:lnSpc>
                <a:spcPct val="90000"/>
              </a:lnSpc>
              <a:spcBef>
                <a:spcPts val="1195"/>
              </a:spcBef>
              <a:spcAft>
                <a:spcPts val="0"/>
              </a:spcAft>
              <a:buSzPts val="1800"/>
              <a:buNone/>
            </a:pPr>
            <a:endParaRPr sz="2000"/>
          </a:p>
          <a:p>
            <a:pPr marL="457200" lvl="0" indent="-228600" algn="l" rtl="0">
              <a:lnSpc>
                <a:spcPct val="90000"/>
              </a:lnSpc>
              <a:spcBef>
                <a:spcPts val="1195"/>
              </a:spcBef>
              <a:spcAft>
                <a:spcPts val="0"/>
              </a:spcAft>
              <a:buSzPts val="1800"/>
              <a:buNone/>
            </a:pPr>
            <a:endParaRPr sz="2000"/>
          </a:p>
          <a:p>
            <a:pPr marL="457200" lvl="0" indent="-228600" algn="l" rtl="0">
              <a:lnSpc>
                <a:spcPct val="90000"/>
              </a:lnSpc>
              <a:spcBef>
                <a:spcPts val="1195"/>
              </a:spcBef>
              <a:spcAft>
                <a:spcPts val="0"/>
              </a:spcAft>
              <a:buSzPts val="1800"/>
              <a:buNone/>
            </a:pPr>
            <a:endParaRPr sz="2000"/>
          </a:p>
          <a:p>
            <a:pPr marL="457200" lvl="0" indent="-342900" algn="l" rtl="0">
              <a:lnSpc>
                <a:spcPct val="90000"/>
              </a:lnSpc>
              <a:spcBef>
                <a:spcPts val="1195"/>
              </a:spcBef>
              <a:spcAft>
                <a:spcPts val="0"/>
              </a:spcAft>
              <a:buSzPts val="1800"/>
              <a:buChar char=" "/>
            </a:pPr>
            <a:r>
              <a:rPr lang="es-ES" sz="2000"/>
              <a:t>El patrón MDD es normalmente utilizado sucesivas veces para producir una sucesión de transformaciones.</a:t>
            </a:r>
            <a:endParaRPr/>
          </a:p>
        </p:txBody>
      </p:sp>
      <p:sp>
        <p:nvSpPr>
          <p:cNvPr id="364" name="Google Shape;364;g30ea1bb25ed_0_5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50"/>
              <a:buFont typeface="Arial"/>
              <a:buNone/>
            </a:pPr>
            <a:fld id="{00000000-1234-1234-1234-123412341234}" type="slidenum">
              <a:rPr lang="es-ES"/>
              <a:t>9</a:t>
            </a:fld>
            <a:endParaRPr/>
          </a:p>
        </p:txBody>
      </p:sp>
      <p:sp>
        <p:nvSpPr>
          <p:cNvPr id="365" name="Google Shape;365;g30ea1bb25ed_0_59"/>
          <p:cNvSpPr txBox="1"/>
          <p:nvPr/>
        </p:nvSpPr>
        <p:spPr>
          <a:xfrm>
            <a:off x="620761" y="734096"/>
            <a:ext cx="8229600" cy="1004700"/>
          </a:xfrm>
          <a:prstGeom prst="rect">
            <a:avLst/>
          </a:prstGeom>
          <a:noFill/>
          <a:ln>
            <a:noFill/>
          </a:ln>
        </p:spPr>
        <p:txBody>
          <a:bodyPr spcFirstLastPara="1" wrap="square" lIns="91425" tIns="45700" rIns="91425" bIns="91425" anchor="ctr" anchorCtr="0">
            <a:noAutofit/>
          </a:bodyPr>
          <a:lstStyle/>
          <a:p>
            <a:pPr marL="0" marR="0" lvl="0" indent="0" algn="l" rtl="0">
              <a:lnSpc>
                <a:spcPct val="100000"/>
              </a:lnSpc>
              <a:spcBef>
                <a:spcPts val="0"/>
              </a:spcBef>
              <a:spcAft>
                <a:spcPts val="0"/>
              </a:spcAft>
              <a:buNone/>
            </a:pPr>
            <a:r>
              <a:rPr lang="es-ES" sz="4400" b="1" i="0" u="none" strike="noStrike" cap="none">
                <a:solidFill>
                  <a:schemeClr val="accent1"/>
                </a:solidFill>
                <a:latin typeface="Arial"/>
                <a:ea typeface="Arial"/>
                <a:cs typeface="Arial"/>
                <a:sym typeface="Arial"/>
              </a:rPr>
              <a:t>¿Qué es una transformación?</a:t>
            </a:r>
            <a:endParaRPr/>
          </a:p>
        </p:txBody>
      </p:sp>
      <p:sp>
        <p:nvSpPr>
          <p:cNvPr id="366" name="Google Shape;366;g30ea1bb25ed_0_59"/>
          <p:cNvSpPr/>
          <p:nvPr/>
        </p:nvSpPr>
        <p:spPr>
          <a:xfrm>
            <a:off x="1866902" y="2565400"/>
            <a:ext cx="8456700" cy="2495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67" name="Google Shape;367;g30ea1bb25ed_0_59"/>
          <p:cNvPicPr preferRelativeResize="0"/>
          <p:nvPr/>
        </p:nvPicPr>
        <p:blipFill rotWithShape="1">
          <a:blip r:embed="rId3">
            <a:alphaModFix/>
          </a:blip>
          <a:srcRect/>
          <a:stretch/>
        </p:blipFill>
        <p:spPr>
          <a:xfrm>
            <a:off x="640080" y="2933240"/>
            <a:ext cx="10515600" cy="2495550"/>
          </a:xfrm>
          <a:prstGeom prst="rect">
            <a:avLst/>
          </a:prstGeom>
          <a:noFill/>
          <a:ln>
            <a:noFill/>
          </a:ln>
        </p:spPr>
      </p:pic>
    </p:spTree>
  </p:cSld>
  <p:clrMapOvr>
    <a:masterClrMapping/>
  </p:clrMapOvr>
</p:sld>
</file>

<file path=ppt/theme/theme1.xml><?xml version="1.0" encoding="utf-8"?>
<a:theme xmlns:a="http://schemas.openxmlformats.org/drawingml/2006/main" name="Retrospección">
  <a:themeElements>
    <a:clrScheme name="Verd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tron2024 is1" id="{3D8FB01B-CFAB-49A9-99E0-F45DB3316E69}" vid="{1558D088-0864-4047-89E7-94E111BD0DDD}"/>
    </a:ext>
  </a:ext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Patron2024 is1 (2)</Template>
  <TotalTime>33</TotalTime>
  <Words>3215</Words>
  <Application>Microsoft Office PowerPoint</Application>
  <PresentationFormat>Panorámica</PresentationFormat>
  <Paragraphs>348</Paragraphs>
  <Slides>41</Slides>
  <Notes>41</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41</vt:i4>
      </vt:variant>
    </vt:vector>
  </HeadingPairs>
  <TitlesOfParts>
    <vt:vector size="48" baseType="lpstr">
      <vt:lpstr>Arial Black</vt:lpstr>
      <vt:lpstr>Arial</vt:lpstr>
      <vt:lpstr>Georgia</vt:lpstr>
      <vt:lpstr>Calibri</vt:lpstr>
      <vt:lpstr>Noto Sans Symbols</vt:lpstr>
      <vt:lpstr>Retrospección</vt:lpstr>
      <vt:lpstr>MS_ClipArt_Gallery.2</vt:lpstr>
      <vt:lpstr>Desarrollo de Software Basado en Modelos</vt:lpstr>
      <vt:lpstr>El Desarrollo de Software Basado en Modelos. (MBD)</vt:lpstr>
      <vt:lpstr>El Desarrollo de Software Basado en Modelos. (MBD)</vt:lpstr>
      <vt:lpstr>Desarrollo de Software Dirigido por Modelos. (MDD)</vt:lpstr>
      <vt:lpstr>Desarrollo de Software Dirigido por Modelos. (MDD)</vt:lpstr>
      <vt:lpstr>Ciclo de Vida del Software Dirigido por Modelos.</vt:lpstr>
      <vt:lpstr>Modelos de MDD. (PIMs, y PSMs)</vt:lpstr>
      <vt:lpstr>Los tres pasos principales en el proceso de desarrollo MDD.</vt:lpstr>
      <vt:lpstr>Presentación de PowerPoint</vt:lpstr>
      <vt:lpstr>Presentación de PowerPoint</vt:lpstr>
      <vt:lpstr>Orígenes de MDD</vt:lpstr>
      <vt:lpstr>Presentación de PowerPoint</vt:lpstr>
      <vt:lpstr>Ingeniería de software  I - Calidad</vt:lpstr>
      <vt:lpstr> Definición de Calidad</vt:lpstr>
      <vt:lpstr>¿Qué es la Calidad?</vt:lpstr>
      <vt:lpstr>¿Qué es la Calidad?</vt:lpstr>
      <vt:lpstr>Presentación de PowerPoint</vt:lpstr>
      <vt:lpstr> Definición de Calidad</vt:lpstr>
      <vt:lpstr>¿Qué es la Calidad ?</vt:lpstr>
      <vt:lpstr>Sistemas de Información </vt:lpstr>
      <vt:lpstr>Calidad de los Sistemas de Información </vt:lpstr>
      <vt:lpstr>Componentes</vt:lpstr>
      <vt:lpstr>Calidad de Software</vt:lpstr>
      <vt:lpstr>Calidad del Producto y Proceso</vt:lpstr>
      <vt:lpstr>Clasificación de Normas y Modelos de Calidad</vt:lpstr>
      <vt:lpstr>Clasificación de Normas y Modelos de Calidad</vt:lpstr>
      <vt:lpstr>Clasificación de Normas y Modelos de Calidad</vt:lpstr>
      <vt:lpstr>Clasificación de Normas y Modelos de Calidad</vt:lpstr>
      <vt:lpstr>Clasificación de Normas y Modelos de Calidad</vt:lpstr>
      <vt:lpstr>Norma/Modelo de Calidad SQuaRE ISO/IEC 25000 </vt:lpstr>
      <vt:lpstr>Norma/Modelo de Calidad SQuaRE ISO/IEC 25010- Características </vt:lpstr>
      <vt:lpstr>Norma/Modelo de Calidad Software</vt:lpstr>
      <vt:lpstr>CMM (1993) – CMMI (2000)</vt:lpstr>
      <vt:lpstr>CMMI</vt:lpstr>
      <vt:lpstr>Representaciones</vt:lpstr>
      <vt:lpstr>Niveles de madurez  </vt:lpstr>
      <vt:lpstr>ISO  lnternational Organization for Standardization </vt:lpstr>
      <vt:lpstr>Familia de las ISO 9000 </vt:lpstr>
      <vt:lpstr>BENEFICIOS DE TRABAJAR CON UN SISTEMA DE GESTIÓN DE CALIDAD (SGC) ISO 9001</vt:lpstr>
      <vt:lpstr>SGC – IRAM – ISO 9001</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Ariel</dc:creator>
  <cp:lastModifiedBy>Alejandro Gonzalez</cp:lastModifiedBy>
  <cp:revision>4</cp:revision>
  <dcterms:created xsi:type="dcterms:W3CDTF">2011-08-01T13:16:26Z</dcterms:created>
  <dcterms:modified xsi:type="dcterms:W3CDTF">2024-10-29T18:13:55Z</dcterms:modified>
</cp:coreProperties>
</file>