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6"/>
  </p:notesMasterIdLst>
  <p:sldIdLst>
    <p:sldId id="275" r:id="rId2"/>
    <p:sldId id="278" r:id="rId3"/>
    <p:sldId id="280" r:id="rId4"/>
    <p:sldId id="276" r:id="rId5"/>
    <p:sldId id="279" r:id="rId6"/>
    <p:sldId id="277" r:id="rId7"/>
    <p:sldId id="281" r:id="rId8"/>
    <p:sldId id="282" r:id="rId9"/>
    <p:sldId id="284" r:id="rId10"/>
    <p:sldId id="285" r:id="rId11"/>
    <p:sldId id="286" r:id="rId12"/>
    <p:sldId id="287" r:id="rId13"/>
    <p:sldId id="283" r:id="rId14"/>
    <p:sldId id="289" r:id="rId15"/>
    <p:sldId id="288" r:id="rId16"/>
    <p:sldId id="290" r:id="rId17"/>
    <p:sldId id="291" r:id="rId18"/>
    <p:sldId id="292" r:id="rId19"/>
    <p:sldId id="293" r:id="rId20"/>
    <p:sldId id="294" r:id="rId21"/>
    <p:sldId id="295" r:id="rId22"/>
    <p:sldId id="296" r:id="rId23"/>
    <p:sldId id="297" r:id="rId24"/>
    <p:sldId id="258" r:id="rId25"/>
    <p:sldId id="259" r:id="rId26"/>
    <p:sldId id="260" r:id="rId27"/>
    <p:sldId id="262" r:id="rId28"/>
    <p:sldId id="263" r:id="rId29"/>
    <p:sldId id="264" r:id="rId30"/>
    <p:sldId id="265" r:id="rId31"/>
    <p:sldId id="299" r:id="rId32"/>
    <p:sldId id="301" r:id="rId33"/>
    <p:sldId id="300" r:id="rId34"/>
    <p:sldId id="298"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7ce3hAXFRMPKdAjPRVWVytAD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061" autoAdjust="0"/>
  </p:normalViewPr>
  <p:slideViewPr>
    <p:cSldViewPr snapToGrid="0">
      <p:cViewPr varScale="1">
        <p:scale>
          <a:sx n="61" d="100"/>
          <a:sy n="61" d="100"/>
        </p:scale>
        <p:origin x="996" y="54"/>
      </p:cViewPr>
      <p:guideLst>
        <p:guide orient="horz" pos="2160"/>
        <p:guide pos="3840"/>
      </p:guideLst>
    </p:cSldViewPr>
  </p:slideViewPr>
  <p:outlineViewPr>
    <p:cViewPr>
      <p:scale>
        <a:sx n="33" d="100"/>
        <a:sy n="33" d="100"/>
      </p:scale>
      <p:origin x="0" y="-23418"/>
    </p:cViewPr>
  </p:outlineViewPr>
  <p:notesTextViewPr>
    <p:cViewPr>
      <p:scale>
        <a:sx n="1" d="1"/>
        <a:sy n="1" d="1"/>
      </p:scale>
      <p:origin x="0" y="0"/>
    </p:cViewPr>
  </p:notesTextViewPr>
  <p:sorterViewPr>
    <p:cViewPr>
      <p:scale>
        <a:sx n="100" d="100"/>
        <a:sy n="100" d="100"/>
      </p:scale>
      <p:origin x="0" y="-109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78123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2" name="Google Shape;25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0" name="Google Shape;28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0" name="Google Shape;30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1" name="Google Shape;29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0" name="Google Shape;31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0" name="Google Shape;32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18" name="Google Shape;18;p29"/>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a:p>
        </p:txBody>
      </p:sp>
      <p:sp>
        <p:nvSpPr>
          <p:cNvPr id="19" name="Google Shape;19;p29"/>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4A661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20" name="Google Shape;20;p29"/>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i="0" u="none" strike="noStrike" cap="none">
                <a:solidFill>
                  <a:schemeClr val="accent6"/>
                </a:solidFill>
                <a:latin typeface="Calibri"/>
                <a:ea typeface="Calibri"/>
                <a:cs typeface="Calibri"/>
                <a:sym typeface="Calibri"/>
              </a:defRPr>
            </a:lvl1pPr>
            <a:lvl2pPr marL="0" lvl="1" indent="0" algn="r">
              <a:spcBef>
                <a:spcPts val="0"/>
              </a:spcBef>
              <a:buNone/>
              <a:defRPr sz="10300" b="0" i="0" u="none" strike="noStrike" cap="none">
                <a:solidFill>
                  <a:schemeClr val="accent6"/>
                </a:solidFill>
                <a:latin typeface="Calibri"/>
                <a:ea typeface="Calibri"/>
                <a:cs typeface="Calibri"/>
                <a:sym typeface="Calibri"/>
              </a:defRPr>
            </a:lvl2pPr>
            <a:lvl3pPr marL="0" lvl="2" indent="0" algn="r">
              <a:spcBef>
                <a:spcPts val="0"/>
              </a:spcBef>
              <a:buNone/>
              <a:defRPr sz="10300" b="0" i="0" u="none" strike="noStrike" cap="none">
                <a:solidFill>
                  <a:schemeClr val="accent6"/>
                </a:solidFill>
                <a:latin typeface="Calibri"/>
                <a:ea typeface="Calibri"/>
                <a:cs typeface="Calibri"/>
                <a:sym typeface="Calibri"/>
              </a:defRPr>
            </a:lvl3pPr>
            <a:lvl4pPr marL="0" lvl="3" indent="0" algn="r">
              <a:spcBef>
                <a:spcPts val="0"/>
              </a:spcBef>
              <a:buNone/>
              <a:defRPr sz="10300" b="0" i="0" u="none" strike="noStrike" cap="none">
                <a:solidFill>
                  <a:schemeClr val="accent6"/>
                </a:solidFill>
                <a:latin typeface="Calibri"/>
                <a:ea typeface="Calibri"/>
                <a:cs typeface="Calibri"/>
                <a:sym typeface="Calibri"/>
              </a:defRPr>
            </a:lvl4pPr>
            <a:lvl5pPr marL="0" lvl="4" indent="0" algn="r">
              <a:spcBef>
                <a:spcPts val="0"/>
              </a:spcBef>
              <a:buNone/>
              <a:defRPr sz="10300" b="0" i="0" u="none" strike="noStrike" cap="none">
                <a:solidFill>
                  <a:schemeClr val="accent6"/>
                </a:solidFill>
                <a:latin typeface="Calibri"/>
                <a:ea typeface="Calibri"/>
                <a:cs typeface="Calibri"/>
                <a:sym typeface="Calibri"/>
              </a:defRPr>
            </a:lvl5pPr>
            <a:lvl6pPr marL="0" lvl="5" indent="0" algn="r">
              <a:spcBef>
                <a:spcPts val="0"/>
              </a:spcBef>
              <a:buNone/>
              <a:defRPr sz="10300" b="0" i="0" u="none" strike="noStrike" cap="none">
                <a:solidFill>
                  <a:schemeClr val="accent6"/>
                </a:solidFill>
                <a:latin typeface="Calibri"/>
                <a:ea typeface="Calibri"/>
                <a:cs typeface="Calibri"/>
                <a:sym typeface="Calibri"/>
              </a:defRPr>
            </a:lvl6pPr>
            <a:lvl7pPr marL="0" lvl="6" indent="0" algn="r">
              <a:spcBef>
                <a:spcPts val="0"/>
              </a:spcBef>
              <a:buNone/>
              <a:defRPr sz="10300" b="0" i="0" u="none" strike="noStrike" cap="none">
                <a:solidFill>
                  <a:schemeClr val="accent6"/>
                </a:solidFill>
                <a:latin typeface="Calibri"/>
                <a:ea typeface="Calibri"/>
                <a:cs typeface="Calibri"/>
                <a:sym typeface="Calibri"/>
              </a:defRPr>
            </a:lvl7pPr>
            <a:lvl8pPr marL="0" lvl="7" indent="0" algn="r">
              <a:spcBef>
                <a:spcPts val="0"/>
              </a:spcBef>
              <a:buNone/>
              <a:defRPr sz="10300" b="0" i="0" u="none" strike="noStrike" cap="none">
                <a:solidFill>
                  <a:schemeClr val="accent6"/>
                </a:solidFill>
                <a:latin typeface="Calibri"/>
                <a:ea typeface="Calibri"/>
                <a:cs typeface="Calibri"/>
                <a:sym typeface="Calibri"/>
              </a:defRPr>
            </a:lvl8pPr>
            <a:lvl9pPr marL="0" lvl="8" indent="0" algn="r">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pic>
        <p:nvPicPr>
          <p:cNvPr id="21" name="Google Shape;21;p29"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24" name="Google Shape;24;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25" name="Google Shape;25;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dirty="0"/>
          </a:p>
        </p:txBody>
      </p:sp>
      <p:sp>
        <p:nvSpPr>
          <p:cNvPr id="26" name="Google Shape;26;p3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dirty="0"/>
          </a:p>
        </p:txBody>
      </p:sp>
      <p:sp>
        <p:nvSpPr>
          <p:cNvPr id="27" name="Google Shape;27;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28" name="Google Shape;28;p30"/>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u="none" strike="noStrike" cap="none" dirty="0">
                <a:solidFill>
                  <a:srgbClr val="888888"/>
                </a:solidFill>
                <a:latin typeface="Calibri"/>
                <a:ea typeface="Calibri"/>
                <a:cs typeface="Calibri"/>
                <a:sym typeface="Calibri"/>
              </a:rPr>
              <a:t>Fuente:</a:t>
            </a:r>
            <a:endParaRPr sz="1100" b="0" i="0" u="none" strike="noStrike" cap="none" dirty="0">
              <a:solidFill>
                <a:schemeClr val="lt2"/>
              </a:solidFill>
              <a:latin typeface="Calibri"/>
              <a:ea typeface="Calibri"/>
              <a:cs typeface="Calibri"/>
              <a:sym typeface="Calibri"/>
            </a:endParaRPr>
          </a:p>
        </p:txBody>
      </p:sp>
      <p:cxnSp>
        <p:nvCxnSpPr>
          <p:cNvPr id="29" name="Google Shape;29;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33" name="Google Shape;33;p3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34" name="Google Shape;34;p3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35" name="Google Shape;35;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36" name="Google Shape;36;p3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100" b="0" i="0" dirty="0">
                <a:solidFill>
                  <a:srgbClr val="888888"/>
                </a:solidFill>
                <a:latin typeface="Arial"/>
                <a:ea typeface="Arial"/>
                <a:cs typeface="Arial"/>
                <a:sym typeface="Arial"/>
              </a:rPr>
              <a:t>Fuente:</a:t>
            </a:r>
            <a:endParaRPr sz="1100" dirty="0">
              <a:solidFill>
                <a:schemeClr val="lt2"/>
              </a:solidFill>
              <a:latin typeface="Calibri"/>
              <a:ea typeface="Calibri"/>
              <a:cs typeface="Calibri"/>
              <a:sym typeface="Calibri"/>
            </a:endParaRPr>
          </a:p>
        </p:txBody>
      </p:sp>
      <p:sp>
        <p:nvSpPr>
          <p:cNvPr id="37" name="Google Shape;37;p3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a:p>
        </p:txBody>
      </p:sp>
      <p:sp>
        <p:nvSpPr>
          <p:cNvPr id="38" name="Google Shape;38;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2"/>
              </a:buClr>
              <a:buSzPts val="7200"/>
              <a:buFont typeface="Calibri"/>
              <a:buNone/>
              <a:defRPr sz="7200" b="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41" name="Google Shape;41;p32"/>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chemeClr val="dk2"/>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dirty="0"/>
          </a:p>
        </p:txBody>
      </p:sp>
      <p:sp>
        <p:nvSpPr>
          <p:cNvPr id="42" name="Google Shape;42;p32"/>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43" name="Google Shape;43;p3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pic>
        <p:nvPicPr>
          <p:cNvPr id="44" name="Google Shape;44;p32"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bg>
      <p:bgPr>
        <a:solidFill>
          <a:schemeClr val="lt1"/>
        </a:solidFill>
        <a:effectLst/>
      </p:bgPr>
    </p:bg>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dk2"/>
              </a:buClr>
              <a:buSzPts val="4000"/>
              <a:buFont typeface="Calibri"/>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dirty="0"/>
          </a:p>
        </p:txBody>
      </p:sp>
      <p:sp>
        <p:nvSpPr>
          <p:cNvPr id="47" name="Google Shape;47;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48" name="Google Shape;48;p33"/>
          <p:cNvSpPr txBox="1">
            <a:spLocks noGrp="1"/>
          </p:cNvSpPr>
          <p:nvPr>
            <p:ph type="body" idx="1"/>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lang="es-AR" noProof="0"/>
          </a:p>
        </p:txBody>
      </p:sp>
      <p:cxnSp>
        <p:nvCxnSpPr>
          <p:cNvPr id="49" name="Google Shape;49;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50" name="Google Shape;50;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solidFill>
                  <a:srgbClr val="BFBFBF"/>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cxnSp>
        <p:nvCxnSpPr>
          <p:cNvPr id="51" name="Google Shape;51;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52" name="Google Shape;52;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55" name="Google Shape;55;p34"/>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sp>
        <p:nvSpPr>
          <p:cNvPr id="56" name="Google Shape;56;p34"/>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lang="es-AR" noProof="0"/>
          </a:p>
        </p:txBody>
      </p:sp>
      <p:pic>
        <p:nvPicPr>
          <p:cNvPr id="57" name="Google Shape;57;p34" descr="Responsive image"/>
          <p:cNvPicPr preferRelativeResize="0"/>
          <p:nvPr/>
        </p:nvPicPr>
        <p:blipFill rotWithShape="1">
          <a:blip r:embed="rId2">
            <a:alphaModFix/>
          </a:blip>
          <a:srcRect r="28272"/>
          <a:stretch/>
        </p:blipFill>
        <p:spPr>
          <a:xfrm>
            <a:off x="8691107" y="5899791"/>
            <a:ext cx="3450516" cy="852612"/>
          </a:xfrm>
          <a:prstGeom prst="rect">
            <a:avLst/>
          </a:prstGeom>
          <a:noFill/>
          <a:ln>
            <a:noFill/>
          </a:ln>
        </p:spPr>
      </p:pic>
      <p:sp>
        <p:nvSpPr>
          <p:cNvPr id="58" name="Google Shape;58;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
        <p:nvSpPr>
          <p:cNvPr id="59" name="Google Shape;59;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60"/>
        <p:cNvGrpSpPr/>
        <p:nvPr/>
      </p:nvGrpSpPr>
      <p:grpSpPr>
        <a:xfrm>
          <a:off x="0" y="0"/>
          <a:ext cx="0" cy="0"/>
          <a:chOff x="0" y="0"/>
          <a:chExt cx="0" cy="0"/>
        </a:xfrm>
      </p:grpSpPr>
      <p:pic>
        <p:nvPicPr>
          <p:cNvPr id="61" name="Google Shape;61;p35"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
        <p:nvSpPr>
          <p:cNvPr id="62" name="Google Shape;62;p35"/>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7200"/>
              <a:buFont typeface="Calibri"/>
              <a:buNone/>
              <a:defRPr sz="7200" b="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lang="es-AR" noProof="0"/>
          </a:p>
        </p:txBody>
      </p:sp>
      <p:sp>
        <p:nvSpPr>
          <p:cNvPr id="63" name="Google Shape;63;p35"/>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C00000"/>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lang="es-AR" noProof="0"/>
          </a:p>
        </p:txBody>
      </p:sp>
      <p:sp>
        <p:nvSpPr>
          <p:cNvPr id="64" name="Google Shape;64;p35"/>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solidFill>
                  <a:srgbClr val="C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s-AR" noProof="0" dirty="0"/>
          </a:p>
        </p:txBody>
      </p:sp>
      <p:sp>
        <p:nvSpPr>
          <p:cNvPr id="65" name="Google Shape;65;p3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300" b="0">
                <a:solidFill>
                  <a:schemeClr val="accent6"/>
                </a:solidFill>
                <a:latin typeface="Calibri"/>
                <a:ea typeface="Calibri"/>
                <a:cs typeface="Calibri"/>
                <a:sym typeface="Calibri"/>
              </a:defRPr>
            </a:lvl1pPr>
            <a:lvl2pPr marL="0" lvl="1" indent="0" algn="r">
              <a:spcBef>
                <a:spcPts val="0"/>
              </a:spcBef>
              <a:buNone/>
              <a:defRPr sz="10300" b="0">
                <a:solidFill>
                  <a:schemeClr val="accent6"/>
                </a:solidFill>
                <a:latin typeface="Calibri"/>
                <a:ea typeface="Calibri"/>
                <a:cs typeface="Calibri"/>
                <a:sym typeface="Calibri"/>
              </a:defRPr>
            </a:lvl2pPr>
            <a:lvl3pPr marL="0" lvl="2" indent="0" algn="r">
              <a:spcBef>
                <a:spcPts val="0"/>
              </a:spcBef>
              <a:buNone/>
              <a:defRPr sz="10300" b="0">
                <a:solidFill>
                  <a:schemeClr val="accent6"/>
                </a:solidFill>
                <a:latin typeface="Calibri"/>
                <a:ea typeface="Calibri"/>
                <a:cs typeface="Calibri"/>
                <a:sym typeface="Calibri"/>
              </a:defRPr>
            </a:lvl3pPr>
            <a:lvl4pPr marL="0" lvl="3" indent="0" algn="r">
              <a:spcBef>
                <a:spcPts val="0"/>
              </a:spcBef>
              <a:buNone/>
              <a:defRPr sz="10300" b="0">
                <a:solidFill>
                  <a:schemeClr val="accent6"/>
                </a:solidFill>
                <a:latin typeface="Calibri"/>
                <a:ea typeface="Calibri"/>
                <a:cs typeface="Calibri"/>
                <a:sym typeface="Calibri"/>
              </a:defRPr>
            </a:lvl4pPr>
            <a:lvl5pPr marL="0" lvl="4" indent="0" algn="r">
              <a:spcBef>
                <a:spcPts val="0"/>
              </a:spcBef>
              <a:buNone/>
              <a:defRPr sz="10300" b="0">
                <a:solidFill>
                  <a:schemeClr val="accent6"/>
                </a:solidFill>
                <a:latin typeface="Calibri"/>
                <a:ea typeface="Calibri"/>
                <a:cs typeface="Calibri"/>
                <a:sym typeface="Calibri"/>
              </a:defRPr>
            </a:lvl5pPr>
            <a:lvl6pPr marL="0" lvl="5" indent="0" algn="r">
              <a:spcBef>
                <a:spcPts val="0"/>
              </a:spcBef>
              <a:buNone/>
              <a:defRPr sz="10300" b="0">
                <a:solidFill>
                  <a:schemeClr val="accent6"/>
                </a:solidFill>
                <a:latin typeface="Calibri"/>
                <a:ea typeface="Calibri"/>
                <a:cs typeface="Calibri"/>
                <a:sym typeface="Calibri"/>
              </a:defRPr>
            </a:lvl6pPr>
            <a:lvl7pPr marL="0" lvl="6" indent="0" algn="r">
              <a:spcBef>
                <a:spcPts val="0"/>
              </a:spcBef>
              <a:buNone/>
              <a:defRPr sz="10300" b="0">
                <a:solidFill>
                  <a:schemeClr val="accent6"/>
                </a:solidFill>
                <a:latin typeface="Calibri"/>
                <a:ea typeface="Calibri"/>
                <a:cs typeface="Calibri"/>
                <a:sym typeface="Calibri"/>
              </a:defRPr>
            </a:lvl7pPr>
            <a:lvl8pPr marL="0" lvl="7" indent="0" algn="r">
              <a:spcBef>
                <a:spcPts val="0"/>
              </a:spcBef>
              <a:buNone/>
              <a:defRPr sz="10300" b="0">
                <a:solidFill>
                  <a:schemeClr val="accent6"/>
                </a:solidFill>
                <a:latin typeface="Calibri"/>
                <a:ea typeface="Calibri"/>
                <a:cs typeface="Calibri"/>
                <a:sym typeface="Calibri"/>
              </a:defRPr>
            </a:lvl8pPr>
            <a:lvl9pPr marL="0" lvl="8" indent="0" algn="r">
              <a:spcBef>
                <a:spcPts val="0"/>
              </a:spcBef>
              <a:buNone/>
              <a:defRPr sz="10300" b="0">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34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lang="es-AR" noProof="0"/>
          </a:p>
        </p:txBody>
      </p:sp>
      <p:sp>
        <p:nvSpPr>
          <p:cNvPr id="11" name="Google Shape;11;p2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lang="es-AR" noProof="0" dirty="0"/>
          </a:p>
        </p:txBody>
      </p:sp>
      <p:sp>
        <p:nvSpPr>
          <p:cNvPr id="12" name="Google Shape;12;p2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300" b="0" i="0" u="none" strike="noStrike" cap="none">
                <a:solidFill>
                  <a:schemeClr val="accent6"/>
                </a:solidFill>
                <a:latin typeface="Calibri"/>
                <a:ea typeface="Calibri"/>
                <a:cs typeface="Calibri"/>
                <a:sym typeface="Calibri"/>
              </a:defRPr>
            </a:lvl1pPr>
            <a:lvl2pPr marL="0" marR="0" lvl="1" indent="0" algn="r" rtl="0">
              <a:spcBef>
                <a:spcPts val="0"/>
              </a:spcBef>
              <a:buNone/>
              <a:defRPr sz="10300" b="0" i="0" u="none" strike="noStrike" cap="none">
                <a:solidFill>
                  <a:schemeClr val="accent6"/>
                </a:solidFill>
                <a:latin typeface="Calibri"/>
                <a:ea typeface="Calibri"/>
                <a:cs typeface="Calibri"/>
                <a:sym typeface="Calibri"/>
              </a:defRPr>
            </a:lvl2pPr>
            <a:lvl3pPr marL="0" marR="0" lvl="2" indent="0" algn="r" rtl="0">
              <a:spcBef>
                <a:spcPts val="0"/>
              </a:spcBef>
              <a:buNone/>
              <a:defRPr sz="10300" b="0" i="0" u="none" strike="noStrike" cap="none">
                <a:solidFill>
                  <a:schemeClr val="accent6"/>
                </a:solidFill>
                <a:latin typeface="Calibri"/>
                <a:ea typeface="Calibri"/>
                <a:cs typeface="Calibri"/>
                <a:sym typeface="Calibri"/>
              </a:defRPr>
            </a:lvl3pPr>
            <a:lvl4pPr marL="0" marR="0" lvl="3" indent="0" algn="r" rtl="0">
              <a:spcBef>
                <a:spcPts val="0"/>
              </a:spcBef>
              <a:buNone/>
              <a:defRPr sz="10300" b="0" i="0" u="none" strike="noStrike" cap="none">
                <a:solidFill>
                  <a:schemeClr val="accent6"/>
                </a:solidFill>
                <a:latin typeface="Calibri"/>
                <a:ea typeface="Calibri"/>
                <a:cs typeface="Calibri"/>
                <a:sym typeface="Calibri"/>
              </a:defRPr>
            </a:lvl4pPr>
            <a:lvl5pPr marL="0" marR="0" lvl="4" indent="0" algn="r" rtl="0">
              <a:spcBef>
                <a:spcPts val="0"/>
              </a:spcBef>
              <a:buNone/>
              <a:defRPr sz="10300" b="0" i="0" u="none" strike="noStrike" cap="none">
                <a:solidFill>
                  <a:schemeClr val="accent6"/>
                </a:solidFill>
                <a:latin typeface="Calibri"/>
                <a:ea typeface="Calibri"/>
                <a:cs typeface="Calibri"/>
                <a:sym typeface="Calibri"/>
              </a:defRPr>
            </a:lvl5pPr>
            <a:lvl6pPr marL="0" marR="0" lvl="5" indent="0" algn="r" rtl="0">
              <a:spcBef>
                <a:spcPts val="0"/>
              </a:spcBef>
              <a:buNone/>
              <a:defRPr sz="10300" b="0" i="0" u="none" strike="noStrike" cap="none">
                <a:solidFill>
                  <a:schemeClr val="accent6"/>
                </a:solidFill>
                <a:latin typeface="Calibri"/>
                <a:ea typeface="Calibri"/>
                <a:cs typeface="Calibri"/>
                <a:sym typeface="Calibri"/>
              </a:defRPr>
            </a:lvl6pPr>
            <a:lvl7pPr marL="0" marR="0" lvl="6" indent="0" algn="r" rtl="0">
              <a:spcBef>
                <a:spcPts val="0"/>
              </a:spcBef>
              <a:buNone/>
              <a:defRPr sz="10300" b="0" i="0" u="none" strike="noStrike" cap="none">
                <a:solidFill>
                  <a:schemeClr val="accent6"/>
                </a:solidFill>
                <a:latin typeface="Calibri"/>
                <a:ea typeface="Calibri"/>
                <a:cs typeface="Calibri"/>
                <a:sym typeface="Calibri"/>
              </a:defRPr>
            </a:lvl7pPr>
            <a:lvl8pPr marL="0" marR="0" lvl="7" indent="0" algn="r" rtl="0">
              <a:spcBef>
                <a:spcPts val="0"/>
              </a:spcBef>
              <a:buNone/>
              <a:defRPr sz="10300" b="0" i="0" u="none" strike="noStrike" cap="none">
                <a:solidFill>
                  <a:schemeClr val="accent6"/>
                </a:solidFill>
                <a:latin typeface="Calibri"/>
                <a:ea typeface="Calibri"/>
                <a:cs typeface="Calibri"/>
                <a:sym typeface="Calibri"/>
              </a:defRPr>
            </a:lvl8pPr>
            <a:lvl9pPr marL="0" marR="0" lvl="8" indent="0" algn="r" rtl="0">
              <a:spcBef>
                <a:spcPts val="0"/>
              </a:spcBef>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sp>
        <p:nvSpPr>
          <p:cNvPr id="13" name="Google Shape;13;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s-AR" noProof="0" dirty="0"/>
          </a:p>
        </p:txBody>
      </p:sp>
      <p:cxnSp>
        <p:nvCxnSpPr>
          <p:cNvPr id="14" name="Google Shape;14;p28"/>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28"/>
          <p:cNvPicPr preferRelativeResize="0"/>
          <p:nvPr/>
        </p:nvPicPr>
        <p:blipFill rotWithShape="1">
          <a:blip r:embed="rId10">
            <a:alphaModFix/>
          </a:blip>
          <a:srcRect/>
          <a:stretch/>
        </p:blipFill>
        <p:spPr>
          <a:xfrm>
            <a:off x="10981508" y="0"/>
            <a:ext cx="1210492" cy="1187213"/>
          </a:xfrm>
          <a:prstGeom prst="rect">
            <a:avLst/>
          </a:prstGeom>
          <a:noFill/>
          <a:ln>
            <a:noFill/>
          </a:ln>
        </p:spPr>
      </p:pic>
      <p:sp>
        <p:nvSpPr>
          <p:cNvPr id="2" name="CuadroTexto 1">
            <a:extLst>
              <a:ext uri="{FF2B5EF4-FFF2-40B4-BE49-F238E27FC236}">
                <a16:creationId xmlns:a16="http://schemas.microsoft.com/office/drawing/2014/main" id="{A0ECE150-BA83-5A53-2A32-D4B5ECACDE2C}"/>
              </a:ext>
            </a:extLst>
          </p:cNvPr>
          <p:cNvSpPr txBox="1"/>
          <p:nvPr userDrawn="1"/>
        </p:nvSpPr>
        <p:spPr>
          <a:xfrm>
            <a:off x="4563310" y="6542339"/>
            <a:ext cx="2355273" cy="307777"/>
          </a:xfrm>
          <a:prstGeom prst="rect">
            <a:avLst/>
          </a:prstGeom>
          <a:noFill/>
        </p:spPr>
        <p:txBody>
          <a:bodyPr wrap="square" rtlCol="0">
            <a:spAutoFit/>
          </a:bodyPr>
          <a:lstStyle/>
          <a:p>
            <a:r>
              <a:rPr lang="es-AR" dirty="0"/>
              <a:t>2025</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hyperlink" Target="https://www.pmg-ssi.com/2021/09/metodologia-octave-para-el-analisis-de-riesgos-en-sgsi/"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ccn-cert.cni.es/es/documentos-publicos/1789-magerit-libro-i-metodo/file?format=html"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dirty="0"/>
              <a:t>Ingeniería de Software II</a:t>
            </a:r>
            <a:endParaRPr dirty="0"/>
          </a:p>
        </p:txBody>
      </p:sp>
      <p:sp>
        <p:nvSpPr>
          <p:cNvPr id="255" name="Google Shape;255;p20"/>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dirty="0"/>
              <a:t>Auditoría Informática</a:t>
            </a:r>
            <a:endParaRPr dirty="0"/>
          </a:p>
        </p:txBody>
      </p:sp>
      <p:sp>
        <p:nvSpPr>
          <p:cNvPr id="256" name="Google Shape;256;p20"/>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
        <p:nvSpPr>
          <p:cNvPr id="257" name="Google Shape;257;p20"/>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08F8-EB5D-33F1-9441-1FB783DD9A19}"/>
              </a:ext>
            </a:extLst>
          </p:cNvPr>
          <p:cNvSpPr>
            <a:spLocks noGrp="1"/>
          </p:cNvSpPr>
          <p:nvPr>
            <p:ph type="title"/>
          </p:nvPr>
        </p:nvSpPr>
        <p:spPr/>
        <p:txBody>
          <a:bodyPr/>
          <a:lstStyle/>
          <a:p>
            <a:r>
              <a:rPr lang="es-AR" dirty="0"/>
              <a:t>Funciones de un Auditor Informático</a:t>
            </a:r>
          </a:p>
        </p:txBody>
      </p:sp>
      <p:sp>
        <p:nvSpPr>
          <p:cNvPr id="3" name="Marcador de número de diapositiva 2">
            <a:extLst>
              <a:ext uri="{FF2B5EF4-FFF2-40B4-BE49-F238E27FC236}">
                <a16:creationId xmlns:a16="http://schemas.microsoft.com/office/drawing/2014/main" id="{4F7EBCAC-643B-8498-8A15-8130F6870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10</a:t>
            </a:fld>
            <a:endParaRPr lang="es-AR" dirty="0"/>
          </a:p>
        </p:txBody>
      </p:sp>
      <p:sp>
        <p:nvSpPr>
          <p:cNvPr id="4" name="Marcador de texto 3">
            <a:extLst>
              <a:ext uri="{FF2B5EF4-FFF2-40B4-BE49-F238E27FC236}">
                <a16:creationId xmlns:a16="http://schemas.microsoft.com/office/drawing/2014/main" id="{D8829B24-8110-E7EE-21BC-E7CB32E53D0E}"/>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470015B7-B92E-FA09-E38B-E7A2DD696A95}"/>
              </a:ext>
            </a:extLst>
          </p:cNvPr>
          <p:cNvSpPr>
            <a:spLocks noGrp="1"/>
          </p:cNvSpPr>
          <p:nvPr>
            <p:ph type="body" idx="2"/>
          </p:nvPr>
        </p:nvSpPr>
        <p:spPr/>
        <p:txBody>
          <a:bodyPr>
            <a:normAutofit lnSpcReduction="10000"/>
          </a:bodyPr>
          <a:lstStyle/>
          <a:p>
            <a:r>
              <a:rPr lang="es-ES" sz="3200" dirty="0"/>
              <a:t>Identificar el potencial de optimización de procesos informáticos a partir de un análisis de debilidades y errores.</a:t>
            </a:r>
          </a:p>
          <a:p>
            <a:r>
              <a:rPr lang="es-ES" sz="3200" dirty="0"/>
              <a:t>Seguir los estándares de auditoría establecidos por cada empresa y la normativa vigente.</a:t>
            </a:r>
          </a:p>
          <a:p>
            <a:r>
              <a:rPr lang="es-ES" sz="3200" dirty="0"/>
              <a:t>Analizar la situación actual de los sistemas informáticos y procesos de la empresa.</a:t>
            </a:r>
          </a:p>
          <a:p>
            <a:r>
              <a:rPr lang="es-ES" sz="3200" dirty="0"/>
              <a:t>Elaborar informes detallados que incluyan los resultados de cada auditoría realizada.</a:t>
            </a:r>
          </a:p>
        </p:txBody>
      </p:sp>
    </p:spTree>
    <p:extLst>
      <p:ext uri="{BB962C8B-B14F-4D97-AF65-F5344CB8AC3E}">
        <p14:creationId xmlns:p14="http://schemas.microsoft.com/office/powerpoint/2010/main" val="402843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F08F8-EB5D-33F1-9441-1FB783DD9A19}"/>
              </a:ext>
            </a:extLst>
          </p:cNvPr>
          <p:cNvSpPr>
            <a:spLocks noGrp="1"/>
          </p:cNvSpPr>
          <p:nvPr>
            <p:ph type="title"/>
          </p:nvPr>
        </p:nvSpPr>
        <p:spPr/>
        <p:txBody>
          <a:bodyPr/>
          <a:lstStyle/>
          <a:p>
            <a:r>
              <a:rPr lang="es-AR" dirty="0"/>
              <a:t>Funciones de un Auditor Informático</a:t>
            </a:r>
          </a:p>
        </p:txBody>
      </p:sp>
      <p:sp>
        <p:nvSpPr>
          <p:cNvPr id="3" name="Marcador de número de diapositiva 2">
            <a:extLst>
              <a:ext uri="{FF2B5EF4-FFF2-40B4-BE49-F238E27FC236}">
                <a16:creationId xmlns:a16="http://schemas.microsoft.com/office/drawing/2014/main" id="{4F7EBCAC-643B-8498-8A15-8130F68708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11</a:t>
            </a:fld>
            <a:endParaRPr lang="es-AR" dirty="0"/>
          </a:p>
        </p:txBody>
      </p:sp>
      <p:sp>
        <p:nvSpPr>
          <p:cNvPr id="4" name="Marcador de texto 3">
            <a:extLst>
              <a:ext uri="{FF2B5EF4-FFF2-40B4-BE49-F238E27FC236}">
                <a16:creationId xmlns:a16="http://schemas.microsoft.com/office/drawing/2014/main" id="{D8829B24-8110-E7EE-21BC-E7CB32E53D0E}"/>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470015B7-B92E-FA09-E38B-E7A2DD696A95}"/>
              </a:ext>
            </a:extLst>
          </p:cNvPr>
          <p:cNvSpPr>
            <a:spLocks noGrp="1"/>
          </p:cNvSpPr>
          <p:nvPr>
            <p:ph type="body" idx="2"/>
          </p:nvPr>
        </p:nvSpPr>
        <p:spPr/>
        <p:txBody>
          <a:bodyPr>
            <a:normAutofit lnSpcReduction="10000"/>
          </a:bodyPr>
          <a:lstStyle/>
          <a:p>
            <a:r>
              <a:rPr lang="es-ES" sz="3200" dirty="0"/>
              <a:t>Controlar y verificar el funcionamiento de los sistemas informáticos internos y de cualquier otro servicio que dependa de la infraestructura tecnológica de la empresa.</a:t>
            </a:r>
          </a:p>
          <a:p>
            <a:r>
              <a:rPr lang="es-ES" sz="3200" dirty="0"/>
              <a:t>Detectar riesgos del entorno informático para prevenir posibles ciberataques y desvíos de datos.</a:t>
            </a:r>
          </a:p>
          <a:p>
            <a:r>
              <a:rPr lang="es-ES" sz="3200" dirty="0"/>
              <a:t>Diseñar soluciones para los problemas o errores detectados en la auditoría.</a:t>
            </a:r>
          </a:p>
          <a:p>
            <a:r>
              <a:rPr lang="es-ES" sz="3200" dirty="0"/>
              <a:t>Proponer estrategias para mejorar los sistemas informáticos.</a:t>
            </a:r>
            <a:endParaRPr lang="es-AR" sz="3200" dirty="0"/>
          </a:p>
        </p:txBody>
      </p:sp>
    </p:spTree>
    <p:extLst>
      <p:ext uri="{BB962C8B-B14F-4D97-AF65-F5344CB8AC3E}">
        <p14:creationId xmlns:p14="http://schemas.microsoft.com/office/powerpoint/2010/main" val="132697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17B4E-8189-0CE5-3CC7-165AB64F2DB0}"/>
              </a:ext>
            </a:extLst>
          </p:cNvPr>
          <p:cNvSpPr>
            <a:spLocks noGrp="1"/>
          </p:cNvSpPr>
          <p:nvPr>
            <p:ph type="title"/>
          </p:nvPr>
        </p:nvSpPr>
        <p:spPr/>
        <p:txBody>
          <a:bodyPr/>
          <a:lstStyle/>
          <a:p>
            <a:r>
              <a:rPr lang="es-AR" dirty="0"/>
              <a:t>¿Dónde trabaja un auditor informático?</a:t>
            </a:r>
          </a:p>
        </p:txBody>
      </p:sp>
      <p:sp>
        <p:nvSpPr>
          <p:cNvPr id="3" name="Marcador de número de diapositiva 2">
            <a:extLst>
              <a:ext uri="{FF2B5EF4-FFF2-40B4-BE49-F238E27FC236}">
                <a16:creationId xmlns:a16="http://schemas.microsoft.com/office/drawing/2014/main" id="{0C9772AB-8155-3B5A-EB2E-26919D571D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12</a:t>
            </a:fld>
            <a:endParaRPr lang="es-AR" dirty="0"/>
          </a:p>
        </p:txBody>
      </p:sp>
      <p:sp>
        <p:nvSpPr>
          <p:cNvPr id="4" name="Marcador de texto 3">
            <a:extLst>
              <a:ext uri="{FF2B5EF4-FFF2-40B4-BE49-F238E27FC236}">
                <a16:creationId xmlns:a16="http://schemas.microsoft.com/office/drawing/2014/main" id="{2AEDF272-56C2-4C1E-0819-4DB588CC494A}"/>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1FC73207-C6A5-AE01-5C5D-9209CAE7582E}"/>
              </a:ext>
            </a:extLst>
          </p:cNvPr>
          <p:cNvSpPr>
            <a:spLocks noGrp="1"/>
          </p:cNvSpPr>
          <p:nvPr>
            <p:ph type="body" idx="2"/>
          </p:nvPr>
        </p:nvSpPr>
        <p:spPr>
          <a:xfrm>
            <a:off x="1822605" y="1929827"/>
            <a:ext cx="7246444" cy="4478753"/>
          </a:xfrm>
        </p:spPr>
        <p:txBody>
          <a:bodyPr>
            <a:normAutofit/>
          </a:bodyPr>
          <a:lstStyle/>
          <a:p>
            <a:r>
              <a:rPr lang="es-ES" sz="2800" i="0" dirty="0">
                <a:solidFill>
                  <a:srgbClr val="212529"/>
                </a:solidFill>
                <a:effectLst/>
                <a:highlight>
                  <a:srgbClr val="FFFFFF"/>
                </a:highlight>
                <a:latin typeface="+mj-lt"/>
              </a:rPr>
              <a:t>Este profesional encuentra oportunidades laborales en grandes empresas que cuentan con su propio departamento de informática y ciberseguridad. </a:t>
            </a:r>
          </a:p>
          <a:p>
            <a:r>
              <a:rPr lang="es-ES" sz="2800" i="0" dirty="0">
                <a:solidFill>
                  <a:srgbClr val="212529"/>
                </a:solidFill>
                <a:effectLst/>
                <a:highlight>
                  <a:srgbClr val="FFFFFF"/>
                </a:highlight>
                <a:latin typeface="+mj-lt"/>
              </a:rPr>
              <a:t>Por otro lado, puede ser contratado de forma externa por las compañías que requieran de las funciones de un auditor informático, o bien, puede ejercer de forma independiente. </a:t>
            </a:r>
            <a:endParaRPr lang="es-AR" sz="2800" dirty="0">
              <a:latin typeface="+mj-lt"/>
            </a:endParaRPr>
          </a:p>
        </p:txBody>
      </p:sp>
    </p:spTree>
    <p:extLst>
      <p:ext uri="{BB962C8B-B14F-4D97-AF65-F5344CB8AC3E}">
        <p14:creationId xmlns:p14="http://schemas.microsoft.com/office/powerpoint/2010/main" val="339922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1DF47-51D9-555C-06B2-EB5FF733FB84}"/>
              </a:ext>
            </a:extLst>
          </p:cNvPr>
          <p:cNvSpPr>
            <a:spLocks noGrp="1"/>
          </p:cNvSpPr>
          <p:nvPr>
            <p:ph type="title"/>
          </p:nvPr>
        </p:nvSpPr>
        <p:spPr/>
        <p:txBody>
          <a:bodyPr/>
          <a:lstStyle/>
          <a:p>
            <a:r>
              <a:rPr lang="es-AR" dirty="0"/>
              <a:t>Etapas genéricas de la Auditoria Informática</a:t>
            </a:r>
          </a:p>
        </p:txBody>
      </p:sp>
      <p:sp>
        <p:nvSpPr>
          <p:cNvPr id="3" name="Marcador de número de diapositiva 2">
            <a:extLst>
              <a:ext uri="{FF2B5EF4-FFF2-40B4-BE49-F238E27FC236}">
                <a16:creationId xmlns:a16="http://schemas.microsoft.com/office/drawing/2014/main" id="{ACE24589-FACB-95BA-8061-F4837C53D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13</a:t>
            </a:fld>
            <a:endParaRPr lang="es-AR" dirty="0"/>
          </a:p>
        </p:txBody>
      </p:sp>
      <p:sp>
        <p:nvSpPr>
          <p:cNvPr id="4" name="Marcador de texto 3">
            <a:extLst>
              <a:ext uri="{FF2B5EF4-FFF2-40B4-BE49-F238E27FC236}">
                <a16:creationId xmlns:a16="http://schemas.microsoft.com/office/drawing/2014/main" id="{14716B21-F834-CA80-9995-D2047E8CCD3B}"/>
              </a:ext>
            </a:extLst>
          </p:cNvPr>
          <p:cNvSpPr>
            <a:spLocks noGrp="1"/>
          </p:cNvSpPr>
          <p:nvPr>
            <p:ph type="body" idx="1"/>
          </p:nvPr>
        </p:nvSpPr>
        <p:spPr/>
        <p:txBody>
          <a:bodyPr/>
          <a:lstStyle/>
          <a:p>
            <a:r>
              <a:rPr lang="it-IT" dirty="0"/>
              <a:t>Piattini, M., &amp; del Peso CAP 3</a:t>
            </a:r>
            <a:endParaRPr lang="es-AR" dirty="0"/>
          </a:p>
        </p:txBody>
      </p:sp>
      <p:pic>
        <p:nvPicPr>
          <p:cNvPr id="2052" name="Picture 4">
            <a:extLst>
              <a:ext uri="{FF2B5EF4-FFF2-40B4-BE49-F238E27FC236}">
                <a16:creationId xmlns:a16="http://schemas.microsoft.com/office/drawing/2014/main" id="{5AE17267-1FB4-2300-F634-4057B0149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049" y="2075583"/>
            <a:ext cx="7529505" cy="422727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F22D4DB0-184B-00F4-5B9C-80116719AC50}"/>
              </a:ext>
            </a:extLst>
          </p:cNvPr>
          <p:cNvSpPr txBox="1"/>
          <p:nvPr/>
        </p:nvSpPr>
        <p:spPr>
          <a:xfrm>
            <a:off x="104494" y="4999067"/>
            <a:ext cx="4021111" cy="1815882"/>
          </a:xfrm>
          <a:prstGeom prst="rect">
            <a:avLst/>
          </a:prstGeom>
          <a:solidFill>
            <a:schemeClr val="accent1">
              <a:lumMod val="40000"/>
              <a:lumOff val="60000"/>
            </a:schemeClr>
          </a:solidFill>
        </p:spPr>
        <p:txBody>
          <a:bodyPr wrap="square">
            <a:spAutoFit/>
          </a:bodyPr>
          <a:lstStyle/>
          <a:p>
            <a:pPr algn="just"/>
            <a:r>
              <a:rPr lang="es-ES" dirty="0"/>
              <a:t>1.En esta etapa se identifican los objetivos específicos de la auditoría y se define su alcance, considerando los recursos disponibles y las áreas clave a examinar. </a:t>
            </a:r>
          </a:p>
          <a:p>
            <a:pPr algn="just"/>
            <a:r>
              <a:rPr lang="es-ES" dirty="0"/>
              <a:t>Se elabora un plan detallado donde se incluyen los métodos y herramientas que se van a utilizar, así como un cronograma de las actividades.</a:t>
            </a:r>
          </a:p>
        </p:txBody>
      </p:sp>
      <p:sp>
        <p:nvSpPr>
          <p:cNvPr id="9" name="CuadroTexto 8">
            <a:extLst>
              <a:ext uri="{FF2B5EF4-FFF2-40B4-BE49-F238E27FC236}">
                <a16:creationId xmlns:a16="http://schemas.microsoft.com/office/drawing/2014/main" id="{E354C320-91DC-110F-FEDC-90BC0E60F46C}"/>
              </a:ext>
            </a:extLst>
          </p:cNvPr>
          <p:cNvSpPr txBox="1"/>
          <p:nvPr/>
        </p:nvSpPr>
        <p:spPr>
          <a:xfrm>
            <a:off x="192513" y="2033566"/>
            <a:ext cx="4021111" cy="738664"/>
          </a:xfrm>
          <a:prstGeom prst="rect">
            <a:avLst/>
          </a:prstGeom>
          <a:solidFill>
            <a:schemeClr val="accent1">
              <a:lumMod val="60000"/>
              <a:lumOff val="40000"/>
            </a:schemeClr>
          </a:solidFill>
        </p:spPr>
        <p:txBody>
          <a:bodyPr wrap="square">
            <a:spAutoFit/>
          </a:bodyPr>
          <a:lstStyle/>
          <a:p>
            <a:pPr algn="just"/>
            <a:r>
              <a:rPr lang="es-ES" dirty="0">
                <a:latin typeface="+mj-lt"/>
              </a:rPr>
              <a:t>2. Se recopilan datos a partir de entrevistas, revisión de documentos y del uso de herramientas tecnológicas. </a:t>
            </a:r>
            <a:endParaRPr lang="es-AR" dirty="0">
              <a:latin typeface="+mj-lt"/>
            </a:endParaRPr>
          </a:p>
        </p:txBody>
      </p:sp>
      <p:sp>
        <p:nvSpPr>
          <p:cNvPr id="11" name="CuadroTexto 10">
            <a:extLst>
              <a:ext uri="{FF2B5EF4-FFF2-40B4-BE49-F238E27FC236}">
                <a16:creationId xmlns:a16="http://schemas.microsoft.com/office/drawing/2014/main" id="{10DB6F1F-5535-3875-81A8-FFEC2F63EEB9}"/>
              </a:ext>
            </a:extLst>
          </p:cNvPr>
          <p:cNvSpPr txBox="1"/>
          <p:nvPr/>
        </p:nvSpPr>
        <p:spPr>
          <a:xfrm>
            <a:off x="8599574" y="4590143"/>
            <a:ext cx="3399913" cy="2031325"/>
          </a:xfrm>
          <a:prstGeom prst="rect">
            <a:avLst/>
          </a:prstGeom>
          <a:solidFill>
            <a:schemeClr val="accent2">
              <a:lumMod val="40000"/>
              <a:lumOff val="60000"/>
            </a:schemeClr>
          </a:solidFill>
        </p:spPr>
        <p:txBody>
          <a:bodyPr wrap="square">
            <a:spAutoFit/>
          </a:bodyPr>
          <a:lstStyle/>
          <a:p>
            <a:pPr algn="just"/>
            <a:r>
              <a:rPr lang="es-ES" dirty="0">
                <a:latin typeface="+mn-lt"/>
              </a:rPr>
              <a:t>4. Una vez recopilados y analizados los datos, se redacta un informe detallado que incluye las conclusiones de la auditoría, las áreas de mejora, y las recomendaciones. Este documento es crucial para la toma de decisiones a futuro y se presenta a la dirección y otros interesados de la organización</a:t>
            </a:r>
          </a:p>
          <a:p>
            <a:pPr algn="just"/>
            <a:endParaRPr lang="es-AR" dirty="0">
              <a:latin typeface="+mn-lt"/>
            </a:endParaRPr>
          </a:p>
        </p:txBody>
      </p:sp>
      <p:sp>
        <p:nvSpPr>
          <p:cNvPr id="6" name="CuadroTexto 5">
            <a:extLst>
              <a:ext uri="{FF2B5EF4-FFF2-40B4-BE49-F238E27FC236}">
                <a16:creationId xmlns:a16="http://schemas.microsoft.com/office/drawing/2014/main" id="{989C2F1F-BB48-3DC0-1290-4B677FFF4444}"/>
              </a:ext>
            </a:extLst>
          </p:cNvPr>
          <p:cNvSpPr txBox="1"/>
          <p:nvPr/>
        </p:nvSpPr>
        <p:spPr>
          <a:xfrm>
            <a:off x="8410727" y="1845006"/>
            <a:ext cx="3764752" cy="1600438"/>
          </a:xfrm>
          <a:prstGeom prst="rect">
            <a:avLst/>
          </a:prstGeom>
          <a:solidFill>
            <a:schemeClr val="accent5">
              <a:lumMod val="40000"/>
              <a:lumOff val="60000"/>
            </a:schemeClr>
          </a:solidFill>
        </p:spPr>
        <p:txBody>
          <a:bodyPr wrap="square">
            <a:spAutoFit/>
          </a:bodyPr>
          <a:lstStyle/>
          <a:p>
            <a:pPr algn="just"/>
            <a:r>
              <a:rPr lang="es-ES" dirty="0"/>
              <a:t>3. Se evalúan los controles internos y procesos de los sistemas para determinar su eficacia y eficiencia, así como su alineación con los objetivos de la empresa.</a:t>
            </a:r>
          </a:p>
          <a:p>
            <a:pPr algn="just"/>
            <a:r>
              <a:rPr lang="es-ES" dirty="0"/>
              <a:t>Se analizan e identifican posibles deficiencias o riesgos en los sistemas. </a:t>
            </a:r>
          </a:p>
          <a:p>
            <a:pPr algn="just"/>
            <a:endParaRPr lang="es-AR" dirty="0"/>
          </a:p>
        </p:txBody>
      </p:sp>
    </p:spTree>
    <p:extLst>
      <p:ext uri="{BB962C8B-B14F-4D97-AF65-F5344CB8AC3E}">
        <p14:creationId xmlns:p14="http://schemas.microsoft.com/office/powerpoint/2010/main" val="419320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2D6F6-E6D4-909B-C6DD-96CC82EC566A}"/>
              </a:ext>
            </a:extLst>
          </p:cNvPr>
          <p:cNvSpPr>
            <a:spLocks noGrp="1"/>
          </p:cNvSpPr>
          <p:nvPr>
            <p:ph type="title"/>
          </p:nvPr>
        </p:nvSpPr>
        <p:spPr/>
        <p:txBody>
          <a:bodyPr/>
          <a:lstStyle/>
          <a:p>
            <a:r>
              <a:rPr lang="es-AR" dirty="0"/>
              <a:t>Finalización de la auditoría</a:t>
            </a:r>
          </a:p>
        </p:txBody>
      </p:sp>
      <p:sp>
        <p:nvSpPr>
          <p:cNvPr id="3" name="Marcador de número de diapositiva 2">
            <a:extLst>
              <a:ext uri="{FF2B5EF4-FFF2-40B4-BE49-F238E27FC236}">
                <a16:creationId xmlns:a16="http://schemas.microsoft.com/office/drawing/2014/main" id="{599B33B2-598A-4965-3B2C-91AB715F53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14</a:t>
            </a:fld>
            <a:endParaRPr lang="es-AR" dirty="0"/>
          </a:p>
        </p:txBody>
      </p:sp>
      <p:sp>
        <p:nvSpPr>
          <p:cNvPr id="4" name="Marcador de texto 3">
            <a:extLst>
              <a:ext uri="{FF2B5EF4-FFF2-40B4-BE49-F238E27FC236}">
                <a16:creationId xmlns:a16="http://schemas.microsoft.com/office/drawing/2014/main" id="{1D4216F7-5921-347F-8954-1198894C4787}"/>
              </a:ext>
            </a:extLst>
          </p:cNvPr>
          <p:cNvSpPr>
            <a:spLocks noGrp="1"/>
          </p:cNvSpPr>
          <p:nvPr>
            <p:ph type="body" idx="1"/>
          </p:nvPr>
        </p:nvSpPr>
        <p:spPr/>
        <p:txBody>
          <a:bodyPr/>
          <a:lstStyle/>
          <a:p>
            <a:r>
              <a:rPr lang="it-IT" dirty="0"/>
              <a:t>Piattini, M., &amp; del Peso CAP 5</a:t>
            </a:r>
          </a:p>
          <a:p>
            <a:endParaRPr lang="es-AR" dirty="0"/>
          </a:p>
        </p:txBody>
      </p:sp>
      <p:sp>
        <p:nvSpPr>
          <p:cNvPr id="13" name="Marcador de texto 12">
            <a:extLst>
              <a:ext uri="{FF2B5EF4-FFF2-40B4-BE49-F238E27FC236}">
                <a16:creationId xmlns:a16="http://schemas.microsoft.com/office/drawing/2014/main" id="{B104E755-D4EA-15A1-BE56-05A84789AE71}"/>
              </a:ext>
            </a:extLst>
          </p:cNvPr>
          <p:cNvSpPr txBox="1">
            <a:spLocks noGrp="1"/>
          </p:cNvSpPr>
          <p:nvPr>
            <p:ph type="body" idx="2"/>
          </p:nvPr>
        </p:nvSpPr>
        <p:spPr>
          <a:xfrm>
            <a:off x="623888" y="1901825"/>
            <a:ext cx="9793287" cy="4045683"/>
          </a:xfrm>
          <a:prstGeom prst="rect">
            <a:avLst/>
          </a:prstGeom>
          <a:noFill/>
        </p:spPr>
        <p:txBody>
          <a:bodyPr wrap="square">
            <a:spAutoFit/>
          </a:bodyPr>
          <a:lstStyle/>
          <a:p>
            <a:pPr algn="just" rtl="0"/>
            <a:r>
              <a:rPr lang="es-ES" b="0" i="0" dirty="0">
                <a:solidFill>
                  <a:srgbClr val="212529"/>
                </a:solidFill>
                <a:effectLst/>
                <a:highlight>
                  <a:srgbClr val="FFFFFF"/>
                </a:highlight>
                <a:latin typeface="Open Sans" panose="020B0606030504020204" pitchFamily="34" charset="0"/>
              </a:rPr>
              <a:t>Al finalizar la auditoría se deben implementar las mejoras recomendadas para fortalecer los sistemas de información de la empresa. </a:t>
            </a:r>
          </a:p>
          <a:p>
            <a:pPr algn="just" rtl="0"/>
            <a:r>
              <a:rPr lang="es-ES" b="0" i="0" dirty="0">
                <a:solidFill>
                  <a:srgbClr val="212529"/>
                </a:solidFill>
                <a:effectLst/>
                <a:highlight>
                  <a:srgbClr val="FFFFFF"/>
                </a:highlight>
                <a:latin typeface="Open Sans" panose="020B0606030504020204" pitchFamily="34" charset="0"/>
              </a:rPr>
              <a:t>Además, es esencial realizar un seguimiento continuo para asegurar que las mejoras sean efectivas, así como para adaptarse a cualquier cambio en el entorno tecnológico y empresarial.</a:t>
            </a:r>
          </a:p>
          <a:p>
            <a:pPr algn="just" rtl="0"/>
            <a:r>
              <a:rPr lang="es-ES" b="0" i="0" dirty="0">
                <a:solidFill>
                  <a:srgbClr val="212529"/>
                </a:solidFill>
                <a:effectLst/>
                <a:highlight>
                  <a:srgbClr val="FFFFFF"/>
                </a:highlight>
                <a:latin typeface="Open Sans" panose="020B0606030504020204" pitchFamily="34" charset="0"/>
              </a:rPr>
              <a:t>Aunque la frecuencia con la que debe hacerse una auditoría informática depende de varios factores, incluyendo el tamaño de la organización y la naturaleza de sus actividades, se recomienda hacerla anualmente. </a:t>
            </a:r>
          </a:p>
        </p:txBody>
      </p:sp>
    </p:spTree>
    <p:extLst>
      <p:ext uri="{BB962C8B-B14F-4D97-AF65-F5344CB8AC3E}">
        <p14:creationId xmlns:p14="http://schemas.microsoft.com/office/powerpoint/2010/main" val="6823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937F8-62E7-16BD-58CF-FF4DF2DBDB29}"/>
              </a:ext>
            </a:extLst>
          </p:cNvPr>
          <p:cNvSpPr>
            <a:spLocks noGrp="1"/>
          </p:cNvSpPr>
          <p:nvPr>
            <p:ph type="title"/>
          </p:nvPr>
        </p:nvSpPr>
        <p:spPr>
          <a:xfrm>
            <a:off x="833254" y="22916"/>
            <a:ext cx="10022838" cy="1129444"/>
          </a:xfrm>
        </p:spPr>
        <p:txBody>
          <a:bodyPr/>
          <a:lstStyle/>
          <a:p>
            <a:r>
              <a:rPr lang="es-AR" dirty="0"/>
              <a:t>Tipos de auditoria</a:t>
            </a:r>
          </a:p>
        </p:txBody>
      </p:sp>
      <p:sp>
        <p:nvSpPr>
          <p:cNvPr id="3" name="Marcador de número de diapositiva 2">
            <a:extLst>
              <a:ext uri="{FF2B5EF4-FFF2-40B4-BE49-F238E27FC236}">
                <a16:creationId xmlns:a16="http://schemas.microsoft.com/office/drawing/2014/main" id="{389B0E61-9B80-B56F-62B6-0F8AC13CEA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15</a:t>
            </a:fld>
            <a:endParaRPr lang="es-AR" dirty="0"/>
          </a:p>
        </p:txBody>
      </p:sp>
      <p:pic>
        <p:nvPicPr>
          <p:cNvPr id="1027" name="Diagrama 2">
            <a:extLst>
              <a:ext uri="{FF2B5EF4-FFF2-40B4-BE49-F238E27FC236}">
                <a16:creationId xmlns:a16="http://schemas.microsoft.com/office/drawing/2014/main" id="{AE11AE93-09F3-E1B2-4A2B-BD53735CB336}"/>
              </a:ext>
            </a:extLst>
          </p:cNvPr>
          <p:cNvPicPr>
            <a:picLocks noChangeArrowheads="1"/>
          </p:cNvPicPr>
          <p:nvPr/>
        </p:nvPicPr>
        <p:blipFill>
          <a:blip r:embed="rId2">
            <a:extLst>
              <a:ext uri="{28A0092B-C50C-407E-A947-70E740481C1C}">
                <a14:useLocalDpi xmlns:a14="http://schemas.microsoft.com/office/drawing/2010/main" val="0"/>
              </a:ext>
            </a:extLst>
          </a:blip>
          <a:srcRect l="-4855" r="-5090"/>
          <a:stretch>
            <a:fillRect/>
          </a:stretch>
        </p:blipFill>
        <p:spPr bwMode="auto">
          <a:xfrm>
            <a:off x="3136214" y="2496892"/>
            <a:ext cx="5631539" cy="347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DD7A4574-A60E-A3B8-D120-EDC525199840}"/>
              </a:ext>
            </a:extLst>
          </p:cNvPr>
          <p:cNvSpPr txBox="1"/>
          <p:nvPr/>
        </p:nvSpPr>
        <p:spPr>
          <a:xfrm>
            <a:off x="248637" y="2361233"/>
            <a:ext cx="3378983" cy="2031325"/>
          </a:xfrm>
          <a:prstGeom prst="rect">
            <a:avLst/>
          </a:prstGeom>
          <a:solidFill>
            <a:schemeClr val="accent1">
              <a:lumMod val="40000"/>
              <a:lumOff val="60000"/>
            </a:schemeClr>
          </a:solidFill>
        </p:spPr>
        <p:txBody>
          <a:bodyPr wrap="square">
            <a:spAutoFit/>
          </a:bodyPr>
          <a:lstStyle/>
          <a:p>
            <a:pPr algn="ctr"/>
            <a:r>
              <a:rPr lang="es-MX" b="1" dirty="0">
                <a:latin typeface="Arial" panose="020B0604020202020204" pitchFamily="34" charset="0"/>
                <a:ea typeface="Calibri" panose="020F0502020204030204" pitchFamily="34" charset="0"/>
              </a:rPr>
              <a:t>INTERNA: </a:t>
            </a:r>
            <a:r>
              <a:rPr lang="es-MX" sz="1400" dirty="0">
                <a:effectLst/>
                <a:latin typeface="Arial" panose="020B0604020202020204" pitchFamily="34" charset="0"/>
                <a:ea typeface="Calibri" panose="020F0502020204030204" pitchFamily="34" charset="0"/>
              </a:rPr>
              <a:t>Es la realizada con recursos materiales y personas que pertenecen a la empresa auditada. Los empleados que realizan esta tarea son remunerados económicamente.</a:t>
            </a:r>
          </a:p>
          <a:p>
            <a:pPr algn="ctr"/>
            <a:r>
              <a:rPr lang="es-MX" sz="1400" dirty="0">
                <a:effectLst/>
                <a:latin typeface="Arial" panose="020B0604020202020204" pitchFamily="34" charset="0"/>
                <a:ea typeface="Calibri" panose="020F0502020204030204" pitchFamily="34" charset="0"/>
              </a:rPr>
              <a:t>La auditoría interna existe por expresa decisión de la Empresa, o sea, que puede optar por su disolución en cualquier momento</a:t>
            </a:r>
            <a:endParaRPr lang="es-AR" dirty="0"/>
          </a:p>
        </p:txBody>
      </p:sp>
      <p:sp>
        <p:nvSpPr>
          <p:cNvPr id="5" name="CuadroTexto 4">
            <a:extLst>
              <a:ext uri="{FF2B5EF4-FFF2-40B4-BE49-F238E27FC236}">
                <a16:creationId xmlns:a16="http://schemas.microsoft.com/office/drawing/2014/main" id="{02A48F5F-BBD4-9B37-239C-93EB052DE3D7}"/>
              </a:ext>
            </a:extLst>
          </p:cNvPr>
          <p:cNvSpPr txBox="1"/>
          <p:nvPr/>
        </p:nvSpPr>
        <p:spPr>
          <a:xfrm>
            <a:off x="9433632" y="3995729"/>
            <a:ext cx="2303665" cy="2462213"/>
          </a:xfrm>
          <a:prstGeom prst="rect">
            <a:avLst/>
          </a:prstGeom>
          <a:solidFill>
            <a:schemeClr val="accent5">
              <a:lumMod val="60000"/>
              <a:lumOff val="40000"/>
            </a:schemeClr>
          </a:solidFill>
        </p:spPr>
        <p:txBody>
          <a:bodyPr wrap="square" rtlCol="0">
            <a:spAutoFit/>
          </a:bodyPr>
          <a:lstStyle/>
          <a:p>
            <a:pPr algn="ctr"/>
            <a:r>
              <a:rPr lang="es-ES" dirty="0"/>
              <a:t>EXTERNA: Es realizada por personas afines a la empresa auditada; es siempre remunerada. Se presupone una mayor objetividad que en la auditoría Interna, debido al mayor distanciamiento entre auditores y auditados.</a:t>
            </a:r>
          </a:p>
          <a:p>
            <a:pPr algn="ctr"/>
            <a:r>
              <a:rPr lang="es-ES" dirty="0"/>
              <a:t> </a:t>
            </a:r>
            <a:endParaRPr lang="es-AR" dirty="0"/>
          </a:p>
        </p:txBody>
      </p:sp>
      <p:sp>
        <p:nvSpPr>
          <p:cNvPr id="6" name="Google Shape;324;p27">
            <a:extLst>
              <a:ext uri="{FF2B5EF4-FFF2-40B4-BE49-F238E27FC236}">
                <a16:creationId xmlns:a16="http://schemas.microsoft.com/office/drawing/2014/main" id="{F3EDE053-D257-9837-379A-24DF04E4242E}"/>
              </a:ext>
            </a:extLst>
          </p:cNvPr>
          <p:cNvSpPr txBox="1">
            <a:spLocks noGrp="1"/>
          </p:cNvSpPr>
          <p:nvPr>
            <p:ph type="body" idx="1"/>
          </p:nvPr>
        </p:nvSpPr>
        <p:spPr>
          <a:xfrm>
            <a:off x="5951538" y="6508750"/>
            <a:ext cx="2162175" cy="306388"/>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5</a:t>
            </a:r>
            <a:endParaRPr dirty="0"/>
          </a:p>
          <a:p>
            <a:pPr marL="91440" lvl="0" indent="-91440" algn="l" rtl="0">
              <a:lnSpc>
                <a:spcPct val="85000"/>
              </a:lnSpc>
              <a:spcBef>
                <a:spcPts val="0"/>
              </a:spcBef>
              <a:spcAft>
                <a:spcPts val="0"/>
              </a:spcAft>
              <a:buSzPts val="1100"/>
              <a:buNone/>
            </a:pPr>
            <a:endParaRPr dirty="0"/>
          </a:p>
        </p:txBody>
      </p:sp>
    </p:spTree>
    <p:extLst>
      <p:ext uri="{BB962C8B-B14F-4D97-AF65-F5344CB8AC3E}">
        <p14:creationId xmlns:p14="http://schemas.microsoft.com/office/powerpoint/2010/main" val="13430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16</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623392" y="1512830"/>
            <a:ext cx="9793088" cy="4478753"/>
          </a:xfrm>
        </p:spPr>
        <p:txBody>
          <a:bodyPr>
            <a:normAutofit fontScale="85000" lnSpcReduction="1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BENEFICIO DE AUDITADO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En este principio el auditor debe conseguir la máxima eficacia y rentabilidad de los medios informáticos de la empresa auditada, no debe de ningún modo obtener beneficio propio.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CALIDAD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En el auditor deberá prestar sus servicios conforme las posibilidades de la ciencia y medios a su alcance con absoluta libertad respecto a la utilización de dichos medios y en unas condiciones técnicas adecuadas para el idóneo cumplimiento de su labor.</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CONFIANZA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facilitar e incrementar la confianza del auditor en base a una actuación de transparencia en su actividad profesional sin alardes científicos-técnicos.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32507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17</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919351" y="1735875"/>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CAPACIDAD</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 estar plenamente capacitado para la realización de la auditoría encomendada, máxime teniendo en cuenta que, a los auditados en algunos casos les puede ser extremadamente difícil verificar sus recomendaciones y evaluar correctamente la precisión de las mismas.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COMPORTAMIENTO PROFESIONAL</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tanto en sus relaciones con el auditado como con terceras personas, deberá, en todo momento, actuar conforma a las normas, implícitas o explícitas, de dignidad de la profesión y de corrección en el trato personal.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CRITERIO PROPIO</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durante la ejecución deberá actuar con criterio propio y no permitir que esté subordinado al de otros profesionales, aun de reconocido prestigio, que no coincidan con el mismo.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28285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18</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1055440"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CONCENTRACION EN EL TRABAJO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evitar que un exceso de trabajo supere sus posibilidades de concentración y precisión en cada una de las tareas a él encomendadas, y a que la estructuración y dispersión de trabajos suele, a menudo, si no está debidamente controlada, provocar la conclusión de los mismos sin las debidas garantías de seguridad.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DISCRECIÓN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en todo momento mantener una cierta discreción en la divulgación de datos, aparentemente inocuos, que se le hayan puesto de manifiesto durante la ejecución de la auditoria.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ECONOMÍA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proteger, en la medida de sus conocimientos, los derechos económicos del auditado evitando generar gastos innecesarios en el ejercicio de su actividad.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66706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19</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43313" y="1566501"/>
            <a:ext cx="10169526" cy="4606959"/>
          </a:xfrm>
        </p:spPr>
        <p:txBody>
          <a:bodyPr>
            <a:normAutofit fontScale="70000" lnSpcReduction="20000"/>
          </a:bodyPr>
          <a:lstStyle/>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FORMACIÓN CONTINUADA</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impone a los auditores el deber y la responsabilidad de mantener una permanente actualización de sus conocimientos y métodos a fin de adecuarlos a las necesidades de la demanda y a las exigencias de la competencia de la oferta.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FORTALECIMIENTO Y RESPETO DE LA PROFESIÓN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defensa de los auditados pasa por el fortalecimiento de la profesión de los auditores informáticos, lo que exige un respeto por el ejercicio, globalmente considerado, de la actividad desarrollada por los mismos y un comportamiento acorde con los requisitos exigibles para el idóneo cumplimiento de la finalidad de las auditorias.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INDEPENDENCIA</a:t>
            </a: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Está relacionado con el principio de criterio propio, obliga al auditor, tanto si actúa como profesional externo o con dependencia laboral respecto a la empresa en la que deba realizar la auditoria informática, a exigir una total autonomía e independencia en su trabajo.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1709612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83" name="Google Shape;283;p2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a:t>
            </a:fld>
            <a:endParaRPr dirty="0"/>
          </a:p>
        </p:txBody>
      </p:sp>
      <p:sp>
        <p:nvSpPr>
          <p:cNvPr id="284" name="Google Shape;284;p23"/>
          <p:cNvSpPr txBox="1">
            <a:spLocks noGrp="1"/>
          </p:cNvSpPr>
          <p:nvPr>
            <p:ph type="body" idx="1"/>
          </p:nvPr>
        </p:nvSpPr>
        <p:spPr>
          <a:xfrm>
            <a:off x="5951984" y="6509534"/>
            <a:ext cx="3016170" cy="305415"/>
          </a:xfrm>
          <a:prstGeom prst="rect">
            <a:avLst/>
          </a:prstGeom>
          <a:noFill/>
          <a:ln>
            <a:noFill/>
          </a:ln>
        </p:spPr>
        <p:txBody>
          <a:bodyPr spcFirstLastPara="1" wrap="square" lIns="91425" tIns="45700" rIns="91425" bIns="45700" anchor="t" anchorCtr="0">
            <a:no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85" name="Google Shape;285;p2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110000"/>
              </a:lnSpc>
              <a:spcBef>
                <a:spcPts val="0"/>
              </a:spcBef>
              <a:spcAft>
                <a:spcPts val="0"/>
              </a:spcAft>
              <a:buSzPts val="2400"/>
              <a:buChar char="»"/>
            </a:pPr>
            <a:r>
              <a:rPr lang="es-AR" dirty="0"/>
              <a:t>Permite definir estrategias para prevenir delitos, problemas legales, etc..</a:t>
            </a:r>
            <a:endParaRPr dirty="0"/>
          </a:p>
          <a:p>
            <a:pPr marL="91440" lvl="0" indent="-152400" algn="l" rtl="0">
              <a:lnSpc>
                <a:spcPct val="110000"/>
              </a:lnSpc>
              <a:spcBef>
                <a:spcPts val="1300"/>
              </a:spcBef>
              <a:spcAft>
                <a:spcPts val="0"/>
              </a:spcAft>
              <a:buSzPts val="2400"/>
              <a:buChar char="»"/>
            </a:pPr>
            <a:r>
              <a:rPr lang="es-AR" dirty="0"/>
              <a:t>Es una actividad preventiva, el auditor sugiere.</a:t>
            </a:r>
            <a:endParaRPr dirty="0"/>
          </a:p>
          <a:p>
            <a:pPr marL="91440" lvl="0" indent="-152400" algn="l" rtl="0">
              <a:lnSpc>
                <a:spcPct val="110000"/>
              </a:lnSpc>
              <a:spcBef>
                <a:spcPts val="1300"/>
              </a:spcBef>
              <a:spcAft>
                <a:spcPts val="0"/>
              </a:spcAft>
              <a:buSzPts val="2400"/>
              <a:buChar char="»"/>
            </a:pPr>
            <a:r>
              <a:rPr lang="es-AR" dirty="0"/>
              <a:t>Los procedimientos de auditoría en informática varían de acuerdo con la filosofía y técnica de cada organización y departamento de auditoría en particular.</a:t>
            </a:r>
            <a:endParaRPr dirty="0"/>
          </a:p>
          <a:p>
            <a:pPr marL="91440" lvl="0" indent="-152400" algn="l" rtl="0">
              <a:lnSpc>
                <a:spcPct val="110000"/>
              </a:lnSpc>
              <a:spcBef>
                <a:spcPts val="1300"/>
              </a:spcBef>
              <a:spcAft>
                <a:spcPts val="0"/>
              </a:spcAft>
              <a:buSzPts val="2400"/>
              <a:buChar char="»"/>
            </a:pPr>
            <a:r>
              <a:rPr lang="es-AR" dirty="0"/>
              <a:t>La auditoría en informática debe evaluar todo: </a:t>
            </a:r>
            <a:br>
              <a:rPr lang="es-AR" dirty="0"/>
            </a:br>
            <a:r>
              <a:rPr lang="es-AR" dirty="0"/>
              <a:t>informática, organización del centro de cómputo,</a:t>
            </a:r>
            <a:br>
              <a:rPr lang="es-AR" dirty="0"/>
            </a:br>
            <a:r>
              <a:rPr lang="es-AR" dirty="0"/>
              <a:t>computadoras, comunicación y programas.</a:t>
            </a:r>
            <a:endParaRPr dirty="0"/>
          </a:p>
        </p:txBody>
      </p:sp>
      <p:sp>
        <p:nvSpPr>
          <p:cNvPr id="286" name="Google Shape;286;p2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87" name="Google Shape;287;p23"/>
          <p:cNvPicPr preferRelativeResize="0"/>
          <p:nvPr/>
        </p:nvPicPr>
        <p:blipFill rotWithShape="1">
          <a:blip r:embed="rId3">
            <a:alphaModFix/>
          </a:blip>
          <a:srcRect/>
          <a:stretch/>
        </p:blipFill>
        <p:spPr>
          <a:xfrm>
            <a:off x="7038622" y="4389967"/>
            <a:ext cx="2743200" cy="2057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20</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1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INFORMACIÓN SUFICIENTE</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obliga al auditor a aportar, en forma pormenorizada, clara, precisa e inteligible para el auditado, información de los puntos y conclusiones relacionados con la auditoria.</a:t>
            </a:r>
            <a:endParaRPr lang="es-AR"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INTEGRIDAD MORAL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Este principio, inherentemente ligado a la dignidad de la persona, obliga al auditor a ser honesto, leal y diligente en el desempeño de su misión, a ajustarse a las normas morales de justicia y prioridad.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LEGALIDAD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primacía de esta obligación exige del auditor un comportamiento activo de oposición a todo intento, por parte del auditado o de terceras personas, tendente a infringir cualquier precepto integrado en el derecho positivo.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25397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21</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endParaRPr lang="es-AR" dirty="0"/>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LIBRE COMPETENCIA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actual economía de mercado exige que el ejercicio de la profesión se realice en el marco de la libre competencia siendo rechazables, por tanto, las prácticas colusorias tendentes a impedir o limitar la legítima competencia de otros profesionales.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NO DISCRIMINACIÓN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en su actuación previa, durante y posterior a la auditoria deberá evitar cualquier tipo de condicionantes personalizados y actuar en todos los casos con similar diligencia.</a:t>
            </a: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NO INJERENCIA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deberá evitar injerencias en los trabajos de otros profesionales, respetar su labor y eludir hacer comentarios que pudieran interpretarse como despreciativos de la misma, deberá igualmente evitar aprovechar los datos.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3212039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22</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a:bodyPr>
          <a:lstStyle/>
          <a:p>
            <a:pPr marL="457200" algn="just">
              <a:lnSpc>
                <a:spcPct val="150000"/>
              </a:lnSpc>
            </a:pPr>
            <a:r>
              <a:rPr lang="es-MX" sz="1600" b="1" dirty="0">
                <a:effectLst/>
                <a:latin typeface="Arial" panose="020B0604020202020204" pitchFamily="34" charset="0"/>
                <a:ea typeface="Calibri" panose="020F0502020204030204" pitchFamily="34" charset="0"/>
                <a:cs typeface="Times New Roman" panose="02020603050405020304" pitchFamily="18" charset="0"/>
              </a:rPr>
              <a:t>PRINCIPIO DE PRECISIÓN </a:t>
            </a:r>
            <a:endParaRPr lang="es-AR" sz="16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600" dirty="0">
                <a:effectLst/>
                <a:latin typeface="Arial" panose="020B0604020202020204" pitchFamily="34" charset="0"/>
                <a:ea typeface="Calibri" panose="020F0502020204030204" pitchFamily="34" charset="0"/>
                <a:cs typeface="Times New Roman" panose="02020603050405020304" pitchFamily="18" charset="0"/>
              </a:rPr>
              <a:t> Este principio exige del auditor la no conclusión de su trabajo hasta estar convencido, en la medida de lo posible, de la viabilidad de sus propuestas.</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600" b="1" dirty="0">
                <a:effectLst/>
                <a:latin typeface="Arial" panose="020B0604020202020204" pitchFamily="34" charset="0"/>
                <a:ea typeface="Calibri" panose="020F0502020204030204" pitchFamily="34" charset="0"/>
                <a:cs typeface="Times New Roman" panose="02020603050405020304" pitchFamily="18" charset="0"/>
              </a:rPr>
              <a:t>PRINCIPIO DE PUBLICIDAD ADECUADA </a:t>
            </a:r>
            <a:endParaRPr lang="es-AR" sz="16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600" dirty="0">
                <a:effectLst/>
                <a:latin typeface="Arial" panose="020B0604020202020204" pitchFamily="34" charset="0"/>
                <a:ea typeface="Calibri" panose="020F0502020204030204" pitchFamily="34" charset="0"/>
                <a:cs typeface="Times New Roman" panose="02020603050405020304" pitchFamily="18" charset="0"/>
              </a:rPr>
              <a:t> La oferta y promoción de los servicios de auditoria deberán en todo momento ajustarse a las características, condiciones y finalidad perseguidas.</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s-MX" sz="1600" b="1" dirty="0">
                <a:effectLst/>
                <a:latin typeface="Arial" panose="020B0604020202020204" pitchFamily="34" charset="0"/>
                <a:ea typeface="Calibri" panose="020F0502020204030204" pitchFamily="34" charset="0"/>
                <a:cs typeface="Times New Roman" panose="02020603050405020304" pitchFamily="18" charset="0"/>
              </a:rPr>
              <a:t>PRINCIPIO DE RESPONSABILIDAD</a:t>
            </a:r>
          </a:p>
          <a:p>
            <a:pPr marL="76200" indent="0" algn="just">
              <a:lnSpc>
                <a:spcPct val="150000"/>
              </a:lnSpc>
              <a:buNone/>
            </a:pPr>
            <a:r>
              <a:rPr lang="es-MX" sz="1600" dirty="0">
                <a:effectLst/>
                <a:latin typeface="Arial" panose="020B0604020202020204" pitchFamily="34" charset="0"/>
                <a:ea typeface="Calibri" panose="020F0502020204030204" pitchFamily="34" charset="0"/>
                <a:cs typeface="Times New Roman" panose="02020603050405020304" pitchFamily="18" charset="0"/>
              </a:rPr>
              <a:t>El auditor deberá, como elemento intrínseco de todo comportamiento profesional, responsabilizarse de lo que haga, diga o aconseje.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sz="1600" dirty="0"/>
          </a:p>
        </p:txBody>
      </p:sp>
    </p:spTree>
    <p:extLst>
      <p:ext uri="{BB962C8B-B14F-4D97-AF65-F5344CB8AC3E}">
        <p14:creationId xmlns:p14="http://schemas.microsoft.com/office/powerpoint/2010/main" val="1368701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AB7B8B-1096-7F42-D4D1-A915BB5A5B6C}"/>
              </a:ext>
            </a:extLst>
          </p:cNvPr>
          <p:cNvSpPr>
            <a:spLocks noGrp="1"/>
          </p:cNvSpPr>
          <p:nvPr>
            <p:ph type="title"/>
          </p:nvPr>
        </p:nvSpPr>
        <p:spPr/>
        <p:txBody>
          <a:bodyPr/>
          <a:lstStyle/>
          <a:p>
            <a:r>
              <a:rPr lang="es-AR" dirty="0"/>
              <a:t>Principios aplicados al Auditor Informático</a:t>
            </a:r>
          </a:p>
        </p:txBody>
      </p:sp>
      <p:sp>
        <p:nvSpPr>
          <p:cNvPr id="3" name="Marcador de número de diapositiva 2">
            <a:extLst>
              <a:ext uri="{FF2B5EF4-FFF2-40B4-BE49-F238E27FC236}">
                <a16:creationId xmlns:a16="http://schemas.microsoft.com/office/drawing/2014/main" id="{3C254746-8C40-4389-E7CE-16314DE615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23</a:t>
            </a:fld>
            <a:endParaRPr lang="es-AR" dirty="0"/>
          </a:p>
        </p:txBody>
      </p:sp>
      <p:sp>
        <p:nvSpPr>
          <p:cNvPr id="4" name="Marcador de texto 3">
            <a:extLst>
              <a:ext uri="{FF2B5EF4-FFF2-40B4-BE49-F238E27FC236}">
                <a16:creationId xmlns:a16="http://schemas.microsoft.com/office/drawing/2014/main" id="{3AECD780-E156-33A8-AF39-F7DF450028FA}"/>
              </a:ext>
            </a:extLst>
          </p:cNvPr>
          <p:cNvSpPr>
            <a:spLocks noGrp="1"/>
          </p:cNvSpPr>
          <p:nvPr>
            <p:ph type="body" idx="1"/>
          </p:nvPr>
        </p:nvSpPr>
        <p:spPr/>
        <p:txBody>
          <a:bodyPr/>
          <a:lstStyle/>
          <a:p>
            <a:r>
              <a:rPr lang="it-IT" dirty="0"/>
              <a:t>Piattini, M., &amp; del Peso CAP 7</a:t>
            </a:r>
          </a:p>
          <a:p>
            <a:endParaRPr lang="es-AR" dirty="0"/>
          </a:p>
        </p:txBody>
      </p:sp>
      <p:sp>
        <p:nvSpPr>
          <p:cNvPr id="5" name="Marcador de texto 4">
            <a:extLst>
              <a:ext uri="{FF2B5EF4-FFF2-40B4-BE49-F238E27FC236}">
                <a16:creationId xmlns:a16="http://schemas.microsoft.com/office/drawing/2014/main" id="{A4A049C5-A02A-6D35-283C-D9CC677AE1E6}"/>
              </a:ext>
            </a:extLst>
          </p:cNvPr>
          <p:cNvSpPr>
            <a:spLocks noGrp="1"/>
          </p:cNvSpPr>
          <p:nvPr>
            <p:ph type="body" idx="2"/>
          </p:nvPr>
        </p:nvSpPr>
        <p:spPr>
          <a:xfrm>
            <a:off x="738267" y="1661806"/>
            <a:ext cx="9793088" cy="4478753"/>
          </a:xfrm>
        </p:spPr>
        <p:txBody>
          <a:bodyPr>
            <a:normAutofit fontScale="85000" lnSpcReduction="20000"/>
          </a:bodyPr>
          <a:lstStyle/>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SECRETO PROFESIONAL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confidencia y confianza entre el auditor y el auditado e imponen al primero la obligación de guardar en secreto los hechos e informaciones que conozca en el ejercicio de su actividad profesional.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1000"/>
              </a:spcAf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SERVICIO PÚBLICO </a:t>
            </a: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La aplicación de este principio debe incitar al auditor a hacer lo que este en su mano y sin perjuicio de los intereses de su cliente, para evitar daños sociales.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s-MX" sz="1800" b="1" dirty="0">
                <a:effectLst/>
                <a:latin typeface="Arial" panose="020B0604020202020204" pitchFamily="34" charset="0"/>
                <a:ea typeface="Calibri" panose="020F0502020204030204" pitchFamily="34" charset="0"/>
                <a:cs typeface="Times New Roman" panose="02020603050405020304" pitchFamily="18" charset="0"/>
              </a:rPr>
              <a:t>PRINCIPIO DE VERACIDAD </a:t>
            </a:r>
            <a:endParaRPr lang="es-AR" sz="1800" b="1"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lgn="just">
              <a:lnSpc>
                <a:spcPct val="150000"/>
              </a:lnSpc>
              <a:spcAft>
                <a:spcPts val="1000"/>
              </a:spcAft>
              <a:buNone/>
            </a:pPr>
            <a:r>
              <a:rPr lang="es-MX" sz="1800" dirty="0">
                <a:effectLst/>
                <a:latin typeface="Arial" panose="020B0604020202020204" pitchFamily="34" charset="0"/>
                <a:ea typeface="Calibri" panose="020F0502020204030204" pitchFamily="34" charset="0"/>
                <a:cs typeface="Times New Roman" panose="02020603050405020304" pitchFamily="18" charset="0"/>
              </a:rPr>
              <a:t>El Auditor en sus comunicaciones con el auditado deberá tener siempre presente la obligación de asegurar la veracidad de sus manifestaciones con los límites impuestos por los deberes de respeto, corrección, y secreto profesional.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4131170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626350" y="0"/>
            <a:ext cx="4572000" cy="6858000"/>
          </a:xfrm>
          <a:prstGeom prst="rect">
            <a:avLst/>
          </a:prstGeom>
        </p:spPr>
      </p:pic>
      <p:sp>
        <p:nvSpPr>
          <p:cNvPr id="5" name="Text 1"/>
          <p:cNvSpPr/>
          <p:nvPr/>
        </p:nvSpPr>
        <p:spPr>
          <a:xfrm>
            <a:off x="694333" y="312551"/>
            <a:ext cx="6231334" cy="1735932"/>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Herramientas para realizar auditorías informáticas</a:t>
            </a:r>
          </a:p>
        </p:txBody>
      </p:sp>
      <p:sp>
        <p:nvSpPr>
          <p:cNvPr id="6" name="Text 2"/>
          <p:cNvSpPr/>
          <p:nvPr/>
        </p:nvSpPr>
        <p:spPr>
          <a:xfrm>
            <a:off x="694333" y="2413082"/>
            <a:ext cx="6231334" cy="1480840"/>
          </a:xfrm>
          <a:prstGeom prst="rect">
            <a:avLst/>
          </a:prstGeom>
          <a:noFill/>
          <a:ln/>
        </p:spPr>
        <p:txBody>
          <a:bodyPr wrap="square" rtlCol="0" anchor="t"/>
          <a:lstStyle/>
          <a:p>
            <a:pPr algn="just">
              <a:lnSpc>
                <a:spcPts val="2332"/>
              </a:lnSpc>
            </a:pPr>
            <a:r>
              <a:rPr lang="es-AR" sz="1600" dirty="0">
                <a:solidFill>
                  <a:schemeClr val="tx1"/>
                </a:solidFill>
                <a:latin typeface="+mn-lt"/>
                <a:ea typeface="DM Sans" pitchFamily="34" charset="-122"/>
                <a:cs typeface="DM Sans" pitchFamily="34" charset="-120"/>
              </a:rPr>
              <a:t>Las auditorías informáticas requieren de un conjunto de herramientas especializadas para examinar y evaluar los sistemas, procesos y controles de una organización. </a:t>
            </a:r>
          </a:p>
          <a:p>
            <a:pPr algn="just">
              <a:lnSpc>
                <a:spcPts val="2332"/>
              </a:lnSpc>
            </a:pPr>
            <a:r>
              <a:rPr lang="es-AR" sz="1600" dirty="0">
                <a:solidFill>
                  <a:schemeClr val="tx1"/>
                </a:solidFill>
                <a:latin typeface="+mn-lt"/>
                <a:ea typeface="DM Sans" pitchFamily="34" charset="-122"/>
                <a:cs typeface="DM Sans" pitchFamily="34" charset="-120"/>
              </a:rPr>
              <a:t>Abarcan desde escáneres de vulnerabilidades hasta analizadores de tráfico de red, pasando por herramientas de monitoreo y diagnóstico.</a:t>
            </a:r>
            <a:endParaRPr lang="es-AR" sz="1600" dirty="0">
              <a:solidFill>
                <a:schemeClr val="tx1"/>
              </a:solidFill>
              <a:latin typeface="+mn-lt"/>
            </a:endParaRPr>
          </a:p>
        </p:txBody>
      </p:sp>
      <p:sp>
        <p:nvSpPr>
          <p:cNvPr id="7" name="Text 3"/>
          <p:cNvSpPr/>
          <p:nvPr/>
        </p:nvSpPr>
        <p:spPr>
          <a:xfrm>
            <a:off x="694333" y="4240148"/>
            <a:ext cx="6231334" cy="1965779"/>
          </a:xfrm>
          <a:prstGeom prst="rect">
            <a:avLst/>
          </a:prstGeom>
          <a:noFill/>
          <a:ln/>
        </p:spPr>
        <p:txBody>
          <a:bodyPr wrap="square" rtlCol="0" anchor="t"/>
          <a:lstStyle/>
          <a:p>
            <a:pPr algn="just">
              <a:lnSpc>
                <a:spcPts val="2332"/>
              </a:lnSpc>
            </a:pPr>
            <a:r>
              <a:rPr lang="es-AR" sz="1600" dirty="0">
                <a:solidFill>
                  <a:schemeClr val="tx1"/>
                </a:solidFill>
                <a:latin typeface="+mn-lt"/>
                <a:ea typeface="DM Sans" pitchFamily="34" charset="-122"/>
                <a:cs typeface="DM Sans" pitchFamily="34" charset="-120"/>
              </a:rPr>
              <a:t>Algunas de las herramientas más comunes utilizadas en auditorías informáticas son: Nessus, Wireshark, Metasploit, Burp Suite, Sqlmap, Maltego y OSSEC, entre otras. </a:t>
            </a:r>
          </a:p>
          <a:p>
            <a:pPr algn="just">
              <a:lnSpc>
                <a:spcPts val="2332"/>
              </a:lnSpc>
            </a:pPr>
            <a:r>
              <a:rPr lang="es-AR" sz="1600" dirty="0">
                <a:solidFill>
                  <a:schemeClr val="tx1"/>
                </a:solidFill>
                <a:latin typeface="+mn-lt"/>
                <a:ea typeface="DM Sans" pitchFamily="34" charset="-122"/>
                <a:cs typeface="DM Sans" pitchFamily="34" charset="-120"/>
              </a:rPr>
              <a:t>Permiten identificar puntos débiles, detectar intrusiones, analizar el flujo de información y evaluar el cumplimiento normativo.</a:t>
            </a:r>
            <a:endParaRPr lang="es-AR" sz="1600" dirty="0">
              <a:solidFill>
                <a:schemeClr val="tx1"/>
              </a:solidFill>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929805" y="458193"/>
            <a:ext cx="8332391" cy="1041400"/>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Metodología Octave para auditoría informática</a:t>
            </a:r>
          </a:p>
        </p:txBody>
      </p:sp>
      <p:sp>
        <p:nvSpPr>
          <p:cNvPr id="5" name="Shape 2"/>
          <p:cNvSpPr/>
          <p:nvPr/>
        </p:nvSpPr>
        <p:spPr>
          <a:xfrm>
            <a:off x="1929805" y="1832869"/>
            <a:ext cx="1388666" cy="960239"/>
          </a:xfrm>
          <a:prstGeom prst="roundRect">
            <a:avLst>
              <a:gd name="adj" fmla="val 7810"/>
            </a:avLst>
          </a:prstGeom>
          <a:solidFill>
            <a:schemeClr val="accent4">
              <a:lumMod val="60000"/>
              <a:lumOff val="40000"/>
            </a:schemeClr>
          </a:solidFill>
          <a:ln w="7620">
            <a:solidFill>
              <a:srgbClr val="8D2424"/>
            </a:solidFill>
            <a:prstDash val="solid"/>
          </a:ln>
        </p:spPr>
        <p:txBody>
          <a:bodyPr/>
          <a:lstStyle/>
          <a:p>
            <a:endParaRPr lang="es-AR" sz="1600" dirty="0">
              <a:solidFill>
                <a:schemeClr val="tx1"/>
              </a:solidFill>
            </a:endParaRPr>
          </a:p>
        </p:txBody>
      </p:sp>
      <p:sp>
        <p:nvSpPr>
          <p:cNvPr id="6" name="Text 3"/>
          <p:cNvSpPr/>
          <p:nvPr/>
        </p:nvSpPr>
        <p:spPr>
          <a:xfrm>
            <a:off x="2102743" y="2146300"/>
            <a:ext cx="122535" cy="333375"/>
          </a:xfrm>
          <a:prstGeom prst="rect">
            <a:avLst/>
          </a:prstGeom>
          <a:noFill/>
          <a:ln/>
        </p:spPr>
        <p:txBody>
          <a:bodyPr wrap="none" rtlCol="0" anchor="t"/>
          <a:lstStyle/>
          <a:p>
            <a:pPr algn="ctr">
              <a:lnSpc>
                <a:spcPts val="2624"/>
              </a:lnSpc>
            </a:pPr>
            <a:r>
              <a:rPr lang="en-US" sz="1600" dirty="0">
                <a:solidFill>
                  <a:schemeClr val="tx1"/>
                </a:solidFill>
                <a:latin typeface="Dela Gothic One" pitchFamily="34" charset="0"/>
                <a:ea typeface="Dela Gothic One" pitchFamily="34" charset="-122"/>
                <a:cs typeface="Dela Gothic One" pitchFamily="34" charset="-120"/>
              </a:rPr>
              <a:t>1</a:t>
            </a:r>
            <a:endParaRPr lang="en-US" sz="1600" dirty="0">
              <a:solidFill>
                <a:schemeClr val="tx1"/>
              </a:solidFill>
            </a:endParaRPr>
          </a:p>
        </p:txBody>
      </p:sp>
      <p:sp>
        <p:nvSpPr>
          <p:cNvPr id="7" name="Text 4"/>
          <p:cNvSpPr/>
          <p:nvPr/>
        </p:nvSpPr>
        <p:spPr>
          <a:xfrm>
            <a:off x="3485059" y="1999457"/>
            <a:ext cx="2316063" cy="260449"/>
          </a:xfrm>
          <a:prstGeom prst="rect">
            <a:avLst/>
          </a:prstGeom>
          <a:noFill/>
          <a:ln/>
        </p:spPr>
        <p:txBody>
          <a:bodyPr wrap="none" rtlCol="0" anchor="t"/>
          <a:lstStyle/>
          <a:p>
            <a:pPr>
              <a:lnSpc>
                <a:spcPts val="2050"/>
              </a:lnSpc>
            </a:pPr>
            <a:r>
              <a:rPr lang="es-AR" sz="1600" b="1" dirty="0">
                <a:solidFill>
                  <a:schemeClr val="tx1"/>
                </a:solidFill>
                <a:latin typeface="Dela Gothic One" pitchFamily="34" charset="0"/>
                <a:ea typeface="Dela Gothic One" pitchFamily="34" charset="-122"/>
                <a:cs typeface="Dela Gothic One" pitchFamily="34" charset="-120"/>
              </a:rPr>
              <a:t>Identificar</a:t>
            </a:r>
            <a:r>
              <a:rPr lang="en-US" sz="1600" b="1" dirty="0">
                <a:solidFill>
                  <a:schemeClr val="tx1"/>
                </a:solidFill>
                <a:latin typeface="Dela Gothic One" pitchFamily="34" charset="0"/>
                <a:ea typeface="Dela Gothic One" pitchFamily="34" charset="-122"/>
                <a:cs typeface="Dela Gothic One" pitchFamily="34" charset="-120"/>
              </a:rPr>
              <a:t> activos</a:t>
            </a:r>
            <a:endParaRPr lang="en-US" sz="1600" b="1" dirty="0">
              <a:solidFill>
                <a:schemeClr val="tx1"/>
              </a:solidFill>
            </a:endParaRPr>
          </a:p>
        </p:txBody>
      </p:sp>
      <p:sp>
        <p:nvSpPr>
          <p:cNvPr id="8" name="Text 5"/>
          <p:cNvSpPr/>
          <p:nvPr/>
        </p:nvSpPr>
        <p:spPr>
          <a:xfrm>
            <a:off x="3485058" y="2359819"/>
            <a:ext cx="3253482" cy="266700"/>
          </a:xfrm>
          <a:prstGeom prst="rect">
            <a:avLst/>
          </a:prstGeom>
          <a:noFill/>
          <a:ln/>
        </p:spPr>
        <p:txBody>
          <a:bodyPr wrap="none" rtlCol="0" anchor="t"/>
          <a:lstStyle/>
          <a:p>
            <a:pPr>
              <a:lnSpc>
                <a:spcPts val="2099"/>
              </a:lnSpc>
            </a:pPr>
            <a:r>
              <a:rPr lang="es-AR" sz="1600" dirty="0">
                <a:solidFill>
                  <a:schemeClr val="tx1"/>
                </a:solidFill>
                <a:latin typeface="DM Sans" pitchFamily="34" charset="0"/>
                <a:ea typeface="DM Sans" pitchFamily="34" charset="-122"/>
                <a:cs typeface="DM Sans" pitchFamily="34" charset="-120"/>
              </a:rPr>
              <a:t>Enumerar</a:t>
            </a:r>
            <a:r>
              <a:rPr lang="en-US" sz="1600" dirty="0">
                <a:solidFill>
                  <a:schemeClr val="tx1"/>
                </a:solidFill>
                <a:latin typeface="DM Sans" pitchFamily="34" charset="0"/>
                <a:ea typeface="DM Sans" pitchFamily="34" charset="-122"/>
                <a:cs typeface="DM Sans" pitchFamily="34" charset="-120"/>
              </a:rPr>
              <a:t> </a:t>
            </a:r>
            <a:r>
              <a:rPr lang="es-AR" sz="1600" dirty="0">
                <a:solidFill>
                  <a:schemeClr val="tx1"/>
                </a:solidFill>
                <a:latin typeface="DM Sans" pitchFamily="34" charset="0"/>
                <a:ea typeface="DM Sans" pitchFamily="34" charset="-122"/>
                <a:cs typeface="DM Sans" pitchFamily="34" charset="-120"/>
              </a:rPr>
              <a:t>los</a:t>
            </a:r>
            <a:r>
              <a:rPr lang="en-US" sz="1600" dirty="0">
                <a:solidFill>
                  <a:schemeClr val="tx1"/>
                </a:solidFill>
                <a:latin typeface="DM Sans" pitchFamily="34" charset="0"/>
                <a:ea typeface="DM Sans" pitchFamily="34" charset="-122"/>
                <a:cs typeface="DM Sans" pitchFamily="34" charset="-120"/>
              </a:rPr>
              <a:t> </a:t>
            </a:r>
            <a:r>
              <a:rPr lang="es-AR" sz="1600" dirty="0">
                <a:solidFill>
                  <a:schemeClr val="tx1"/>
                </a:solidFill>
                <a:latin typeface="DM Sans" pitchFamily="34" charset="0"/>
                <a:ea typeface="DM Sans" pitchFamily="34" charset="-122"/>
                <a:cs typeface="DM Sans" pitchFamily="34" charset="-120"/>
              </a:rPr>
              <a:t>activos</a:t>
            </a:r>
            <a:r>
              <a:rPr lang="en-US" sz="1600" dirty="0">
                <a:solidFill>
                  <a:schemeClr val="tx1"/>
                </a:solidFill>
                <a:latin typeface="DM Sans" pitchFamily="34" charset="0"/>
                <a:ea typeface="DM Sans" pitchFamily="34" charset="-122"/>
                <a:cs typeface="DM Sans" pitchFamily="34" charset="-120"/>
              </a:rPr>
              <a:t> </a:t>
            </a:r>
            <a:r>
              <a:rPr lang="es-AR" sz="1600" dirty="0">
                <a:solidFill>
                  <a:schemeClr val="tx1"/>
                </a:solidFill>
                <a:latin typeface="DM Sans" pitchFamily="34" charset="0"/>
                <a:ea typeface="DM Sans" pitchFamily="34" charset="-122"/>
                <a:cs typeface="DM Sans" pitchFamily="34" charset="-120"/>
              </a:rPr>
              <a:t>de</a:t>
            </a:r>
            <a:r>
              <a:rPr lang="en-US" sz="1600" dirty="0">
                <a:solidFill>
                  <a:schemeClr val="tx1"/>
                </a:solidFill>
                <a:latin typeface="DM Sans" pitchFamily="34" charset="0"/>
                <a:ea typeface="DM Sans" pitchFamily="34" charset="-122"/>
                <a:cs typeface="DM Sans" pitchFamily="34" charset="-120"/>
              </a:rPr>
              <a:t> información clave</a:t>
            </a:r>
            <a:endParaRPr lang="en-US" sz="1600" dirty="0">
              <a:solidFill>
                <a:schemeClr val="tx1"/>
              </a:solidFill>
            </a:endParaRPr>
          </a:p>
        </p:txBody>
      </p:sp>
      <p:sp>
        <p:nvSpPr>
          <p:cNvPr id="9" name="Shape 6"/>
          <p:cNvSpPr/>
          <p:nvPr/>
        </p:nvSpPr>
        <p:spPr>
          <a:xfrm>
            <a:off x="3401715" y="2774529"/>
            <a:ext cx="6777236" cy="16619"/>
          </a:xfrm>
          <a:prstGeom prst="roundRect">
            <a:avLst>
              <a:gd name="adj" fmla="val 451239"/>
            </a:avLst>
          </a:prstGeom>
          <a:solidFill>
            <a:srgbClr val="8D2424"/>
          </a:solidFill>
          <a:ln/>
        </p:spPr>
        <p:txBody>
          <a:bodyPr/>
          <a:lstStyle/>
          <a:p>
            <a:endParaRPr lang="es-AR" sz="1600" dirty="0">
              <a:solidFill>
                <a:schemeClr val="tx1"/>
              </a:solidFill>
            </a:endParaRPr>
          </a:p>
        </p:txBody>
      </p:sp>
      <p:sp>
        <p:nvSpPr>
          <p:cNvPr id="10" name="Shape 7"/>
          <p:cNvSpPr/>
          <p:nvPr/>
        </p:nvSpPr>
        <p:spPr>
          <a:xfrm>
            <a:off x="1929805" y="2876352"/>
            <a:ext cx="2777431" cy="960239"/>
          </a:xfrm>
          <a:prstGeom prst="roundRect">
            <a:avLst>
              <a:gd name="adj" fmla="val 7810"/>
            </a:avLst>
          </a:prstGeom>
          <a:solidFill>
            <a:schemeClr val="accent4">
              <a:lumMod val="60000"/>
              <a:lumOff val="40000"/>
            </a:schemeClr>
          </a:solidFill>
          <a:ln w="7620">
            <a:solidFill>
              <a:srgbClr val="8D2424"/>
            </a:solidFill>
            <a:prstDash val="solid"/>
          </a:ln>
        </p:spPr>
        <p:txBody>
          <a:bodyPr/>
          <a:lstStyle/>
          <a:p>
            <a:endParaRPr lang="es-AR" sz="1600" dirty="0">
              <a:solidFill>
                <a:schemeClr val="tx1"/>
              </a:solidFill>
            </a:endParaRPr>
          </a:p>
        </p:txBody>
      </p:sp>
      <p:sp>
        <p:nvSpPr>
          <p:cNvPr id="11" name="Text 8"/>
          <p:cNvSpPr/>
          <p:nvPr/>
        </p:nvSpPr>
        <p:spPr>
          <a:xfrm>
            <a:off x="2102744" y="3189783"/>
            <a:ext cx="173931" cy="333375"/>
          </a:xfrm>
          <a:prstGeom prst="rect">
            <a:avLst/>
          </a:prstGeom>
          <a:noFill/>
          <a:ln/>
        </p:spPr>
        <p:txBody>
          <a:bodyPr wrap="none" rtlCol="0" anchor="t"/>
          <a:lstStyle/>
          <a:p>
            <a:pPr algn="ctr">
              <a:lnSpc>
                <a:spcPts val="2624"/>
              </a:lnSpc>
            </a:pPr>
            <a:r>
              <a:rPr lang="en-US" sz="1600" dirty="0">
                <a:solidFill>
                  <a:schemeClr val="tx1"/>
                </a:solidFill>
                <a:latin typeface="Dela Gothic One" pitchFamily="34" charset="0"/>
                <a:ea typeface="Dela Gothic One" pitchFamily="34" charset="-122"/>
                <a:cs typeface="Dela Gothic One" pitchFamily="34" charset="-120"/>
              </a:rPr>
              <a:t>2</a:t>
            </a:r>
            <a:endParaRPr lang="en-US" sz="1600" dirty="0">
              <a:solidFill>
                <a:schemeClr val="tx1"/>
              </a:solidFill>
            </a:endParaRPr>
          </a:p>
        </p:txBody>
      </p:sp>
      <p:sp>
        <p:nvSpPr>
          <p:cNvPr id="12" name="Text 9"/>
          <p:cNvSpPr/>
          <p:nvPr/>
        </p:nvSpPr>
        <p:spPr>
          <a:xfrm>
            <a:off x="4873824" y="3042941"/>
            <a:ext cx="2364383" cy="260449"/>
          </a:xfrm>
          <a:prstGeom prst="rect">
            <a:avLst/>
          </a:prstGeom>
          <a:noFill/>
          <a:ln/>
        </p:spPr>
        <p:txBody>
          <a:bodyPr wrap="none" rtlCol="0" anchor="t"/>
          <a:lstStyle/>
          <a:p>
            <a:pPr>
              <a:lnSpc>
                <a:spcPts val="2050"/>
              </a:lnSpc>
            </a:pPr>
            <a:r>
              <a:rPr lang="es-AR" sz="1600" b="1" dirty="0">
                <a:solidFill>
                  <a:schemeClr val="tx1"/>
                </a:solidFill>
                <a:latin typeface="Dela Gothic One" pitchFamily="34" charset="0"/>
                <a:ea typeface="Dela Gothic One" pitchFamily="34" charset="-122"/>
                <a:cs typeface="Dela Gothic One" pitchFamily="34" charset="-120"/>
              </a:rPr>
              <a:t>Analizar</a:t>
            </a:r>
            <a:r>
              <a:rPr lang="en-US" sz="1600" b="1" dirty="0">
                <a:solidFill>
                  <a:schemeClr val="tx1"/>
                </a:solidFill>
                <a:latin typeface="Dela Gothic One" pitchFamily="34" charset="0"/>
                <a:ea typeface="Dela Gothic One" pitchFamily="34" charset="-122"/>
                <a:cs typeface="Dela Gothic One" pitchFamily="34" charset="-120"/>
              </a:rPr>
              <a:t> </a:t>
            </a:r>
            <a:r>
              <a:rPr lang="es-AR" sz="1600" b="1" dirty="0">
                <a:solidFill>
                  <a:schemeClr val="tx1"/>
                </a:solidFill>
                <a:latin typeface="Dela Gothic One" pitchFamily="34" charset="0"/>
                <a:ea typeface="Dela Gothic One" pitchFamily="34" charset="-122"/>
                <a:cs typeface="Dela Gothic One" pitchFamily="34" charset="-120"/>
              </a:rPr>
              <a:t>amenazas</a:t>
            </a:r>
            <a:endParaRPr lang="es-AR" sz="1600" b="1" dirty="0">
              <a:solidFill>
                <a:schemeClr val="tx1"/>
              </a:solidFill>
            </a:endParaRPr>
          </a:p>
        </p:txBody>
      </p:sp>
      <p:sp>
        <p:nvSpPr>
          <p:cNvPr id="13" name="Text 10"/>
          <p:cNvSpPr/>
          <p:nvPr/>
        </p:nvSpPr>
        <p:spPr>
          <a:xfrm>
            <a:off x="4873823" y="3403303"/>
            <a:ext cx="3312815" cy="266700"/>
          </a:xfrm>
          <a:prstGeom prst="rect">
            <a:avLst/>
          </a:prstGeom>
          <a:noFill/>
          <a:ln/>
        </p:spPr>
        <p:txBody>
          <a:bodyPr wrap="none" rtlCol="0" anchor="t"/>
          <a:lstStyle/>
          <a:p>
            <a:pPr>
              <a:lnSpc>
                <a:spcPts val="2099"/>
              </a:lnSpc>
            </a:pPr>
            <a:r>
              <a:rPr lang="es-AR" sz="1600" dirty="0">
                <a:solidFill>
                  <a:schemeClr val="tx1"/>
                </a:solidFill>
                <a:latin typeface="DM Sans" pitchFamily="34" charset="0"/>
                <a:ea typeface="DM Sans" pitchFamily="34" charset="-122"/>
                <a:cs typeface="DM Sans" pitchFamily="34" charset="-120"/>
              </a:rPr>
              <a:t>Evaluar las posibles amenazas a los activos</a:t>
            </a:r>
            <a:endParaRPr lang="es-AR" sz="1600" dirty="0">
              <a:solidFill>
                <a:schemeClr val="tx1"/>
              </a:solidFill>
            </a:endParaRPr>
          </a:p>
        </p:txBody>
      </p:sp>
      <p:sp>
        <p:nvSpPr>
          <p:cNvPr id="14" name="Shape 11"/>
          <p:cNvSpPr/>
          <p:nvPr/>
        </p:nvSpPr>
        <p:spPr>
          <a:xfrm>
            <a:off x="4790480" y="3818012"/>
            <a:ext cx="5388471" cy="16619"/>
          </a:xfrm>
          <a:prstGeom prst="roundRect">
            <a:avLst>
              <a:gd name="adj" fmla="val 451239"/>
            </a:avLst>
          </a:prstGeom>
          <a:solidFill>
            <a:srgbClr val="8D2424"/>
          </a:solidFill>
          <a:ln/>
        </p:spPr>
        <p:txBody>
          <a:bodyPr/>
          <a:lstStyle/>
          <a:p>
            <a:endParaRPr lang="es-AR" sz="1600" dirty="0">
              <a:solidFill>
                <a:schemeClr val="tx1"/>
              </a:solidFill>
            </a:endParaRPr>
          </a:p>
        </p:txBody>
      </p:sp>
      <p:sp>
        <p:nvSpPr>
          <p:cNvPr id="15" name="Shape 12"/>
          <p:cNvSpPr/>
          <p:nvPr/>
        </p:nvSpPr>
        <p:spPr>
          <a:xfrm>
            <a:off x="1929805" y="3919836"/>
            <a:ext cx="4166195" cy="1226939"/>
          </a:xfrm>
          <a:prstGeom prst="roundRect">
            <a:avLst>
              <a:gd name="adj" fmla="val 6112"/>
            </a:avLst>
          </a:prstGeom>
          <a:solidFill>
            <a:schemeClr val="accent4">
              <a:lumMod val="60000"/>
              <a:lumOff val="40000"/>
            </a:schemeClr>
          </a:solidFill>
          <a:ln w="7620">
            <a:solidFill>
              <a:srgbClr val="8D2424"/>
            </a:solidFill>
            <a:prstDash val="solid"/>
          </a:ln>
        </p:spPr>
        <p:txBody>
          <a:bodyPr/>
          <a:lstStyle/>
          <a:p>
            <a:endParaRPr lang="es-AR" sz="1600" dirty="0">
              <a:solidFill>
                <a:schemeClr val="tx1"/>
              </a:solidFill>
            </a:endParaRPr>
          </a:p>
        </p:txBody>
      </p:sp>
      <p:sp>
        <p:nvSpPr>
          <p:cNvPr id="16" name="Text 13"/>
          <p:cNvSpPr/>
          <p:nvPr/>
        </p:nvSpPr>
        <p:spPr>
          <a:xfrm>
            <a:off x="2102743" y="4366618"/>
            <a:ext cx="183555" cy="333375"/>
          </a:xfrm>
          <a:prstGeom prst="rect">
            <a:avLst/>
          </a:prstGeom>
          <a:noFill/>
          <a:ln/>
        </p:spPr>
        <p:txBody>
          <a:bodyPr wrap="none" rtlCol="0" anchor="t"/>
          <a:lstStyle/>
          <a:p>
            <a:pPr algn="ctr">
              <a:lnSpc>
                <a:spcPts val="2624"/>
              </a:lnSpc>
            </a:pPr>
            <a:r>
              <a:rPr lang="en-US" sz="1600" dirty="0">
                <a:solidFill>
                  <a:schemeClr val="tx1"/>
                </a:solidFill>
                <a:latin typeface="Dela Gothic One" pitchFamily="34" charset="0"/>
                <a:ea typeface="Dela Gothic One" pitchFamily="34" charset="-122"/>
                <a:cs typeface="Dela Gothic One" pitchFamily="34" charset="-120"/>
              </a:rPr>
              <a:t>3</a:t>
            </a:r>
            <a:endParaRPr lang="en-US" sz="1600" dirty="0">
              <a:solidFill>
                <a:schemeClr val="tx1"/>
              </a:solidFill>
            </a:endParaRPr>
          </a:p>
        </p:txBody>
      </p:sp>
      <p:sp>
        <p:nvSpPr>
          <p:cNvPr id="17" name="Text 14"/>
          <p:cNvSpPr/>
          <p:nvPr/>
        </p:nvSpPr>
        <p:spPr>
          <a:xfrm>
            <a:off x="6262589" y="4086424"/>
            <a:ext cx="3515023" cy="260449"/>
          </a:xfrm>
          <a:prstGeom prst="rect">
            <a:avLst/>
          </a:prstGeom>
          <a:noFill/>
          <a:ln/>
        </p:spPr>
        <p:txBody>
          <a:bodyPr wrap="none" rtlCol="0" anchor="t"/>
          <a:lstStyle/>
          <a:p>
            <a:pPr>
              <a:lnSpc>
                <a:spcPts val="2050"/>
              </a:lnSpc>
            </a:pPr>
            <a:r>
              <a:rPr lang="es-AR" sz="1600" b="1" dirty="0">
                <a:solidFill>
                  <a:schemeClr val="tx1"/>
                </a:solidFill>
                <a:latin typeface="Dela Gothic One" pitchFamily="34" charset="0"/>
                <a:ea typeface="Dela Gothic One" pitchFamily="34" charset="-122"/>
                <a:cs typeface="Dela Gothic One" pitchFamily="34" charset="-120"/>
              </a:rPr>
              <a:t>Determinar vulnerabilidades</a:t>
            </a:r>
            <a:endParaRPr lang="es-AR" sz="1600" b="1" dirty="0">
              <a:solidFill>
                <a:schemeClr val="tx1"/>
              </a:solidFill>
            </a:endParaRPr>
          </a:p>
        </p:txBody>
      </p:sp>
      <p:sp>
        <p:nvSpPr>
          <p:cNvPr id="18" name="Text 15"/>
          <p:cNvSpPr/>
          <p:nvPr/>
        </p:nvSpPr>
        <p:spPr>
          <a:xfrm>
            <a:off x="6262589" y="4446786"/>
            <a:ext cx="3833019" cy="533400"/>
          </a:xfrm>
          <a:prstGeom prst="rect">
            <a:avLst/>
          </a:prstGeom>
          <a:noFill/>
          <a:ln/>
        </p:spPr>
        <p:txBody>
          <a:bodyPr wrap="square" rtlCol="0" anchor="t"/>
          <a:lstStyle/>
          <a:p>
            <a:pPr>
              <a:lnSpc>
                <a:spcPts val="2099"/>
              </a:lnSpc>
            </a:pPr>
            <a:r>
              <a:rPr lang="es-AR" sz="1600">
                <a:solidFill>
                  <a:schemeClr val="tx1"/>
                </a:solidFill>
                <a:latin typeface="DM Sans" pitchFamily="34" charset="0"/>
                <a:ea typeface="DM Sans" pitchFamily="34" charset="-122"/>
                <a:cs typeface="DM Sans" pitchFamily="34" charset="-120"/>
              </a:rPr>
              <a:t>Identificar las debilidades que pueden ser explotadas</a:t>
            </a:r>
            <a:endParaRPr lang="es-AR" sz="1600">
              <a:solidFill>
                <a:schemeClr val="tx1"/>
              </a:solidFill>
            </a:endParaRPr>
          </a:p>
        </p:txBody>
      </p:sp>
      <p:sp>
        <p:nvSpPr>
          <p:cNvPr id="19" name="Text 16"/>
          <p:cNvSpPr/>
          <p:nvPr/>
        </p:nvSpPr>
        <p:spPr>
          <a:xfrm>
            <a:off x="316933" y="5421383"/>
            <a:ext cx="8332391" cy="1066800"/>
          </a:xfrm>
          <a:prstGeom prst="rect">
            <a:avLst/>
          </a:prstGeom>
          <a:noFill/>
          <a:ln/>
        </p:spPr>
        <p:txBody>
          <a:bodyPr wrap="square" rtlCol="0" anchor="t"/>
          <a:lstStyle/>
          <a:p>
            <a:pPr>
              <a:lnSpc>
                <a:spcPts val="2099"/>
              </a:lnSpc>
            </a:pPr>
            <a:r>
              <a:rPr lang="es-AR" dirty="0">
                <a:solidFill>
                  <a:schemeClr val="tx1"/>
                </a:solidFill>
                <a:latin typeface="DM Sans" pitchFamily="34" charset="0"/>
                <a:ea typeface="DM Sans" pitchFamily="34" charset="-122"/>
                <a:cs typeface="DM Sans" pitchFamily="34" charset="-120"/>
              </a:rPr>
              <a:t>La metodología Octave (Operationally Critical Threat, Asset, and Vulnerability Evaluation) es un enfoque integral para la evaluación de riesgos de seguridad de la información. Consiste en una serie de pasos estructurados que ayudan a identificar los activos críticos, analizar las amenazas y evaluar las vulnerabilidades de una organización.</a:t>
            </a:r>
            <a:endParaRPr lang="es-AR" dirty="0">
              <a:solidFill>
                <a:schemeClr val="tx1"/>
              </a:solidFill>
            </a:endParaRPr>
          </a:p>
        </p:txBody>
      </p:sp>
      <p:sp>
        <p:nvSpPr>
          <p:cNvPr id="2" name="CuadroTexto 1">
            <a:extLst>
              <a:ext uri="{FF2B5EF4-FFF2-40B4-BE49-F238E27FC236}">
                <a16:creationId xmlns:a16="http://schemas.microsoft.com/office/drawing/2014/main" id="{4C8F1023-6CCB-2DBA-0F28-B889D53A302E}"/>
              </a:ext>
            </a:extLst>
          </p:cNvPr>
          <p:cNvSpPr txBox="1"/>
          <p:nvPr/>
        </p:nvSpPr>
        <p:spPr>
          <a:xfrm>
            <a:off x="5231567" y="6566938"/>
            <a:ext cx="6835515" cy="523220"/>
          </a:xfrm>
          <a:prstGeom prst="rect">
            <a:avLst/>
          </a:prstGeom>
          <a:noFill/>
        </p:spPr>
        <p:txBody>
          <a:bodyPr wrap="square" rtlCol="0">
            <a:spAutoFit/>
          </a:bodyPr>
          <a:lstStyle/>
          <a:p>
            <a:r>
              <a:rPr lang="es-AR" dirty="0"/>
              <a:t>Para ampliar ver: </a:t>
            </a:r>
            <a:r>
              <a:rPr lang="es-AR" dirty="0">
                <a:hlinkClick r:id="rId3"/>
              </a:rPr>
              <a:t>https://www.pmg-ssi.com/2021/09/metodologia-octave-para-el-analisis-de-riesgos-en-sgsi/</a:t>
            </a:r>
            <a:endParaRPr lang="es-A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422624" y="405011"/>
            <a:ext cx="7346752" cy="918170"/>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Metodología Margerit para auditoría informática</a:t>
            </a:r>
          </a:p>
        </p:txBody>
      </p:sp>
      <p:pic>
        <p:nvPicPr>
          <p:cNvPr id="5" name="Image 1" descr="preencoded.png"/>
          <p:cNvPicPr>
            <a:picLocks noChangeAspect="1"/>
          </p:cNvPicPr>
          <p:nvPr/>
        </p:nvPicPr>
        <p:blipFill>
          <a:blip r:embed="rId3"/>
          <a:stretch>
            <a:fillRect/>
          </a:stretch>
        </p:blipFill>
        <p:spPr>
          <a:xfrm>
            <a:off x="3804642" y="1616969"/>
            <a:ext cx="909142" cy="846336"/>
          </a:xfrm>
          <a:prstGeom prst="rect">
            <a:avLst/>
          </a:prstGeom>
        </p:spPr>
      </p:pic>
      <p:sp>
        <p:nvSpPr>
          <p:cNvPr id="6" name="Text 2"/>
          <p:cNvSpPr/>
          <p:nvPr/>
        </p:nvSpPr>
        <p:spPr>
          <a:xfrm>
            <a:off x="4205188" y="1998067"/>
            <a:ext cx="107950" cy="293787"/>
          </a:xfrm>
          <a:prstGeom prst="rect">
            <a:avLst/>
          </a:prstGeom>
          <a:noFill/>
          <a:ln/>
        </p:spPr>
        <p:txBody>
          <a:bodyPr wrap="none" rtlCol="0" anchor="t"/>
          <a:lstStyle/>
          <a:p>
            <a:pPr algn="ctr">
              <a:lnSpc>
                <a:spcPts val="2314"/>
              </a:lnSpc>
            </a:pPr>
            <a:r>
              <a:rPr lang="es-AR" sz="1800">
                <a:solidFill>
                  <a:schemeClr val="bg1"/>
                </a:solidFill>
                <a:latin typeface="Dela Gothic One" pitchFamily="34" charset="0"/>
                <a:ea typeface="Dela Gothic One" pitchFamily="34" charset="-122"/>
                <a:cs typeface="Dela Gothic One" pitchFamily="34" charset="-120"/>
              </a:rPr>
              <a:t>1</a:t>
            </a:r>
            <a:endParaRPr lang="es-AR" sz="1800">
              <a:solidFill>
                <a:schemeClr val="bg1"/>
              </a:solidFill>
            </a:endParaRPr>
          </a:p>
        </p:txBody>
      </p:sp>
      <p:sp>
        <p:nvSpPr>
          <p:cNvPr id="7" name="Text 3"/>
          <p:cNvSpPr/>
          <p:nvPr/>
        </p:nvSpPr>
        <p:spPr>
          <a:xfrm>
            <a:off x="4860628" y="1763812"/>
            <a:ext cx="1836638" cy="229493"/>
          </a:xfrm>
          <a:prstGeom prst="rect">
            <a:avLst/>
          </a:prstGeom>
          <a:noFill/>
          <a:ln/>
        </p:spPr>
        <p:txBody>
          <a:bodyPr wrap="none" rtlCol="0" anchor="t"/>
          <a:lstStyle/>
          <a:p>
            <a:pPr>
              <a:lnSpc>
                <a:spcPts val="1807"/>
              </a:lnSpc>
            </a:pPr>
            <a:r>
              <a:rPr lang="es-AR" sz="1800" b="1" dirty="0">
                <a:solidFill>
                  <a:schemeClr val="tx1"/>
                </a:solidFill>
                <a:latin typeface="Dela Gothic One" pitchFamily="34" charset="0"/>
                <a:ea typeface="Dela Gothic One" pitchFamily="34" charset="-122"/>
                <a:cs typeface="Dela Gothic One" pitchFamily="34" charset="-120"/>
              </a:rPr>
              <a:t>Planificación</a:t>
            </a:r>
            <a:endParaRPr lang="es-AR" sz="1800" b="1" dirty="0">
              <a:solidFill>
                <a:schemeClr val="tx1"/>
              </a:solidFill>
            </a:endParaRPr>
          </a:p>
        </p:txBody>
      </p:sp>
      <p:sp>
        <p:nvSpPr>
          <p:cNvPr id="8" name="Text 4"/>
          <p:cNvSpPr/>
          <p:nvPr/>
        </p:nvSpPr>
        <p:spPr>
          <a:xfrm>
            <a:off x="4860628" y="2081411"/>
            <a:ext cx="3077170" cy="235049"/>
          </a:xfrm>
          <a:prstGeom prst="rect">
            <a:avLst/>
          </a:prstGeom>
          <a:noFill/>
          <a:ln/>
        </p:spPr>
        <p:txBody>
          <a:bodyPr wrap="none" rtlCol="0" anchor="t"/>
          <a:lstStyle/>
          <a:p>
            <a:pPr>
              <a:lnSpc>
                <a:spcPts val="1851"/>
              </a:lnSpc>
            </a:pPr>
            <a:r>
              <a:rPr lang="es-AR" sz="1800">
                <a:solidFill>
                  <a:schemeClr val="tx1"/>
                </a:solidFill>
                <a:latin typeface="DM Sans" pitchFamily="34" charset="0"/>
                <a:ea typeface="DM Sans" pitchFamily="34" charset="-122"/>
                <a:cs typeface="DM Sans" pitchFamily="34" charset="-120"/>
              </a:rPr>
              <a:t>Establecer objetivos y alcance de la auditoría</a:t>
            </a:r>
            <a:endParaRPr lang="es-AR" sz="1800">
              <a:solidFill>
                <a:schemeClr val="tx1"/>
              </a:solidFill>
            </a:endParaRPr>
          </a:p>
        </p:txBody>
      </p:sp>
      <p:sp>
        <p:nvSpPr>
          <p:cNvPr id="9" name="Shape 5"/>
          <p:cNvSpPr/>
          <p:nvPr/>
        </p:nvSpPr>
        <p:spPr>
          <a:xfrm>
            <a:off x="4750494" y="2465983"/>
            <a:ext cx="4982170" cy="14684"/>
          </a:xfrm>
          <a:prstGeom prst="roundRect">
            <a:avLst>
              <a:gd name="adj" fmla="val 450288"/>
            </a:avLst>
          </a:prstGeom>
          <a:solidFill>
            <a:srgbClr val="8D2424"/>
          </a:solidFill>
          <a:ln/>
        </p:spPr>
        <p:txBody>
          <a:bodyPr/>
          <a:lstStyle/>
          <a:p>
            <a:endParaRPr lang="es-AR" sz="1800" dirty="0">
              <a:solidFill>
                <a:schemeClr val="tx1"/>
              </a:solidFill>
            </a:endParaRPr>
          </a:p>
        </p:txBody>
      </p:sp>
      <p:pic>
        <p:nvPicPr>
          <p:cNvPr id="10" name="Image 2" descr="preencoded.png"/>
          <p:cNvPicPr>
            <a:picLocks noChangeAspect="1"/>
          </p:cNvPicPr>
          <p:nvPr/>
        </p:nvPicPr>
        <p:blipFill>
          <a:blip r:embed="rId4"/>
          <a:stretch>
            <a:fillRect/>
          </a:stretch>
        </p:blipFill>
        <p:spPr>
          <a:xfrm>
            <a:off x="3350121" y="2500015"/>
            <a:ext cx="1818283" cy="846336"/>
          </a:xfrm>
          <a:prstGeom prst="rect">
            <a:avLst/>
          </a:prstGeom>
        </p:spPr>
      </p:pic>
      <p:sp>
        <p:nvSpPr>
          <p:cNvPr id="11" name="Text 6"/>
          <p:cNvSpPr/>
          <p:nvPr/>
        </p:nvSpPr>
        <p:spPr>
          <a:xfrm>
            <a:off x="4182567" y="2776240"/>
            <a:ext cx="153293" cy="293787"/>
          </a:xfrm>
          <a:prstGeom prst="rect">
            <a:avLst/>
          </a:prstGeom>
          <a:noFill/>
          <a:ln/>
        </p:spPr>
        <p:txBody>
          <a:bodyPr wrap="none" rtlCol="0" anchor="t"/>
          <a:lstStyle/>
          <a:p>
            <a:pPr algn="ctr">
              <a:lnSpc>
                <a:spcPts val="2314"/>
              </a:lnSpc>
            </a:pPr>
            <a:r>
              <a:rPr lang="es-AR" sz="1800">
                <a:solidFill>
                  <a:schemeClr val="bg1"/>
                </a:solidFill>
                <a:latin typeface="Dela Gothic One" pitchFamily="34" charset="0"/>
                <a:ea typeface="Dela Gothic One" pitchFamily="34" charset="-122"/>
                <a:cs typeface="Dela Gothic One" pitchFamily="34" charset="-120"/>
              </a:rPr>
              <a:t>2</a:t>
            </a:r>
            <a:endParaRPr lang="es-AR" sz="1800">
              <a:solidFill>
                <a:schemeClr val="bg1"/>
              </a:solidFill>
            </a:endParaRPr>
          </a:p>
        </p:txBody>
      </p:sp>
      <p:sp>
        <p:nvSpPr>
          <p:cNvPr id="12" name="Text 7"/>
          <p:cNvSpPr/>
          <p:nvPr/>
        </p:nvSpPr>
        <p:spPr>
          <a:xfrm>
            <a:off x="5315248" y="2646859"/>
            <a:ext cx="1836638" cy="229493"/>
          </a:xfrm>
          <a:prstGeom prst="rect">
            <a:avLst/>
          </a:prstGeom>
          <a:noFill/>
          <a:ln/>
        </p:spPr>
        <p:txBody>
          <a:bodyPr wrap="none" rtlCol="0" anchor="t"/>
          <a:lstStyle/>
          <a:p>
            <a:pPr>
              <a:lnSpc>
                <a:spcPts val="1807"/>
              </a:lnSpc>
            </a:pPr>
            <a:r>
              <a:rPr lang="es-AR" sz="1800" b="1" dirty="0">
                <a:solidFill>
                  <a:schemeClr val="tx1"/>
                </a:solidFill>
                <a:latin typeface="Dela Gothic One" pitchFamily="34" charset="0"/>
                <a:ea typeface="Dela Gothic One" pitchFamily="34" charset="-122"/>
                <a:cs typeface="Dela Gothic One" pitchFamily="34" charset="-120"/>
              </a:rPr>
              <a:t>Análisis</a:t>
            </a:r>
            <a:endParaRPr lang="es-AR" sz="1800" b="1" dirty="0">
              <a:solidFill>
                <a:schemeClr val="tx1"/>
              </a:solidFill>
            </a:endParaRPr>
          </a:p>
        </p:txBody>
      </p:sp>
      <p:sp>
        <p:nvSpPr>
          <p:cNvPr id="13" name="Text 8"/>
          <p:cNvSpPr/>
          <p:nvPr/>
        </p:nvSpPr>
        <p:spPr>
          <a:xfrm>
            <a:off x="5315248" y="2964458"/>
            <a:ext cx="2750543" cy="235049"/>
          </a:xfrm>
          <a:prstGeom prst="rect">
            <a:avLst/>
          </a:prstGeom>
          <a:noFill/>
          <a:ln/>
        </p:spPr>
        <p:txBody>
          <a:bodyPr wrap="none" rtlCol="0" anchor="t"/>
          <a:lstStyle/>
          <a:p>
            <a:pPr>
              <a:lnSpc>
                <a:spcPts val="1851"/>
              </a:lnSpc>
            </a:pPr>
            <a:r>
              <a:rPr lang="es-AR" sz="1800">
                <a:solidFill>
                  <a:schemeClr val="tx1"/>
                </a:solidFill>
                <a:latin typeface="DM Sans" pitchFamily="34" charset="0"/>
                <a:ea typeface="DM Sans" pitchFamily="34" charset="-122"/>
                <a:cs typeface="DM Sans" pitchFamily="34" charset="-120"/>
              </a:rPr>
              <a:t>Identificar riesgos y controles existentes</a:t>
            </a:r>
            <a:endParaRPr lang="es-AR" sz="1800">
              <a:solidFill>
                <a:schemeClr val="tx1"/>
              </a:solidFill>
            </a:endParaRPr>
          </a:p>
        </p:txBody>
      </p:sp>
      <p:sp>
        <p:nvSpPr>
          <p:cNvPr id="14" name="Shape 9"/>
          <p:cNvSpPr/>
          <p:nvPr/>
        </p:nvSpPr>
        <p:spPr>
          <a:xfrm>
            <a:off x="5205115" y="3349031"/>
            <a:ext cx="4527550" cy="14684"/>
          </a:xfrm>
          <a:prstGeom prst="roundRect">
            <a:avLst>
              <a:gd name="adj" fmla="val 450288"/>
            </a:avLst>
          </a:prstGeom>
          <a:solidFill>
            <a:srgbClr val="8D2424"/>
          </a:solidFill>
          <a:ln/>
        </p:spPr>
        <p:txBody>
          <a:bodyPr/>
          <a:lstStyle/>
          <a:p>
            <a:endParaRPr lang="es-AR" sz="1800" dirty="0">
              <a:solidFill>
                <a:schemeClr val="tx1"/>
              </a:solidFill>
            </a:endParaRPr>
          </a:p>
        </p:txBody>
      </p:sp>
      <p:pic>
        <p:nvPicPr>
          <p:cNvPr id="15" name="Image 3" descr="preencoded.png"/>
          <p:cNvPicPr>
            <a:picLocks noChangeAspect="1"/>
          </p:cNvPicPr>
          <p:nvPr/>
        </p:nvPicPr>
        <p:blipFill>
          <a:blip r:embed="rId5"/>
          <a:stretch>
            <a:fillRect/>
          </a:stretch>
        </p:blipFill>
        <p:spPr>
          <a:xfrm>
            <a:off x="2895501" y="3383062"/>
            <a:ext cx="2727424" cy="846336"/>
          </a:xfrm>
          <a:prstGeom prst="rect">
            <a:avLst/>
          </a:prstGeom>
        </p:spPr>
      </p:pic>
      <p:sp>
        <p:nvSpPr>
          <p:cNvPr id="16" name="Text 10"/>
          <p:cNvSpPr/>
          <p:nvPr/>
        </p:nvSpPr>
        <p:spPr>
          <a:xfrm>
            <a:off x="4178300" y="3659287"/>
            <a:ext cx="161727" cy="293787"/>
          </a:xfrm>
          <a:prstGeom prst="rect">
            <a:avLst/>
          </a:prstGeom>
          <a:noFill/>
          <a:ln/>
        </p:spPr>
        <p:txBody>
          <a:bodyPr wrap="none" rtlCol="0" anchor="t"/>
          <a:lstStyle/>
          <a:p>
            <a:pPr algn="ctr">
              <a:lnSpc>
                <a:spcPts val="2314"/>
              </a:lnSpc>
            </a:pPr>
            <a:r>
              <a:rPr lang="es-AR" sz="1800">
                <a:solidFill>
                  <a:schemeClr val="bg1"/>
                </a:solidFill>
                <a:latin typeface="Dela Gothic One" pitchFamily="34" charset="0"/>
                <a:ea typeface="Dela Gothic One" pitchFamily="34" charset="-122"/>
                <a:cs typeface="Dela Gothic One" pitchFamily="34" charset="-120"/>
              </a:rPr>
              <a:t>3</a:t>
            </a:r>
            <a:endParaRPr lang="es-AR" sz="1800">
              <a:solidFill>
                <a:schemeClr val="bg1"/>
              </a:solidFill>
            </a:endParaRPr>
          </a:p>
        </p:txBody>
      </p:sp>
      <p:sp>
        <p:nvSpPr>
          <p:cNvPr id="17" name="Text 11"/>
          <p:cNvSpPr/>
          <p:nvPr/>
        </p:nvSpPr>
        <p:spPr>
          <a:xfrm>
            <a:off x="5769769" y="3529906"/>
            <a:ext cx="1836638" cy="229493"/>
          </a:xfrm>
          <a:prstGeom prst="rect">
            <a:avLst/>
          </a:prstGeom>
          <a:noFill/>
          <a:ln/>
        </p:spPr>
        <p:txBody>
          <a:bodyPr wrap="none" rtlCol="0" anchor="t"/>
          <a:lstStyle/>
          <a:p>
            <a:pPr>
              <a:lnSpc>
                <a:spcPts val="1807"/>
              </a:lnSpc>
            </a:pPr>
            <a:r>
              <a:rPr lang="es-AR" sz="1800" b="1" dirty="0">
                <a:solidFill>
                  <a:schemeClr val="tx1"/>
                </a:solidFill>
                <a:latin typeface="Dela Gothic One" pitchFamily="34" charset="0"/>
                <a:ea typeface="Dela Gothic One" pitchFamily="34" charset="-122"/>
                <a:cs typeface="Dela Gothic One" pitchFamily="34" charset="-120"/>
              </a:rPr>
              <a:t>Evaluación</a:t>
            </a:r>
            <a:endParaRPr lang="es-AR" sz="1800" b="1" dirty="0">
              <a:solidFill>
                <a:schemeClr val="tx1"/>
              </a:solidFill>
            </a:endParaRPr>
          </a:p>
        </p:txBody>
      </p:sp>
      <p:sp>
        <p:nvSpPr>
          <p:cNvPr id="18" name="Text 12"/>
          <p:cNvSpPr/>
          <p:nvPr/>
        </p:nvSpPr>
        <p:spPr>
          <a:xfrm>
            <a:off x="5769769" y="3847506"/>
            <a:ext cx="2561828" cy="235049"/>
          </a:xfrm>
          <a:prstGeom prst="rect">
            <a:avLst/>
          </a:prstGeom>
          <a:noFill/>
          <a:ln/>
        </p:spPr>
        <p:txBody>
          <a:bodyPr wrap="none" rtlCol="0" anchor="t"/>
          <a:lstStyle/>
          <a:p>
            <a:pPr>
              <a:lnSpc>
                <a:spcPts val="1851"/>
              </a:lnSpc>
            </a:pPr>
            <a:r>
              <a:rPr lang="es-AR" sz="1800">
                <a:solidFill>
                  <a:schemeClr val="tx1"/>
                </a:solidFill>
                <a:latin typeface="DM Sans" pitchFamily="34" charset="0"/>
                <a:ea typeface="DM Sans" pitchFamily="34" charset="-122"/>
                <a:cs typeface="DM Sans" pitchFamily="34" charset="-120"/>
              </a:rPr>
              <a:t>Valorar la efectividad de los controles</a:t>
            </a:r>
            <a:endParaRPr lang="es-AR" sz="1800">
              <a:solidFill>
                <a:schemeClr val="tx1"/>
              </a:solidFill>
            </a:endParaRPr>
          </a:p>
        </p:txBody>
      </p:sp>
      <p:sp>
        <p:nvSpPr>
          <p:cNvPr id="19" name="Shape 13"/>
          <p:cNvSpPr/>
          <p:nvPr/>
        </p:nvSpPr>
        <p:spPr>
          <a:xfrm>
            <a:off x="5659636" y="4232077"/>
            <a:ext cx="4073029" cy="14684"/>
          </a:xfrm>
          <a:prstGeom prst="roundRect">
            <a:avLst>
              <a:gd name="adj" fmla="val 450288"/>
            </a:avLst>
          </a:prstGeom>
          <a:solidFill>
            <a:srgbClr val="8D2424"/>
          </a:solidFill>
          <a:ln/>
        </p:spPr>
        <p:txBody>
          <a:bodyPr/>
          <a:lstStyle/>
          <a:p>
            <a:endParaRPr lang="es-AR" sz="1800" dirty="0">
              <a:solidFill>
                <a:schemeClr val="tx1"/>
              </a:solidFill>
            </a:endParaRPr>
          </a:p>
        </p:txBody>
      </p:sp>
      <p:pic>
        <p:nvPicPr>
          <p:cNvPr id="20" name="Image 4" descr="preencoded.png"/>
          <p:cNvPicPr>
            <a:picLocks noChangeAspect="1"/>
          </p:cNvPicPr>
          <p:nvPr/>
        </p:nvPicPr>
        <p:blipFill>
          <a:blip r:embed="rId6"/>
          <a:stretch>
            <a:fillRect/>
          </a:stretch>
        </p:blipFill>
        <p:spPr>
          <a:xfrm>
            <a:off x="2440980" y="4266109"/>
            <a:ext cx="3636566" cy="846336"/>
          </a:xfrm>
          <a:prstGeom prst="rect">
            <a:avLst/>
          </a:prstGeom>
        </p:spPr>
      </p:pic>
      <p:sp>
        <p:nvSpPr>
          <p:cNvPr id="21" name="Text 14"/>
          <p:cNvSpPr/>
          <p:nvPr/>
        </p:nvSpPr>
        <p:spPr>
          <a:xfrm>
            <a:off x="4174332" y="4542333"/>
            <a:ext cx="169664" cy="293787"/>
          </a:xfrm>
          <a:prstGeom prst="rect">
            <a:avLst/>
          </a:prstGeom>
          <a:noFill/>
          <a:ln/>
        </p:spPr>
        <p:txBody>
          <a:bodyPr wrap="none" rtlCol="0" anchor="t"/>
          <a:lstStyle/>
          <a:p>
            <a:pPr algn="ctr">
              <a:lnSpc>
                <a:spcPts val="2314"/>
              </a:lnSpc>
            </a:pPr>
            <a:r>
              <a:rPr lang="es-AR" sz="1800">
                <a:solidFill>
                  <a:schemeClr val="bg1"/>
                </a:solidFill>
                <a:latin typeface="Dela Gothic One" pitchFamily="34" charset="0"/>
                <a:ea typeface="Dela Gothic One" pitchFamily="34" charset="-122"/>
                <a:cs typeface="Dela Gothic One" pitchFamily="34" charset="-120"/>
              </a:rPr>
              <a:t>4</a:t>
            </a:r>
            <a:endParaRPr lang="es-AR" sz="1800">
              <a:solidFill>
                <a:schemeClr val="bg1"/>
              </a:solidFill>
            </a:endParaRPr>
          </a:p>
        </p:txBody>
      </p:sp>
      <p:sp>
        <p:nvSpPr>
          <p:cNvPr id="22" name="Text 15"/>
          <p:cNvSpPr/>
          <p:nvPr/>
        </p:nvSpPr>
        <p:spPr>
          <a:xfrm>
            <a:off x="6224390" y="4412953"/>
            <a:ext cx="2003326" cy="229493"/>
          </a:xfrm>
          <a:prstGeom prst="rect">
            <a:avLst/>
          </a:prstGeom>
          <a:noFill/>
          <a:ln/>
        </p:spPr>
        <p:txBody>
          <a:bodyPr wrap="none" rtlCol="0" anchor="t"/>
          <a:lstStyle/>
          <a:p>
            <a:pPr>
              <a:lnSpc>
                <a:spcPts val="1807"/>
              </a:lnSpc>
            </a:pPr>
            <a:r>
              <a:rPr lang="es-AR" sz="1800" b="1">
                <a:solidFill>
                  <a:schemeClr val="tx1"/>
                </a:solidFill>
                <a:latin typeface="Dela Gothic One" pitchFamily="34" charset="0"/>
                <a:ea typeface="Dela Gothic One" pitchFamily="34" charset="-122"/>
                <a:cs typeface="Dela Gothic One" pitchFamily="34" charset="-120"/>
              </a:rPr>
              <a:t>Recomendaciones</a:t>
            </a:r>
            <a:endParaRPr lang="es-AR" sz="1800" b="1">
              <a:solidFill>
                <a:schemeClr val="tx1"/>
              </a:solidFill>
            </a:endParaRPr>
          </a:p>
        </p:txBody>
      </p:sp>
      <p:sp>
        <p:nvSpPr>
          <p:cNvPr id="23" name="Text 16"/>
          <p:cNvSpPr/>
          <p:nvPr/>
        </p:nvSpPr>
        <p:spPr>
          <a:xfrm>
            <a:off x="6224389" y="4730552"/>
            <a:ext cx="2573338" cy="235049"/>
          </a:xfrm>
          <a:prstGeom prst="rect">
            <a:avLst/>
          </a:prstGeom>
          <a:noFill/>
          <a:ln/>
        </p:spPr>
        <p:txBody>
          <a:bodyPr wrap="none" rtlCol="0" anchor="t"/>
          <a:lstStyle/>
          <a:p>
            <a:pPr>
              <a:lnSpc>
                <a:spcPts val="1851"/>
              </a:lnSpc>
            </a:pPr>
            <a:r>
              <a:rPr lang="es-AR" sz="1800">
                <a:solidFill>
                  <a:schemeClr val="tx1"/>
                </a:solidFill>
                <a:latin typeface="DM Sans" pitchFamily="34" charset="0"/>
                <a:ea typeface="DM Sans" pitchFamily="34" charset="-122"/>
                <a:cs typeface="DM Sans" pitchFamily="34" charset="-120"/>
              </a:rPr>
              <a:t>Proponer mejoras y un plan de acción</a:t>
            </a:r>
            <a:endParaRPr lang="es-AR" sz="1800">
              <a:solidFill>
                <a:schemeClr val="tx1"/>
              </a:solidFill>
            </a:endParaRPr>
          </a:p>
        </p:txBody>
      </p:sp>
      <p:sp>
        <p:nvSpPr>
          <p:cNvPr id="24" name="Text 17"/>
          <p:cNvSpPr/>
          <p:nvPr/>
        </p:nvSpPr>
        <p:spPr>
          <a:xfrm>
            <a:off x="349398" y="5244686"/>
            <a:ext cx="7346752" cy="1175246"/>
          </a:xfrm>
          <a:prstGeom prst="rect">
            <a:avLst/>
          </a:prstGeom>
          <a:noFill/>
          <a:ln/>
        </p:spPr>
        <p:txBody>
          <a:bodyPr wrap="square" rtlCol="0" anchor="t"/>
          <a:lstStyle/>
          <a:p>
            <a:pPr>
              <a:lnSpc>
                <a:spcPts val="1851"/>
              </a:lnSpc>
            </a:pPr>
            <a:r>
              <a:rPr lang="es-AR" dirty="0">
                <a:solidFill>
                  <a:schemeClr val="tx1"/>
                </a:solidFill>
                <a:latin typeface="DM Sans" pitchFamily="34" charset="0"/>
                <a:ea typeface="DM Sans" pitchFamily="34" charset="-122"/>
                <a:cs typeface="DM Sans" pitchFamily="34" charset="-120"/>
              </a:rPr>
              <a:t>La metodología </a:t>
            </a:r>
            <a:r>
              <a:rPr lang="es-AR" dirty="0" err="1">
                <a:solidFill>
                  <a:schemeClr val="tx1"/>
                </a:solidFill>
                <a:latin typeface="DM Sans" pitchFamily="34" charset="0"/>
                <a:ea typeface="DM Sans" pitchFamily="34" charset="-122"/>
                <a:cs typeface="DM Sans" pitchFamily="34" charset="-120"/>
              </a:rPr>
              <a:t>Margerit</a:t>
            </a:r>
            <a:r>
              <a:rPr lang="es-AR" dirty="0">
                <a:solidFill>
                  <a:schemeClr val="tx1"/>
                </a:solidFill>
                <a:latin typeface="DM Sans" pitchFamily="34" charset="0"/>
                <a:ea typeface="DM Sans" pitchFamily="34" charset="-122"/>
                <a:cs typeface="DM Sans" pitchFamily="34" charset="-120"/>
              </a:rPr>
              <a:t> es un marco completo para realizar auditorías informáticas de manera sistemática y exhaustiva. Comienza con una etapa de planificación donde se definen los objetivos y el alcance del proyecto. Luego sigue un análisis detallado de los riesgos y los controles existentes en la organización. La evaluación permite valorar la eficacia de estos controles y finalmente se generan recomendaciones específicas para mejorar la seguridad informática.</a:t>
            </a:r>
            <a:endParaRPr lang="es-AR" dirty="0">
              <a:solidFill>
                <a:schemeClr val="tx1"/>
              </a:solidFill>
            </a:endParaRPr>
          </a:p>
        </p:txBody>
      </p:sp>
      <p:sp>
        <p:nvSpPr>
          <p:cNvPr id="2" name="CuadroTexto 1">
            <a:extLst>
              <a:ext uri="{FF2B5EF4-FFF2-40B4-BE49-F238E27FC236}">
                <a16:creationId xmlns:a16="http://schemas.microsoft.com/office/drawing/2014/main" id="{891D8E49-8FCA-7D95-1422-A88E9C59DA59}"/>
              </a:ext>
            </a:extLst>
          </p:cNvPr>
          <p:cNvSpPr txBox="1"/>
          <p:nvPr/>
        </p:nvSpPr>
        <p:spPr>
          <a:xfrm>
            <a:off x="5168404" y="6464299"/>
            <a:ext cx="7848004" cy="523220"/>
          </a:xfrm>
          <a:prstGeom prst="rect">
            <a:avLst/>
          </a:prstGeom>
          <a:noFill/>
        </p:spPr>
        <p:txBody>
          <a:bodyPr wrap="square" rtlCol="0">
            <a:spAutoFit/>
          </a:bodyPr>
          <a:lstStyle/>
          <a:p>
            <a:r>
              <a:rPr lang="es-AR" dirty="0"/>
              <a:t>Para ampliar ir a : </a:t>
            </a:r>
            <a:r>
              <a:rPr lang="es-AR" dirty="0">
                <a:hlinkClick r:id="rId7"/>
              </a:rPr>
              <a:t>https://www.ccn-cert.cni.es/es/documentos-publicos/1789-magerit-libro-i-metodo/file?format=html</a:t>
            </a:r>
            <a:endParaRPr lang="es-A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86769" y="441127"/>
            <a:ext cx="8018363" cy="100230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Evaluación de controles en auditoría informática</a:t>
            </a:r>
          </a:p>
        </p:txBody>
      </p:sp>
      <p:pic>
        <p:nvPicPr>
          <p:cNvPr id="5" name="Image 1" descr="preencoded.png"/>
          <p:cNvPicPr>
            <a:picLocks noChangeAspect="1"/>
          </p:cNvPicPr>
          <p:nvPr/>
        </p:nvPicPr>
        <p:blipFill>
          <a:blip r:embed="rId3"/>
          <a:stretch>
            <a:fillRect/>
          </a:stretch>
        </p:blipFill>
        <p:spPr>
          <a:xfrm>
            <a:off x="2086769" y="1764109"/>
            <a:ext cx="2512418" cy="1552773"/>
          </a:xfrm>
          <a:prstGeom prst="rect">
            <a:avLst/>
          </a:prstGeom>
        </p:spPr>
      </p:pic>
      <p:sp>
        <p:nvSpPr>
          <p:cNvPr id="6" name="Text 2"/>
          <p:cNvSpPr/>
          <p:nvPr/>
        </p:nvSpPr>
        <p:spPr>
          <a:xfrm>
            <a:off x="2086769" y="3517305"/>
            <a:ext cx="2512418" cy="501055"/>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Revisión de controles técnicos</a:t>
            </a:r>
            <a:endParaRPr lang="es-AR" sz="1578">
              <a:solidFill>
                <a:schemeClr val="tx1"/>
              </a:solidFill>
            </a:endParaRPr>
          </a:p>
        </p:txBody>
      </p:sp>
      <p:sp>
        <p:nvSpPr>
          <p:cNvPr id="7" name="Text 3"/>
          <p:cNvSpPr/>
          <p:nvPr/>
        </p:nvSpPr>
        <p:spPr>
          <a:xfrm>
            <a:off x="2086769" y="4114503"/>
            <a:ext cx="2512418" cy="2051844"/>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Durante la auditoría, el equipo evaluará los controles técnicos implementados, como firewalls, sistemas de detección de intrusos y configuración de servidores, para asegurar su eficacia y cumplimiento con las políticas de seguridad.</a:t>
            </a:r>
            <a:endParaRPr lang="es-AR" sz="1262">
              <a:solidFill>
                <a:schemeClr val="tx1"/>
              </a:solidFill>
            </a:endParaRPr>
          </a:p>
        </p:txBody>
      </p:sp>
      <p:pic>
        <p:nvPicPr>
          <p:cNvPr id="8" name="Image 2" descr="preencoded.png"/>
          <p:cNvPicPr>
            <a:picLocks noChangeAspect="1"/>
          </p:cNvPicPr>
          <p:nvPr/>
        </p:nvPicPr>
        <p:blipFill>
          <a:blip r:embed="rId4"/>
          <a:stretch>
            <a:fillRect/>
          </a:stretch>
        </p:blipFill>
        <p:spPr>
          <a:xfrm>
            <a:off x="4839693" y="1764109"/>
            <a:ext cx="2512418" cy="1552773"/>
          </a:xfrm>
          <a:prstGeom prst="rect">
            <a:avLst/>
          </a:prstGeom>
        </p:spPr>
      </p:pic>
      <p:sp>
        <p:nvSpPr>
          <p:cNvPr id="9" name="Text 4"/>
          <p:cNvSpPr/>
          <p:nvPr/>
        </p:nvSpPr>
        <p:spPr>
          <a:xfrm>
            <a:off x="4839693" y="3517305"/>
            <a:ext cx="2512418" cy="501055"/>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Inspección de controles físicos</a:t>
            </a:r>
            <a:endParaRPr lang="es-AR" sz="1578">
              <a:solidFill>
                <a:schemeClr val="tx1"/>
              </a:solidFill>
            </a:endParaRPr>
          </a:p>
        </p:txBody>
      </p:sp>
      <p:sp>
        <p:nvSpPr>
          <p:cNvPr id="10" name="Text 5"/>
          <p:cNvSpPr/>
          <p:nvPr/>
        </p:nvSpPr>
        <p:spPr>
          <a:xfrm>
            <a:off x="4839693" y="4114503"/>
            <a:ext cx="2512418" cy="1795363"/>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Se realizarán inspecciones in situ para verificar la efectividad de los controles físicos, como sistemas de acceso, monitoreo por cámaras y resguardo de áreas críticas, que protejan la infraestructura tecnológica.</a:t>
            </a:r>
            <a:endParaRPr lang="es-AR" sz="1262">
              <a:solidFill>
                <a:schemeClr val="tx1"/>
              </a:solidFill>
            </a:endParaRPr>
          </a:p>
        </p:txBody>
      </p:sp>
      <p:pic>
        <p:nvPicPr>
          <p:cNvPr id="11" name="Image 3" descr="preencoded.png"/>
          <p:cNvPicPr>
            <a:picLocks noChangeAspect="1"/>
          </p:cNvPicPr>
          <p:nvPr/>
        </p:nvPicPr>
        <p:blipFill>
          <a:blip r:embed="rId5"/>
          <a:stretch>
            <a:fillRect/>
          </a:stretch>
        </p:blipFill>
        <p:spPr>
          <a:xfrm>
            <a:off x="7592616" y="1764109"/>
            <a:ext cx="2512517" cy="1552773"/>
          </a:xfrm>
          <a:prstGeom prst="rect">
            <a:avLst/>
          </a:prstGeom>
        </p:spPr>
      </p:pic>
      <p:sp>
        <p:nvSpPr>
          <p:cNvPr id="12" name="Text 6"/>
          <p:cNvSpPr/>
          <p:nvPr/>
        </p:nvSpPr>
        <p:spPr>
          <a:xfrm>
            <a:off x="7592616" y="3517305"/>
            <a:ext cx="2512517" cy="751582"/>
          </a:xfrm>
          <a:prstGeom prst="rect">
            <a:avLst/>
          </a:prstGeom>
          <a:noFill/>
          <a:ln/>
        </p:spPr>
        <p:txBody>
          <a:bodyPr wrap="square" rtlCol="0" anchor="t"/>
          <a:lstStyle/>
          <a:p>
            <a:pPr>
              <a:lnSpc>
                <a:spcPts val="1973"/>
              </a:lnSpc>
            </a:pPr>
            <a:r>
              <a:rPr lang="es-AR" sz="1578">
                <a:solidFill>
                  <a:schemeClr val="tx1"/>
                </a:solidFill>
                <a:latin typeface="Dela Gothic One" pitchFamily="34" charset="0"/>
                <a:ea typeface="Dela Gothic One" pitchFamily="34" charset="-122"/>
                <a:cs typeface="Dela Gothic One" pitchFamily="34" charset="-120"/>
              </a:rPr>
              <a:t>Evaluación de controles administrativos</a:t>
            </a:r>
            <a:endParaRPr lang="es-AR" sz="1578">
              <a:solidFill>
                <a:schemeClr val="tx1"/>
              </a:solidFill>
            </a:endParaRPr>
          </a:p>
        </p:txBody>
      </p:sp>
      <p:sp>
        <p:nvSpPr>
          <p:cNvPr id="13" name="Text 7"/>
          <p:cNvSpPr/>
          <p:nvPr/>
        </p:nvSpPr>
        <p:spPr>
          <a:xfrm>
            <a:off x="7833023" y="4190626"/>
            <a:ext cx="2512517" cy="2051844"/>
          </a:xfrm>
          <a:prstGeom prst="rect">
            <a:avLst/>
          </a:prstGeom>
          <a:noFill/>
          <a:ln/>
        </p:spPr>
        <p:txBody>
          <a:bodyPr wrap="square" rtlCol="0" anchor="t"/>
          <a:lstStyle/>
          <a:p>
            <a:pPr>
              <a:lnSpc>
                <a:spcPts val="2020"/>
              </a:lnSpc>
            </a:pPr>
            <a:r>
              <a:rPr lang="es-AR" sz="1262">
                <a:solidFill>
                  <a:schemeClr val="tx1"/>
                </a:solidFill>
                <a:latin typeface="DM Sans" pitchFamily="34" charset="0"/>
                <a:ea typeface="DM Sans" pitchFamily="34" charset="-122"/>
                <a:cs typeface="DM Sans" pitchFamily="34" charset="-120"/>
              </a:rPr>
              <a:t>Además, se revisarán los controles administrativos, como políticas de seguridad de la información, procedimientos de gestión de incidentes y concienciación de los usuarios, para evaluar su implementación y eficacia.</a:t>
            </a:r>
            <a:endParaRPr lang="es-AR" sz="1262">
              <a:solidFill>
                <a:schemeClr val="tx1"/>
              </a:solidFill>
            </a:endParaRPr>
          </a:p>
        </p:txBody>
      </p:sp>
      <p:sp>
        <p:nvSpPr>
          <p:cNvPr id="3" name="CuadroTexto 2">
            <a:extLst>
              <a:ext uri="{FF2B5EF4-FFF2-40B4-BE49-F238E27FC236}">
                <a16:creationId xmlns:a16="http://schemas.microsoft.com/office/drawing/2014/main" id="{AC804C6D-81BD-DE41-1D05-5C1A3C4252B8}"/>
              </a:ext>
            </a:extLst>
          </p:cNvPr>
          <p:cNvSpPr txBox="1"/>
          <p:nvPr/>
        </p:nvSpPr>
        <p:spPr>
          <a:xfrm>
            <a:off x="5325256" y="6523683"/>
            <a:ext cx="6093500" cy="253916"/>
          </a:xfrm>
          <a:prstGeom prst="rect">
            <a:avLst/>
          </a:prstGeom>
          <a:noFill/>
        </p:spPr>
        <p:txBody>
          <a:bodyPr wrap="square">
            <a:spAutoFit/>
          </a:bodyPr>
          <a:lstStyle/>
          <a:p>
            <a:r>
              <a:rPr lang="es-AR" sz="1050" dirty="0"/>
              <a:t>Echenique García 2da. Ed. CAP 7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688304" y="474470"/>
            <a:ext cx="10057157" cy="810022"/>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Reporte de hallazgos en auditoría informática</a:t>
            </a:r>
          </a:p>
          <a:p>
            <a:pPr>
              <a:lnSpc>
                <a:spcPct val="85000"/>
              </a:lnSpc>
              <a:buClr>
                <a:srgbClr val="4A6617"/>
              </a:buClr>
              <a:buSzPts val="4000"/>
            </a:pPr>
            <a:r>
              <a:rPr lang="es-AR" sz="4000" b="1" dirty="0">
                <a:solidFill>
                  <a:srgbClr val="4A6617"/>
                </a:solidFill>
                <a:latin typeface="Calibri"/>
                <a:ea typeface="Calibri"/>
                <a:cs typeface="Calibri"/>
                <a:sym typeface="Calibri"/>
              </a:rPr>
              <a:t>Un ejemplo</a:t>
            </a:r>
          </a:p>
        </p:txBody>
      </p:sp>
      <p:sp>
        <p:nvSpPr>
          <p:cNvPr id="5" name="Text 2"/>
          <p:cNvSpPr/>
          <p:nvPr/>
        </p:nvSpPr>
        <p:spPr>
          <a:xfrm>
            <a:off x="358520" y="2449715"/>
            <a:ext cx="2431949" cy="3030637"/>
          </a:xfrm>
          <a:prstGeom prst="rect">
            <a:avLst/>
          </a:prstGeom>
          <a:solidFill>
            <a:schemeClr val="accent5">
              <a:lumMod val="60000"/>
              <a:lumOff val="40000"/>
            </a:schemeClr>
          </a:solidFill>
          <a:ln/>
        </p:spPr>
        <p:txBody>
          <a:bodyPr wrap="square" rtlCol="0" anchor="t"/>
          <a:lstStyle/>
          <a:p>
            <a:pPr>
              <a:lnSpc>
                <a:spcPts val="1633"/>
              </a:lnSpc>
            </a:pPr>
            <a:r>
              <a:rPr lang="es-AR" sz="1021">
                <a:solidFill>
                  <a:schemeClr val="tx1"/>
                </a:solidFill>
                <a:latin typeface="DM Sans" pitchFamily="34" charset="0"/>
                <a:ea typeface="DM Sans" pitchFamily="34" charset="-122"/>
                <a:cs typeface="DM Sans" pitchFamily="34" charset="-120"/>
              </a:rPr>
              <a:t>El reporte de hallazgos es un componente clave de la auditoría informática. </a:t>
            </a:r>
            <a:r>
              <a:rPr lang="es-AR" sz="1021" dirty="0">
                <a:solidFill>
                  <a:schemeClr val="tx1"/>
                </a:solidFill>
                <a:latin typeface="DM Sans" pitchFamily="34" charset="0"/>
                <a:ea typeface="DM Sans" pitchFamily="34" charset="-122"/>
                <a:cs typeface="DM Sans" pitchFamily="34" charset="-120"/>
              </a:rPr>
              <a:t>En esta etapa, se documentan de manera clara y concisa los problemas, debilidades o riesgos identificados durante el proceso de evaluación. El informe debe proporcionar una visión general de los hallazgos más importantes, clasificados por nivel de criticidad y acompañados de recomendaciones específicas.</a:t>
            </a:r>
            <a:endParaRPr lang="es-AR" sz="1021" dirty="0">
              <a:solidFill>
                <a:schemeClr val="tx1"/>
              </a:solidFill>
            </a:endParaRPr>
          </a:p>
        </p:txBody>
      </p:sp>
      <p:sp>
        <p:nvSpPr>
          <p:cNvPr id="6" name="Shape 3"/>
          <p:cNvSpPr/>
          <p:nvPr/>
        </p:nvSpPr>
        <p:spPr>
          <a:xfrm>
            <a:off x="3934907" y="1860753"/>
            <a:ext cx="6480770" cy="4208562"/>
          </a:xfrm>
          <a:prstGeom prst="roundRect">
            <a:avLst>
              <a:gd name="adj" fmla="val 1386"/>
            </a:avLst>
          </a:prstGeom>
          <a:noFill/>
          <a:ln w="7620">
            <a:solidFill>
              <a:srgbClr val="FFFFFF">
                <a:alpha val="24000"/>
              </a:srgbClr>
            </a:solidFill>
            <a:prstDash val="solid"/>
          </a:ln>
        </p:spPr>
        <p:txBody>
          <a:bodyPr/>
          <a:lstStyle/>
          <a:p>
            <a:endParaRPr lang="es-AR" sz="1200" dirty="0">
              <a:solidFill>
                <a:schemeClr val="tx1"/>
              </a:solidFill>
            </a:endParaRPr>
          </a:p>
        </p:txBody>
      </p:sp>
      <p:sp>
        <p:nvSpPr>
          <p:cNvPr id="7" name="Shape 4"/>
          <p:cNvSpPr/>
          <p:nvPr/>
        </p:nvSpPr>
        <p:spPr>
          <a:xfrm>
            <a:off x="3941257" y="1867104"/>
            <a:ext cx="6467376" cy="375344"/>
          </a:xfrm>
          <a:prstGeom prst="rect">
            <a:avLst/>
          </a:prstGeom>
          <a:solidFill>
            <a:srgbClr val="FFFFFF">
              <a:alpha val="4000"/>
            </a:srgbClr>
          </a:solidFill>
          <a:ln/>
        </p:spPr>
        <p:txBody>
          <a:bodyPr/>
          <a:lstStyle/>
          <a:p>
            <a:endParaRPr lang="es-AR" sz="1200" dirty="0">
              <a:solidFill>
                <a:schemeClr val="tx1"/>
              </a:solidFill>
            </a:endParaRPr>
          </a:p>
        </p:txBody>
      </p:sp>
      <p:sp>
        <p:nvSpPr>
          <p:cNvPr id="8" name="Text 5"/>
          <p:cNvSpPr/>
          <p:nvPr/>
        </p:nvSpPr>
        <p:spPr>
          <a:xfrm>
            <a:off x="4071631" y="1951142"/>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Hallazgo</a:t>
            </a:r>
            <a:endParaRPr lang="es-AR" sz="1200">
              <a:solidFill>
                <a:schemeClr val="tx1"/>
              </a:solidFill>
            </a:endParaRPr>
          </a:p>
        </p:txBody>
      </p:sp>
      <p:sp>
        <p:nvSpPr>
          <p:cNvPr id="9" name="Text 6"/>
          <p:cNvSpPr/>
          <p:nvPr/>
        </p:nvSpPr>
        <p:spPr>
          <a:xfrm>
            <a:off x="6230333" y="1951142"/>
            <a:ext cx="1890018"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Descripción</a:t>
            </a:r>
            <a:endParaRPr lang="es-AR" sz="1200">
              <a:solidFill>
                <a:schemeClr val="tx1"/>
              </a:solidFill>
            </a:endParaRPr>
          </a:p>
        </p:txBody>
      </p:sp>
      <p:sp>
        <p:nvSpPr>
          <p:cNvPr id="10" name="Text 7"/>
          <p:cNvSpPr/>
          <p:nvPr/>
        </p:nvSpPr>
        <p:spPr>
          <a:xfrm>
            <a:off x="8385861" y="1951142"/>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Nivel de Riesgo</a:t>
            </a:r>
            <a:endParaRPr lang="es-AR" sz="1200">
              <a:solidFill>
                <a:schemeClr val="tx1"/>
              </a:solidFill>
            </a:endParaRPr>
          </a:p>
        </p:txBody>
      </p:sp>
      <p:sp>
        <p:nvSpPr>
          <p:cNvPr id="11" name="Shape 8"/>
          <p:cNvSpPr/>
          <p:nvPr/>
        </p:nvSpPr>
        <p:spPr>
          <a:xfrm>
            <a:off x="3941256" y="2242448"/>
            <a:ext cx="7607197" cy="1204417"/>
          </a:xfrm>
          <a:prstGeom prst="rect">
            <a:avLst/>
          </a:prstGeom>
          <a:solidFill>
            <a:srgbClr val="000000">
              <a:alpha val="4000"/>
            </a:srgbClr>
          </a:solidFill>
          <a:ln/>
        </p:spPr>
        <p:txBody>
          <a:bodyPr/>
          <a:lstStyle/>
          <a:p>
            <a:endParaRPr lang="es-AR" sz="1200" dirty="0">
              <a:solidFill>
                <a:schemeClr val="tx1"/>
              </a:solidFill>
            </a:endParaRPr>
          </a:p>
        </p:txBody>
      </p:sp>
      <p:sp>
        <p:nvSpPr>
          <p:cNvPr id="12" name="Text 9"/>
          <p:cNvSpPr/>
          <p:nvPr/>
        </p:nvSpPr>
        <p:spPr>
          <a:xfrm>
            <a:off x="4071631" y="2326486"/>
            <a:ext cx="1893193" cy="414536"/>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Falta de controles de acceso adecuados</a:t>
            </a:r>
            <a:endParaRPr lang="es-AR" sz="1200">
              <a:solidFill>
                <a:schemeClr val="tx1"/>
              </a:solidFill>
            </a:endParaRPr>
          </a:p>
        </p:txBody>
      </p:sp>
      <p:sp>
        <p:nvSpPr>
          <p:cNvPr id="13" name="Text 10"/>
          <p:cNvSpPr/>
          <p:nvPr/>
        </p:nvSpPr>
        <p:spPr>
          <a:xfrm>
            <a:off x="6151367" y="2222852"/>
            <a:ext cx="2155527" cy="1036340"/>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Se identificó que no hay controles suficientes para restringir el acceso a sistemas críticos. </a:t>
            </a:r>
            <a:r>
              <a:rPr lang="es-AR" sz="1200" dirty="0">
                <a:solidFill>
                  <a:schemeClr val="tx1"/>
                </a:solidFill>
                <a:latin typeface="DM Sans" pitchFamily="34" charset="0"/>
                <a:ea typeface="DM Sans" pitchFamily="34" charset="-122"/>
                <a:cs typeface="DM Sans" pitchFamily="34" charset="-120"/>
              </a:rPr>
              <a:t>Varios usuarios tienen privilegios excesivos.</a:t>
            </a:r>
            <a:endParaRPr lang="es-AR" sz="1200" dirty="0">
              <a:solidFill>
                <a:schemeClr val="tx1"/>
              </a:solidFill>
            </a:endParaRPr>
          </a:p>
        </p:txBody>
      </p:sp>
      <p:sp>
        <p:nvSpPr>
          <p:cNvPr id="14" name="Text 11"/>
          <p:cNvSpPr/>
          <p:nvPr/>
        </p:nvSpPr>
        <p:spPr>
          <a:xfrm>
            <a:off x="8385861" y="2326486"/>
            <a:ext cx="1893193" cy="207268"/>
          </a:xfrm>
          <a:prstGeom prst="rect">
            <a:avLst/>
          </a:prstGeom>
          <a:noFill/>
          <a:ln/>
        </p:spPr>
        <p:txBody>
          <a:bodyPr wrap="none" rtlCol="0" anchor="t"/>
          <a:lstStyle/>
          <a:p>
            <a:pPr>
              <a:lnSpc>
                <a:spcPts val="1633"/>
              </a:lnSpc>
            </a:pPr>
            <a:r>
              <a:rPr lang="es-AR" sz="1200">
                <a:solidFill>
                  <a:schemeClr val="tx1"/>
                </a:solidFill>
                <a:latin typeface="DM Sans" pitchFamily="34" charset="0"/>
                <a:ea typeface="DM Sans" pitchFamily="34" charset="-122"/>
                <a:cs typeface="DM Sans" pitchFamily="34" charset="-120"/>
              </a:rPr>
              <a:t>Alto</a:t>
            </a:r>
            <a:endParaRPr lang="es-AR" sz="1200">
              <a:solidFill>
                <a:schemeClr val="tx1"/>
              </a:solidFill>
            </a:endParaRPr>
          </a:p>
        </p:txBody>
      </p:sp>
      <p:sp>
        <p:nvSpPr>
          <p:cNvPr id="15" name="Shape 12"/>
          <p:cNvSpPr/>
          <p:nvPr/>
        </p:nvSpPr>
        <p:spPr>
          <a:xfrm>
            <a:off x="3965209" y="3407673"/>
            <a:ext cx="7607198" cy="1204417"/>
          </a:xfrm>
          <a:prstGeom prst="rect">
            <a:avLst/>
          </a:prstGeom>
          <a:solidFill>
            <a:srgbClr val="FFFFFF">
              <a:alpha val="4000"/>
            </a:srgbClr>
          </a:solidFill>
          <a:ln/>
        </p:spPr>
        <p:txBody>
          <a:bodyPr/>
          <a:lstStyle/>
          <a:p>
            <a:endParaRPr lang="es-AR" sz="1200" dirty="0">
              <a:solidFill>
                <a:schemeClr val="tx1"/>
              </a:solidFill>
            </a:endParaRPr>
          </a:p>
        </p:txBody>
      </p:sp>
      <p:sp>
        <p:nvSpPr>
          <p:cNvPr id="16" name="Text 13"/>
          <p:cNvSpPr/>
          <p:nvPr/>
        </p:nvSpPr>
        <p:spPr>
          <a:xfrm>
            <a:off x="4071631" y="3530903"/>
            <a:ext cx="1893193" cy="414536"/>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Vulnerabilidades en el sistema de backups</a:t>
            </a:r>
            <a:endParaRPr lang="es-AR" sz="1200" dirty="0">
              <a:solidFill>
                <a:schemeClr val="tx1"/>
              </a:solidFill>
            </a:endParaRPr>
          </a:p>
        </p:txBody>
      </p:sp>
      <p:sp>
        <p:nvSpPr>
          <p:cNvPr id="17" name="Text 14"/>
          <p:cNvSpPr/>
          <p:nvPr/>
        </p:nvSpPr>
        <p:spPr>
          <a:xfrm>
            <a:off x="6175322" y="3509137"/>
            <a:ext cx="2155526" cy="1036340"/>
          </a:xfrm>
          <a:prstGeom prst="rect">
            <a:avLst/>
          </a:prstGeom>
          <a:noFill/>
          <a:ln/>
        </p:spPr>
        <p:txBody>
          <a:bodyPr wrap="square" rtlCol="0" anchor="t"/>
          <a:lstStyle/>
          <a:p>
            <a:pPr>
              <a:lnSpc>
                <a:spcPts val="1633"/>
              </a:lnSpc>
            </a:pPr>
            <a:r>
              <a:rPr lang="es-AR" sz="1200">
                <a:solidFill>
                  <a:schemeClr val="tx1"/>
                </a:solidFill>
                <a:latin typeface="DM Sans" pitchFamily="34" charset="0"/>
                <a:ea typeface="DM Sans" pitchFamily="34" charset="-122"/>
                <a:cs typeface="DM Sans" pitchFamily="34" charset="-120"/>
              </a:rPr>
              <a:t>El proceso de respaldo de información presenta fallas y no se realiza de manera sistemática. </a:t>
            </a:r>
            <a:r>
              <a:rPr lang="es-AR" sz="1200" dirty="0">
                <a:solidFill>
                  <a:schemeClr val="tx1"/>
                </a:solidFill>
                <a:latin typeface="DM Sans" pitchFamily="34" charset="0"/>
                <a:ea typeface="DM Sans" pitchFamily="34" charset="-122"/>
                <a:cs typeface="DM Sans" pitchFamily="34" charset="-120"/>
              </a:rPr>
              <a:t>Existe riesgo de pérdida de datos críticos.</a:t>
            </a:r>
            <a:endParaRPr lang="es-AR" sz="1200" dirty="0">
              <a:solidFill>
                <a:schemeClr val="tx1"/>
              </a:solidFill>
            </a:endParaRPr>
          </a:p>
        </p:txBody>
      </p:sp>
      <p:sp>
        <p:nvSpPr>
          <p:cNvPr id="18" name="Text 15"/>
          <p:cNvSpPr/>
          <p:nvPr/>
        </p:nvSpPr>
        <p:spPr>
          <a:xfrm>
            <a:off x="8385861" y="3530903"/>
            <a:ext cx="1893193" cy="207268"/>
          </a:xfrm>
          <a:prstGeom prst="rect">
            <a:avLst/>
          </a:prstGeom>
          <a:noFill/>
          <a:ln/>
        </p:spPr>
        <p:txBody>
          <a:bodyPr wrap="non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Medio</a:t>
            </a:r>
            <a:endParaRPr lang="es-AR" sz="1200" dirty="0">
              <a:solidFill>
                <a:schemeClr val="tx1"/>
              </a:solidFill>
            </a:endParaRPr>
          </a:p>
        </p:txBody>
      </p:sp>
      <p:sp>
        <p:nvSpPr>
          <p:cNvPr id="19" name="Shape 16"/>
          <p:cNvSpPr/>
          <p:nvPr/>
        </p:nvSpPr>
        <p:spPr>
          <a:xfrm>
            <a:off x="3941257" y="4651281"/>
            <a:ext cx="7631150" cy="1411684"/>
          </a:xfrm>
          <a:prstGeom prst="rect">
            <a:avLst/>
          </a:prstGeom>
          <a:solidFill>
            <a:srgbClr val="000000">
              <a:alpha val="4000"/>
            </a:srgbClr>
          </a:solidFill>
          <a:ln/>
        </p:spPr>
        <p:txBody>
          <a:bodyPr/>
          <a:lstStyle/>
          <a:p>
            <a:endParaRPr lang="es-AR" sz="1200" dirty="0">
              <a:solidFill>
                <a:schemeClr val="tx1"/>
              </a:solidFill>
            </a:endParaRPr>
          </a:p>
        </p:txBody>
      </p:sp>
      <p:sp>
        <p:nvSpPr>
          <p:cNvPr id="20" name="Text 17"/>
          <p:cNvSpPr/>
          <p:nvPr/>
        </p:nvSpPr>
        <p:spPr>
          <a:xfrm>
            <a:off x="4071631" y="4735319"/>
            <a:ext cx="1893193" cy="414536"/>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Falta de monitoreo de actividad en la red</a:t>
            </a:r>
            <a:endParaRPr lang="es-AR" sz="1200" dirty="0">
              <a:solidFill>
                <a:schemeClr val="tx1"/>
              </a:solidFill>
            </a:endParaRPr>
          </a:p>
        </p:txBody>
      </p:sp>
      <p:sp>
        <p:nvSpPr>
          <p:cNvPr id="21" name="Text 18"/>
          <p:cNvSpPr/>
          <p:nvPr/>
        </p:nvSpPr>
        <p:spPr>
          <a:xfrm>
            <a:off x="6243632" y="4674362"/>
            <a:ext cx="2018905" cy="1243608"/>
          </a:xfrm>
          <a:prstGeom prst="rect">
            <a:avLst/>
          </a:prstGeom>
          <a:noFill/>
          <a:ln/>
        </p:spPr>
        <p:txBody>
          <a:bodyPr wrap="squar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No se implementan herramientas ni procesos para el monitoreo y análisis del tráfico de red. Esto dificulta la detección temprana de incidentes de seguridad.</a:t>
            </a:r>
            <a:endParaRPr lang="es-AR" sz="1200" dirty="0">
              <a:solidFill>
                <a:schemeClr val="tx1"/>
              </a:solidFill>
            </a:endParaRPr>
          </a:p>
        </p:txBody>
      </p:sp>
      <p:sp>
        <p:nvSpPr>
          <p:cNvPr id="22" name="Text 19"/>
          <p:cNvSpPr/>
          <p:nvPr/>
        </p:nvSpPr>
        <p:spPr>
          <a:xfrm>
            <a:off x="8385861" y="4735319"/>
            <a:ext cx="1893193" cy="207268"/>
          </a:xfrm>
          <a:prstGeom prst="rect">
            <a:avLst/>
          </a:prstGeom>
          <a:noFill/>
          <a:ln/>
        </p:spPr>
        <p:txBody>
          <a:bodyPr wrap="none" rtlCol="0" anchor="t"/>
          <a:lstStyle/>
          <a:p>
            <a:pPr>
              <a:lnSpc>
                <a:spcPts val="1633"/>
              </a:lnSpc>
            </a:pPr>
            <a:r>
              <a:rPr lang="es-AR" sz="1200" dirty="0">
                <a:solidFill>
                  <a:schemeClr val="tx1"/>
                </a:solidFill>
                <a:latin typeface="DM Sans" pitchFamily="34" charset="0"/>
                <a:ea typeface="DM Sans" pitchFamily="34" charset="-122"/>
                <a:cs typeface="DM Sans" pitchFamily="34" charset="-120"/>
              </a:rPr>
              <a:t>Alto</a:t>
            </a:r>
            <a:endParaRPr lang="es-AR" sz="12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698278" y="243383"/>
            <a:ext cx="9258300" cy="115728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Recomendaciones y plan de acción en auditoría informática</a:t>
            </a:r>
          </a:p>
        </p:txBody>
      </p:sp>
      <p:pic>
        <p:nvPicPr>
          <p:cNvPr id="5" name="Image 1" descr="preencoded.png"/>
          <p:cNvPicPr>
            <a:picLocks noChangeAspect="1"/>
          </p:cNvPicPr>
          <p:nvPr/>
        </p:nvPicPr>
        <p:blipFill>
          <a:blip r:embed="rId3"/>
          <a:stretch>
            <a:fillRect/>
          </a:stretch>
        </p:blipFill>
        <p:spPr>
          <a:xfrm>
            <a:off x="1466850" y="2631976"/>
            <a:ext cx="462856" cy="462856"/>
          </a:xfrm>
          <a:prstGeom prst="rect">
            <a:avLst/>
          </a:prstGeom>
        </p:spPr>
      </p:pic>
      <p:sp>
        <p:nvSpPr>
          <p:cNvPr id="6" name="Text 2"/>
          <p:cNvSpPr/>
          <p:nvPr/>
        </p:nvSpPr>
        <p:spPr>
          <a:xfrm>
            <a:off x="1466850" y="3279973"/>
            <a:ext cx="2525316"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Recomendaciones</a:t>
            </a:r>
            <a:endParaRPr lang="es-AR" sz="1822" dirty="0">
              <a:solidFill>
                <a:schemeClr val="tx1"/>
              </a:solidFill>
            </a:endParaRPr>
          </a:p>
        </p:txBody>
      </p:sp>
      <p:sp>
        <p:nvSpPr>
          <p:cNvPr id="7" name="Text 3"/>
          <p:cNvSpPr/>
          <p:nvPr/>
        </p:nvSpPr>
        <p:spPr>
          <a:xfrm>
            <a:off x="1466850" y="3680321"/>
            <a:ext cx="2900958"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Basado en los hallazgos de la auditoría, se brindan recomendaciones específicas y detalladas para mejorar la seguridad, eficiencia y cumplimiento de los sistemas y procesos informáticos.</a:t>
            </a:r>
            <a:endParaRPr lang="es-AR" sz="1458" dirty="0">
              <a:solidFill>
                <a:schemeClr val="tx1"/>
              </a:solidFill>
            </a:endParaRPr>
          </a:p>
        </p:txBody>
      </p:sp>
      <p:pic>
        <p:nvPicPr>
          <p:cNvPr id="8" name="Image 2" descr="preencoded.png"/>
          <p:cNvPicPr>
            <a:picLocks noChangeAspect="1"/>
          </p:cNvPicPr>
          <p:nvPr/>
        </p:nvPicPr>
        <p:blipFill>
          <a:blip r:embed="rId4"/>
          <a:stretch>
            <a:fillRect/>
          </a:stretch>
        </p:blipFill>
        <p:spPr>
          <a:xfrm>
            <a:off x="4645521" y="2631976"/>
            <a:ext cx="462856" cy="462856"/>
          </a:xfrm>
          <a:prstGeom prst="rect">
            <a:avLst/>
          </a:prstGeom>
        </p:spPr>
      </p:pic>
      <p:sp>
        <p:nvSpPr>
          <p:cNvPr id="9" name="Text 4"/>
          <p:cNvSpPr/>
          <p:nvPr/>
        </p:nvSpPr>
        <p:spPr>
          <a:xfrm>
            <a:off x="4645521" y="3279973"/>
            <a:ext cx="2314575"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Plan de Acción</a:t>
            </a:r>
            <a:endParaRPr lang="es-AR" sz="1822" dirty="0">
              <a:solidFill>
                <a:schemeClr val="tx1"/>
              </a:solidFill>
            </a:endParaRPr>
          </a:p>
        </p:txBody>
      </p:sp>
      <p:sp>
        <p:nvSpPr>
          <p:cNvPr id="10" name="Text 5"/>
          <p:cNvSpPr/>
          <p:nvPr/>
        </p:nvSpPr>
        <p:spPr>
          <a:xfrm>
            <a:off x="4645521" y="3680321"/>
            <a:ext cx="2900958" cy="1777008"/>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Se establece un plan de acción claro y estructurado, con plazos, responsables y recursos definidos, para implementar las recomendaciones de manera efectiva y oportuna.</a:t>
            </a:r>
            <a:endParaRPr lang="es-AR" sz="1458" dirty="0">
              <a:solidFill>
                <a:schemeClr val="tx1"/>
              </a:solidFill>
            </a:endParaRPr>
          </a:p>
        </p:txBody>
      </p:sp>
      <p:pic>
        <p:nvPicPr>
          <p:cNvPr id="11" name="Image 3" descr="preencoded.png"/>
          <p:cNvPicPr>
            <a:picLocks noChangeAspect="1"/>
          </p:cNvPicPr>
          <p:nvPr/>
        </p:nvPicPr>
        <p:blipFill>
          <a:blip r:embed="rId5"/>
          <a:stretch>
            <a:fillRect/>
          </a:stretch>
        </p:blipFill>
        <p:spPr>
          <a:xfrm>
            <a:off x="7824193" y="2631976"/>
            <a:ext cx="462856" cy="462856"/>
          </a:xfrm>
          <a:prstGeom prst="rect">
            <a:avLst/>
          </a:prstGeom>
        </p:spPr>
      </p:pic>
      <p:sp>
        <p:nvSpPr>
          <p:cNvPr id="12" name="Text 6"/>
          <p:cNvSpPr/>
          <p:nvPr/>
        </p:nvSpPr>
        <p:spPr>
          <a:xfrm>
            <a:off x="7824193" y="3279973"/>
            <a:ext cx="2314575" cy="289322"/>
          </a:xfrm>
          <a:prstGeom prst="rect">
            <a:avLst/>
          </a:prstGeom>
          <a:noFill/>
          <a:ln/>
        </p:spPr>
        <p:txBody>
          <a:bodyPr wrap="none" rtlCol="0" anchor="t"/>
          <a:lstStyle/>
          <a:p>
            <a:pPr>
              <a:lnSpc>
                <a:spcPts val="2278"/>
              </a:lnSpc>
            </a:pPr>
            <a:r>
              <a:rPr lang="es-AR" sz="1822" dirty="0">
                <a:solidFill>
                  <a:schemeClr val="tx1"/>
                </a:solidFill>
                <a:latin typeface="Dela Gothic One" pitchFamily="34" charset="0"/>
                <a:ea typeface="Dela Gothic One" pitchFamily="34" charset="-122"/>
                <a:cs typeface="Dela Gothic One" pitchFamily="34" charset="-120"/>
              </a:rPr>
              <a:t>Seguimiento</a:t>
            </a:r>
            <a:endParaRPr lang="es-AR" sz="1822" dirty="0">
              <a:solidFill>
                <a:schemeClr val="tx1"/>
              </a:solidFill>
            </a:endParaRPr>
          </a:p>
        </p:txBody>
      </p:sp>
      <p:sp>
        <p:nvSpPr>
          <p:cNvPr id="13" name="Text 7"/>
          <p:cNvSpPr/>
          <p:nvPr/>
        </p:nvSpPr>
        <p:spPr>
          <a:xfrm>
            <a:off x="7824193" y="3680321"/>
            <a:ext cx="2900958"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Se diseña un sistema de seguimiento y monitoreo para evaluar el progreso y el impacto de las acciones implementadas, con el fin de asegurar el cumplimiento de los objetivos de la auditoría.</a:t>
            </a:r>
            <a:endParaRPr lang="es-AR" sz="1458"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Objetivos</a:t>
            </a:r>
            <a:endParaRPr dirty="0"/>
          </a:p>
        </p:txBody>
      </p:sp>
      <p:sp>
        <p:nvSpPr>
          <p:cNvPr id="303" name="Google Shape;303;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3</a:t>
            </a:fld>
            <a:endParaRPr dirty="0"/>
          </a:p>
        </p:txBody>
      </p:sp>
      <p:sp>
        <p:nvSpPr>
          <p:cNvPr id="304" name="Google Shape;304;p25"/>
          <p:cNvSpPr txBox="1">
            <a:spLocks noGrp="1"/>
          </p:cNvSpPr>
          <p:nvPr>
            <p:ph type="body" idx="1"/>
          </p:nvPr>
        </p:nvSpPr>
        <p:spPr>
          <a:xfrm>
            <a:off x="5951984" y="6509534"/>
            <a:ext cx="2519156"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05" name="Google Shape;305;p2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1" indent="-165100" algn="l" rtl="0">
              <a:lnSpc>
                <a:spcPct val="110000"/>
              </a:lnSpc>
              <a:spcBef>
                <a:spcPts val="0"/>
              </a:spcBef>
              <a:spcAft>
                <a:spcPts val="0"/>
              </a:spcAft>
              <a:buClr>
                <a:srgbClr val="C00000"/>
              </a:buClr>
              <a:buSzPts val="2600"/>
              <a:buFont typeface="Arial"/>
              <a:buChar char="»"/>
            </a:pPr>
            <a:r>
              <a:rPr lang="es-AR" sz="2600" dirty="0"/>
              <a:t>Salvaguardar los activos. </a:t>
            </a:r>
            <a:endParaRPr sz="2600" dirty="0"/>
          </a:p>
          <a:p>
            <a:pPr marL="91440" lvl="1" indent="-165100" algn="l" rtl="0">
              <a:lnSpc>
                <a:spcPct val="110000"/>
              </a:lnSpc>
              <a:spcBef>
                <a:spcPts val="1300"/>
              </a:spcBef>
              <a:spcAft>
                <a:spcPts val="0"/>
              </a:spcAft>
              <a:buClr>
                <a:srgbClr val="C00000"/>
              </a:buClr>
              <a:buSzPts val="2600"/>
              <a:buFont typeface="Arial"/>
              <a:buChar char="»"/>
            </a:pPr>
            <a:r>
              <a:rPr lang="es-AR" sz="2600" dirty="0"/>
              <a:t>Integridad de datos. </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Efectividad de sistemas. </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Eficiencia de los sistemas.</a:t>
            </a:r>
            <a:endParaRPr dirty="0"/>
          </a:p>
          <a:p>
            <a:pPr marL="91440" lvl="1" indent="-165100" algn="l" rtl="0">
              <a:lnSpc>
                <a:spcPct val="110000"/>
              </a:lnSpc>
              <a:spcBef>
                <a:spcPts val="1300"/>
              </a:spcBef>
              <a:spcAft>
                <a:spcPts val="0"/>
              </a:spcAft>
              <a:buClr>
                <a:srgbClr val="C00000"/>
              </a:buClr>
              <a:buSzPts val="2600"/>
              <a:buFont typeface="Arial"/>
              <a:buChar char="»"/>
            </a:pPr>
            <a:r>
              <a:rPr lang="es-AR" sz="2600" dirty="0"/>
              <a:t>Seguridad y confidencialidad.</a:t>
            </a:r>
            <a:endParaRPr dirty="0"/>
          </a:p>
        </p:txBody>
      </p:sp>
      <p:sp>
        <p:nvSpPr>
          <p:cNvPr id="306" name="Google Shape;306;p2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307" name="Google Shape;307;p25"/>
          <p:cNvPicPr preferRelativeResize="0"/>
          <p:nvPr/>
        </p:nvPicPr>
        <p:blipFill rotWithShape="1">
          <a:blip r:embed="rId3">
            <a:alphaModFix/>
          </a:blip>
          <a:srcRect/>
          <a:stretch/>
        </p:blipFill>
        <p:spPr>
          <a:xfrm>
            <a:off x="7204604" y="3695348"/>
            <a:ext cx="3130902" cy="22471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1243246" y="639638"/>
            <a:ext cx="9258300" cy="1157288"/>
          </a:xfrm>
          <a:prstGeom prst="rect">
            <a:avLst/>
          </a:prstGeom>
          <a:noFill/>
          <a:ln/>
        </p:spPr>
        <p:txBody>
          <a:bodyPr wrap="square" rtlCol="0" anchor="t"/>
          <a:lstStyle/>
          <a:p>
            <a:pPr>
              <a:lnSpc>
                <a:spcPct val="85000"/>
              </a:lnSpc>
              <a:buClr>
                <a:srgbClr val="4A6617"/>
              </a:buClr>
              <a:buSzPts val="4000"/>
            </a:pPr>
            <a:r>
              <a:rPr lang="es-AR" sz="4000" b="1" dirty="0">
                <a:solidFill>
                  <a:srgbClr val="4A6617"/>
                </a:solidFill>
                <a:latin typeface="Calibri"/>
                <a:ea typeface="Calibri"/>
                <a:cs typeface="Calibri"/>
                <a:sym typeface="Calibri"/>
              </a:rPr>
              <a:t>Beneficios de la Auditoría Informática</a:t>
            </a:r>
          </a:p>
        </p:txBody>
      </p:sp>
      <p:sp>
        <p:nvSpPr>
          <p:cNvPr id="5" name="Text 2"/>
          <p:cNvSpPr/>
          <p:nvPr/>
        </p:nvSpPr>
        <p:spPr>
          <a:xfrm>
            <a:off x="1184223" y="2102371"/>
            <a:ext cx="4911777" cy="2073176"/>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La auditoría informática ofrece múltiples beneficios a las organizaciones, como la identificación de riesgos, la mejora de controles internos y la optimización de recursos tecnológicos. Además, ayuda a garantizar el cumplimiento normativo y la seguridad de la información.</a:t>
            </a:r>
            <a:endParaRPr lang="es-AR" sz="1458" dirty="0">
              <a:solidFill>
                <a:schemeClr val="tx1"/>
              </a:solidFill>
            </a:endParaRPr>
          </a:p>
        </p:txBody>
      </p:sp>
      <p:sp>
        <p:nvSpPr>
          <p:cNvPr id="6" name="Text 3"/>
          <p:cNvSpPr/>
          <p:nvPr/>
        </p:nvSpPr>
        <p:spPr>
          <a:xfrm>
            <a:off x="1184223" y="4305665"/>
            <a:ext cx="4911777" cy="1480840"/>
          </a:xfrm>
          <a:prstGeom prst="rect">
            <a:avLst/>
          </a:prstGeom>
          <a:noFill/>
          <a:ln/>
        </p:spPr>
        <p:txBody>
          <a:bodyPr wrap="square" rtlCol="0" anchor="t"/>
          <a:lstStyle/>
          <a:p>
            <a:pPr>
              <a:lnSpc>
                <a:spcPts val="2332"/>
              </a:lnSpc>
            </a:pPr>
            <a:r>
              <a:rPr lang="es-AR" sz="1458" dirty="0">
                <a:solidFill>
                  <a:schemeClr val="tx1"/>
                </a:solidFill>
                <a:latin typeface="DM Sans" pitchFamily="34" charset="0"/>
                <a:ea typeface="DM Sans" pitchFamily="34" charset="-122"/>
                <a:cs typeface="DM Sans" pitchFamily="34" charset="-120"/>
              </a:rPr>
              <a:t>Al implementar recomendaciones de auditoría, las empresas pueden fortalecer su posición competitiva, aumentar la confianza de clientes y partes interesadas, y prepararse mejor para enfrentar amenazas cibernéticas.</a:t>
            </a:r>
            <a:endParaRPr lang="es-AR" sz="1458" dirty="0">
              <a:solidFill>
                <a:schemeClr val="tx1"/>
              </a:solidFill>
            </a:endParaRPr>
          </a:p>
        </p:txBody>
      </p:sp>
      <p:pic>
        <p:nvPicPr>
          <p:cNvPr id="3" name="Imagen 2" descr="Imagen que contiene Interfaz de usuario gráfica&#10;&#10;Descripción generada automáticamente">
            <a:extLst>
              <a:ext uri="{FF2B5EF4-FFF2-40B4-BE49-F238E27FC236}">
                <a16:creationId xmlns:a16="http://schemas.microsoft.com/office/drawing/2014/main" id="{4BBC12C5-D910-5B6D-C86E-2461F37BC89D}"/>
              </a:ext>
            </a:extLst>
          </p:cNvPr>
          <p:cNvPicPr>
            <a:picLocks noChangeAspect="1"/>
          </p:cNvPicPr>
          <p:nvPr/>
        </p:nvPicPr>
        <p:blipFill>
          <a:blip r:embed="rId3"/>
          <a:stretch>
            <a:fillRect/>
          </a:stretch>
        </p:blipFill>
        <p:spPr>
          <a:xfrm>
            <a:off x="7107835" y="1796926"/>
            <a:ext cx="4755629" cy="475562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
        <p:nvSpPr>
          <p:cNvPr id="13" name="CuadroTexto 12">
            <a:extLst>
              <a:ext uri="{FF2B5EF4-FFF2-40B4-BE49-F238E27FC236}">
                <a16:creationId xmlns:a16="http://schemas.microsoft.com/office/drawing/2014/main" id="{A2A8B38C-A78A-3927-5CE5-084E82FD4513}"/>
              </a:ext>
            </a:extLst>
          </p:cNvPr>
          <p:cNvSpPr txBox="1"/>
          <p:nvPr/>
        </p:nvSpPr>
        <p:spPr>
          <a:xfrm>
            <a:off x="1528998" y="2413337"/>
            <a:ext cx="9084038" cy="3785652"/>
          </a:xfrm>
          <a:prstGeom prst="rect">
            <a:avLst/>
          </a:prstGeom>
          <a:solidFill>
            <a:schemeClr val="accent5">
              <a:lumMod val="60000"/>
              <a:lumOff val="40000"/>
            </a:schemeClr>
          </a:solidFill>
        </p:spPr>
        <p:txBody>
          <a:bodyPr wrap="square">
            <a:spAutoFit/>
          </a:bodyPr>
          <a:lstStyle/>
          <a:p>
            <a:r>
              <a:rPr lang="es-ES" sz="2000" b="1" u="sng" dirty="0"/>
              <a:t>CONSULTOR INFORMÁTICO</a:t>
            </a:r>
          </a:p>
          <a:p>
            <a:r>
              <a:rPr lang="es-ES" sz="2000" b="1" u="sng" dirty="0"/>
              <a:t> </a:t>
            </a:r>
          </a:p>
          <a:p>
            <a:r>
              <a:rPr lang="es-ES" sz="2000" b="1" dirty="0"/>
              <a:t>Función: </a:t>
            </a:r>
            <a:r>
              <a:rPr lang="es-ES" sz="2000" dirty="0"/>
              <a:t>El consultor informático asesora a las organizaciones en cuestiones relacionadas con la tecnología y los sistemas de información.</a:t>
            </a:r>
          </a:p>
          <a:p>
            <a:endParaRPr lang="es-ES" sz="2000" dirty="0"/>
          </a:p>
          <a:p>
            <a:r>
              <a:rPr lang="es-ES" sz="2000" b="1" dirty="0"/>
              <a:t>Enfoque: </a:t>
            </a:r>
            <a:r>
              <a:rPr lang="es-ES" sz="2000" dirty="0"/>
              <a:t>Su enfoque es más amplio y estratégico. Busca optimizar los procesos, mejorar la eficiencia y alinear la tecnología con los objetivos empresariales.</a:t>
            </a:r>
          </a:p>
          <a:p>
            <a:endParaRPr lang="es-ES" sz="2000" dirty="0"/>
          </a:p>
          <a:p>
            <a:r>
              <a:rPr lang="es-ES" sz="2000" b="1" dirty="0"/>
              <a:t>Actividades: </a:t>
            </a:r>
            <a:r>
              <a:rPr lang="es-ES" sz="2000" dirty="0"/>
              <a:t>Realiza análisis de necesidades, propone soluciones tecnológicas, diseña estrategias de implementación y brinda recomendaciones.</a:t>
            </a:r>
          </a:p>
        </p:txBody>
      </p:sp>
    </p:spTree>
    <p:extLst>
      <p:ext uri="{BB962C8B-B14F-4D97-AF65-F5344CB8AC3E}">
        <p14:creationId xmlns:p14="http://schemas.microsoft.com/office/powerpoint/2010/main" val="151336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6" name="CuadroTexto 5">
            <a:extLst>
              <a:ext uri="{FF2B5EF4-FFF2-40B4-BE49-F238E27FC236}">
                <a16:creationId xmlns:a16="http://schemas.microsoft.com/office/drawing/2014/main" id="{B2030CC8-CB6F-1581-7BA2-405140E1A79B}"/>
              </a:ext>
            </a:extLst>
          </p:cNvPr>
          <p:cNvSpPr txBox="1"/>
          <p:nvPr/>
        </p:nvSpPr>
        <p:spPr>
          <a:xfrm>
            <a:off x="1462790" y="2574402"/>
            <a:ext cx="9266419" cy="3170099"/>
          </a:xfrm>
          <a:prstGeom prst="rect">
            <a:avLst/>
          </a:prstGeom>
          <a:solidFill>
            <a:schemeClr val="accent1">
              <a:lumMod val="40000"/>
              <a:lumOff val="60000"/>
            </a:schemeClr>
          </a:solidFill>
        </p:spPr>
        <p:txBody>
          <a:bodyPr wrap="square">
            <a:spAutoFit/>
          </a:bodyPr>
          <a:lstStyle/>
          <a:p>
            <a:r>
              <a:rPr lang="es-ES" sz="2000" b="1" u="sng" dirty="0"/>
              <a:t>AUDITOR INFORMATICO</a:t>
            </a:r>
          </a:p>
          <a:p>
            <a:endParaRPr lang="es-ES" sz="2000" b="1" u="sng" dirty="0"/>
          </a:p>
          <a:p>
            <a:r>
              <a:rPr lang="es-ES" sz="2000" b="1" dirty="0"/>
              <a:t>Función: </a:t>
            </a:r>
            <a:r>
              <a:rPr lang="es-ES" sz="2000" dirty="0"/>
              <a:t>El auditor informático evalúa y verifica los sistemas de información y los controles internos de una organización.</a:t>
            </a:r>
          </a:p>
          <a:p>
            <a:endParaRPr lang="es-ES" sz="2000" dirty="0"/>
          </a:p>
          <a:p>
            <a:r>
              <a:rPr lang="es-ES" sz="2000" b="1" dirty="0"/>
              <a:t>Enfoque: </a:t>
            </a:r>
            <a:r>
              <a:rPr lang="es-ES" sz="2000" dirty="0"/>
              <a:t>Su enfoque es más específico y técnico. Busca identificar riesgos, vulnerabilidades y deficiencias en los sistemas.</a:t>
            </a:r>
          </a:p>
          <a:p>
            <a:endParaRPr lang="es-ES" sz="2000" dirty="0"/>
          </a:p>
          <a:p>
            <a:r>
              <a:rPr lang="es-ES" sz="2000" b="1" dirty="0"/>
              <a:t>Actividades: </a:t>
            </a:r>
            <a:r>
              <a:rPr lang="es-ES" sz="2000" dirty="0"/>
              <a:t>Realiza revisiones, pruebas y análisis exhaustivos de los procesos, la seguridad, la integridad de los datos y el cumplimiento normativo.</a:t>
            </a:r>
            <a:endParaRPr lang="es-AR" sz="2000" dirty="0"/>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Tree>
    <p:extLst>
      <p:ext uri="{BB962C8B-B14F-4D97-AF65-F5344CB8AC3E}">
        <p14:creationId xmlns:p14="http://schemas.microsoft.com/office/powerpoint/2010/main" val="3020385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C12EB86-E583-7FB8-836E-42173368A02B}"/>
              </a:ext>
            </a:extLst>
          </p:cNvPr>
          <p:cNvSpPr txBox="1"/>
          <p:nvPr/>
        </p:nvSpPr>
        <p:spPr>
          <a:xfrm>
            <a:off x="1094282" y="194873"/>
            <a:ext cx="6865495" cy="1323439"/>
          </a:xfrm>
          <a:prstGeom prst="rect">
            <a:avLst/>
          </a:prstGeom>
          <a:noFill/>
        </p:spPr>
        <p:txBody>
          <a:bodyPr wrap="square" rtlCol="0">
            <a:spAutoFit/>
          </a:bodyPr>
          <a:lstStyle/>
          <a:p>
            <a:r>
              <a:rPr lang="es-AR" sz="4000" b="1" dirty="0">
                <a:solidFill>
                  <a:srgbClr val="4A6617"/>
                </a:solidFill>
                <a:latin typeface="Calibri"/>
                <a:ea typeface="Calibri"/>
                <a:cs typeface="Calibri"/>
              </a:rPr>
              <a:t>Diferencias entre Consultor, Auditor y Perito Informático</a:t>
            </a:r>
          </a:p>
        </p:txBody>
      </p:sp>
      <p:sp>
        <p:nvSpPr>
          <p:cNvPr id="10" name="CuadroTexto 9">
            <a:extLst>
              <a:ext uri="{FF2B5EF4-FFF2-40B4-BE49-F238E27FC236}">
                <a16:creationId xmlns:a16="http://schemas.microsoft.com/office/drawing/2014/main" id="{46A6D0F2-1609-FA86-7192-6CEB6C57132A}"/>
              </a:ext>
            </a:extLst>
          </p:cNvPr>
          <p:cNvSpPr txBox="1"/>
          <p:nvPr/>
        </p:nvSpPr>
        <p:spPr>
          <a:xfrm>
            <a:off x="1937477" y="2420513"/>
            <a:ext cx="8750509" cy="3170099"/>
          </a:xfrm>
          <a:prstGeom prst="rect">
            <a:avLst/>
          </a:prstGeom>
          <a:solidFill>
            <a:schemeClr val="accent3">
              <a:lumMod val="40000"/>
              <a:lumOff val="60000"/>
            </a:schemeClr>
          </a:solidFill>
        </p:spPr>
        <p:txBody>
          <a:bodyPr wrap="square">
            <a:spAutoFit/>
          </a:bodyPr>
          <a:lstStyle/>
          <a:p>
            <a:r>
              <a:rPr lang="es-ES" sz="2000" b="1" u="sng" dirty="0"/>
              <a:t>PERITO INFORMATICO</a:t>
            </a:r>
          </a:p>
          <a:p>
            <a:endParaRPr lang="es-ES" sz="2000" b="1" u="sng" dirty="0"/>
          </a:p>
          <a:p>
            <a:r>
              <a:rPr lang="es-ES" sz="2000" b="1" dirty="0"/>
              <a:t>Función: </a:t>
            </a:r>
            <a:r>
              <a:rPr lang="es-ES" sz="2000" dirty="0"/>
              <a:t>El perito informático actúa como experto en casos legales o judiciales relacionados con la informática.</a:t>
            </a:r>
          </a:p>
          <a:p>
            <a:endParaRPr lang="es-ES" sz="2000" dirty="0"/>
          </a:p>
          <a:p>
            <a:r>
              <a:rPr lang="es-ES" sz="2000" b="1" dirty="0"/>
              <a:t>Enfoque: </a:t>
            </a:r>
            <a:r>
              <a:rPr lang="es-ES" sz="2000" dirty="0"/>
              <a:t>Su enfoque es legal y forense. Ayuda a recopilar pruebas digitales, analiza incidentes de seguridad y presenta informes periciales.</a:t>
            </a:r>
          </a:p>
          <a:p>
            <a:endParaRPr lang="es-ES" sz="2000" dirty="0"/>
          </a:p>
          <a:p>
            <a:r>
              <a:rPr lang="es-ES" sz="2000" b="1" dirty="0"/>
              <a:t>Actividades: </a:t>
            </a:r>
            <a:r>
              <a:rPr lang="es-ES" sz="2000" dirty="0"/>
              <a:t>Participa en investigaciones, realiza análisis forenses de dispositivos y colabora con abogados y tribunales.</a:t>
            </a:r>
            <a:endParaRPr lang="es-AR" sz="2000" dirty="0"/>
          </a:p>
        </p:txBody>
      </p:sp>
      <p:sp>
        <p:nvSpPr>
          <p:cNvPr id="11" name="Marcador de texto 3">
            <a:extLst>
              <a:ext uri="{FF2B5EF4-FFF2-40B4-BE49-F238E27FC236}">
                <a16:creationId xmlns:a16="http://schemas.microsoft.com/office/drawing/2014/main" id="{997E0473-4E29-A9A9-EC3A-4B04B865F751}"/>
              </a:ext>
            </a:extLst>
          </p:cNvPr>
          <p:cNvSpPr txBox="1">
            <a:spLocks/>
          </p:cNvSpPr>
          <p:nvPr/>
        </p:nvSpPr>
        <p:spPr>
          <a:xfrm>
            <a:off x="5868997" y="6492814"/>
            <a:ext cx="3304984" cy="43367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a:t>Fuente: Piattini, M., &amp; del Peso CAP 26</a:t>
            </a:r>
          </a:p>
          <a:p>
            <a:endParaRPr lang="es-AR" dirty="0"/>
          </a:p>
        </p:txBody>
      </p:sp>
    </p:spTree>
    <p:extLst>
      <p:ext uri="{BB962C8B-B14F-4D97-AF65-F5344CB8AC3E}">
        <p14:creationId xmlns:p14="http://schemas.microsoft.com/office/powerpoint/2010/main" val="2051106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EA261C53-1B95-92ED-E754-6CFBE55F49AD}"/>
              </a:ext>
            </a:extLst>
          </p:cNvPr>
          <p:cNvSpPr/>
          <p:nvPr/>
        </p:nvSpPr>
        <p:spPr>
          <a:xfrm>
            <a:off x="1543049" y="639638"/>
            <a:ext cx="9258300" cy="1157288"/>
          </a:xfrm>
          <a:prstGeom prst="rect">
            <a:avLst/>
          </a:prstGeom>
          <a:noFill/>
          <a:ln/>
        </p:spPr>
        <p:txBody>
          <a:bodyPr wrap="square" rtlCol="0" anchor="t"/>
          <a:lstStyle/>
          <a:p>
            <a:pPr>
              <a:lnSpc>
                <a:spcPts val="4556"/>
              </a:lnSpc>
            </a:pPr>
            <a:r>
              <a:rPr lang="es-AR" sz="4000" b="1" dirty="0">
                <a:solidFill>
                  <a:srgbClr val="4A6617"/>
                </a:solidFill>
                <a:latin typeface="Calibri"/>
                <a:ea typeface="Calibri"/>
                <a:cs typeface="Calibri"/>
              </a:rPr>
              <a:t>Bibliografía de consulta</a:t>
            </a:r>
          </a:p>
        </p:txBody>
      </p:sp>
      <p:sp>
        <p:nvSpPr>
          <p:cNvPr id="5" name="CuadroTexto 4">
            <a:extLst>
              <a:ext uri="{FF2B5EF4-FFF2-40B4-BE49-F238E27FC236}">
                <a16:creationId xmlns:a16="http://schemas.microsoft.com/office/drawing/2014/main" id="{64225496-6CF1-651A-6BE7-8DC568598DE4}"/>
              </a:ext>
            </a:extLst>
          </p:cNvPr>
          <p:cNvSpPr txBox="1"/>
          <p:nvPr/>
        </p:nvSpPr>
        <p:spPr>
          <a:xfrm>
            <a:off x="1721058" y="2493072"/>
            <a:ext cx="9080291" cy="830997"/>
          </a:xfrm>
          <a:prstGeom prst="rect">
            <a:avLst/>
          </a:prstGeom>
          <a:noFill/>
        </p:spPr>
        <p:txBody>
          <a:bodyPr wrap="square">
            <a:spAutoFit/>
          </a:bodyPr>
          <a:lstStyle/>
          <a:p>
            <a:r>
              <a:rPr lang="es-ES" sz="2400" dirty="0"/>
              <a:t>Echenique García, J. A. (2001). Auditoría en informática. Compañía Editorial Continental. 2da Edición</a:t>
            </a:r>
            <a:endParaRPr lang="es-AR" sz="2400" dirty="0"/>
          </a:p>
        </p:txBody>
      </p:sp>
      <p:sp>
        <p:nvSpPr>
          <p:cNvPr id="7" name="CuadroTexto 6">
            <a:extLst>
              <a:ext uri="{FF2B5EF4-FFF2-40B4-BE49-F238E27FC236}">
                <a16:creationId xmlns:a16="http://schemas.microsoft.com/office/drawing/2014/main" id="{F0ED37E1-B79B-79CD-2CF3-602B1169D3E3}"/>
              </a:ext>
            </a:extLst>
          </p:cNvPr>
          <p:cNvSpPr txBox="1"/>
          <p:nvPr/>
        </p:nvSpPr>
        <p:spPr>
          <a:xfrm>
            <a:off x="1672496" y="4020215"/>
            <a:ext cx="8847008" cy="830997"/>
          </a:xfrm>
          <a:prstGeom prst="rect">
            <a:avLst/>
          </a:prstGeom>
          <a:noFill/>
        </p:spPr>
        <p:txBody>
          <a:bodyPr wrap="square">
            <a:spAutoFit/>
          </a:bodyPr>
          <a:lstStyle/>
          <a:p>
            <a:r>
              <a:rPr lang="es-ES" sz="2400" b="0" i="0" dirty="0">
                <a:solidFill>
                  <a:srgbClr val="222222"/>
                </a:solidFill>
                <a:effectLst/>
                <a:highlight>
                  <a:srgbClr val="FFFFFF"/>
                </a:highlight>
                <a:latin typeface="Arial" panose="020B0604020202020204" pitchFamily="34" charset="0"/>
              </a:rPr>
              <a:t>Piattini, M., &amp; del Peso, E. (2008). Auditoria informática: Un enfoque práctico. 2ª Edición ampliada y revisada.</a:t>
            </a:r>
            <a:endParaRPr lang="es-AR" sz="2400" dirty="0"/>
          </a:p>
        </p:txBody>
      </p:sp>
      <p:sp>
        <p:nvSpPr>
          <p:cNvPr id="8" name="CuadroTexto 7">
            <a:extLst>
              <a:ext uri="{FF2B5EF4-FFF2-40B4-BE49-F238E27FC236}">
                <a16:creationId xmlns:a16="http://schemas.microsoft.com/office/drawing/2014/main" id="{D95ACCB6-F7F9-9E24-97DA-E254DB55384A}"/>
              </a:ext>
            </a:extLst>
          </p:cNvPr>
          <p:cNvSpPr txBox="1"/>
          <p:nvPr/>
        </p:nvSpPr>
        <p:spPr>
          <a:xfrm>
            <a:off x="2263515" y="5546361"/>
            <a:ext cx="7255239" cy="646331"/>
          </a:xfrm>
          <a:prstGeom prst="rect">
            <a:avLst/>
          </a:prstGeom>
          <a:noFill/>
        </p:spPr>
        <p:txBody>
          <a:bodyPr wrap="square" rtlCol="0">
            <a:spAutoFit/>
          </a:bodyPr>
          <a:lstStyle/>
          <a:p>
            <a:r>
              <a:rPr lang="es-AR" sz="1800" dirty="0"/>
              <a:t>También pueden acceder a 2 informes de auditoría que se subieron en el aula virtual</a:t>
            </a:r>
          </a:p>
        </p:txBody>
      </p:sp>
    </p:spTree>
    <p:extLst>
      <p:ext uri="{BB962C8B-B14F-4D97-AF65-F5344CB8AC3E}">
        <p14:creationId xmlns:p14="http://schemas.microsoft.com/office/powerpoint/2010/main" val="188079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63" name="Google Shape;263;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dirty="0"/>
          </a:p>
        </p:txBody>
      </p:sp>
      <p:sp>
        <p:nvSpPr>
          <p:cNvPr id="264" name="Google Shape;264;p21"/>
          <p:cNvSpPr txBox="1">
            <a:spLocks noGrp="1"/>
          </p:cNvSpPr>
          <p:nvPr>
            <p:ph type="body" idx="1"/>
          </p:nvPr>
        </p:nvSpPr>
        <p:spPr>
          <a:xfrm>
            <a:off x="5951984" y="6509534"/>
            <a:ext cx="2793431" cy="305415"/>
          </a:xfrm>
          <a:prstGeom prst="rect">
            <a:avLst/>
          </a:prstGeom>
          <a:noFill/>
          <a:ln>
            <a:noFill/>
          </a:ln>
        </p:spPr>
        <p:txBody>
          <a:bodyPr spcFirstLastPara="1" wrap="square" lIns="91425" tIns="45700" rIns="91425" bIns="45700" anchor="t" anchorCtr="0">
            <a:norm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65" name="Google Shape;265;p2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just" rtl="0">
              <a:lnSpc>
                <a:spcPct val="85000"/>
              </a:lnSpc>
              <a:spcBef>
                <a:spcPts val="0"/>
              </a:spcBef>
              <a:spcAft>
                <a:spcPts val="0"/>
              </a:spcAft>
              <a:buSzPts val="2000"/>
              <a:buChar char="»"/>
            </a:pPr>
            <a:r>
              <a:rPr lang="es-AR" sz="2000" dirty="0"/>
              <a:t>Auditoría</a:t>
            </a:r>
            <a:endParaRPr dirty="0"/>
          </a:p>
          <a:p>
            <a:pPr marL="347345" lvl="1" indent="-342900" algn="just" rtl="0">
              <a:lnSpc>
                <a:spcPct val="85000"/>
              </a:lnSpc>
              <a:spcBef>
                <a:spcPts val="600"/>
              </a:spcBef>
              <a:spcAft>
                <a:spcPts val="0"/>
              </a:spcAft>
              <a:buClr>
                <a:srgbClr val="262626"/>
              </a:buClr>
              <a:buSzPts val="2400"/>
              <a:buChar char=" "/>
            </a:pPr>
            <a:r>
              <a:rPr lang="es-AR" u="sng" dirty="0"/>
              <a:t>Es un examen crítico que se realiza con el objeto de evaluar la eficiencia y la eficacia de una sección o de un organismo y determinar cursos alternativos de acción para mejorar la organización y lograr los objetivos propuestos</a:t>
            </a:r>
            <a:r>
              <a:rPr lang="es-AR" dirty="0"/>
              <a:t>.</a:t>
            </a:r>
            <a:endParaRPr dirty="0"/>
          </a:p>
          <a:p>
            <a:pPr marL="347345" lvl="1" indent="-190500" algn="just" rtl="0">
              <a:lnSpc>
                <a:spcPct val="85000"/>
              </a:lnSpc>
              <a:spcBef>
                <a:spcPts val="600"/>
              </a:spcBef>
              <a:spcAft>
                <a:spcPts val="0"/>
              </a:spcAft>
              <a:buClr>
                <a:srgbClr val="262626"/>
              </a:buClr>
              <a:buSzPts val="2400"/>
              <a:buNone/>
            </a:pPr>
            <a:endParaRPr dirty="0"/>
          </a:p>
          <a:p>
            <a:pPr marL="347345" lvl="1" indent="-342900" algn="just" rtl="0">
              <a:lnSpc>
                <a:spcPct val="85000"/>
              </a:lnSpc>
              <a:spcBef>
                <a:spcPts val="600"/>
              </a:spcBef>
              <a:spcAft>
                <a:spcPts val="0"/>
              </a:spcAft>
              <a:buClr>
                <a:srgbClr val="262626"/>
              </a:buClr>
              <a:buSzPts val="2400"/>
              <a:buChar char=" "/>
            </a:pPr>
            <a:r>
              <a:rPr lang="es-AR" dirty="0"/>
              <a:t>No es una actividad meramente mecánica</a:t>
            </a:r>
            <a:endParaRPr dirty="0"/>
          </a:p>
          <a:p>
            <a:pPr marL="347345" lvl="1" indent="-190500" algn="just" rtl="0">
              <a:lnSpc>
                <a:spcPct val="85000"/>
              </a:lnSpc>
              <a:spcBef>
                <a:spcPts val="600"/>
              </a:spcBef>
              <a:spcAft>
                <a:spcPts val="0"/>
              </a:spcAft>
              <a:buClr>
                <a:srgbClr val="262626"/>
              </a:buClr>
              <a:buSzPts val="2400"/>
              <a:buNone/>
            </a:pPr>
            <a:endParaRPr dirty="0"/>
          </a:p>
          <a:p>
            <a:pPr marL="347345" lvl="1" indent="-342900" algn="just" rtl="0">
              <a:lnSpc>
                <a:spcPct val="85000"/>
              </a:lnSpc>
              <a:spcBef>
                <a:spcPts val="600"/>
              </a:spcBef>
              <a:spcAft>
                <a:spcPts val="0"/>
              </a:spcAft>
              <a:buClr>
                <a:srgbClr val="262626"/>
              </a:buClr>
              <a:buSzPts val="2400"/>
              <a:buChar char=" "/>
            </a:pPr>
            <a:r>
              <a:rPr lang="es-AR" dirty="0"/>
              <a:t>Puede ser interna, externa o una combinación de ambas.</a:t>
            </a:r>
            <a:endParaRPr dirty="0"/>
          </a:p>
        </p:txBody>
      </p:sp>
      <p:sp>
        <p:nvSpPr>
          <p:cNvPr id="266" name="Google Shape;266;p2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67" name="Google Shape;267;p21"/>
          <p:cNvPicPr preferRelativeResize="0"/>
          <p:nvPr/>
        </p:nvPicPr>
        <p:blipFill rotWithShape="1">
          <a:blip r:embed="rId3">
            <a:alphaModFix/>
          </a:blip>
          <a:srcRect/>
          <a:stretch/>
        </p:blipFill>
        <p:spPr>
          <a:xfrm>
            <a:off x="8744130" y="4799163"/>
            <a:ext cx="2812570" cy="1601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Definiciones</a:t>
            </a:r>
            <a:endParaRPr dirty="0"/>
          </a:p>
        </p:txBody>
      </p:sp>
      <p:sp>
        <p:nvSpPr>
          <p:cNvPr id="294" name="Google Shape;294;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5</a:t>
            </a:fld>
            <a:endParaRPr dirty="0"/>
          </a:p>
        </p:txBody>
      </p:sp>
      <p:sp>
        <p:nvSpPr>
          <p:cNvPr id="295" name="Google Shape;295;p24"/>
          <p:cNvSpPr txBox="1">
            <a:spLocks noGrp="1"/>
          </p:cNvSpPr>
          <p:nvPr>
            <p:ph type="body" idx="1"/>
          </p:nvPr>
        </p:nvSpPr>
        <p:spPr>
          <a:xfrm>
            <a:off x="5951984" y="6509534"/>
            <a:ext cx="2840324" cy="305415"/>
          </a:xfrm>
          <a:prstGeom prst="rect">
            <a:avLst/>
          </a:prstGeom>
          <a:noFill/>
          <a:ln>
            <a:noFill/>
          </a:ln>
        </p:spPr>
        <p:txBody>
          <a:bodyPr spcFirstLastPara="1" wrap="square" lIns="91425" tIns="45700" rIns="91425" bIns="45700" anchor="t" anchorCtr="0">
            <a:normAutofit/>
          </a:bodyPr>
          <a:lstStyle/>
          <a:p>
            <a:pPr marL="320040" lvl="0" indent="-320040" algn="l" rtl="0">
              <a:lnSpc>
                <a:spcPct val="85000"/>
              </a:lnSpc>
              <a:spcBef>
                <a:spcPts val="0"/>
              </a:spcBef>
              <a:spcAft>
                <a:spcPts val="0"/>
              </a:spcAft>
              <a:buClr>
                <a:schemeClr val="accent2"/>
              </a:buClr>
              <a:buSzPts val="660"/>
              <a:buNone/>
            </a:pPr>
            <a:r>
              <a:rPr lang="es-AR" dirty="0"/>
              <a:t>Echenique García 2da. Ed.  Cap. 1</a:t>
            </a:r>
            <a:endParaRPr dirty="0"/>
          </a:p>
        </p:txBody>
      </p:sp>
      <p:sp>
        <p:nvSpPr>
          <p:cNvPr id="296" name="Google Shape;296;p2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347472" lvl="1" indent="-342900" algn="just" rtl="0">
              <a:lnSpc>
                <a:spcPct val="85000"/>
              </a:lnSpc>
              <a:spcBef>
                <a:spcPts val="0"/>
              </a:spcBef>
              <a:spcAft>
                <a:spcPts val="0"/>
              </a:spcAft>
              <a:buClr>
                <a:srgbClr val="262626"/>
              </a:buClr>
              <a:buSzPts val="2800"/>
              <a:buChar char=" "/>
            </a:pPr>
            <a:r>
              <a:rPr lang="es-AR" sz="2800" dirty="0"/>
              <a:t>“Es una función que ha sido desarrollada para asegurar la salvaguarda de los activos de los sistemas de computadoras, mantener la integridad de los datos y lograr los objetivos de la organización en forma eficaz y eficiente”. </a:t>
            </a:r>
            <a:r>
              <a:rPr lang="es-AR" sz="2800" b="1" dirty="0"/>
              <a:t>Ron Weber.</a:t>
            </a:r>
            <a:endParaRPr dirty="0"/>
          </a:p>
          <a:p>
            <a:pPr marL="347472" lvl="1" indent="-165100" algn="just" rtl="0">
              <a:lnSpc>
                <a:spcPct val="85000"/>
              </a:lnSpc>
              <a:spcBef>
                <a:spcPts val="600"/>
              </a:spcBef>
              <a:spcAft>
                <a:spcPts val="0"/>
              </a:spcAft>
              <a:buClr>
                <a:srgbClr val="262626"/>
              </a:buClr>
              <a:buSzPts val="2800"/>
              <a:buNone/>
            </a:pPr>
            <a:endParaRPr sz="2800" dirty="0"/>
          </a:p>
          <a:p>
            <a:pPr marL="347472" lvl="1" indent="-342900" algn="just" rtl="0">
              <a:lnSpc>
                <a:spcPct val="85000"/>
              </a:lnSpc>
              <a:spcBef>
                <a:spcPts val="600"/>
              </a:spcBef>
              <a:spcAft>
                <a:spcPts val="0"/>
              </a:spcAft>
              <a:buClr>
                <a:srgbClr val="262626"/>
              </a:buClr>
              <a:buSzPts val="2800"/>
              <a:buChar char=" "/>
            </a:pPr>
            <a:r>
              <a:rPr lang="es-AR" sz="2800" dirty="0"/>
              <a:t>“Es la verificación de los controles en las siguientes tres áreas de la organización (informática): Aplicaciones, Desarrollo de sistemas, Instalación del centro de cómputos”. </a:t>
            </a:r>
            <a:r>
              <a:rPr lang="es-AR" sz="2800" b="1" dirty="0"/>
              <a:t>William Mair.</a:t>
            </a:r>
            <a:endParaRPr dirty="0"/>
          </a:p>
        </p:txBody>
      </p:sp>
      <p:sp>
        <p:nvSpPr>
          <p:cNvPr id="297" name="Google Shape;297;p2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Concepto</a:t>
            </a:r>
            <a:endParaRPr dirty="0"/>
          </a:p>
        </p:txBody>
      </p:sp>
      <p:sp>
        <p:nvSpPr>
          <p:cNvPr id="273" name="Google Shape;273;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a:t>
            </a:fld>
            <a:endParaRPr dirty="0"/>
          </a:p>
        </p:txBody>
      </p:sp>
      <p:sp>
        <p:nvSpPr>
          <p:cNvPr id="274" name="Google Shape;274;p22"/>
          <p:cNvSpPr txBox="1">
            <a:spLocks noGrp="1"/>
          </p:cNvSpPr>
          <p:nvPr>
            <p:ph type="body" idx="1"/>
          </p:nvPr>
        </p:nvSpPr>
        <p:spPr>
          <a:xfrm>
            <a:off x="5951984" y="6509534"/>
            <a:ext cx="2743442" cy="305415"/>
          </a:xfrm>
          <a:prstGeom prst="rect">
            <a:avLst/>
          </a:prstGeom>
          <a:noFill/>
          <a:ln>
            <a:noFill/>
          </a:ln>
        </p:spPr>
        <p:txBody>
          <a:bodyPr spcFirstLastPara="1" wrap="square" lIns="91425" tIns="45700" rIns="91425" bIns="45700" anchor="t" anchorCtr="0">
            <a:noAutofit/>
          </a:bodyPr>
          <a:lstStyle/>
          <a:p>
            <a:pPr marL="320040" lvl="0" indent="-320040" algn="l" rtl="0">
              <a:lnSpc>
                <a:spcPct val="105000"/>
              </a:lnSpc>
              <a:spcBef>
                <a:spcPts val="0"/>
              </a:spcBef>
              <a:spcAft>
                <a:spcPts val="0"/>
              </a:spcAft>
              <a:buClr>
                <a:schemeClr val="accent2"/>
              </a:buClr>
              <a:buSzPts val="660"/>
              <a:buNone/>
            </a:pPr>
            <a:r>
              <a:rPr lang="es-AR" dirty="0"/>
              <a:t>Echenique García 2da. Ed.  Cap. 1</a:t>
            </a:r>
            <a:endParaRPr dirty="0"/>
          </a:p>
          <a:p>
            <a:pPr marL="91440" lvl="0" indent="-91440" algn="l" rtl="0">
              <a:lnSpc>
                <a:spcPct val="85000"/>
              </a:lnSpc>
              <a:spcBef>
                <a:spcPts val="0"/>
              </a:spcBef>
              <a:spcAft>
                <a:spcPts val="0"/>
              </a:spcAft>
              <a:buSzPts val="1050"/>
              <a:buNone/>
            </a:pPr>
            <a:endParaRPr sz="1050" dirty="0"/>
          </a:p>
        </p:txBody>
      </p:sp>
      <p:sp>
        <p:nvSpPr>
          <p:cNvPr id="275" name="Google Shape;275;p2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s-AR" dirty="0"/>
              <a:t>Por lo tanto, es la </a:t>
            </a:r>
            <a:r>
              <a:rPr lang="es-AR" u="sng" dirty="0"/>
              <a:t>revisión y evaluación </a:t>
            </a:r>
            <a:r>
              <a:rPr lang="es-AR" dirty="0"/>
              <a:t>de:</a:t>
            </a:r>
            <a:endParaRPr dirty="0"/>
          </a:p>
          <a:p>
            <a:pPr marL="91440" lvl="0" indent="0" algn="l" rtl="0">
              <a:lnSpc>
                <a:spcPct val="85000"/>
              </a:lnSpc>
              <a:spcBef>
                <a:spcPts val="1300"/>
              </a:spcBef>
              <a:spcAft>
                <a:spcPts val="0"/>
              </a:spcAft>
              <a:buClr>
                <a:srgbClr val="C00000"/>
              </a:buClr>
              <a:buSzPts val="2400"/>
              <a:buFont typeface="Arial"/>
              <a:buNone/>
            </a:pP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AR" dirty="0"/>
              <a:t>los controles, sistemas y procedimientos de la informática;</a:t>
            </a:r>
            <a:endParaRPr dirty="0"/>
          </a:p>
          <a:p>
            <a:pPr marL="499745" lvl="1" indent="-342900">
              <a:buFont typeface="Wingdings" panose="05000000000000000000" pitchFamily="2" charset="2"/>
              <a:buChar char="Ø"/>
            </a:pPr>
            <a:endParaRPr dirty="0"/>
          </a:p>
          <a:p>
            <a:pPr marL="347345" lvl="1" indent="-342900" algn="l" rtl="0">
              <a:lnSpc>
                <a:spcPct val="85000"/>
              </a:lnSpc>
              <a:spcBef>
                <a:spcPts val="600"/>
              </a:spcBef>
              <a:spcAft>
                <a:spcPts val="0"/>
              </a:spcAft>
              <a:buClr>
                <a:srgbClr val="262626"/>
              </a:buClr>
              <a:buSzPts val="2400"/>
              <a:buFont typeface="Wingdings" panose="05000000000000000000" pitchFamily="2" charset="2"/>
              <a:buChar char="Ø"/>
            </a:pPr>
            <a:r>
              <a:rPr lang="es-AR" dirty="0"/>
              <a:t>los equipos de cómputo;</a:t>
            </a:r>
            <a:endParaRPr dirty="0"/>
          </a:p>
          <a:p>
            <a:pPr marL="499745" lvl="1" indent="-342900">
              <a:buFont typeface="Wingdings" panose="05000000000000000000" pitchFamily="2" charset="2"/>
              <a:buChar char="Ø"/>
            </a:pPr>
            <a:endParaRPr dirty="0"/>
          </a:p>
          <a:p>
            <a:pPr marL="347345" lvl="1" indent="-342900" algn="just" rtl="0">
              <a:lnSpc>
                <a:spcPct val="85000"/>
              </a:lnSpc>
              <a:spcBef>
                <a:spcPts val="600"/>
              </a:spcBef>
              <a:spcAft>
                <a:spcPts val="0"/>
              </a:spcAft>
              <a:buClr>
                <a:srgbClr val="262626"/>
              </a:buClr>
              <a:buSzPts val="2400"/>
              <a:buFont typeface="Wingdings" panose="05000000000000000000" pitchFamily="2" charset="2"/>
              <a:buChar char="Ø"/>
            </a:pPr>
            <a:r>
              <a:rPr lang="es-AR" dirty="0"/>
              <a:t>la organización que participa en el procesamiento </a:t>
            </a:r>
            <a:endParaRPr dirty="0"/>
          </a:p>
          <a:p>
            <a:pPr marL="4445" lvl="1" indent="0" algn="just" rtl="0">
              <a:lnSpc>
                <a:spcPct val="85000"/>
              </a:lnSpc>
              <a:spcBef>
                <a:spcPts val="600"/>
              </a:spcBef>
              <a:spcAft>
                <a:spcPts val="0"/>
              </a:spcAft>
              <a:buClr>
                <a:srgbClr val="262626"/>
              </a:buClr>
              <a:buSzPts val="2400"/>
              <a:buNone/>
            </a:pPr>
            <a:r>
              <a:rPr lang="es-AR" dirty="0"/>
              <a:t>     de la información.</a:t>
            </a:r>
            <a:endParaRPr dirty="0"/>
          </a:p>
        </p:txBody>
      </p:sp>
      <p:sp>
        <p:nvSpPr>
          <p:cNvPr id="276" name="Google Shape;276;p2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pic>
        <p:nvPicPr>
          <p:cNvPr id="277" name="Google Shape;277;p22"/>
          <p:cNvPicPr preferRelativeResize="0"/>
          <p:nvPr/>
        </p:nvPicPr>
        <p:blipFill rotWithShape="1">
          <a:blip r:embed="rId3">
            <a:alphaModFix/>
          </a:blip>
          <a:srcRect/>
          <a:stretch/>
        </p:blipFill>
        <p:spPr>
          <a:xfrm>
            <a:off x="8365012" y="3901164"/>
            <a:ext cx="3620218" cy="2691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s-AR" dirty="0"/>
              <a:t>Influencia de la auditoría en informática</a:t>
            </a:r>
            <a:endParaRPr dirty="0"/>
          </a:p>
        </p:txBody>
      </p:sp>
      <p:sp>
        <p:nvSpPr>
          <p:cNvPr id="313" name="Google Shape;313;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7</a:t>
            </a:fld>
            <a:endParaRPr dirty="0"/>
          </a:p>
        </p:txBody>
      </p:sp>
      <p:sp>
        <p:nvSpPr>
          <p:cNvPr id="314" name="Google Shape;314;p26"/>
          <p:cNvSpPr txBox="1">
            <a:spLocks noGrp="1"/>
          </p:cNvSpPr>
          <p:nvPr>
            <p:ph type="body" idx="1"/>
          </p:nvPr>
        </p:nvSpPr>
        <p:spPr>
          <a:xfrm>
            <a:off x="5951984" y="6509534"/>
            <a:ext cx="2519156"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15" name="Google Shape;315;p2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4445" lvl="1" indent="0" algn="l" rtl="0">
              <a:lnSpc>
                <a:spcPct val="85000"/>
              </a:lnSpc>
              <a:spcBef>
                <a:spcPts val="0"/>
              </a:spcBef>
              <a:spcAft>
                <a:spcPts val="0"/>
              </a:spcAft>
              <a:buClr>
                <a:schemeClr val="accent1"/>
              </a:buClr>
              <a:buSzPts val="2800"/>
              <a:buNone/>
            </a:pPr>
            <a:r>
              <a:rPr lang="es-AR" sz="2800" dirty="0">
                <a:solidFill>
                  <a:schemeClr val="dk1"/>
                </a:solidFill>
              </a:rPr>
              <a:t>Factores que pueden influir en la organización a través del control y la auditoría en informática:</a:t>
            </a: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Controlar  el uso de la computadora.</a:t>
            </a: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Pérdida de capacidades de procesamiento de datos.</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Necesidad de mantener la privacidad individual.</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Posibilidad de pérdida de información o mal uso de la misma.</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Toma de decisiones incorrectas.</a:t>
            </a:r>
            <a:endParaRPr sz="2800" dirty="0"/>
          </a:p>
          <a:p>
            <a:pPr marL="91440" lvl="1" indent="-177800" algn="l" rtl="0">
              <a:lnSpc>
                <a:spcPct val="85000"/>
              </a:lnSpc>
              <a:spcBef>
                <a:spcPts val="1300"/>
              </a:spcBef>
              <a:spcAft>
                <a:spcPts val="0"/>
              </a:spcAft>
              <a:buClr>
                <a:srgbClr val="C00000"/>
              </a:buClr>
              <a:buSzPts val="2800"/>
              <a:buFont typeface="Arial"/>
              <a:buChar char="»"/>
            </a:pPr>
            <a:r>
              <a:rPr lang="es-AR" sz="2800" dirty="0"/>
              <a:t> Necesidad de mantener la privacidad de la organización.</a:t>
            </a:r>
            <a:endParaRPr sz="2800" dirty="0"/>
          </a:p>
          <a:p>
            <a:pPr marL="347345" lvl="1" indent="-165100" algn="l" rtl="0">
              <a:lnSpc>
                <a:spcPct val="85000"/>
              </a:lnSpc>
              <a:spcBef>
                <a:spcPts val="600"/>
              </a:spcBef>
              <a:spcAft>
                <a:spcPts val="0"/>
              </a:spcAft>
              <a:buClr>
                <a:srgbClr val="C00000"/>
              </a:buClr>
              <a:buSzPts val="2800"/>
              <a:buFont typeface="Arial"/>
              <a:buNone/>
            </a:pPr>
            <a:endParaRPr sz="2800" dirty="0"/>
          </a:p>
          <a:p>
            <a:pPr marL="347345" lvl="1" indent="-342900" algn="l" rtl="0">
              <a:lnSpc>
                <a:spcPct val="85000"/>
              </a:lnSpc>
              <a:spcBef>
                <a:spcPts val="600"/>
              </a:spcBef>
              <a:spcAft>
                <a:spcPts val="0"/>
              </a:spcAft>
              <a:buClr>
                <a:srgbClr val="C00000"/>
              </a:buClr>
              <a:buSzPts val="2800"/>
              <a:buFont typeface="Arial"/>
              <a:buChar char="»"/>
            </a:pPr>
            <a:r>
              <a:rPr lang="es-AR" sz="2800" dirty="0"/>
              <a:t>...</a:t>
            </a:r>
            <a:endParaRPr sz="2800" dirty="0"/>
          </a:p>
          <a:p>
            <a:pPr marL="91440" lvl="0" indent="0" algn="l" rtl="0">
              <a:lnSpc>
                <a:spcPct val="85000"/>
              </a:lnSpc>
              <a:spcBef>
                <a:spcPts val="1300"/>
              </a:spcBef>
              <a:spcAft>
                <a:spcPts val="0"/>
              </a:spcAft>
              <a:buClr>
                <a:srgbClr val="C00000"/>
              </a:buClr>
              <a:buSzPts val="2000"/>
              <a:buFont typeface="Arial"/>
              <a:buNone/>
            </a:pPr>
            <a:endParaRPr sz="2000" dirty="0"/>
          </a:p>
        </p:txBody>
      </p:sp>
      <p:sp>
        <p:nvSpPr>
          <p:cNvPr id="316" name="Google Shape;316;p2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dirty="0"/>
              <a:t>Auditoría Informática – Campo de acción</a:t>
            </a:r>
            <a:endParaRPr dirty="0"/>
          </a:p>
        </p:txBody>
      </p:sp>
      <p:sp>
        <p:nvSpPr>
          <p:cNvPr id="323" name="Google Shape;323;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dirty="0"/>
          </a:p>
        </p:txBody>
      </p:sp>
      <p:sp>
        <p:nvSpPr>
          <p:cNvPr id="324" name="Google Shape;324;p27"/>
          <p:cNvSpPr txBox="1">
            <a:spLocks noGrp="1"/>
          </p:cNvSpPr>
          <p:nvPr>
            <p:ph type="body" idx="1"/>
          </p:nvPr>
        </p:nvSpPr>
        <p:spPr>
          <a:xfrm>
            <a:off x="5951983" y="6509534"/>
            <a:ext cx="2467397"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dirty="0"/>
              <a:t>Echenique García 2da. Ed.  Cap. 1</a:t>
            </a:r>
            <a:endParaRPr dirty="0"/>
          </a:p>
          <a:p>
            <a:pPr marL="91440" lvl="0" indent="-91440" algn="l" rtl="0">
              <a:lnSpc>
                <a:spcPct val="85000"/>
              </a:lnSpc>
              <a:spcBef>
                <a:spcPts val="0"/>
              </a:spcBef>
              <a:spcAft>
                <a:spcPts val="0"/>
              </a:spcAft>
              <a:buSzPts val="1100"/>
              <a:buNone/>
            </a:pPr>
            <a:endParaRPr dirty="0"/>
          </a:p>
        </p:txBody>
      </p:sp>
      <p:sp>
        <p:nvSpPr>
          <p:cNvPr id="325" name="Google Shape;325;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457200" algn="l" rtl="0">
              <a:lnSpc>
                <a:spcPct val="85000"/>
              </a:lnSpc>
              <a:spcBef>
                <a:spcPts val="0"/>
              </a:spcBef>
              <a:spcAft>
                <a:spcPts val="0"/>
              </a:spcAft>
              <a:buSzPts val="3200"/>
              <a:buFont typeface="Calibri"/>
              <a:buAutoNum type="arabicPeriod"/>
            </a:pPr>
            <a:r>
              <a:rPr lang="es-AR" sz="3200" dirty="0"/>
              <a:t>Evaluación administrativa del área de informática.</a:t>
            </a:r>
            <a:endParaRPr dirty="0"/>
          </a:p>
          <a:p>
            <a:pPr marL="457200" lvl="0" indent="-457200" algn="l" rtl="0">
              <a:lnSpc>
                <a:spcPct val="85000"/>
              </a:lnSpc>
              <a:spcBef>
                <a:spcPts val="1300"/>
              </a:spcBef>
              <a:spcAft>
                <a:spcPts val="0"/>
              </a:spcAft>
              <a:buSzPts val="3200"/>
              <a:buFont typeface="Calibri"/>
              <a:buAutoNum type="arabicPeriod"/>
            </a:pPr>
            <a:r>
              <a:rPr lang="es-AR" sz="3200" dirty="0"/>
              <a:t>Evaluación de los sistemas y procedimientos, y de la eficiencia que se tiene en el uso de la información.</a:t>
            </a:r>
            <a:endParaRPr dirty="0"/>
          </a:p>
          <a:p>
            <a:pPr marL="457200" lvl="0" indent="-457200" algn="l" rtl="0">
              <a:lnSpc>
                <a:spcPct val="85000"/>
              </a:lnSpc>
              <a:spcBef>
                <a:spcPts val="1300"/>
              </a:spcBef>
              <a:spcAft>
                <a:spcPts val="0"/>
              </a:spcAft>
              <a:buSzPts val="3200"/>
              <a:buFont typeface="Calibri"/>
              <a:buAutoNum type="arabicPeriod"/>
            </a:pPr>
            <a:r>
              <a:rPr lang="es-AR" sz="3200" dirty="0"/>
              <a:t>Evaluación del proceso de datos, de los sistemas y de los equipos de cómputo (software, hardware, redes, bases de datos, comunicaciones).</a:t>
            </a:r>
            <a:endParaRPr dirty="0"/>
          </a:p>
          <a:p>
            <a:pPr marL="457200" lvl="0" indent="-457200" algn="l" rtl="0">
              <a:lnSpc>
                <a:spcPct val="85000"/>
              </a:lnSpc>
              <a:spcBef>
                <a:spcPts val="1300"/>
              </a:spcBef>
              <a:spcAft>
                <a:spcPts val="0"/>
              </a:spcAft>
              <a:buSzPts val="3200"/>
              <a:buFont typeface="Calibri"/>
              <a:buAutoNum type="arabicPeriod"/>
            </a:pPr>
            <a:r>
              <a:rPr lang="es-AR" sz="3200" dirty="0"/>
              <a:t>Seguridad y confidencialidad.</a:t>
            </a:r>
            <a:endParaRPr dirty="0"/>
          </a:p>
          <a:p>
            <a:pPr marL="457200" lvl="0" indent="-457200" algn="l" rtl="0">
              <a:lnSpc>
                <a:spcPct val="85000"/>
              </a:lnSpc>
              <a:spcBef>
                <a:spcPts val="1300"/>
              </a:spcBef>
              <a:spcAft>
                <a:spcPts val="0"/>
              </a:spcAft>
              <a:buSzPts val="3200"/>
              <a:buFont typeface="Calibri"/>
              <a:buAutoNum type="arabicPeriod"/>
            </a:pPr>
            <a:r>
              <a:rPr lang="es-AR" sz="3200" dirty="0"/>
              <a:t>Aspectos legales de los sistemas y de la información.</a:t>
            </a:r>
            <a:endParaRPr dirty="0"/>
          </a:p>
        </p:txBody>
      </p:sp>
      <p:sp>
        <p:nvSpPr>
          <p:cNvPr id="326" name="Google Shape;326;p2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Ingeniería de Software II</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BF5000-9E3D-505B-6825-CF63EDB0D6E2}"/>
              </a:ext>
            </a:extLst>
          </p:cNvPr>
          <p:cNvSpPr>
            <a:spLocks noGrp="1"/>
          </p:cNvSpPr>
          <p:nvPr>
            <p:ph type="title"/>
          </p:nvPr>
        </p:nvSpPr>
        <p:spPr/>
        <p:txBody>
          <a:bodyPr/>
          <a:lstStyle/>
          <a:p>
            <a:r>
              <a:rPr lang="es-AR" dirty="0"/>
              <a:t>¿Qué hace un auditor informático?</a:t>
            </a:r>
          </a:p>
        </p:txBody>
      </p:sp>
      <p:sp>
        <p:nvSpPr>
          <p:cNvPr id="3" name="Marcador de número de diapositiva 2">
            <a:extLst>
              <a:ext uri="{FF2B5EF4-FFF2-40B4-BE49-F238E27FC236}">
                <a16:creationId xmlns:a16="http://schemas.microsoft.com/office/drawing/2014/main" id="{B65E0501-F4DD-C755-F7EE-CB41E3A8C7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AR" smtClean="0"/>
              <a:t>9</a:t>
            </a:fld>
            <a:endParaRPr lang="es-AR" dirty="0"/>
          </a:p>
        </p:txBody>
      </p:sp>
      <p:sp>
        <p:nvSpPr>
          <p:cNvPr id="4" name="Marcador de texto 3">
            <a:extLst>
              <a:ext uri="{FF2B5EF4-FFF2-40B4-BE49-F238E27FC236}">
                <a16:creationId xmlns:a16="http://schemas.microsoft.com/office/drawing/2014/main" id="{5FC2616E-FAED-BFF0-D7B2-87230C9E27A7}"/>
              </a:ext>
            </a:extLst>
          </p:cNvPr>
          <p:cNvSpPr>
            <a:spLocks noGrp="1"/>
          </p:cNvSpPr>
          <p:nvPr>
            <p:ph type="body" idx="1"/>
          </p:nvPr>
        </p:nvSpPr>
        <p:spPr/>
        <p:txBody>
          <a:bodyPr/>
          <a:lstStyle/>
          <a:p>
            <a:r>
              <a:rPr lang="es-AR" dirty="0"/>
              <a:t>Piattini, M., &amp; del Peso CAP 5</a:t>
            </a:r>
          </a:p>
        </p:txBody>
      </p:sp>
      <p:sp>
        <p:nvSpPr>
          <p:cNvPr id="5" name="Marcador de texto 4">
            <a:extLst>
              <a:ext uri="{FF2B5EF4-FFF2-40B4-BE49-F238E27FC236}">
                <a16:creationId xmlns:a16="http://schemas.microsoft.com/office/drawing/2014/main" id="{1EF8648A-A0F0-8978-CE3B-4DF95F62FF29}"/>
              </a:ext>
            </a:extLst>
          </p:cNvPr>
          <p:cNvSpPr>
            <a:spLocks noGrp="1"/>
          </p:cNvSpPr>
          <p:nvPr>
            <p:ph type="body" idx="2"/>
          </p:nvPr>
        </p:nvSpPr>
        <p:spPr/>
        <p:txBody>
          <a:bodyPr>
            <a:normAutofit fontScale="92500"/>
          </a:bodyPr>
          <a:lstStyle/>
          <a:p>
            <a:r>
              <a:rPr lang="es-ES" sz="3600" dirty="0"/>
              <a:t>Es responsable de evaluar los sistemas informáticos y los procesos relacionados con la tecnología de una empresa, lo que incluye la infraestructura tecnológica. </a:t>
            </a:r>
          </a:p>
          <a:p>
            <a:r>
              <a:rPr lang="es-ES" sz="3600" dirty="0"/>
              <a:t>El objetivo de dicha evaluación es asegurarse de que los sistemas y procesos son los que la empresa verdaderamente necesita, al mismo tiempo que ofrece soluciones viables para cualquier problema que se haya detectado durante la evaluación.</a:t>
            </a:r>
            <a:endParaRPr lang="es-AR" sz="3600" dirty="0"/>
          </a:p>
        </p:txBody>
      </p:sp>
    </p:spTree>
    <p:extLst>
      <p:ext uri="{BB962C8B-B14F-4D97-AF65-F5344CB8AC3E}">
        <p14:creationId xmlns:p14="http://schemas.microsoft.com/office/powerpoint/2010/main" val="3255058188"/>
      </p:ext>
    </p:extLst>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3993</TotalTime>
  <Words>3468</Words>
  <Application>Microsoft Office PowerPoint</Application>
  <PresentationFormat>Panorámica</PresentationFormat>
  <Paragraphs>295</Paragraphs>
  <Slides>34</Slides>
  <Notes>15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Calibri</vt:lpstr>
      <vt:lpstr>Dela Gothic One</vt:lpstr>
      <vt:lpstr>DM Sans</vt:lpstr>
      <vt:lpstr>Open Sans</vt:lpstr>
      <vt:lpstr>Wingdings</vt:lpstr>
      <vt:lpstr>Ing soft 2_Plantilla_2019</vt:lpstr>
      <vt:lpstr>Ingeniería de Software II</vt:lpstr>
      <vt:lpstr>Auditoría Informática - Concepto</vt:lpstr>
      <vt:lpstr>Auditoría Informática - Objetivos</vt:lpstr>
      <vt:lpstr>Auditoría Informática - Concepto</vt:lpstr>
      <vt:lpstr>Auditoría Informática - Definiciones</vt:lpstr>
      <vt:lpstr>Auditoría Informática - Concepto</vt:lpstr>
      <vt:lpstr>Influencia de la auditoría en informática</vt:lpstr>
      <vt:lpstr>Auditoría Informática – Campo de acción</vt:lpstr>
      <vt:lpstr>¿Qué hace un auditor informático?</vt:lpstr>
      <vt:lpstr>Funciones de un Auditor Informático</vt:lpstr>
      <vt:lpstr>Funciones de un Auditor Informático</vt:lpstr>
      <vt:lpstr>¿Dónde trabaja un auditor informático?</vt:lpstr>
      <vt:lpstr>Etapas genéricas de la Auditoria Informática</vt:lpstr>
      <vt:lpstr>Finalización de la auditoría</vt:lpstr>
      <vt:lpstr>Tipos de auditoria</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Principios aplicados al Auditor Informático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 Pasini</dc:creator>
  <cp:lastModifiedBy>Alejandro Gonzalez</cp:lastModifiedBy>
  <cp:revision>14</cp:revision>
  <dcterms:created xsi:type="dcterms:W3CDTF">2016-02-19T02:46:31Z</dcterms:created>
  <dcterms:modified xsi:type="dcterms:W3CDTF">2025-06-09T15:00:53Z</dcterms:modified>
</cp:coreProperties>
</file>