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embeddedFontLst>
    <p:embeddedFont>
      <p:font typeface="Tahoma" panose="020B0604030504040204" pitchFamily="34" charset="0"/>
      <p:regular r:id="rId45"/>
      <p:bold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ho4Vp0FkucWN07m8MBP2dq17t8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43555D-D369-4BB7-928E-1EA982A75EF0}">
  <a:tblStyle styleId="{2143555D-D369-4BB7-928E-1EA982A75EF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6" y="5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 name="Google Shape;5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8" name="Google Shape;18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en-US"/>
              <a:t>Particiones de equivalencia:</a:t>
            </a:r>
            <a:endParaRPr/>
          </a:p>
          <a:p>
            <a:pPr marL="457200" lvl="0" indent="-228600" algn="l" rtl="0">
              <a:lnSpc>
                <a:spcPct val="100000"/>
              </a:lnSpc>
              <a:spcBef>
                <a:spcPts val="0"/>
              </a:spcBef>
              <a:spcAft>
                <a:spcPts val="0"/>
              </a:spcAft>
              <a:buSzPts val="1400"/>
              <a:buNone/>
            </a:pPr>
            <a:r>
              <a:rPr lang="en-US"/>
              <a:t> valorBuscado está en la secuencia / valorBuscado no está en la secuencia</a:t>
            </a:r>
            <a:endParaRPr/>
          </a:p>
          <a:p>
            <a:pPr marL="457200" lvl="0" indent="-228600" algn="l" rtl="0">
              <a:lnSpc>
                <a:spcPct val="100000"/>
              </a:lnSpc>
              <a:spcBef>
                <a:spcPts val="0"/>
              </a:spcBef>
              <a:spcAft>
                <a:spcPts val="0"/>
              </a:spcAft>
              <a:buSzPts val="1400"/>
              <a:buNone/>
            </a:pPr>
            <a:r>
              <a:rPr lang="en-US"/>
              <a:t> La secuencia tiene elementos / La secuencia no tiene elementos</a:t>
            </a:r>
            <a:endParaRPr/>
          </a:p>
        </p:txBody>
      </p:sp>
      <p:sp>
        <p:nvSpPr>
          <p:cNvPr id="189" name="Google Shape;18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61" name="Google Shape;6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5" name="Google Shape;2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9" name="Google Shape;29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6" name="Google Shape;31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8:notes"/>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 Fac. de Informática. UNLP.</a:t>
            </a:r>
            <a:endParaRPr/>
          </a:p>
        </p:txBody>
      </p:sp>
      <p:sp>
        <p:nvSpPr>
          <p:cNvPr id="326" name="Google Shape;326;p28: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a:t>2008</a:t>
            </a:r>
            <a:endParaRPr/>
          </a:p>
        </p:txBody>
      </p:sp>
      <p:sp>
        <p:nvSpPr>
          <p:cNvPr id="327" name="Google Shape;327;p28: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Lic. Patricia M. Pesado.</a:t>
            </a:r>
            <a:endParaRPr/>
          </a:p>
        </p:txBody>
      </p:sp>
      <p:sp>
        <p:nvSpPr>
          <p:cNvPr id="328" name="Google Shape;328;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29</a:t>
            </a:fld>
            <a:endParaRPr/>
          </a:p>
        </p:txBody>
      </p:sp>
      <p:sp>
        <p:nvSpPr>
          <p:cNvPr id="329" name="Google Shape;329;p28:notes"/>
          <p:cNvSpPr>
            <a:spLocks noGrp="1" noRot="1" noChangeAspect="1"/>
          </p:cNvSpPr>
          <p:nvPr>
            <p:ph type="sldImg" idx="3"/>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0" name="Google Shape;330;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en-US">
                <a:latin typeface="Arial"/>
                <a:ea typeface="Arial"/>
                <a:cs typeface="Arial"/>
                <a:sym typeface="Arial"/>
              </a:rPr>
              <a:t>1. Dibujar el grafo de flujo correspondiente al código o el diseño</a:t>
            </a:r>
            <a:endParaRPr/>
          </a:p>
          <a:p>
            <a:pPr marL="457200" lvl="0" indent="-228600" algn="l" rtl="0">
              <a:lnSpc>
                <a:spcPct val="100000"/>
              </a:lnSpc>
              <a:spcBef>
                <a:spcPts val="0"/>
              </a:spcBef>
              <a:spcAft>
                <a:spcPts val="0"/>
              </a:spcAft>
              <a:buSzPts val="1400"/>
              <a:buNone/>
            </a:pPr>
            <a:r>
              <a:rPr lang="en-US">
                <a:latin typeface="Arial"/>
                <a:ea typeface="Arial"/>
                <a:cs typeface="Arial"/>
                <a:sym typeface="Arial"/>
              </a:rPr>
              <a:t>2. Determinar la complejidad ciclomática del grafo resultante</a:t>
            </a:r>
            <a:endParaRPr/>
          </a:p>
          <a:p>
            <a:pPr marL="457200" lvl="0" indent="-228600" algn="l" rtl="0">
              <a:lnSpc>
                <a:spcPct val="100000"/>
              </a:lnSpc>
              <a:spcBef>
                <a:spcPts val="0"/>
              </a:spcBef>
              <a:spcAft>
                <a:spcPts val="0"/>
              </a:spcAft>
              <a:buSzPts val="1400"/>
              <a:buNone/>
            </a:pPr>
            <a:r>
              <a:rPr lang="en-US">
                <a:latin typeface="Arial"/>
                <a:ea typeface="Arial"/>
                <a:cs typeface="Arial"/>
                <a:sym typeface="Arial"/>
              </a:rPr>
              <a:t>3. Determinar un conjunto básico de caminos linealmente independientes</a:t>
            </a:r>
            <a:endParaRPr/>
          </a:p>
          <a:p>
            <a:pPr marL="457200" lvl="0" indent="-228600" algn="l" rtl="0">
              <a:lnSpc>
                <a:spcPct val="100000"/>
              </a:lnSpc>
              <a:spcBef>
                <a:spcPts val="0"/>
              </a:spcBef>
              <a:spcAft>
                <a:spcPts val="0"/>
              </a:spcAft>
              <a:buSzPts val="1400"/>
              <a:buNone/>
            </a:pPr>
            <a:r>
              <a:rPr lang="en-US">
                <a:latin typeface="Arial"/>
                <a:ea typeface="Arial"/>
                <a:cs typeface="Arial"/>
                <a:sym typeface="Arial"/>
              </a:rPr>
              <a:t>4. Preparar los casos de prueba que forzarán la ejecución de cada camino del conjunto básico</a:t>
            </a:r>
            <a:endParaRPr/>
          </a:p>
          <a:p>
            <a:pPr marL="457200" lvl="0" indent="-228600" algn="l" rtl="0">
              <a:lnSpc>
                <a:spcPct val="100000"/>
              </a:lnSpc>
              <a:spcBef>
                <a:spcPts val="0"/>
              </a:spcBef>
              <a:spcAft>
                <a:spcPts val="0"/>
              </a:spcAft>
              <a:buSzPts val="1400"/>
              <a:buNone/>
            </a:pPr>
            <a:r>
              <a:rPr lang="en-US">
                <a:latin typeface="Arial"/>
                <a:ea typeface="Arial"/>
                <a:cs typeface="Arial"/>
                <a:sym typeface="Arial"/>
              </a:rPr>
              <a:t>5. Ejecutar cada caso de prueba y comparar los resultados obtenidos con los esperados</a:t>
            </a:r>
            <a:endParaRPr/>
          </a:p>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 name="Google Shape;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5883d06d65_0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g5883d06d6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88" name="Google Shape;388;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 name="Google Shape;7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5" name="Google Shape;49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9" name="Google Shape;509;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7"/>
        <p:cNvGrpSpPr/>
        <p:nvPr/>
      </p:nvGrpSpPr>
      <p:grpSpPr>
        <a:xfrm>
          <a:off x="0" y="0"/>
          <a:ext cx="0" cy="0"/>
          <a:chOff x="0" y="0"/>
          <a:chExt cx="0" cy="0"/>
        </a:xfrm>
      </p:grpSpPr>
      <p:sp>
        <p:nvSpPr>
          <p:cNvPr id="18" name="Google Shape;18;p48"/>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44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8"/>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4A6617"/>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20" name="Google Shape;20;p48"/>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8"/>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pic>
        <p:nvPicPr>
          <p:cNvPr id="22" name="Google Shape;22;p48"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23"/>
        <p:cNvGrpSpPr/>
        <p:nvPr/>
      </p:nvGrpSpPr>
      <p:grpSpPr>
        <a:xfrm>
          <a:off x="0" y="0"/>
          <a:ext cx="0" cy="0"/>
          <a:chOff x="0" y="0"/>
          <a:chExt cx="0" cy="0"/>
        </a:xfrm>
      </p:grpSpPr>
      <p:sp>
        <p:nvSpPr>
          <p:cNvPr id="24" name="Google Shape;24;p4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26" name="Google Shape;26;p4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7" name="Google Shape;27;p4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8" name="Google Shape;28;p4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9"/>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888888"/>
                </a:solidFill>
                <a:latin typeface="Calibri"/>
                <a:ea typeface="Calibri"/>
                <a:cs typeface="Calibri"/>
                <a:sym typeface="Calibri"/>
              </a:rPr>
              <a:t>Fuente:</a:t>
            </a:r>
            <a:endParaRPr sz="1100" b="0" i="0" u="none" strike="noStrike" cap="none">
              <a:solidFill>
                <a:schemeClr val="lt2"/>
              </a:solidFill>
              <a:latin typeface="Calibri"/>
              <a:ea typeface="Calibri"/>
              <a:cs typeface="Calibri"/>
              <a:sym typeface="Calibri"/>
            </a:endParaRPr>
          </a:p>
        </p:txBody>
      </p:sp>
      <p:cxnSp>
        <p:nvCxnSpPr>
          <p:cNvPr id="30" name="Google Shape;30;p49"/>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
        <p:nvSpPr>
          <p:cNvPr id="31" name="Google Shape;31;p49"/>
          <p:cNvSpPr txBox="1"/>
          <p:nvPr/>
        </p:nvSpPr>
        <p:spPr>
          <a:xfrm>
            <a:off x="5176314" y="6484426"/>
            <a:ext cx="66236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888888"/>
                </a:solidFill>
                <a:latin typeface="Calibri"/>
                <a:ea typeface="Calibri"/>
                <a:cs typeface="Calibri"/>
                <a:sym typeface="Calibri"/>
              </a:rPr>
              <a:t>Fuente:</a:t>
            </a:r>
            <a:endParaRPr sz="1100" b="0" i="0" u="none" strike="noStrike" cap="none">
              <a:solidFill>
                <a:schemeClr val="lt2"/>
              </a:solidFill>
              <a:latin typeface="Calibri"/>
              <a:ea typeface="Calibri"/>
              <a:cs typeface="Calibri"/>
              <a:sym typeface="Calibri"/>
            </a:endParaRPr>
          </a:p>
        </p:txBody>
      </p:sp>
      <p:cxnSp>
        <p:nvCxnSpPr>
          <p:cNvPr id="32" name="Google Shape;32;p49"/>
          <p:cNvCxnSpPr/>
          <p:nvPr/>
        </p:nvCxnSpPr>
        <p:spPr>
          <a:xfrm>
            <a:off x="623394" y="1772816"/>
            <a:ext cx="10772775" cy="0"/>
          </a:xfrm>
          <a:prstGeom prst="straightConnector1">
            <a:avLst/>
          </a:prstGeom>
          <a:noFill/>
          <a:ln w="9525" cap="flat" cmpd="sng">
            <a:solidFill>
              <a:srgbClr val="C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5"/>
        <p:cNvGrpSpPr/>
        <p:nvPr/>
      </p:nvGrpSpPr>
      <p:grpSpPr>
        <a:xfrm>
          <a:off x="0" y="0"/>
          <a:ext cx="0" cy="0"/>
          <a:chOff x="0" y="0"/>
          <a:chExt cx="0" cy="0"/>
        </a:xfrm>
      </p:grpSpPr>
      <p:sp>
        <p:nvSpPr>
          <p:cNvPr id="36" name="Google Shape;36;p51"/>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1"/>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8" name="Google Shape;38;p51"/>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9" name="Google Shape;39;p5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40" name="Google Shape;40;p51"/>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888888"/>
                </a:solidFill>
                <a:latin typeface="Arial"/>
                <a:ea typeface="Arial"/>
                <a:cs typeface="Arial"/>
                <a:sym typeface="Arial"/>
              </a:rPr>
              <a:t>Fuente:</a:t>
            </a:r>
            <a:endParaRPr sz="1100" b="0" i="0" u="none" strike="noStrike" cap="none">
              <a:solidFill>
                <a:schemeClr val="lt2"/>
              </a:solidFill>
              <a:latin typeface="Arial"/>
              <a:ea typeface="Arial"/>
              <a:cs typeface="Arial"/>
              <a:sym typeface="Arial"/>
            </a:endParaRPr>
          </a:p>
        </p:txBody>
      </p:sp>
      <p:sp>
        <p:nvSpPr>
          <p:cNvPr id="41" name="Google Shape;41;p51"/>
          <p:cNvSpPr txBox="1">
            <a:spLocks noGrp="1"/>
          </p:cNvSpPr>
          <p:nvPr>
            <p:ph type="body" idx="3"/>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Arial"/>
                <a:ea typeface="Arial"/>
                <a:cs typeface="Arial"/>
                <a:sym typeface="Arial"/>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42" name="Google Shape;42;p51"/>
          <p:cNvSpPr txBox="1">
            <a:spLocks noGrp="1"/>
          </p:cNvSpPr>
          <p:nvPr>
            <p:ph type="dt" idx="10"/>
          </p:nvPr>
        </p:nvSpPr>
        <p:spPr>
          <a:xfrm>
            <a:off x="2898948" y="6511624"/>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44"/>
        <p:cNvGrpSpPr/>
        <p:nvPr/>
      </p:nvGrpSpPr>
      <p:grpSpPr>
        <a:xfrm>
          <a:off x="0" y="0"/>
          <a:ext cx="0" cy="0"/>
          <a:chOff x="0" y="0"/>
          <a:chExt cx="0" cy="0"/>
        </a:xfrm>
      </p:grpSpPr>
      <p:sp>
        <p:nvSpPr>
          <p:cNvPr id="45" name="Google Shape;45;p52"/>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Autofit/>
          </a:bodyPr>
          <a:lstStyle>
            <a:lvl1pPr lvl="0" algn="l">
              <a:lnSpc>
                <a:spcPct val="85000"/>
              </a:lnSpc>
              <a:spcBef>
                <a:spcPts val="0"/>
              </a:spcBef>
              <a:spcAft>
                <a:spcPts val="0"/>
              </a:spcAft>
              <a:buClr>
                <a:srgbClr val="4A661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2"/>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47" name="Google Shape;47;p52"/>
          <p:cNvSpPr txBox="1">
            <a:spLocks noGrp="1"/>
          </p:cNvSpPr>
          <p:nvPr>
            <p:ph type="dt" idx="10"/>
          </p:nvPr>
        </p:nvSpPr>
        <p:spPr>
          <a:xfrm>
            <a:off x="2567608" y="6543219"/>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7"/>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47"/>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
        <p:nvSpPr>
          <p:cNvPr id="13" name="Google Shape;13;p47"/>
          <p:cNvSpPr txBox="1">
            <a:spLocks noGrp="1"/>
          </p:cNvSpPr>
          <p:nvPr>
            <p:ph type="dt" idx="10"/>
          </p:nvPr>
        </p:nvSpPr>
        <p:spPr>
          <a:xfrm>
            <a:off x="5270011" y="6554697"/>
            <a:ext cx="825989" cy="2560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4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5" name="Google Shape;15;p47"/>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pic>
        <p:nvPicPr>
          <p:cNvPr id="16" name="Google Shape;16;p47"/>
          <p:cNvPicPr preferRelativeResize="0"/>
          <p:nvPr/>
        </p:nvPicPr>
        <p:blipFill rotWithShape="1">
          <a:blip r:embed="rId7">
            <a:alphaModFix/>
          </a:blip>
          <a:srcRect/>
          <a:stretch/>
        </p:blipFill>
        <p:spPr>
          <a:xfrm>
            <a:off x="10981508" y="0"/>
            <a:ext cx="1210492" cy="1187213"/>
          </a:xfrm>
          <a:prstGeom prst="rect">
            <a:avLst/>
          </a:prstGeom>
          <a:noFill/>
          <a:ln>
            <a:noFill/>
          </a:ln>
        </p:spPr>
      </p:pic>
      <p:sp>
        <p:nvSpPr>
          <p:cNvPr id="2" name="CuadroTexto 1">
            <a:extLst>
              <a:ext uri="{FF2B5EF4-FFF2-40B4-BE49-F238E27FC236}">
                <a16:creationId xmlns:a16="http://schemas.microsoft.com/office/drawing/2014/main" id="{C13D2197-C75C-FEC6-0B33-B1A9496D09B2}"/>
              </a:ext>
            </a:extLst>
          </p:cNvPr>
          <p:cNvSpPr txBox="1"/>
          <p:nvPr userDrawn="1"/>
        </p:nvSpPr>
        <p:spPr>
          <a:xfrm>
            <a:off x="2873829" y="6400808"/>
            <a:ext cx="1509485" cy="307777"/>
          </a:xfrm>
          <a:prstGeom prst="rect">
            <a:avLst/>
          </a:prstGeom>
          <a:noFill/>
        </p:spPr>
        <p:txBody>
          <a:bodyPr wrap="square" rtlCol="0">
            <a:spAutoFit/>
          </a:bodyPr>
          <a:lstStyle/>
          <a:p>
            <a:r>
              <a:rPr lang="es-AR" dirty="0"/>
              <a:t>2025</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n-US"/>
              <a:t>Ingeniería de Software II</a:t>
            </a:r>
            <a:endParaRPr/>
          </a:p>
        </p:txBody>
      </p:sp>
      <p:sp>
        <p:nvSpPr>
          <p:cNvPr id="54" name="Google Shape;54;p1"/>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Tipos de prueba</a:t>
            </a:r>
            <a:endParaRPr/>
          </a:p>
        </p:txBody>
      </p:sp>
      <p:sp>
        <p:nvSpPr>
          <p:cNvPr id="55" name="Google Shape;55;p1"/>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56" name="Google Shape;56;p1"/>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Principios de la Prueba</a:t>
            </a:r>
            <a:endParaRPr/>
          </a:p>
        </p:txBody>
      </p:sp>
      <p:sp>
        <p:nvSpPr>
          <p:cNvPr id="138" name="Google Shape;138;p1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10</a:t>
            </a:fld>
            <a:endParaRPr/>
          </a:p>
        </p:txBody>
      </p:sp>
      <p:sp>
        <p:nvSpPr>
          <p:cNvPr id="139" name="Google Shape;139;p1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40" name="Google Shape;140;p1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a:t>A todas las pruebas se les debería poder hacer un seguimiento hasta los requisitos del cliente. </a:t>
            </a:r>
            <a:endParaRPr/>
          </a:p>
          <a:p>
            <a:pPr marL="91440" lvl="0" indent="-177800" algn="l" rtl="0">
              <a:lnSpc>
                <a:spcPct val="85000"/>
              </a:lnSpc>
              <a:spcBef>
                <a:spcPts val="1300"/>
              </a:spcBef>
              <a:spcAft>
                <a:spcPts val="0"/>
              </a:spcAft>
              <a:buClr>
                <a:srgbClr val="C00000"/>
              </a:buClr>
              <a:buSzPts val="2800"/>
              <a:buFont typeface="Arial"/>
              <a:buChar char="»"/>
            </a:pPr>
            <a:r>
              <a:rPr lang="en-US" sz="2800"/>
              <a:t>Las pruebas deberían planificarse mucho antes de que empiecen.</a:t>
            </a:r>
            <a:endParaRPr/>
          </a:p>
          <a:p>
            <a:pPr marL="91440" lvl="0" indent="-177800" algn="l" rtl="0">
              <a:lnSpc>
                <a:spcPct val="85000"/>
              </a:lnSpc>
              <a:spcBef>
                <a:spcPts val="1300"/>
              </a:spcBef>
              <a:spcAft>
                <a:spcPts val="0"/>
              </a:spcAft>
              <a:buClr>
                <a:srgbClr val="C00000"/>
              </a:buClr>
              <a:buSzPts val="2800"/>
              <a:buFont typeface="Arial"/>
              <a:buChar char="»"/>
            </a:pPr>
            <a:r>
              <a:rPr lang="en-US" sz="2800"/>
              <a:t>Es aplicable el principio de Pareto. </a:t>
            </a:r>
            <a:r>
              <a:rPr lang="en-US" sz="2800" b="1"/>
              <a:t>El mismo dice que "el 80% de los errores de un software es generado por un 20% del código de dicho software, mientras que el otro 80% genera tan sólo un 20% de los errores".</a:t>
            </a:r>
            <a:endParaRPr/>
          </a:p>
        </p:txBody>
      </p:sp>
      <p:sp>
        <p:nvSpPr>
          <p:cNvPr id="141" name="Google Shape;141;p1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142" name="Google Shape;142;p10" descr="http://reliawiki.org/images/b/bd/Quantitative_Testing_new.png"/>
          <p:cNvPicPr preferRelativeResize="0"/>
          <p:nvPr/>
        </p:nvPicPr>
        <p:blipFill rotWithShape="1">
          <a:blip r:embed="rId3">
            <a:alphaModFix/>
          </a:blip>
          <a:srcRect/>
          <a:stretch/>
        </p:blipFill>
        <p:spPr>
          <a:xfrm>
            <a:off x="10135319" y="4736008"/>
            <a:ext cx="1905000" cy="2266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Principios de la Prueba</a:t>
            </a:r>
            <a:endParaRPr/>
          </a:p>
        </p:txBody>
      </p:sp>
      <p:sp>
        <p:nvSpPr>
          <p:cNvPr id="148" name="Google Shape;148;p1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11</a:t>
            </a:fld>
            <a:endParaRPr/>
          </a:p>
        </p:txBody>
      </p:sp>
      <p:sp>
        <p:nvSpPr>
          <p:cNvPr id="149" name="Google Shape;149;p1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a:t>Pressman Cap. 17</a:t>
            </a:r>
            <a:endParaRPr/>
          </a:p>
        </p:txBody>
      </p:sp>
      <p:sp>
        <p:nvSpPr>
          <p:cNvPr id="150" name="Google Shape;150;p11"/>
          <p:cNvSpPr txBox="1">
            <a:spLocks noGrp="1"/>
          </p:cNvSpPr>
          <p:nvPr>
            <p:ph type="body" idx="2"/>
          </p:nvPr>
        </p:nvSpPr>
        <p:spPr>
          <a:xfrm>
            <a:off x="623392" y="1902576"/>
            <a:ext cx="9535021" cy="3169488"/>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a:t>Las pruebas deberían empezar por «lo pequeño» y progresar hacia «lo grande»</a:t>
            </a:r>
            <a:endParaRPr/>
          </a:p>
          <a:p>
            <a:pPr marL="91440" lvl="0" indent="-177800" algn="l" rtl="0">
              <a:lnSpc>
                <a:spcPct val="85000"/>
              </a:lnSpc>
              <a:spcBef>
                <a:spcPts val="1300"/>
              </a:spcBef>
              <a:spcAft>
                <a:spcPts val="0"/>
              </a:spcAft>
              <a:buClr>
                <a:srgbClr val="C00000"/>
              </a:buClr>
              <a:buSzPts val="2800"/>
              <a:buFont typeface="Arial"/>
              <a:buChar char="»"/>
            </a:pPr>
            <a:r>
              <a:rPr lang="en-US" sz="2800"/>
              <a:t>Es importante asegurarse que se han aplicado (probado) todas las condiciones a nivel de componente.  </a:t>
            </a:r>
            <a:endParaRPr/>
          </a:p>
          <a:p>
            <a:pPr marL="91440" lvl="0" indent="-177800" algn="l" rtl="0">
              <a:lnSpc>
                <a:spcPct val="85000"/>
              </a:lnSpc>
              <a:spcBef>
                <a:spcPts val="1300"/>
              </a:spcBef>
              <a:spcAft>
                <a:spcPts val="0"/>
              </a:spcAft>
              <a:buClr>
                <a:srgbClr val="C00000"/>
              </a:buClr>
              <a:buSzPts val="2800"/>
              <a:buFont typeface="Arial"/>
              <a:buChar char="»"/>
            </a:pPr>
            <a:r>
              <a:rPr lang="en-US" sz="2800"/>
              <a:t>Para ser más eficaces, las pruebas deberían ser realizadas por un equipo independiente.</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151" name="Google Shape;151;p1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152" name="Google Shape;152;p11" descr="http://www.posturebraceguide.com/wp-content/uploads/2014/12/put-to-test.jpg"/>
          <p:cNvPicPr preferRelativeResize="0"/>
          <p:nvPr/>
        </p:nvPicPr>
        <p:blipFill rotWithShape="1">
          <a:blip r:embed="rId3">
            <a:alphaModFix/>
          </a:blip>
          <a:srcRect/>
          <a:stretch/>
        </p:blipFill>
        <p:spPr>
          <a:xfrm>
            <a:off x="8460729" y="4391025"/>
            <a:ext cx="3714750" cy="246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¿Quién realiza las pruebas?</a:t>
            </a:r>
            <a:endParaRPr/>
          </a:p>
        </p:txBody>
      </p:sp>
      <p:sp>
        <p:nvSpPr>
          <p:cNvPr id="158" name="Google Shape;158;p1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12</a:t>
            </a:fld>
            <a:endParaRPr/>
          </a:p>
        </p:txBody>
      </p:sp>
      <p:sp>
        <p:nvSpPr>
          <p:cNvPr id="159" name="Google Shape;159;p1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60" name="Google Shape;160;p12"/>
          <p:cNvSpPr txBox="1">
            <a:spLocks noGrp="1"/>
          </p:cNvSpPr>
          <p:nvPr>
            <p:ph type="body" idx="2"/>
          </p:nvPr>
        </p:nvSpPr>
        <p:spPr>
          <a:xfrm>
            <a:off x="738267" y="2021002"/>
            <a:ext cx="9793088" cy="3293948"/>
          </a:xfrm>
          <a:prstGeom prst="rect">
            <a:avLst/>
          </a:prstGeom>
          <a:noFill/>
          <a:ln>
            <a:noFill/>
          </a:ln>
        </p:spPr>
        <p:txBody>
          <a:bodyPr spcFirstLastPara="1" wrap="square" lIns="91425" tIns="45700" rIns="91425" bIns="45700" anchor="t" anchorCtr="0">
            <a:noAutofit/>
          </a:bodyPr>
          <a:lstStyle/>
          <a:p>
            <a:pPr marL="91440" lvl="0" indent="-177800" algn="l" rtl="0">
              <a:lnSpc>
                <a:spcPct val="85000"/>
              </a:lnSpc>
              <a:spcBef>
                <a:spcPts val="0"/>
              </a:spcBef>
              <a:spcAft>
                <a:spcPts val="0"/>
              </a:spcAft>
              <a:buClr>
                <a:srgbClr val="C00000"/>
              </a:buClr>
              <a:buSzPts val="2800"/>
              <a:buFont typeface="Arial"/>
              <a:buChar char="»"/>
            </a:pPr>
            <a:r>
              <a:rPr lang="en-US" sz="2800"/>
              <a:t>Varios factores justifican un equipo independiente de pruebas, entre ellos:</a:t>
            </a:r>
            <a:endParaRPr/>
          </a:p>
          <a:p>
            <a:pPr marL="347472" lvl="1" indent="-342900" algn="l" rtl="0">
              <a:lnSpc>
                <a:spcPct val="85000"/>
              </a:lnSpc>
              <a:spcBef>
                <a:spcPts val="600"/>
              </a:spcBef>
              <a:spcAft>
                <a:spcPts val="0"/>
              </a:spcAft>
              <a:buClr>
                <a:srgbClr val="262626"/>
              </a:buClr>
              <a:buSzPts val="2800"/>
              <a:buFont typeface="Noto Sans Symbols"/>
              <a:buChar char="❖"/>
            </a:pPr>
            <a:r>
              <a:rPr lang="en-US" sz="2800"/>
              <a:t>Evitar el conflicto entre la responsabilidad por los defectos y la necesidad de descubrir defectos</a:t>
            </a:r>
            <a:endParaRPr/>
          </a:p>
          <a:p>
            <a:pPr marL="347472" lvl="1" indent="-342900" algn="l" rtl="0">
              <a:lnSpc>
                <a:spcPct val="85000"/>
              </a:lnSpc>
              <a:spcBef>
                <a:spcPts val="600"/>
              </a:spcBef>
              <a:spcAft>
                <a:spcPts val="0"/>
              </a:spcAft>
              <a:buClr>
                <a:srgbClr val="262626"/>
              </a:buClr>
              <a:buSzPts val="2800"/>
              <a:buFont typeface="Noto Sans Symbols"/>
              <a:buChar char="❖"/>
            </a:pPr>
            <a:r>
              <a:rPr lang="en-US" sz="2800"/>
              <a:t>Llevar a cabo las pruebas concurrentemente con la codificación.</a:t>
            </a:r>
            <a:endParaRPr/>
          </a:p>
          <a:p>
            <a:pPr marL="347472" lvl="1" indent="-342900" algn="l" rtl="0">
              <a:lnSpc>
                <a:spcPct val="85000"/>
              </a:lnSpc>
              <a:spcBef>
                <a:spcPts val="600"/>
              </a:spcBef>
              <a:spcAft>
                <a:spcPts val="0"/>
              </a:spcAft>
              <a:buClr>
                <a:srgbClr val="262626"/>
              </a:buClr>
              <a:buSzPts val="2800"/>
              <a:buFont typeface="Noto Sans Symbols"/>
              <a:buChar char="❖"/>
            </a:pPr>
            <a:r>
              <a:rPr lang="en-US" sz="2800"/>
              <a:t>Los desarrolladores deben colaborar y corregir los errores.</a:t>
            </a:r>
            <a:endParaRPr/>
          </a:p>
          <a:p>
            <a:pPr marL="347472" lvl="1" indent="-165100" algn="l" rtl="0">
              <a:lnSpc>
                <a:spcPct val="85000"/>
              </a:lnSpc>
              <a:spcBef>
                <a:spcPts val="600"/>
              </a:spcBef>
              <a:spcAft>
                <a:spcPts val="0"/>
              </a:spcAft>
              <a:buClr>
                <a:srgbClr val="262626"/>
              </a:buClr>
              <a:buSzPts val="2800"/>
              <a:buNone/>
            </a:pPr>
            <a:endParaRPr sz="2800"/>
          </a:p>
          <a:p>
            <a:pPr marL="347472" lvl="1" indent="-165100" algn="l" rtl="0">
              <a:lnSpc>
                <a:spcPct val="85000"/>
              </a:lnSpc>
              <a:spcBef>
                <a:spcPts val="600"/>
              </a:spcBef>
              <a:spcAft>
                <a:spcPts val="0"/>
              </a:spcAft>
              <a:buClr>
                <a:srgbClr val="262626"/>
              </a:buClr>
              <a:buSzPts val="2800"/>
              <a:buNone/>
            </a:pPr>
            <a:endParaRPr sz="2800"/>
          </a:p>
        </p:txBody>
      </p:sp>
      <p:sp>
        <p:nvSpPr>
          <p:cNvPr id="161" name="Google Shape;161;p1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162" name="Google Shape;162;p12"/>
          <p:cNvSpPr/>
          <p:nvPr/>
        </p:nvSpPr>
        <p:spPr>
          <a:xfrm>
            <a:off x="3180160" y="4005263"/>
            <a:ext cx="5829300" cy="1155700"/>
          </a:xfrm>
          <a:prstGeom prst="rect">
            <a:avLst/>
          </a:prstGeom>
          <a:noFill/>
          <a:ln>
            <a:noFill/>
          </a:ln>
        </p:spPr>
        <p:txBody>
          <a:bodyPr spcFirstLastPara="1" wrap="square" lIns="91425" tIns="45700" rIns="91425" bIns="45700" anchor="t" anchorCtr="0">
            <a:noAutofit/>
          </a:bodyPr>
          <a:lstStyle/>
          <a:p>
            <a:pPr marL="342900" marR="0" lvl="0" indent="-238125" algn="just" rtl="0">
              <a:lnSpc>
                <a:spcPct val="144000"/>
              </a:lnSpc>
              <a:spcBef>
                <a:spcPts val="0"/>
              </a:spcBef>
              <a:spcAft>
                <a:spcPts val="0"/>
              </a:spcAft>
              <a:buClr>
                <a:schemeClr val="lt2"/>
              </a:buClr>
              <a:buSzPts val="1650"/>
              <a:buFont typeface="Noto Sans Symbols"/>
              <a:buNone/>
            </a:pPr>
            <a:endParaRPr sz="2200" b="0" i="0" u="none" strike="noStrike" cap="none">
              <a:solidFill>
                <a:srgbClr val="000000"/>
              </a:solidFill>
              <a:latin typeface="Twentieth Century"/>
              <a:ea typeface="Twentieth Century"/>
              <a:cs typeface="Twentieth Century"/>
              <a:sym typeface="Twentieth Century"/>
            </a:endParaRPr>
          </a:p>
        </p:txBody>
      </p:sp>
      <p:sp>
        <p:nvSpPr>
          <p:cNvPr id="163" name="Google Shape;163;p12"/>
          <p:cNvSpPr/>
          <p:nvPr/>
        </p:nvSpPr>
        <p:spPr>
          <a:xfrm>
            <a:off x="3180160" y="5153025"/>
            <a:ext cx="5829300" cy="1155700"/>
          </a:xfrm>
          <a:prstGeom prst="rect">
            <a:avLst/>
          </a:prstGeom>
          <a:noFill/>
          <a:ln>
            <a:noFill/>
          </a:ln>
        </p:spPr>
        <p:txBody>
          <a:bodyPr spcFirstLastPara="1" wrap="square" lIns="91425" tIns="45700" rIns="91425" bIns="45700" anchor="t" anchorCtr="0">
            <a:noAutofit/>
          </a:bodyPr>
          <a:lstStyle/>
          <a:p>
            <a:pPr marL="342900" marR="0" lvl="0" indent="-238125" algn="just" rtl="0">
              <a:lnSpc>
                <a:spcPct val="144000"/>
              </a:lnSpc>
              <a:spcBef>
                <a:spcPts val="0"/>
              </a:spcBef>
              <a:spcAft>
                <a:spcPts val="0"/>
              </a:spcAft>
              <a:buClr>
                <a:schemeClr val="lt2"/>
              </a:buClr>
              <a:buSzPts val="1650"/>
              <a:buFont typeface="Noto Sans Symbols"/>
              <a:buNone/>
            </a:pPr>
            <a:endParaRPr sz="2200" b="0" i="0" u="none" strike="noStrike" cap="none">
              <a:solidFill>
                <a:srgbClr val="0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anim calcmode="lin" valueType="num">
                                      <p:cBhvr additive="base">
                                        <p:cTn id="7" dur="500"/>
                                        <p:tgtEl>
                                          <p:spTgt spid="16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 calcmode="lin" valueType="num">
                                      <p:cBhvr additive="base">
                                        <p:cTn id="12" dur="500"/>
                                        <p:tgtEl>
                                          <p:spTgt spid="1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Pruebas del Software</a:t>
            </a:r>
            <a:endParaRPr/>
          </a:p>
        </p:txBody>
      </p:sp>
      <p:sp>
        <p:nvSpPr>
          <p:cNvPr id="169" name="Google Shape;169;p1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13</a:t>
            </a:fld>
            <a:endParaRPr/>
          </a:p>
        </p:txBody>
      </p:sp>
      <p:sp>
        <p:nvSpPr>
          <p:cNvPr id="170" name="Google Shape;170;p1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71" name="Google Shape;171;p13"/>
          <p:cNvSpPr txBox="1">
            <a:spLocks noGrp="1"/>
          </p:cNvSpPr>
          <p:nvPr>
            <p:ph type="body" idx="2"/>
          </p:nvPr>
        </p:nvSpPr>
        <p:spPr>
          <a:xfrm>
            <a:off x="623392" y="1902576"/>
            <a:ext cx="9793088" cy="2883738"/>
          </a:xfrm>
          <a:prstGeom prst="rect">
            <a:avLst/>
          </a:prstGeom>
          <a:noFill/>
          <a:ln>
            <a:noFill/>
          </a:ln>
        </p:spPr>
        <p:txBody>
          <a:bodyPr spcFirstLastPara="1" wrap="square" lIns="91425" tIns="45700" rIns="91425" bIns="45700" anchor="t" anchorCtr="0">
            <a:normAutofit/>
          </a:bodyPr>
          <a:lstStyle/>
          <a:p>
            <a:pPr marL="91440" lvl="0" indent="0" algn="l" rtl="0">
              <a:lnSpc>
                <a:spcPct val="85000"/>
              </a:lnSpc>
              <a:spcBef>
                <a:spcPts val="0"/>
              </a:spcBef>
              <a:spcAft>
                <a:spcPts val="0"/>
              </a:spcAft>
              <a:buClr>
                <a:srgbClr val="C00000"/>
              </a:buClr>
              <a:buSzPts val="3200"/>
              <a:buFont typeface="Arial"/>
              <a:buNone/>
            </a:pPr>
            <a:endParaRPr sz="3200"/>
          </a:p>
          <a:p>
            <a:pPr marL="91440" lvl="0" indent="-203200" algn="l" rtl="0">
              <a:lnSpc>
                <a:spcPct val="85000"/>
              </a:lnSpc>
              <a:spcBef>
                <a:spcPts val="1300"/>
              </a:spcBef>
              <a:spcAft>
                <a:spcPts val="0"/>
              </a:spcAft>
              <a:buClr>
                <a:srgbClr val="C00000"/>
              </a:buClr>
              <a:buSzPts val="3200"/>
              <a:buFont typeface="Arial"/>
              <a:buChar char="»"/>
            </a:pPr>
            <a:r>
              <a:rPr lang="en-US" sz="3200"/>
              <a:t>Lamentablemente .... “La prueba </a:t>
            </a:r>
            <a:r>
              <a:rPr lang="en-US" sz="3200" b="1" u="sng"/>
              <a:t>NO puede asegurar</a:t>
            </a:r>
            <a:r>
              <a:rPr lang="en-US" sz="3200"/>
              <a:t> la ausencia de defectos”</a:t>
            </a:r>
            <a:endParaRPr/>
          </a:p>
          <a:p>
            <a:pPr marL="91440" lvl="0" indent="-203200" algn="l" rtl="0">
              <a:lnSpc>
                <a:spcPct val="85000"/>
              </a:lnSpc>
              <a:spcBef>
                <a:spcPts val="1300"/>
              </a:spcBef>
              <a:spcAft>
                <a:spcPts val="0"/>
              </a:spcAft>
              <a:buClr>
                <a:srgbClr val="C00000"/>
              </a:buClr>
              <a:buSzPts val="3200"/>
              <a:buFont typeface="Arial"/>
              <a:buChar char="»"/>
            </a:pPr>
            <a:r>
              <a:rPr lang="en-US" sz="3200"/>
              <a:t>Se intentan buscar Casos de Prueba que permitan encontrar errores</a:t>
            </a:r>
            <a:endParaRPr/>
          </a:p>
          <a:p>
            <a:pPr marL="91440" lvl="0" indent="0" algn="l" rtl="0">
              <a:lnSpc>
                <a:spcPct val="85000"/>
              </a:lnSpc>
              <a:spcBef>
                <a:spcPts val="1300"/>
              </a:spcBef>
              <a:spcAft>
                <a:spcPts val="0"/>
              </a:spcAft>
              <a:buClr>
                <a:srgbClr val="C00000"/>
              </a:buClr>
              <a:buSzPts val="3200"/>
              <a:buFont typeface="Arial"/>
              <a:buNone/>
            </a:pPr>
            <a:endParaRPr sz="3200"/>
          </a:p>
          <a:p>
            <a:pPr marL="91440" lvl="0" indent="0" algn="l" rtl="0">
              <a:lnSpc>
                <a:spcPct val="85000"/>
              </a:lnSpc>
              <a:spcBef>
                <a:spcPts val="1300"/>
              </a:spcBef>
              <a:spcAft>
                <a:spcPts val="0"/>
              </a:spcAft>
              <a:buClr>
                <a:srgbClr val="C00000"/>
              </a:buClr>
              <a:buSzPts val="3200"/>
              <a:buFont typeface="Arial"/>
              <a:buNone/>
            </a:pPr>
            <a:endParaRPr sz="3200"/>
          </a:p>
        </p:txBody>
      </p:sp>
      <p:sp>
        <p:nvSpPr>
          <p:cNvPr id="172" name="Google Shape;172;p1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Prueba del Software</a:t>
            </a:r>
            <a:endParaRPr/>
          </a:p>
        </p:txBody>
      </p:sp>
      <p:sp>
        <p:nvSpPr>
          <p:cNvPr id="178" name="Google Shape;178;p14"/>
          <p:cNvSpPr txBox="1">
            <a:spLocks noGrp="1"/>
          </p:cNvSpPr>
          <p:nvPr>
            <p:ph type="sldNum" idx="12"/>
          </p:nvPr>
        </p:nvSpPr>
        <p:spPr>
          <a:xfrm>
            <a:off x="9265920" y="3439444"/>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14</a:t>
            </a:fld>
            <a:endParaRPr/>
          </a:p>
        </p:txBody>
      </p:sp>
      <p:sp>
        <p:nvSpPr>
          <p:cNvPr id="179" name="Google Shape;179;p1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80" name="Google Shape;180;p14"/>
          <p:cNvSpPr txBox="1">
            <a:spLocks noGrp="1"/>
          </p:cNvSpPr>
          <p:nvPr>
            <p:ph type="body" idx="2"/>
          </p:nvPr>
        </p:nvSpPr>
        <p:spPr>
          <a:xfrm>
            <a:off x="358616" y="1846209"/>
            <a:ext cx="7535255"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a:t>La prueba de </a:t>
            </a:r>
            <a:r>
              <a:rPr lang="en-US" sz="2800" b="1"/>
              <a:t>caja blanca </a:t>
            </a:r>
            <a:r>
              <a:rPr lang="en-US" sz="2800"/>
              <a:t>se basa en el minucioso examen de los detalles procedimentales. Se comprueban los caminos lógicos del software proponiendo casos de prueba que ejerciten conjuntos específicos de condiciones y/o bucles.</a:t>
            </a:r>
            <a:endParaRPr/>
          </a:p>
          <a:p>
            <a:pPr marL="91440" lvl="0" indent="0" algn="l" rtl="0">
              <a:lnSpc>
                <a:spcPct val="85000"/>
              </a:lnSpc>
              <a:spcBef>
                <a:spcPts val="1300"/>
              </a:spcBef>
              <a:spcAft>
                <a:spcPts val="0"/>
              </a:spcAft>
              <a:buClr>
                <a:srgbClr val="C00000"/>
              </a:buClr>
              <a:buSzPts val="2800"/>
              <a:buFont typeface="Arial"/>
              <a:buNone/>
            </a:pPr>
            <a:endParaRPr sz="2800"/>
          </a:p>
          <a:p>
            <a:pPr marL="91440" lvl="0" indent="0" algn="l" rtl="0">
              <a:lnSpc>
                <a:spcPct val="85000"/>
              </a:lnSpc>
              <a:spcBef>
                <a:spcPts val="1300"/>
              </a:spcBef>
              <a:spcAft>
                <a:spcPts val="0"/>
              </a:spcAft>
              <a:buClr>
                <a:srgbClr val="C00000"/>
              </a:buClr>
              <a:buSzPts val="2800"/>
              <a:buFont typeface="Arial"/>
              <a:buNone/>
            </a:pPr>
            <a:endParaRPr sz="2800"/>
          </a:p>
          <a:p>
            <a:pPr marL="91440" lvl="0" indent="-177800" algn="l" rtl="0">
              <a:lnSpc>
                <a:spcPct val="85000"/>
              </a:lnSpc>
              <a:spcBef>
                <a:spcPts val="1300"/>
              </a:spcBef>
              <a:spcAft>
                <a:spcPts val="0"/>
              </a:spcAft>
              <a:buClr>
                <a:srgbClr val="C00000"/>
              </a:buClr>
              <a:buSzPts val="2800"/>
              <a:buFont typeface="Arial"/>
              <a:buChar char="»"/>
            </a:pPr>
            <a:r>
              <a:rPr lang="en-US" sz="2800"/>
              <a:t>La prueba de </a:t>
            </a:r>
            <a:r>
              <a:rPr lang="en-US" sz="2800" b="1"/>
              <a:t>caja negra </a:t>
            </a:r>
            <a:r>
              <a:rPr lang="en-US" sz="2800"/>
              <a:t>se refiere a las pruebas que se llevan a cabo sobre la interfaz del software.</a:t>
            </a:r>
            <a:endParaRPr/>
          </a:p>
          <a:p>
            <a:pPr marL="0" lvl="0" indent="0" algn="l" rtl="0">
              <a:lnSpc>
                <a:spcPct val="85000"/>
              </a:lnSpc>
              <a:spcBef>
                <a:spcPts val="1300"/>
              </a:spcBef>
              <a:spcAft>
                <a:spcPts val="0"/>
              </a:spcAft>
              <a:buSzPts val="2800"/>
              <a:buNone/>
            </a:pPr>
            <a:endParaRPr sz="2800"/>
          </a:p>
        </p:txBody>
      </p:sp>
      <p:sp>
        <p:nvSpPr>
          <p:cNvPr id="181" name="Google Shape;181;p1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182" name="Google Shape;182;p14" descr="data:image/jpg;base64,/9j/4AAQSkZJRgABAQAAAQABAAD/2wCEAAkGBhQSERQUExQUFBUWFhQVGBcVFxYVFxUXGBcVFhoWFRUYHiYeGBkjGxgVHy8gJCcpLS0sFR8xNTAqNSYrLCkBCQoKDgwOGg8PGiwcHx0pLykpLCwsKSkpLCwpKSksLCkpKSksLCwpLCwpNCkpKSwpKSkpKSwsNiwsLCkpKSkpKf/AABEIANIA8AMBIgACEQEDEQH/xAAbAAEAAgMBAQAAAAAAAAAAAAAAAQQCBQYDB//EAEwQAAEDAQQFBQoJCgcBAQAAAAEAAgMRBBIhMQUGE0FRImFxgZEVIzJSU5KhsdHwFBYzQnOywdLhBxckNGJyg5Oi8UNEVGOCs8K04v/EABgBAQEBAQEAAAAAAAAAAAAAAAABAgQD/8QAIxEBAAIBBAMAAwEBAAAAAAAAAAERAgMTITESQVEyUnGhIv/aAAwDAQACEQMRAD8A+sWKzbKKOOtbjGMrxuNDa81aZL3qj8z0n1lQnYKaqEQSCoREBTVQiAFKhanS+mTHeZEGvlDQ9wJIbGwmge8jHHGjc3dAqg24ULXFlqwo6z5Y8mTE83KU3bVXwrPT9ySvbeQaXSEtdKXLThZxADDeNI3S3jfLsgXgUAB3ZVU6X1j+CvgZEWPa50d5j75fdkkLb4krdDQcBg6vADFbd0VpI5Rsx3isbyK8aFyiSC0kYmzk8SyTLzq+lBzlo1ofBBaHN2TZG2m1tDS2U7XZgv5IvclxAxJNOA3K5rHbS+PR0woy9aIHknwWB0bybxBHJ6aK9YdDzQi6wwFpcXkvEr3Oc7wnVLsyrYitOIJs9NwuSdVeViMuxEcfHrLW0MtDyyJ3wKat68WVbaAwPutq4g4kDE8qizm1/maxhpAHF1uYbwcATZmX2OaBJVodQAtqeYrqhZrRT/K1y+Tflw8L8EfZrQQP1UnnjecOAq5FavR2tjpX/wCDGxtnhnIkvlzxJFfLoi00LWGjSKE55UxsaqawPtJtDX3DsnxhrmBzQ9skYkBuOJIzIxOIAwGIV4Q2i9/lqZDvb6gcAa4IyG0iuNnHCjJB28rgg2SLXbO1U8Kz5+LLl5yFtqr4Vn5+RJ6OUg2KLQO0xM20RxnZPY6QRvLWvFxzmOc1tSaF3JqRuHSFv0BERAREQEREEvzPSfWVCl+Z6T6yoQEREBERARFq9MaX2bmRtFZJKmrgS1jAQHPfTOmQbvPMgzt9vdXZQ3XSmhJPgxNOT5OrJuZPACqn4BsoXiMEvdV7nHFz3mlXOrmfVkF4aNlghaQ17iXG897w8vkec3vddxO7cABQAAL00hpON0bhfu1FK0fhz5cyDZoqfdaLxvQ/2J3Xi8b+l/sQXEVPutF439L/AGJ3Xi8b+l3sQXEVPuvF439L/YndeLxv6X+xBcRU+68Xjf0v9id14vG/pf7EFxFT7rxeN/S/2J3Xi8b+l/sQXCtfaLQ6RxiiNKYSSZ7PLkt4yU6m1qdwWD7eZnGOFxFKbSShGzBFQ1odnIQa8Bma4BXrNZmxtDWCjRlv6SScSTmSc0Gt0lZ2xiyMa2gFpjpnWtyU3id5ONSeJW3C12ma1s1P9THXouS59dFsUBERAREQEREEvzPSfWUAUvzPSfWVAQc1Z9azfn2oiZHA6cPLds54bEaX6XLprhhWuKtT63QMu12lCZrx2b6R7JjXm8KVFWuaRhiHA5YrJ2rDS2VpntF2UzOc29EBWWt4g3KjPL1rGTVKNweDJMS8yEm8yo2kTYXAUblda3dmK7yhL3OscIcA4vZeYXgvY5uAbfIqRS9dxu55KtZda2EOdIx8Y25hbyXnCrAHPqO91L2inOs7VqnFI4Oe6Q8m7QuGWyMJ3YVBqQN4rgtXJo+xGR0T7VJtA+r2ySAXnnZkHlNuFw2bTyeJrmiOup7FrSP00Y/5c4fxRiti11RUYg7xiMeha4n9N5/g7v8AuRWxVbSVNk+9W7TGmdOb0Kyq2kXUieaA0GRxr1e+SCyvO0ThjHPcaNY0uceAAJPoCq2vSwa/ZxtMsniMpRv0jzhGOnHHAFa9+rG1nitFoeXvjDgI2VENHbnMOL6Y4nOuQQbWCK0PbeOzjqKtYbzziKgPc0gA14A9amyWkm817br2EBwBvNNRVrmngRuOIoVhHZpGANZM4NGF1zWvIHAOONOmqwOiW5kyX8zIHlr3HnLaYZYZYYBBeRUDZ52+BK148WVlD58dKdN09BVCy6etG0mZLZHMDXxsicHNLJnOwIvGhbQ1xu5Djgg3yKsbLaQK1gcRjcpI2vNtLx7SzHgFnY7UJGBzcjUEGlQQS1wNCRUEEdSD2QIiCho9tJbV9JF/88SvqjYflrV9JF/88KvoNXpsC9Zamn6VH18iTBbNvv6FrdNUvWatf1mOnTclz6lsgg0ej9ZC7aX2BuzcQWNvOlbyw1t6O6CbwIcC2ooc1I1naXil0Rvjs72SEu5RmlMd0sDeTQjM7zwBXpbNAR0e975MGHGoqyOoe5rSG1cCW4g1wwFFqtHaMscrWthtTiGthYGh7AQ2KUzN5BYHZk5gVGSDYHWtgllbdeY442PD2te4vvPlYbrQ3wBsybwND1LdQyBzWuBqHNDgeIIqPWtJ8S4fHmpda27fFy4173hl2lHNq88SMOC3VksuzjZGCS1jWtBOZDRQVpzIjNERFS/M9J9ZWg120lJBZg+Jxa7asbUUOBDyc+hb9+Z6T6yqOltEx2mMRyglocHck0NQCM+sqxV8j5qNcLX5d3Y32J8cLX5d3Y32Lsh+T6y/7vn/AIJ+b6y/7nn/AILo3NP9U5cb8cbX5d3Y32LV2q1Ole58ji5zsyd+7LqX0f8AN9ZeEmH+5+C5m3ajzmd7YWd6BF18jgARQH9479y1hqad9UkxLQWW3yRfJyPZ+64gdmXoW0sevdoZaAXBktISKuFw0vg+E3n4jet7Y/yaV+Vm6ox2cp3HoWwseqVmjtYAiDxsCe+HaG9tc6OwGHMs6menPpYtGidfmTGmwtFaEkxRunYAN5LMRXLI9S9pLc61MdclbCMaRte0TOoQDtCfk/3RU4+EF0TWgCgAA4AADsVLTVjZJC/aBpF2lS0OIqd29c0qsWWysjbdY0NGdBvrvPE869lQGiQ35N8kddwcXNrxuPqB0BTdtDcjHKODqxu7RUHsQXgi56LTssj5Y5YJbMxsrWbc3S1zTm5jt2NBU4Yhbm0aGha1z9pJGbuL9q/AAZ3S64exBYqub1hts07GtsTGykSsDpHEtZGAal0bwQXvbnRuAFQTXBX7NYnTMa6dxcMKMAuNI4yCtTXwrpwxyW0awAAAUAyAy7EGjl0vMLWyyF0pa6J0hmbEKVDqXS7JpIOfOOKt2ecQuETwGsJpG/5pr8x9cpDicfCrxXvpGzuNx8fykZvNBNA4UIcw9IJ6wF5i1RTxvaaYAh7HAXmGlaPaciOORpgUF8ItBqrom1R2e7tBI0uc9htF4zXXGoD7uA9eO7JX36QkBMZiJlFMARcunJ985NzFKVqg84rY2N9se83WMfG5xxNALPFjhiepcTpvXp8kwdZZnCB0UTmm4W3iTIC6jwHU5PDcutsGjNpNaHT0kIkj5NDswdjEahhzPOapb9S7NM8Pc1wIa1gDHXGhra0AaBTeVrGYibkcBNrRaX3b0zjdcHtwbg4Aiow/acOtevxwtfl3djfYum0jqPZ2GENv8uZjHVf80teTTDOoCufm+svCXz/wXvuaf6py4mfWq1Pa5rpnFrgWkUbiCMRktUR7/ivo1r1As4jeWCQuuOu8uvKoaYdK5uwah2qShcGxDffdV3msrz7x0LeGpp/KSYlrrBp60RUDJngYckm+3zXYLe2P8o8rflWMeMqtNw5YYYg404da2dh/JvE3GWR8h4CjBnXnPpW/sGgLPD8nCxp40vOzr4bqn0ryzz056hYt56D1hbagS2OaOm+SMtYf3JPBdwwx5t62iIvBUvzPSfWVCl+Z6T6yoQEREBERBNFrT+u8/wAHP/bxWxWucR8N5/g7uzajcg2Kp6VlAjpdLy8hjWtwLjnSu4AYknIL1tFray6DUucaNaMSeOHAbyoslmLbznOvPccTkABk1jfmtHaTUnNBAtbyCdk6tRybzKkUzBrRH2twAIicTjheYLvMcfUrJCIK7piXU2ZLTgXEtIxArUV6lUisjMf0YC7i3wCK8WtrRp7Fs0QVvhTrtdm6tcrzK9Na0Q2lwp3p3HwmYc2as0SiDwbaHVIuOpjjebQ0696qzxtkBMlnvEYAG5eIOYDgcBzVWxQBBq4ZJ42BrAS2lA19xzowMAL18XhwrjhmV62ZjmvJIfI5129ISwCgGDWtB5LRV2HPmc1fSiDU6PtDttaqsdg+M5txpBFhmrvwp1K7N1a0peb21rReVgHfrV9JH/0RLHSOki07KINfO4VDSTdY2tDJKRk0bhm4ig4oKekLZfnssQa6+JGzuHJIjY1r21koeTUuFOK3gVTRuj9k3wi+R1DJIaB0juJpkBkGjADjmbaCUqoRBPWoREBERBL8z0n1lQpfmek+sqEBERAREQFqLVawy2NBpV0Dg0ZXnCStK5gUzPBbdVrXoyKUgyRseRUAuaCQDmATuwQRY2UFXva95rUilG1+YweJh15lWNs3xh2hU+4cFa7GOuHzRuFPUoGgbPj3mPHPkjFBd2o4jtCbUcR2hUu4NnpTYxUrXwBmh0DZz/gx+aEF3aDiO0JtW+MO0KmdBwVrsY68boUdwbPj3mPHPkhBd2o4jtCbUcR2hUzoKClNjH5oUHQNnOOxj3fNG5BdEg4jtCbUcR2j2qmNBwAk7GPHPkjGqjuDZ6U2MdOF0ILu1HEdoQyt4t7QqR0DZ/Ix4fshT3DgrXYx1/dCDXO0kRPaY4A2SZ0kVATyYxsIxtZKY3BQ4DEnAbyNpo/R4iBNbz30dI85yOyqeA3AbhRZ2TR0cVdnGxl4it1oFaceP4qwgIiICIiAiIgIiIJfmek+sqFL8z0n1lQgIiICIiAiIgIiICIiAikLydbYw+4ZGB5Fbpc0OI4hpNaIPRFEjwASSAAKkkgADiTwUtNRUYimYxFDzoCKaKKICIiAiIgIiICIiAiIgIiIJfmek+sqFL8z0n1lQgIiICIiAiIgIpAVLS2lo7My/ITSoAaBec48GN3lBcRc58eYvI2n+W37yn48ReRtP8tv31fGR0bSuR1XsxYLRDaoy6aS0SvLrhLZmEgsc1+Qa0UABIpTJWxrzF5G0/y2/eWXx6i8lav5Y++njI1OkdOWkOtVDKIhBanNMkMbWslidRobVpvNcK+GXXuZWHaXtO0slzaFhFlEoELNkWSscXOa8NvVBAyIDcKg1Vi163WeRtySz2h7TSrXRNINP+a9G67wgACG0gDAARNAA6LyVI1+t+mrXDO4WcyFogY8NbCJGmTbtDheuF3gXjSvQsNIabtrTbXUZHHEHbO+wkXTcuPZyOUSC6tXEZckYrafHmLyVp/lj7y859coHtLXwWlzXYEGNpB6ReSpGp0Ppq0zGz3bS97ZJbQ17tlC4xMDKxCSkTWtfXM5Gq2ti0naDbrh2roDt2uvxNY1rowwtcxzRWjquxc4h2NAKKLLrbZ4m3Y7PaGNzo2JoHT4S9jrzF5K1fyx99KkdCi5z48xeRtP8tv30GvMXkbT/Lb99PGR0aLnrLrxA+aOG7Mx8hIbfYKYAnEhxpkc10NFAREQEREBERBL8z0n1lQpfmek+sqEBFNFCAiIgIip6W0syzx331NTRjW+E925rR6zuzQNLaYZZo778ScGtHhPdTwWjjz8FwlonfLJtZSDJiA0YtiafmM9FTmVlNaHzSGWXwzUNDfAibmGs9BJ39GCig5174Y1FoyAWSwA/e9KDr96LqjOIZZKV5nrU+d6VdwpmoUZ8fSsR/yUnUiCnoiw870p2+lXc/hTNFgev0oB0+/uVNz+FMlrdK6VbENxcfBbxzxdwb75qdK6SEQoKl5rdb6KngBxXOC8SXvN5xpU8fYBwXnnn5xUK22qlTpCzvcbzzLiTwuPoANw5gvsRC+Q6qj9Os30n/h6+vE5dC5tSJjLlYQiktReaoRTRQgIiIJfmek+soj8z0n1lQg0usWl5IHwhgbdeJa1jklcCxocKNjxpu6wol1rjYXsc2QyRh1660hrntg25Y0uNcW5bqtIqrtv0MJnseXzMdGHhpjeG0vgBxIIIOAoqz9VYS4uc6dxJvEGUkGsJgxw8QkdJJzUGEGtTHMe4Rz97DC/kDk32MkpW9jRjg6uVAcVA1pBlhbG0vZJevPocO8OmDWj5zqDEdGeS9RqtDdc0mUhzo3msm+NgjbTmutaKGuVc14nU+z4DvtAKBole0V2RhvYEcq5hXLI0qqjZaM0i2dl9l4Uc5hDgA5rmmha4AkV6CVy+vNjZJPDfaHUjdSu4l4rv3/3qup0botkDXMZeoXFxqa8p1K7hQYDBc5riP0iLD/Dd9ce/tyVjs9OVOiIPEG6me9rCfSeHRRZM0HAc42Ht/Y5+JPbmrkQz6W/UjWbRl17vo+zow68F1TERVIodxYB/ht41x5ufpw9AUjQlnwAjb/Vuodx6MedXBiBX36wjur2dCVHIonQkFPk28a09NMq7qZcyx7jWcH5NooDx4Y416+PqWxve5Pv77t5ez7EiuFUO4UGPe24V3b+P4etDoGDLZtw5uJPHs9ivjjhXHmFejdkpJz6vtTika46Hs+Wzb0Y7g736sarLuFB5Nv44gk8/McBuor27dWmPYff2pxwH9q+r25KxVigNBwY97Zw37i7fX351PceAmuzbx9J3V48ebpV5vHnOPaa9PtUHA4Dn9/7b1aihytqsrWTyBgAaNmQMd7Ad9eO/iUavbSP6zN/C+oF4tWtOIj/AEltdVv16zfSf+Hr69XLqXyHVb9es30n/h6+vEZdC5tb85WHGWS0uhMwa4k4uEoZIXNL5aATxOo29yjRwNLrchvrt048uZK4G++CwiRhEhaCbU9jrrcQ11KGvACtQu3tMwYxzzWjQXHjgK4c+C01h12sstO+3Cd0gLDliKnD0rxpXP8Ad2bayvvvD3RRsDdi8tjeJpgYyCbt4975Vcb2WIXZ6LtBkhikIoXxscRlQloJHbVWWSBwq0gjmoRv4KUGJRSoQS/M9J9ZUtHPRHZnpPrKAjBBwf5znVPeBm4fKcCR4vMp/Ocf9O3z/wD8rxP5NJMe/wAebj4L95J+1R+bWTy0fmvXRG17Tl7/AJz3f6dvnn7q1Gset7rWxjNmI7j794PJNbrm0GAp4RxWw/NrL5aPzXrV6xaqPsjGPdIx4e+5QBwNbrnb88GrWMaVpy8LFrTaogAyZxA+bJ3xvY7lDqcFedrG+1ytMjWtLGZsJo6rqnA5dq1di1ftMwBjhkIPznDZt6bz6VHOKrZjQEtllG0LCXMqAw3qAO3uIAJ6PwWso0/XY9KVFTWnMRvaz3+wLMDEDHI48MWVrznDnzqSsQ07ssOc+Czj14iteDVk2uGOJ3eZ6M+ji6tFa6Hro9o2jMSRejGPC80U5wccKU5gvoGkHWeFt6RrGtq1tblcSRQUaDvXAWFvfIwaHvkZzy5TMx/foXcacsT5nRRhrtkX3pHtk2bm3QbtKG8eVQ4cFzavaws2IwTNvxtYW1IxjLTUZ4OAK9/gUXk2eaPYtBatDTCYGNoMYbC3lPILxHedjzl1wE8KqrZNXZ2Ua4GRhETXt2pF8Uc5zjXwQHupQZhq87V0ws0RJFyMnMi6K76GlOnsWfwKLybPNHsXMWjQM5fIQ1t2R5aW7UgCNsVyJ7jmaOvOLc6kZrGbV61Bxcx4v99IJdhURtiZhX5wvuPAkdKDqvgEfiM80bupcdrrZmiRoAABYSaYVN7M0zPb1K/ozRMrJYL0Yus2jnOMoIDn40awY3gcN4oTiqmvJO1bTPZn1+j09S3pz/0jni0YnnOW/lE7vtqedYCPEjr58z1D1cwWV7hxPZV2/Ie+JyWIrWh9HT740GWQzXXH4o53SP6zN/D+oOOK1zIw+SQOxps6CpwwJyqthpE/pEx+i+oPfM9KqvsoJrUgmgNCRXsPOUxm6gelnjDHB7Ktc01BDnAjox6Vf7tz+Xl893tXnq7oxj7XAx95zXPuuBe6hF1x48y+mnUuyeRHnP8AapnnjjPOJT5pJpidwIM0tCCDy3Yg5g4qovqFr1Ls2zfci5d113lP8Khpv4rnLB+TeZwG1kZHgMGVkdwNTg0Gv71Ux1sPlFS5ey2t8ZrG97DU+A4tO7gablv7Br7ammlWzfslnL85nXhd4LqLFqBZmULg6U/7hwP/ABbQU5lv7LY2RikbGsHBoA9XQF5Z6mOXpYhR0PpaScEyWeSCmV8tIdzDEO7WrZoUXOqX5npPrKhS/M9J9ZUIJCnsWKIMli9gNKgGhqMAaHiOBREE1XJ63n9Ii+jd9cDP3611a5TW/wDWI/o3/X981rHsaFhzrnUdoYwZ0/HjRZBwrXj118Dhn1JE+tanEXRvyuMpmjTjzUOPPyd2Yz9HZ111cskUuRGBBFN5DgWkc9cK5bscFsRrPOa0ldhXhzYjD0+51zjWmWbfWD7/AGKa4jL7d3v2dKmWMSNj8ZrRukceynRlz5U31pRQNZJ6V2r8uDe1a9xoMcOnDfw6/Ssq+/v2qeEccLa/8ZrR5U1rlhz83o9afGW0Envrsv2f2sMsTlju30WvqB0Dq4lCffnxWfCKLXzrNPT5Vw6hwJr7+lVbdpF8hrI4vIqMt2dKYLzcft9Si+KVqPcmi1GERkg13258CSPYPUSsC8V6M+nH00qs2fa71kqK458KDrONOzP++uoHM6TH6TN/D+ovIL20iP0mb+F9QLwawvc1jQXOcbrWtFXOPADekVhFjaaqPHw6zfSf+Hr6+VzWqOqLbK3aPo6dwxOBEYNCWRnhlU710gXJnl5TawlCVCLKiIiAiIgl+Z6T6yoUvzPSfWVCAiIgIiIC5TXAVtEX0bvrrq1rdK6BZO9rnOe0tBAuECoJrjeB3qxNTY4dsIOPA9HzW+/PvqsrmIriKHPKvIHRxwy5gV1I1Nj8pN5zeAHicyfE2Lyk3a37q992PiU5cR0yruz6h7nPnTYj7d3Nzc3Rjkuo+JsflJu1v3VPxOj8pN5zPuK70fCnLOhGe/33/bnjmpdGCKZDHKlOzL7OZdP8TYvKTdrPuodTY/KTecz7qm9HwpzDY8e3q5v79VFGzpx964c45t++q6kamx+Um85n3E+JsflJvOb91TdjqinKyQAmu/Efh79VFk+OvHf9uRz9966g6nR+Um85v3VB1Nj8pN2s+6tb0fCnLsbhwxd6CeP9uFFAbjvG/rqcfQMc88V1I1Nj8pNvyLN5r4qkamReUm7WV+qs7pT5nb2OdapGsaXOcYw1oGLjcGA3ZV4Zcy+j6o6oNsrb76OncKE7o2n5jPtO+g3YK5onVWGzyvlYHOkeAC95BIAwo0CgFcK0FTRbgrzyzmeCiqhEWFEREBERAREQYWY1Y0nElrD1loqVmiJKR0IiIoiIgIiICIiAiIgkKERBIQIiCEREEnJQiICIiAiIgIiICIiAiIg//9k="/>
          <p:cNvSpPr/>
          <p:nvPr/>
        </p:nvSpPr>
        <p:spPr>
          <a:xfrm>
            <a:off x="2783681" y="-144463"/>
            <a:ext cx="2286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183" name="Google Shape;183;p14" descr="data:image/jpg;base64,/9j/4AAQSkZJRgABAQAAAQABAAD/2wCEAAkGBhQSERQUExQUFBUWFhQVGBcVFxYVFxUXGBcVFhoWFRUYHiYeGBkjGxgVHy8gJCcpLS0sFR8xNTAqNSYrLCkBCQoKDgwOGg8PGiwcHx0pLykpLCwsKSkpLCwpKSksLCkpKSksLCwpLCwpNCkpKSwpKSkpKSwsNiwsLCkpKSkpKf/AABEIANIA8AMBIgACEQEDEQH/xAAbAAEAAgMBAQAAAAAAAAAAAAAAAQQCBQYDB//EAEwQAAEDAQQFBQoJCgcBAQAAAAEAAgMRBBIhMQUGE0FRImFxgZEVIzJSU5KhsdHwFBYzQnOywdLhBxckNGJyg5Oi8UNEVGOCs8K04v/EABgBAQEBAQEAAAAAAAAAAAAAAAABAgQD/8QAIxEBAAIBBAMAAwEBAAAAAAAAAAERAgMTITESQVEyUnGhIv/aAAwDAQACEQMRAD8A+sWKzbKKOOtbjGMrxuNDa81aZL3qj8z0n1lQnYKaqEQSCoREBTVQiAFKhanS+mTHeZEGvlDQ9wJIbGwmge8jHHGjc3dAqg24ULXFlqwo6z5Y8mTE83KU3bVXwrPT9ySvbeQaXSEtdKXLThZxADDeNI3S3jfLsgXgUAB3ZVU6X1j+CvgZEWPa50d5j75fdkkLb4krdDQcBg6vADFbd0VpI5Rsx3isbyK8aFyiSC0kYmzk8SyTLzq+lBzlo1ofBBaHN2TZG2m1tDS2U7XZgv5IvclxAxJNOA3K5rHbS+PR0woy9aIHknwWB0bybxBHJ6aK9YdDzQi6wwFpcXkvEr3Oc7wnVLsyrYitOIJs9NwuSdVeViMuxEcfHrLW0MtDyyJ3wKat68WVbaAwPutq4g4kDE8qizm1/maxhpAHF1uYbwcATZmX2OaBJVodQAtqeYrqhZrRT/K1y+Tflw8L8EfZrQQP1UnnjecOAq5FavR2tjpX/wCDGxtnhnIkvlzxJFfLoi00LWGjSKE55UxsaqawPtJtDX3DsnxhrmBzQ9skYkBuOJIzIxOIAwGIV4Q2i9/lqZDvb6gcAa4IyG0iuNnHCjJB28rgg2SLXbO1U8Kz5+LLl5yFtqr4Vn5+RJ6OUg2KLQO0xM20RxnZPY6QRvLWvFxzmOc1tSaF3JqRuHSFv0BERAREQEREEvzPSfWVCl+Z6T6yoQEREBERARFq9MaX2bmRtFZJKmrgS1jAQHPfTOmQbvPMgzt9vdXZQ3XSmhJPgxNOT5OrJuZPACqn4BsoXiMEvdV7nHFz3mlXOrmfVkF4aNlghaQ17iXG897w8vkec3vddxO7cABQAAL00hpON0bhfu1FK0fhz5cyDZoqfdaLxvQ/2J3Xi8b+l/sQXEVPutF439L/AGJ3Xi8b+l3sQXEVPuvF439L/YndeLxv6X+xBcRU+68Xjf0v9id14vG/pf7EFxFT7rxeN/S/2J3Xi8b+l/sQXCtfaLQ6RxiiNKYSSZ7PLkt4yU6m1qdwWD7eZnGOFxFKbSShGzBFQ1odnIQa8Bma4BXrNZmxtDWCjRlv6SScSTmSc0Gt0lZ2xiyMa2gFpjpnWtyU3id5ONSeJW3C12ma1s1P9THXouS59dFsUBERAREQEREEvzPSfWUAUvzPSfWVAQc1Z9azfn2oiZHA6cPLds54bEaX6XLprhhWuKtT63QMu12lCZrx2b6R7JjXm8KVFWuaRhiHA5YrJ2rDS2VpntF2UzOc29EBWWt4g3KjPL1rGTVKNweDJMS8yEm8yo2kTYXAUblda3dmK7yhL3OscIcA4vZeYXgvY5uAbfIqRS9dxu55KtZda2EOdIx8Y25hbyXnCrAHPqO91L2inOs7VqnFI4Oe6Q8m7QuGWyMJ3YVBqQN4rgtXJo+xGR0T7VJtA+r2ySAXnnZkHlNuFw2bTyeJrmiOup7FrSP00Y/5c4fxRiti11RUYg7xiMeha4n9N5/g7v8AuRWxVbSVNk+9W7TGmdOb0Kyq2kXUieaA0GRxr1e+SCyvO0ThjHPcaNY0uceAAJPoCq2vSwa/ZxtMsniMpRv0jzhGOnHHAFa9+rG1nitFoeXvjDgI2VENHbnMOL6Y4nOuQQbWCK0PbeOzjqKtYbzziKgPc0gA14A9amyWkm817br2EBwBvNNRVrmngRuOIoVhHZpGANZM4NGF1zWvIHAOONOmqwOiW5kyX8zIHlr3HnLaYZYZYYBBeRUDZ52+BK148WVlD58dKdN09BVCy6etG0mZLZHMDXxsicHNLJnOwIvGhbQ1xu5Djgg3yKsbLaQK1gcRjcpI2vNtLx7SzHgFnY7UJGBzcjUEGlQQS1wNCRUEEdSD2QIiCho9tJbV9JF/88SvqjYflrV9JF/88KvoNXpsC9Zamn6VH18iTBbNvv6FrdNUvWatf1mOnTclz6lsgg0ej9ZC7aX2BuzcQWNvOlbyw1t6O6CbwIcC2ooc1I1naXil0Rvjs72SEu5RmlMd0sDeTQjM7zwBXpbNAR0e975MGHGoqyOoe5rSG1cCW4g1wwFFqtHaMscrWthtTiGthYGh7AQ2KUzN5BYHZk5gVGSDYHWtgllbdeY442PD2te4vvPlYbrQ3wBsybwND1LdQyBzWuBqHNDgeIIqPWtJ8S4fHmpda27fFy4173hl2lHNq88SMOC3VksuzjZGCS1jWtBOZDRQVpzIjNERFS/M9J9ZWg120lJBZg+Jxa7asbUUOBDyc+hb9+Z6T6yqOltEx2mMRyglocHck0NQCM+sqxV8j5qNcLX5d3Y32J8cLX5d3Y32Lsh+T6y/7vn/AIJ+b6y/7nn/AILo3NP9U5cb8cbX5d3Y32LV2q1Ole58ji5zsyd+7LqX0f8AN9ZeEmH+5+C5m3ajzmd7YWd6BF18jgARQH9479y1hqad9UkxLQWW3yRfJyPZ+64gdmXoW0sevdoZaAXBktISKuFw0vg+E3n4jet7Y/yaV+Vm6ox2cp3HoWwseqVmjtYAiDxsCe+HaG9tc6OwGHMs6menPpYtGidfmTGmwtFaEkxRunYAN5LMRXLI9S9pLc61MdclbCMaRte0TOoQDtCfk/3RU4+EF0TWgCgAA4AADsVLTVjZJC/aBpF2lS0OIqd29c0qsWWysjbdY0NGdBvrvPE869lQGiQ35N8kddwcXNrxuPqB0BTdtDcjHKODqxu7RUHsQXgi56LTssj5Y5YJbMxsrWbc3S1zTm5jt2NBU4Yhbm0aGha1z9pJGbuL9q/AAZ3S64exBYqub1hts07GtsTGykSsDpHEtZGAal0bwQXvbnRuAFQTXBX7NYnTMa6dxcMKMAuNI4yCtTXwrpwxyW0awAAAUAyAy7EGjl0vMLWyyF0pa6J0hmbEKVDqXS7JpIOfOOKt2ecQuETwGsJpG/5pr8x9cpDicfCrxXvpGzuNx8fykZvNBNA4UIcw9IJ6wF5i1RTxvaaYAh7HAXmGlaPaciOORpgUF8ItBqrom1R2e7tBI0uc9htF4zXXGoD7uA9eO7JX36QkBMZiJlFMARcunJ985NzFKVqg84rY2N9se83WMfG5xxNALPFjhiepcTpvXp8kwdZZnCB0UTmm4W3iTIC6jwHU5PDcutsGjNpNaHT0kIkj5NDswdjEahhzPOapb9S7NM8Pc1wIa1gDHXGhra0AaBTeVrGYibkcBNrRaX3b0zjdcHtwbg4Aiow/acOtevxwtfl3djfYum0jqPZ2GENv8uZjHVf80teTTDOoCufm+svCXz/wXvuaf6py4mfWq1Pa5rpnFrgWkUbiCMRktUR7/ivo1r1As4jeWCQuuOu8uvKoaYdK5uwah2qShcGxDffdV3msrz7x0LeGpp/KSYlrrBp60RUDJngYckm+3zXYLe2P8o8rflWMeMqtNw5YYYg404da2dh/JvE3GWR8h4CjBnXnPpW/sGgLPD8nCxp40vOzr4bqn0ryzz056hYt56D1hbagS2OaOm+SMtYf3JPBdwwx5t62iIvBUvzPSfWVCl+Z6T6yoQEREBERBNFrT+u8/wAHP/bxWxWucR8N5/g7uzajcg2Kp6VlAjpdLy8hjWtwLjnSu4AYknIL1tFray6DUucaNaMSeOHAbyoslmLbznOvPccTkABk1jfmtHaTUnNBAtbyCdk6tRybzKkUzBrRH2twAIicTjheYLvMcfUrJCIK7piXU2ZLTgXEtIxArUV6lUisjMf0YC7i3wCK8WtrRp7Fs0QVvhTrtdm6tcrzK9Na0Q2lwp3p3HwmYc2as0SiDwbaHVIuOpjjebQ0696qzxtkBMlnvEYAG5eIOYDgcBzVWxQBBq4ZJ42BrAS2lA19xzowMAL18XhwrjhmV62ZjmvJIfI5129ISwCgGDWtB5LRV2HPmc1fSiDU6PtDttaqsdg+M5txpBFhmrvwp1K7N1a0peb21rReVgHfrV9JH/0RLHSOki07KINfO4VDSTdY2tDJKRk0bhm4ig4oKekLZfnssQa6+JGzuHJIjY1r21koeTUuFOK3gVTRuj9k3wi+R1DJIaB0juJpkBkGjADjmbaCUqoRBPWoREBERBL8z0n1lQpfmek+sqEBERAREQFqLVawy2NBpV0Dg0ZXnCStK5gUzPBbdVrXoyKUgyRseRUAuaCQDmATuwQRY2UFXva95rUilG1+YweJh15lWNs3xh2hU+4cFa7GOuHzRuFPUoGgbPj3mPHPkjFBd2o4jtCbUcR2hUu4NnpTYxUrXwBmh0DZz/gx+aEF3aDiO0JtW+MO0KmdBwVrsY68boUdwbPj3mPHPkhBd2o4jtCbUcR2hUzoKClNjH5oUHQNnOOxj3fNG5BdEg4jtCbUcR2j2qmNBwAk7GPHPkjGqjuDZ6U2MdOF0ILu1HEdoQyt4t7QqR0DZ/Ix4fshT3DgrXYx1/dCDXO0kRPaY4A2SZ0kVATyYxsIxtZKY3BQ4DEnAbyNpo/R4iBNbz30dI85yOyqeA3AbhRZ2TR0cVdnGxl4it1oFaceP4qwgIiICIiAiIgIiIJfmek+sqFL8z0n1lQgIiICIiAiIgIiICIiAikLydbYw+4ZGB5Fbpc0OI4hpNaIPRFEjwASSAAKkkgADiTwUtNRUYimYxFDzoCKaKKICIiAiIgIiICIiAiIgIiIJfmek+sqFL8z0n1lQgIiICIiAiIgIpAVLS2lo7My/ITSoAaBec48GN3lBcRc58eYvI2n+W37yn48ReRtP8tv31fGR0bSuR1XsxYLRDaoy6aS0SvLrhLZmEgsc1+Qa0UABIpTJWxrzF5G0/y2/eWXx6i8lav5Y++njI1OkdOWkOtVDKIhBanNMkMbWslidRobVpvNcK+GXXuZWHaXtO0slzaFhFlEoELNkWSscXOa8NvVBAyIDcKg1Vi163WeRtySz2h7TSrXRNINP+a9G67wgACG0gDAARNAA6LyVI1+t+mrXDO4WcyFogY8NbCJGmTbtDheuF3gXjSvQsNIabtrTbXUZHHEHbO+wkXTcuPZyOUSC6tXEZckYrafHmLyVp/lj7y859coHtLXwWlzXYEGNpB6ReSpGp0Ppq0zGz3bS97ZJbQ17tlC4xMDKxCSkTWtfXM5Gq2ti0naDbrh2roDt2uvxNY1rowwtcxzRWjquxc4h2NAKKLLrbZ4m3Y7PaGNzo2JoHT4S9jrzF5K1fyx99KkdCi5z48xeRtP8tv30GvMXkbT/Lb99PGR0aLnrLrxA+aOG7Mx8hIbfYKYAnEhxpkc10NFAREQEREBERBL8z0n1lQpfmek+sqEBFNFCAiIgIip6W0syzx331NTRjW+E925rR6zuzQNLaYZZo778ScGtHhPdTwWjjz8FwlonfLJtZSDJiA0YtiafmM9FTmVlNaHzSGWXwzUNDfAibmGs9BJ39GCig5174Y1FoyAWSwA/e9KDr96LqjOIZZKV5nrU+d6VdwpmoUZ8fSsR/yUnUiCnoiw870p2+lXc/hTNFgev0oB0+/uVNz+FMlrdK6VbENxcfBbxzxdwb75qdK6SEQoKl5rdb6KngBxXOC8SXvN5xpU8fYBwXnnn5xUK22qlTpCzvcbzzLiTwuPoANw5gvsRC+Q6qj9Os30n/h6+vE5dC5tSJjLlYQiktReaoRTRQgIiIJfmek+soj8z0n1lQg0usWl5IHwhgbdeJa1jklcCxocKNjxpu6wol1rjYXsc2QyRh1660hrntg25Y0uNcW5bqtIqrtv0MJnseXzMdGHhpjeG0vgBxIIIOAoqz9VYS4uc6dxJvEGUkGsJgxw8QkdJJzUGEGtTHMe4Rz97DC/kDk32MkpW9jRjg6uVAcVA1pBlhbG0vZJevPocO8OmDWj5zqDEdGeS9RqtDdc0mUhzo3msm+NgjbTmutaKGuVc14nU+z4DvtAKBole0V2RhvYEcq5hXLI0qqjZaM0i2dl9l4Uc5hDgA5rmmha4AkV6CVy+vNjZJPDfaHUjdSu4l4rv3/3qup0botkDXMZeoXFxqa8p1K7hQYDBc5riP0iLD/Dd9ce/tyVjs9OVOiIPEG6me9rCfSeHRRZM0HAc42Ht/Y5+JPbmrkQz6W/UjWbRl17vo+zow68F1TERVIodxYB/ht41x5ufpw9AUjQlnwAjb/Vuodx6MedXBiBX36wjur2dCVHIonQkFPk28a09NMq7qZcyx7jWcH5NooDx4Y416+PqWxve5Pv77t5ez7EiuFUO4UGPe24V3b+P4etDoGDLZtw5uJPHs9ivjjhXHmFejdkpJz6vtTika46Hs+Wzb0Y7g736sarLuFB5Nv44gk8/McBuor27dWmPYff2pxwH9q+r25KxVigNBwY97Zw37i7fX351PceAmuzbx9J3V48ebpV5vHnOPaa9PtUHA4Dn9/7b1aihytqsrWTyBgAaNmQMd7Ad9eO/iUavbSP6zN/C+oF4tWtOIj/AEltdVv16zfSf+Hr69XLqXyHVb9es30n/h6+vEZdC5tb85WHGWS0uhMwa4k4uEoZIXNL5aATxOo29yjRwNLrchvrt048uZK4G++CwiRhEhaCbU9jrrcQ11KGvACtQu3tMwYxzzWjQXHjgK4c+C01h12sstO+3Cd0gLDliKnD0rxpXP8Ad2bayvvvD3RRsDdi8tjeJpgYyCbt4975Vcb2WIXZ6LtBkhikIoXxscRlQloJHbVWWSBwq0gjmoRv4KUGJRSoQS/M9J9ZUtHPRHZnpPrKAjBBwf5znVPeBm4fKcCR4vMp/Ocf9O3z/wD8rxP5NJMe/wAebj4L95J+1R+bWTy0fmvXRG17Tl7/AJz3f6dvnn7q1Gset7rWxjNmI7j794PJNbrm0GAp4RxWw/NrL5aPzXrV6xaqPsjGPdIx4e+5QBwNbrnb88GrWMaVpy8LFrTaogAyZxA+bJ3xvY7lDqcFedrG+1ytMjWtLGZsJo6rqnA5dq1di1ftMwBjhkIPznDZt6bz6VHOKrZjQEtllG0LCXMqAw3qAO3uIAJ6PwWso0/XY9KVFTWnMRvaz3+wLMDEDHI48MWVrznDnzqSsQ07ssOc+Czj14iteDVk2uGOJ3eZ6M+ji6tFa6Hro9o2jMSRejGPC80U5wccKU5gvoGkHWeFt6RrGtq1tblcSRQUaDvXAWFvfIwaHvkZzy5TMx/foXcacsT5nRRhrtkX3pHtk2bm3QbtKG8eVQ4cFzavaws2IwTNvxtYW1IxjLTUZ4OAK9/gUXk2eaPYtBatDTCYGNoMYbC3lPILxHedjzl1wE8KqrZNXZ2Ua4GRhETXt2pF8Uc5zjXwQHupQZhq87V0ws0RJFyMnMi6K76GlOnsWfwKLybPNHsXMWjQM5fIQ1t2R5aW7UgCNsVyJ7jmaOvOLc6kZrGbV61Bxcx4v99IJdhURtiZhX5wvuPAkdKDqvgEfiM80bupcdrrZmiRoAABYSaYVN7M0zPb1K/ozRMrJYL0Yus2jnOMoIDn40awY3gcN4oTiqmvJO1bTPZn1+j09S3pz/0jni0YnnOW/lE7vtqedYCPEjr58z1D1cwWV7hxPZV2/Ie+JyWIrWh9HT740GWQzXXH4o53SP6zN/D+oOOK1zIw+SQOxps6CpwwJyqthpE/pEx+i+oPfM9KqvsoJrUgmgNCRXsPOUxm6gelnjDHB7Ktc01BDnAjox6Vf7tz+Xl893tXnq7oxj7XAx95zXPuuBe6hF1x48y+mnUuyeRHnP8AapnnjjPOJT5pJpidwIM0tCCDy3Yg5g4qovqFr1Ls2zfci5d113lP8Khpv4rnLB+TeZwG1kZHgMGVkdwNTg0Gv71Ux1sPlFS5ey2t8ZrG97DU+A4tO7gablv7Br7ammlWzfslnL85nXhd4LqLFqBZmULg6U/7hwP/ABbQU5lv7LY2RikbGsHBoA9XQF5Z6mOXpYhR0PpaScEyWeSCmV8tIdzDEO7WrZoUXOqX5npPrKhS/M9J9ZUIJCnsWKIMli9gNKgGhqMAaHiOBREE1XJ63n9Ii+jd9cDP3611a5TW/wDWI/o3/X981rHsaFhzrnUdoYwZ0/HjRZBwrXj118Dhn1JE+tanEXRvyuMpmjTjzUOPPyd2Yz9HZ111cskUuRGBBFN5DgWkc9cK5bscFsRrPOa0ldhXhzYjD0+51zjWmWbfWD7/AGKa4jL7d3v2dKmWMSNj8ZrRukceynRlz5U31pRQNZJ6V2r8uDe1a9xoMcOnDfw6/Ssq+/v2qeEccLa/8ZrR5U1rlhz83o9afGW0Envrsv2f2sMsTlju30WvqB0Dq4lCffnxWfCKLXzrNPT5Vw6hwJr7+lVbdpF8hrI4vIqMt2dKYLzcft9Si+KVqPcmi1GERkg13258CSPYPUSsC8V6M+nH00qs2fa71kqK458KDrONOzP++uoHM6TH6TN/D+ovIL20iP0mb+F9QLwawvc1jQXOcbrWtFXOPADekVhFjaaqPHw6zfSf+Hr6+VzWqOqLbK3aPo6dwxOBEYNCWRnhlU710gXJnl5TawlCVCLKiIiAiIgl+Z6T6yoUvzPSfWVCAiIgIiIC5TXAVtEX0bvrrq1rdK6BZO9rnOe0tBAuECoJrjeB3qxNTY4dsIOPA9HzW+/PvqsrmIriKHPKvIHRxwy5gV1I1Nj8pN5zeAHicyfE2Lyk3a37q992PiU5cR0yruz6h7nPnTYj7d3Nzc3Rjkuo+JsflJu1v3VPxOj8pN5zPuK70fCnLOhGe/33/bnjmpdGCKZDHKlOzL7OZdP8TYvKTdrPuodTY/KTecz7qm9HwpzDY8e3q5v79VFGzpx964c45t++q6kamx+Um85n3E+JsflJvOb91TdjqinKyQAmu/Efh79VFk+OvHf9uRz9966g6nR+Um85v3VB1Nj8pN2s+6tb0fCnLsbhwxd6CeP9uFFAbjvG/rqcfQMc88V1I1Nj8pNvyLN5r4qkamReUm7WV+qs7pT5nb2OdapGsaXOcYw1oGLjcGA3ZV4Zcy+j6o6oNsrb76OncKE7o2n5jPtO+g3YK5onVWGzyvlYHOkeAC95BIAwo0CgFcK0FTRbgrzyzmeCiqhEWFEREBERAREQYWY1Y0nElrD1loqVmiJKR0IiIoiIgIiICIiAiIgkKERBIQIiCEREEnJQiICIiAiIgIiICIiAiIg//9k="/>
          <p:cNvSpPr/>
          <p:nvPr/>
        </p:nvSpPr>
        <p:spPr>
          <a:xfrm>
            <a:off x="2783681" y="-144463"/>
            <a:ext cx="2286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pic>
        <p:nvPicPr>
          <p:cNvPr id="184" name="Google Shape;184;p14"/>
          <p:cNvPicPr preferRelativeResize="0"/>
          <p:nvPr/>
        </p:nvPicPr>
        <p:blipFill rotWithShape="1">
          <a:blip r:embed="rId3">
            <a:alphaModFix/>
          </a:blip>
          <a:srcRect/>
          <a:stretch/>
        </p:blipFill>
        <p:spPr>
          <a:xfrm>
            <a:off x="8114499" y="1386066"/>
            <a:ext cx="3996305" cy="1739568"/>
          </a:xfrm>
          <a:prstGeom prst="rect">
            <a:avLst/>
          </a:prstGeom>
          <a:noFill/>
          <a:ln>
            <a:noFill/>
          </a:ln>
        </p:spPr>
      </p:pic>
      <p:pic>
        <p:nvPicPr>
          <p:cNvPr id="185" name="Google Shape;185;p14"/>
          <p:cNvPicPr preferRelativeResize="0"/>
          <p:nvPr/>
        </p:nvPicPr>
        <p:blipFill rotWithShape="1">
          <a:blip r:embed="rId4">
            <a:alphaModFix/>
          </a:blip>
          <a:srcRect/>
          <a:stretch/>
        </p:blipFill>
        <p:spPr>
          <a:xfrm>
            <a:off x="8351221" y="4257470"/>
            <a:ext cx="3567009" cy="25574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Prueba </a:t>
            </a:r>
            <a:br>
              <a:rPr lang="en-US"/>
            </a:br>
            <a:endParaRPr/>
          </a:p>
        </p:txBody>
      </p:sp>
      <p:sp>
        <p:nvSpPr>
          <p:cNvPr id="192" name="Google Shape;192;p1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15</a:t>
            </a:fld>
            <a:endParaRPr/>
          </a:p>
        </p:txBody>
      </p:sp>
      <p:sp>
        <p:nvSpPr>
          <p:cNvPr id="193" name="Google Shape;193;p1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94" name="Google Shape;194;p1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0" algn="l" rtl="0">
              <a:lnSpc>
                <a:spcPct val="85000"/>
              </a:lnSpc>
              <a:spcBef>
                <a:spcPts val="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347472" lvl="1" indent="-190500" algn="l" rtl="0">
              <a:lnSpc>
                <a:spcPct val="85000"/>
              </a:lnSpc>
              <a:spcBef>
                <a:spcPts val="600"/>
              </a:spcBef>
              <a:spcAft>
                <a:spcPts val="0"/>
              </a:spcAft>
              <a:buClr>
                <a:srgbClr val="262626"/>
              </a:buClr>
              <a:buSzPts val="2400"/>
              <a:buNone/>
            </a:pPr>
            <a:endParaRPr/>
          </a:p>
        </p:txBody>
      </p:sp>
      <p:sp>
        <p:nvSpPr>
          <p:cNvPr id="195" name="Google Shape;195;p1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196" name="Google Shape;196;p15"/>
          <p:cNvSpPr txBox="1"/>
          <p:nvPr/>
        </p:nvSpPr>
        <p:spPr>
          <a:xfrm>
            <a:off x="911424" y="1844824"/>
            <a:ext cx="717215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Twentieth Century"/>
                <a:ea typeface="Twentieth Century"/>
                <a:cs typeface="Twentieth Century"/>
                <a:sym typeface="Twentieth Century"/>
              </a:rPr>
              <a:t>¿En qué momento se pueden definir los casos de prueba?</a:t>
            </a:r>
            <a:endParaRPr sz="1400" b="0" i="0" u="none" strike="noStrike" cap="none">
              <a:solidFill>
                <a:srgbClr val="000000"/>
              </a:solidFill>
              <a:latin typeface="Arial"/>
              <a:ea typeface="Arial"/>
              <a:cs typeface="Arial"/>
              <a:sym typeface="Arial"/>
            </a:endParaRPr>
          </a:p>
        </p:txBody>
      </p:sp>
      <p:sp>
        <p:nvSpPr>
          <p:cNvPr id="197" name="Google Shape;197;p15"/>
          <p:cNvSpPr/>
          <p:nvPr/>
        </p:nvSpPr>
        <p:spPr>
          <a:xfrm>
            <a:off x="623392" y="2636912"/>
            <a:ext cx="3400027" cy="3643312"/>
          </a:xfrm>
          <a:prstGeom prst="rect">
            <a:avLst/>
          </a:prstGeom>
          <a:solidFill>
            <a:srgbClr val="C00000"/>
          </a:soli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Arial"/>
                <a:ea typeface="Arial"/>
                <a:cs typeface="Arial"/>
                <a:sym typeface="Arial"/>
              </a:rPr>
              <a:t>Ejemplo 1</a:t>
            </a:r>
            <a:r>
              <a:rPr lang="en-US" sz="2000" b="0" i="0" u="none" strike="noStrike" cap="none">
                <a:solidFill>
                  <a:schemeClr val="lt1"/>
                </a:solidFill>
                <a:latin typeface="Arial"/>
                <a:ea typeface="Arial"/>
                <a:cs typeface="Arial"/>
                <a:sym typeface="Arial"/>
              </a:rPr>
              <a:t>: Tengo una función del sistema que busca un número en una secuencia de números y devuelve la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posición en la que se encuentra (-1 si no lo encuentra)</a:t>
            </a:r>
            <a:endParaRPr sz="1400" b="0" i="0" u="none" strike="noStrike" cap="none">
              <a:solidFill>
                <a:srgbClr val="000000"/>
              </a:solidFill>
              <a:latin typeface="Arial"/>
              <a:ea typeface="Arial"/>
              <a:cs typeface="Arial"/>
              <a:sym typeface="Arial"/>
            </a:endParaRPr>
          </a:p>
        </p:txBody>
      </p:sp>
      <p:sp>
        <p:nvSpPr>
          <p:cNvPr id="198" name="Google Shape;198;p15"/>
          <p:cNvSpPr/>
          <p:nvPr/>
        </p:nvSpPr>
        <p:spPr>
          <a:xfrm>
            <a:off x="5667375" y="4357688"/>
            <a:ext cx="4119563" cy="785812"/>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¿Cuántos valores debemos probar?</a:t>
            </a:r>
            <a:endParaRPr sz="1400" b="0" i="0" u="none" strike="noStrike" cap="none">
              <a:solidFill>
                <a:srgbClr val="000000"/>
              </a:solidFill>
              <a:latin typeface="Arial"/>
              <a:ea typeface="Arial"/>
              <a:cs typeface="Arial"/>
              <a:sym typeface="Arial"/>
            </a:endParaRPr>
          </a:p>
        </p:txBody>
      </p:sp>
      <p:sp>
        <p:nvSpPr>
          <p:cNvPr id="199" name="Google Shape;199;p15"/>
          <p:cNvSpPr/>
          <p:nvPr/>
        </p:nvSpPr>
        <p:spPr>
          <a:xfrm>
            <a:off x="6042426" y="2576525"/>
            <a:ext cx="4119600" cy="1357200"/>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¿Qué valores podemos definir como casos de prueba para el ejemplo 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 ¿Por qué?</a:t>
            </a:r>
            <a:endParaRPr sz="1400" b="0" i="0" u="none" strike="noStrike" cap="none">
              <a:solidFill>
                <a:srgbClr val="000000"/>
              </a:solidFill>
              <a:latin typeface="Arial"/>
              <a:ea typeface="Arial"/>
              <a:cs typeface="Arial"/>
              <a:sym typeface="Arial"/>
            </a:endParaRPr>
          </a:p>
        </p:txBody>
      </p:sp>
      <p:sp>
        <p:nvSpPr>
          <p:cNvPr id="200" name="Google Shape;200;p15"/>
          <p:cNvSpPr/>
          <p:nvPr/>
        </p:nvSpPr>
        <p:spPr>
          <a:xfrm>
            <a:off x="6524626" y="5500688"/>
            <a:ext cx="5033962" cy="785812"/>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¿Cuándo lo podemos probar efectivamente?</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Effect transition="in" filter="fade">
                                      <p:cBhvr>
                                        <p:cTn id="12" dur="1000"/>
                                        <p:tgtEl>
                                          <p:spTgt spid="1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0"/>
                                        </p:tgtEl>
                                        <p:attrNameLst>
                                          <p:attrName>style.visibility</p:attrName>
                                        </p:attrNameLst>
                                      </p:cBhvr>
                                      <p:to>
                                        <p:strVal val="visible"/>
                                      </p:to>
                                    </p:set>
                                    <p:animEffect transition="in" filter="fade">
                                      <p:cBhvr>
                                        <p:cTn id="17"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767408" y="764704"/>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chemeClr val="lt1"/>
              </a:buClr>
              <a:buSzPts val="4000"/>
              <a:buFont typeface="Calibri"/>
              <a:buNone/>
            </a:pPr>
            <a:r>
              <a:rPr lang="en-US">
                <a:solidFill>
                  <a:schemeClr val="lt1"/>
                </a:solidFill>
                <a:latin typeface="Calibri"/>
                <a:ea typeface="Calibri"/>
                <a:cs typeface="Calibri"/>
                <a:sym typeface="Calibri"/>
              </a:rPr>
              <a:t>Tipos de Prueba </a:t>
            </a:r>
            <a:br>
              <a:rPr lang="en-US">
                <a:solidFill>
                  <a:schemeClr val="lt1"/>
                </a:solidFill>
                <a:latin typeface="Calibri"/>
                <a:ea typeface="Calibri"/>
                <a:cs typeface="Calibri"/>
                <a:sym typeface="Calibri"/>
              </a:rPr>
            </a:br>
            <a:endParaRPr>
              <a:latin typeface="Calibri"/>
              <a:ea typeface="Calibri"/>
              <a:cs typeface="Calibri"/>
              <a:sym typeface="Calibri"/>
            </a:endParaRPr>
          </a:p>
        </p:txBody>
      </p:sp>
      <p:sp>
        <p:nvSpPr>
          <p:cNvPr id="206" name="Google Shape;206;p1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16</a:t>
            </a:fld>
            <a:endParaRPr/>
          </a:p>
        </p:txBody>
      </p:sp>
      <p:sp>
        <p:nvSpPr>
          <p:cNvPr id="207" name="Google Shape;207;p1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08" name="Google Shape;208;p1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0" algn="l" rtl="0">
              <a:lnSpc>
                <a:spcPct val="85000"/>
              </a:lnSpc>
              <a:spcBef>
                <a:spcPts val="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347472" lvl="1" indent="-190500" algn="l" rtl="0">
              <a:lnSpc>
                <a:spcPct val="85000"/>
              </a:lnSpc>
              <a:spcBef>
                <a:spcPts val="600"/>
              </a:spcBef>
              <a:spcAft>
                <a:spcPts val="0"/>
              </a:spcAft>
              <a:buClr>
                <a:srgbClr val="262626"/>
              </a:buClr>
              <a:buSzPts val="2400"/>
              <a:buNone/>
            </a:pPr>
            <a:endParaRPr/>
          </a:p>
        </p:txBody>
      </p:sp>
      <p:sp>
        <p:nvSpPr>
          <p:cNvPr id="209" name="Google Shape;209;p1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210" name="Google Shape;210;p16"/>
          <p:cNvSpPr/>
          <p:nvPr/>
        </p:nvSpPr>
        <p:spPr>
          <a:xfrm>
            <a:off x="1057896" y="2158764"/>
            <a:ext cx="3595688" cy="4143375"/>
          </a:xfrm>
          <a:prstGeom prst="rect">
            <a:avLst/>
          </a:prstGeom>
          <a:solidFill>
            <a:srgbClr val="C00000"/>
          </a:soli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chemeClr val="dk1"/>
                </a:solidFill>
                <a:latin typeface="Arial"/>
                <a:ea typeface="Arial"/>
                <a:cs typeface="Arial"/>
                <a:sym typeface="Arial"/>
              </a:rPr>
              <a:t>Ejemplo 2: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Procedure eliminarValor (var pri: Lista; n:integer);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Var pos,ant:lista;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Begin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pos:= pri; ant:= pri; ok:= false;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while (pos &lt;&gt; nil) and (not ok)do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if (pos^.datos = n) then ok:= true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else begin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ant:=pos;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pos:= pos^.sig;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end; </a:t>
            </a:r>
            <a:endParaRPr sz="1400" b="0" i="0" u="none" strike="noStrike" cap="none">
              <a:solidFill>
                <a:srgbClr val="000000"/>
              </a:solidFill>
              <a:latin typeface="Arial"/>
              <a:ea typeface="Arial"/>
              <a:cs typeface="Arial"/>
              <a:sym typeface="Arial"/>
            </a:endParaRPr>
          </a:p>
        </p:txBody>
      </p:sp>
      <p:sp>
        <p:nvSpPr>
          <p:cNvPr id="211" name="Google Shape;211;p16"/>
          <p:cNvSpPr/>
          <p:nvPr/>
        </p:nvSpPr>
        <p:spPr>
          <a:xfrm>
            <a:off x="6256734" y="3500438"/>
            <a:ext cx="2992665" cy="2857500"/>
          </a:xfrm>
          <a:prstGeom prst="rect">
            <a:avLst/>
          </a:prstGeom>
          <a:solidFill>
            <a:srgbClr val="C00000"/>
          </a:soli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if (ok=true) then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begin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if (pos = pri) then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pri:= pos^.sig</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else begin</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ant^.sig:= pos^.sig</a:t>
            </a:r>
            <a:endParaRPr sz="1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dispose (pos);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end;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End;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12" name="Google Shape;212;p16"/>
          <p:cNvCxnSpPr/>
          <p:nvPr/>
        </p:nvCxnSpPr>
        <p:spPr>
          <a:xfrm rot="10800000" flipH="1">
            <a:off x="1985963" y="3571800"/>
            <a:ext cx="4324500" cy="2257500"/>
          </a:xfrm>
          <a:prstGeom prst="curvedConnector3">
            <a:avLst>
              <a:gd name="adj1" fmla="val 67509"/>
            </a:avLst>
          </a:prstGeom>
          <a:noFill/>
          <a:ln w="9525" cap="flat" cmpd="sng">
            <a:solidFill>
              <a:schemeClr val="dk1"/>
            </a:solidFill>
            <a:prstDash val="solid"/>
            <a:round/>
            <a:headEnd type="none" w="sm" len="sm"/>
            <a:tailEnd type="stealth" w="med" len="med"/>
          </a:ln>
        </p:spPr>
      </p:cxnSp>
      <p:sp>
        <p:nvSpPr>
          <p:cNvPr id="213" name="Google Shape;213;p16"/>
          <p:cNvSpPr/>
          <p:nvPr/>
        </p:nvSpPr>
        <p:spPr>
          <a:xfrm>
            <a:off x="7746345" y="217759"/>
            <a:ext cx="2625328" cy="1071562"/>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¿Qué probarían en este código?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 ¿Por qué?</a:t>
            </a:r>
            <a:endParaRPr sz="1400" b="0" i="0" u="none" strike="noStrike" cap="none">
              <a:solidFill>
                <a:srgbClr val="000000"/>
              </a:solidFill>
              <a:latin typeface="Arial"/>
              <a:ea typeface="Arial"/>
              <a:cs typeface="Arial"/>
              <a:sym typeface="Arial"/>
            </a:endParaRPr>
          </a:p>
        </p:txBody>
      </p:sp>
      <p:sp>
        <p:nvSpPr>
          <p:cNvPr id="214" name="Google Shape;214;p16"/>
          <p:cNvSpPr/>
          <p:nvPr/>
        </p:nvSpPr>
        <p:spPr>
          <a:xfrm>
            <a:off x="7599908" y="2158764"/>
            <a:ext cx="2962156" cy="1071563"/>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¿Cómo garantizamos que recorrimos todos los caminos posibles?</a:t>
            </a:r>
            <a:endParaRPr sz="1400" b="0" i="0" u="none" strike="noStrike" cap="none">
              <a:solidFill>
                <a:srgbClr val="000000"/>
              </a:solidFill>
              <a:latin typeface="Arial"/>
              <a:ea typeface="Arial"/>
              <a:cs typeface="Arial"/>
              <a:sym typeface="Arial"/>
            </a:endParaRPr>
          </a:p>
        </p:txBody>
      </p:sp>
      <p:sp>
        <p:nvSpPr>
          <p:cNvPr id="215" name="Google Shape;215;p16"/>
          <p:cNvSpPr/>
          <p:nvPr/>
        </p:nvSpPr>
        <p:spPr>
          <a:xfrm>
            <a:off x="4944071" y="1129883"/>
            <a:ext cx="2625328" cy="1071563"/>
          </a:xfrm>
          <a:prstGeom prst="roundRect">
            <a:avLst>
              <a:gd name="adj" fmla="val 16667"/>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¿Qué valores debemos probar?</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10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animEffect transition="in" filter="fade">
                                      <p:cBhvr>
                                        <p:cTn id="12" dur="10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fade">
                                      <p:cBhvr>
                                        <p:cTn id="17" dur="1000"/>
                                        <p:tgtEl>
                                          <p:spTgt spid="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4"/>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n-US"/>
              <a:t>Caja Negra</a:t>
            </a:r>
            <a:endParaRPr/>
          </a:p>
        </p:txBody>
      </p:sp>
      <p:sp>
        <p:nvSpPr>
          <p:cNvPr id="222" name="Google Shape;222;p44"/>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a:t>Tipos de Prueba </a:t>
            </a:r>
            <a:br>
              <a:rPr lang="en-US"/>
            </a:br>
            <a:r>
              <a:rPr lang="en-US"/>
              <a:t>Caja Negra (o Cerrada)</a:t>
            </a:r>
            <a:endParaRPr/>
          </a:p>
        </p:txBody>
      </p:sp>
      <p:sp>
        <p:nvSpPr>
          <p:cNvPr id="228" name="Google Shape;228;p1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18</a:t>
            </a:fld>
            <a:endParaRPr/>
          </a:p>
        </p:txBody>
      </p:sp>
      <p:sp>
        <p:nvSpPr>
          <p:cNvPr id="229" name="Google Shape;229;p1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30" name="Google Shape;230;p1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a:t>También denominada prueba de comportamiento, se centran en los requisitos funcionales del software.</a:t>
            </a:r>
            <a:endParaRPr/>
          </a:p>
          <a:p>
            <a:pPr marL="91440" lvl="0" indent="-177800" algn="l" rtl="0">
              <a:lnSpc>
                <a:spcPct val="85000"/>
              </a:lnSpc>
              <a:spcBef>
                <a:spcPts val="1300"/>
              </a:spcBef>
              <a:spcAft>
                <a:spcPts val="0"/>
              </a:spcAft>
              <a:buClr>
                <a:srgbClr val="C00000"/>
              </a:buClr>
              <a:buSzPts val="2800"/>
              <a:buFont typeface="Arial"/>
              <a:buChar char="»"/>
            </a:pPr>
            <a:r>
              <a:rPr lang="en-US" sz="2800"/>
              <a:t>Intenta descubrir diferentes tipos de errores que los métodos de caja blanca.</a:t>
            </a:r>
            <a:endParaRPr/>
          </a:p>
          <a:p>
            <a:pPr marL="91440" lvl="0" indent="0" algn="l" rtl="0">
              <a:lnSpc>
                <a:spcPct val="85000"/>
              </a:lnSpc>
              <a:spcBef>
                <a:spcPts val="1300"/>
              </a:spcBef>
              <a:spcAft>
                <a:spcPts val="0"/>
              </a:spcAft>
              <a:buClr>
                <a:srgbClr val="C00000"/>
              </a:buClr>
              <a:buSzPts val="2800"/>
              <a:buFont typeface="Arial"/>
              <a:buNone/>
            </a:pPr>
            <a:endParaRPr sz="2800"/>
          </a:p>
          <a:p>
            <a:pPr marL="91440" lvl="0" indent="0" algn="l" rtl="0">
              <a:lnSpc>
                <a:spcPct val="85000"/>
              </a:lnSpc>
              <a:spcBef>
                <a:spcPts val="1300"/>
              </a:spcBef>
              <a:spcAft>
                <a:spcPts val="0"/>
              </a:spcAft>
              <a:buClr>
                <a:srgbClr val="C00000"/>
              </a:buClr>
              <a:buSzPts val="2800"/>
              <a:buFont typeface="Arial"/>
              <a:buNone/>
            </a:pPr>
            <a:endParaRPr sz="2800"/>
          </a:p>
          <a:p>
            <a:pPr marL="347472" lvl="1" indent="-165100" algn="l" rtl="0">
              <a:lnSpc>
                <a:spcPct val="85000"/>
              </a:lnSpc>
              <a:spcBef>
                <a:spcPts val="600"/>
              </a:spcBef>
              <a:spcAft>
                <a:spcPts val="0"/>
              </a:spcAft>
              <a:buClr>
                <a:srgbClr val="262626"/>
              </a:buClr>
              <a:buSzPts val="2800"/>
              <a:buNone/>
            </a:pPr>
            <a:endParaRPr sz="2800"/>
          </a:p>
        </p:txBody>
      </p:sp>
      <p:sp>
        <p:nvSpPr>
          <p:cNvPr id="231" name="Google Shape;231;p1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232" name="Google Shape;232;p17"/>
          <p:cNvPicPr preferRelativeResize="0"/>
          <p:nvPr/>
        </p:nvPicPr>
        <p:blipFill rotWithShape="1">
          <a:blip r:embed="rId3">
            <a:alphaModFix/>
          </a:blip>
          <a:srcRect r="46423"/>
          <a:stretch/>
        </p:blipFill>
        <p:spPr>
          <a:xfrm>
            <a:off x="7917670" y="3571876"/>
            <a:ext cx="1302544" cy="2471738"/>
          </a:xfrm>
          <a:prstGeom prst="rect">
            <a:avLst/>
          </a:prstGeom>
          <a:noFill/>
          <a:ln>
            <a:noFill/>
          </a:ln>
          <a:effectLst>
            <a:outerShdw blurRad="292100" dist="139700" dir="2700000" algn="tl" rotWithShape="0">
              <a:srgbClr val="333333">
                <a:alpha val="63921"/>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8"/>
          <p:cNvSpPr txBox="1">
            <a:spLocks noGrp="1"/>
          </p:cNvSpPr>
          <p:nvPr>
            <p:ph type="title"/>
          </p:nvPr>
        </p:nvSpPr>
        <p:spPr>
          <a:xfrm>
            <a:off x="565596" y="163388"/>
            <a:ext cx="10772775"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dirty="0" err="1"/>
              <a:t>Tipos</a:t>
            </a:r>
            <a:r>
              <a:rPr lang="en-US" dirty="0"/>
              <a:t> de </a:t>
            </a:r>
            <a:r>
              <a:rPr lang="en-US" dirty="0" err="1"/>
              <a:t>Prueba</a:t>
            </a:r>
            <a:br>
              <a:rPr lang="en-US" dirty="0"/>
            </a:br>
            <a:r>
              <a:rPr lang="en-US" dirty="0"/>
              <a:t>Caja Negra (o </a:t>
            </a:r>
            <a:r>
              <a:rPr lang="en-US" dirty="0" err="1"/>
              <a:t>Cerrada</a:t>
            </a:r>
            <a:r>
              <a:rPr lang="en-US" dirty="0"/>
              <a:t>)</a:t>
            </a:r>
            <a:endParaRPr dirty="0"/>
          </a:p>
        </p:txBody>
      </p:sp>
      <p:sp>
        <p:nvSpPr>
          <p:cNvPr id="238" name="Google Shape;238;p1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19</a:t>
            </a:fld>
            <a:endParaRPr/>
          </a:p>
        </p:txBody>
      </p:sp>
      <p:sp>
        <p:nvSpPr>
          <p:cNvPr id="239" name="Google Shape;239;p1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41" name="Google Shape;241;p1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242" name="Google Shape;242;p18"/>
          <p:cNvSpPr/>
          <p:nvPr/>
        </p:nvSpPr>
        <p:spPr>
          <a:xfrm>
            <a:off x="3287316" y="3213100"/>
            <a:ext cx="5829300" cy="2501900"/>
          </a:xfrm>
          <a:prstGeom prst="rect">
            <a:avLst/>
          </a:prstGeom>
          <a:noFill/>
          <a:ln>
            <a:noFill/>
          </a:ln>
        </p:spPr>
        <p:txBody>
          <a:bodyPr spcFirstLastPara="1" wrap="square" lIns="91425" tIns="45700" rIns="91425" bIns="45700" anchor="t" anchorCtr="0">
            <a:noAutofit/>
          </a:bodyPr>
          <a:lstStyle/>
          <a:p>
            <a:pPr marL="342900" marR="0" lvl="0" indent="-219075" algn="just" rtl="0">
              <a:lnSpc>
                <a:spcPct val="100000"/>
              </a:lnSpc>
              <a:spcBef>
                <a:spcPts val="0"/>
              </a:spcBef>
              <a:spcAft>
                <a:spcPts val="0"/>
              </a:spcAft>
              <a:buClr>
                <a:schemeClr val="lt2"/>
              </a:buClr>
              <a:buSzPts val="1950"/>
              <a:buFont typeface="Noto Sans Symbols"/>
              <a:buNone/>
            </a:pPr>
            <a:endParaRPr sz="2600" b="0" i="0" u="none" strike="noStrike" cap="none">
              <a:solidFill>
                <a:srgbClr val="000000"/>
              </a:solidFill>
              <a:latin typeface="Twentieth Century"/>
              <a:ea typeface="Twentieth Century"/>
              <a:cs typeface="Twentieth Century"/>
              <a:sym typeface="Twentieth Century"/>
            </a:endParaRPr>
          </a:p>
        </p:txBody>
      </p:sp>
      <p:pic>
        <p:nvPicPr>
          <p:cNvPr id="7" name="Imagen 6" descr="Diagrama&#10;&#10;El contenido generado por IA puede ser incorrecto.">
            <a:extLst>
              <a:ext uri="{FF2B5EF4-FFF2-40B4-BE49-F238E27FC236}">
                <a16:creationId xmlns:a16="http://schemas.microsoft.com/office/drawing/2014/main" id="{52CB75B6-8B49-E906-3292-E313A23A40BB}"/>
              </a:ext>
            </a:extLst>
          </p:cNvPr>
          <p:cNvPicPr>
            <a:picLocks noChangeAspect="1"/>
          </p:cNvPicPr>
          <p:nvPr/>
        </p:nvPicPr>
        <p:blipFill>
          <a:blip r:embed="rId3"/>
          <a:stretch>
            <a:fillRect/>
          </a:stretch>
        </p:blipFill>
        <p:spPr>
          <a:xfrm>
            <a:off x="16521" y="1220697"/>
            <a:ext cx="12192000" cy="5334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 calcmode="lin" valueType="num">
                                      <p:cBhvr additive="base">
                                        <p:cTn id="7" dur="500"/>
                                        <p:tgtEl>
                                          <p:spTgt spid="2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software</a:t>
            </a:r>
            <a:endParaRPr/>
          </a:p>
        </p:txBody>
      </p:sp>
      <p:sp>
        <p:nvSpPr>
          <p:cNvPr id="64" name="Google Shape;64;p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a:t>
            </a:fld>
            <a:endParaRPr/>
          </a:p>
        </p:txBody>
      </p:sp>
      <p:sp>
        <p:nvSpPr>
          <p:cNvPr id="65" name="Google Shape;65;p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66" name="Google Shape;66;p2"/>
          <p:cNvSpPr txBox="1">
            <a:spLocks noGrp="1"/>
          </p:cNvSpPr>
          <p:nvPr>
            <p:ph type="body" idx="2"/>
          </p:nvPr>
        </p:nvSpPr>
        <p:spPr>
          <a:xfrm>
            <a:off x="623392" y="2075944"/>
            <a:ext cx="10334418" cy="4478753"/>
          </a:xfrm>
          <a:prstGeom prst="rect">
            <a:avLst/>
          </a:prstGeom>
          <a:noFill/>
          <a:ln>
            <a:noFill/>
          </a:ln>
        </p:spPr>
        <p:txBody>
          <a:bodyPr spcFirstLastPara="1" wrap="square" lIns="91425" tIns="45700" rIns="91425" bIns="45700" anchor="t" anchorCtr="0">
            <a:normAutofit/>
          </a:bodyPr>
          <a:lstStyle/>
          <a:p>
            <a:pPr marL="91440" lvl="0" indent="-203200" algn="l" rtl="0">
              <a:lnSpc>
                <a:spcPct val="85000"/>
              </a:lnSpc>
              <a:spcBef>
                <a:spcPts val="0"/>
              </a:spcBef>
              <a:spcAft>
                <a:spcPts val="0"/>
              </a:spcAft>
              <a:buClr>
                <a:srgbClr val="C00000"/>
              </a:buClr>
              <a:buSzPts val="3200"/>
              <a:buFont typeface="Arial"/>
              <a:buChar char="»"/>
            </a:pPr>
            <a:r>
              <a:rPr lang="en-US" sz="3200" dirty="0"/>
              <a:t>La </a:t>
            </a:r>
            <a:r>
              <a:rPr lang="en-US" sz="3200" dirty="0" err="1"/>
              <a:t>etapa</a:t>
            </a:r>
            <a:r>
              <a:rPr lang="en-US" sz="3200" dirty="0"/>
              <a:t> de </a:t>
            </a:r>
            <a:r>
              <a:rPr lang="en-US" sz="3200" dirty="0" err="1"/>
              <a:t>Prueba</a:t>
            </a:r>
            <a:r>
              <a:rPr lang="en-US" sz="3200" dirty="0"/>
              <a:t> no es la </a:t>
            </a:r>
            <a:r>
              <a:rPr lang="en-US" sz="3200" dirty="0" err="1"/>
              <a:t>primera</a:t>
            </a:r>
            <a:r>
              <a:rPr lang="en-US" sz="3200" dirty="0"/>
              <a:t> </a:t>
            </a:r>
            <a:r>
              <a:rPr lang="en-US" sz="3200" dirty="0" err="1"/>
              <a:t>instancia</a:t>
            </a:r>
            <a:r>
              <a:rPr lang="en-US" sz="3200" dirty="0"/>
              <a:t> </a:t>
            </a:r>
            <a:r>
              <a:rPr lang="en-US" sz="3200" dirty="0" err="1"/>
              <a:t>en</a:t>
            </a:r>
            <a:r>
              <a:rPr lang="en-US" sz="3200" dirty="0"/>
              <a:t> que se </a:t>
            </a:r>
            <a:r>
              <a:rPr lang="en-US" sz="3200" dirty="0" err="1"/>
              <a:t>localizan</a:t>
            </a:r>
            <a:r>
              <a:rPr lang="en-US" sz="3200" dirty="0"/>
              <a:t> </a:t>
            </a:r>
            <a:r>
              <a:rPr lang="en-US" sz="3200" dirty="0" err="1"/>
              <a:t>defectos</a:t>
            </a:r>
            <a:r>
              <a:rPr lang="en-US" sz="3200" dirty="0"/>
              <a:t>.</a:t>
            </a:r>
            <a:endParaRPr dirty="0"/>
          </a:p>
          <a:p>
            <a:pPr marL="91440" lvl="0" indent="0" algn="l" rtl="0">
              <a:lnSpc>
                <a:spcPct val="85000"/>
              </a:lnSpc>
              <a:spcBef>
                <a:spcPts val="0"/>
              </a:spcBef>
              <a:spcAft>
                <a:spcPts val="0"/>
              </a:spcAft>
              <a:buClr>
                <a:srgbClr val="C00000"/>
              </a:buClr>
              <a:buSzPts val="3200"/>
              <a:buFont typeface="Arial"/>
              <a:buNone/>
            </a:pPr>
            <a:endParaRPr dirty="0"/>
          </a:p>
          <a:p>
            <a:pPr marL="91440" lvl="0" indent="-203200" algn="l" rtl="0">
              <a:lnSpc>
                <a:spcPct val="85000"/>
              </a:lnSpc>
              <a:spcBef>
                <a:spcPts val="1300"/>
              </a:spcBef>
              <a:spcAft>
                <a:spcPts val="0"/>
              </a:spcAft>
              <a:buClr>
                <a:srgbClr val="C00000"/>
              </a:buClr>
              <a:buSzPts val="3200"/>
              <a:buFont typeface="Arial"/>
              <a:buChar char="»"/>
            </a:pPr>
            <a:r>
              <a:rPr lang="en-US" sz="3200" dirty="0"/>
              <a:t>Se ha visto que la </a:t>
            </a:r>
            <a:r>
              <a:rPr lang="en-US" sz="3200" dirty="0" err="1"/>
              <a:t>revisión</a:t>
            </a:r>
            <a:r>
              <a:rPr lang="en-US" sz="3200" dirty="0"/>
              <a:t> de </a:t>
            </a:r>
            <a:r>
              <a:rPr lang="en-US" sz="3200" dirty="0" err="1"/>
              <a:t>requerimientos</a:t>
            </a:r>
            <a:r>
              <a:rPr lang="en-US" sz="3200" dirty="0"/>
              <a:t> y </a:t>
            </a:r>
            <a:r>
              <a:rPr lang="en-US" sz="3200" dirty="0" err="1"/>
              <a:t>el</a:t>
            </a:r>
            <a:r>
              <a:rPr lang="en-US" sz="3200" dirty="0"/>
              <a:t> </a:t>
            </a:r>
            <a:r>
              <a:rPr lang="en-US" sz="3200" dirty="0" err="1"/>
              <a:t>diseño</a:t>
            </a:r>
            <a:r>
              <a:rPr lang="en-US" sz="3200" dirty="0"/>
              <a:t> </a:t>
            </a:r>
            <a:r>
              <a:rPr lang="en-US" sz="3200" dirty="0" err="1"/>
              <a:t>contribuyen</a:t>
            </a:r>
            <a:r>
              <a:rPr lang="en-US" sz="3200" dirty="0"/>
              <a:t> a </a:t>
            </a:r>
            <a:r>
              <a:rPr lang="en-US" sz="3200" dirty="0" err="1"/>
              <a:t>descubrir</a:t>
            </a:r>
            <a:r>
              <a:rPr lang="en-US" sz="3200" dirty="0"/>
              <a:t> </a:t>
            </a:r>
            <a:r>
              <a:rPr lang="en-US" sz="3200" dirty="0" err="1"/>
              <a:t>los</a:t>
            </a:r>
            <a:r>
              <a:rPr lang="en-US" sz="3200" dirty="0"/>
              <a:t> </a:t>
            </a:r>
            <a:r>
              <a:rPr lang="en-US" sz="3200" dirty="0" err="1"/>
              <a:t>problemas</a:t>
            </a:r>
            <a:r>
              <a:rPr lang="en-US" sz="3200" dirty="0"/>
              <a:t> (</a:t>
            </a:r>
            <a:r>
              <a:rPr lang="en-US" sz="3200" dirty="0" err="1"/>
              <a:t>defectos</a:t>
            </a:r>
            <a:r>
              <a:rPr lang="en-US" sz="3200" dirty="0"/>
              <a:t>) </a:t>
            </a:r>
            <a:r>
              <a:rPr lang="en-US" sz="3200" dirty="0" err="1"/>
              <a:t>en</a:t>
            </a:r>
            <a:r>
              <a:rPr lang="en-US" sz="3200" dirty="0"/>
              <a:t> las </a:t>
            </a:r>
            <a:r>
              <a:rPr lang="en-US" sz="3200" dirty="0" err="1"/>
              <a:t>etapas</a:t>
            </a:r>
            <a:r>
              <a:rPr lang="en-US" sz="3200" dirty="0"/>
              <a:t> </a:t>
            </a:r>
            <a:r>
              <a:rPr lang="en-US" sz="3200" dirty="0" err="1"/>
              <a:t>tempranas</a:t>
            </a:r>
            <a:r>
              <a:rPr lang="en-US" sz="3200" dirty="0"/>
              <a:t>.</a:t>
            </a:r>
            <a:endParaRPr dirty="0"/>
          </a:p>
        </p:txBody>
      </p:sp>
      <p:sp>
        <p:nvSpPr>
          <p:cNvPr id="67" name="Google Shape;67;p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 Partición Equivalente</a:t>
            </a:r>
            <a:endParaRPr/>
          </a:p>
        </p:txBody>
      </p:sp>
      <p:sp>
        <p:nvSpPr>
          <p:cNvPr id="248" name="Google Shape;248;p1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20</a:t>
            </a:fld>
            <a:endParaRPr/>
          </a:p>
        </p:txBody>
      </p:sp>
      <p:sp>
        <p:nvSpPr>
          <p:cNvPr id="249" name="Google Shape;249;p1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a:t>Pressman Cap.17</a:t>
            </a:r>
            <a:endParaRPr/>
          </a:p>
        </p:txBody>
      </p:sp>
      <p:sp>
        <p:nvSpPr>
          <p:cNvPr id="250" name="Google Shape;250;p1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dirty="0"/>
              <a:t>El </a:t>
            </a:r>
            <a:r>
              <a:rPr lang="en-US" sz="2800" dirty="0" err="1"/>
              <a:t>diseño</a:t>
            </a:r>
            <a:r>
              <a:rPr lang="en-US" sz="2800" dirty="0"/>
              <a:t> de </a:t>
            </a:r>
            <a:r>
              <a:rPr lang="en-US" sz="2800" dirty="0" err="1"/>
              <a:t>los</a:t>
            </a:r>
            <a:r>
              <a:rPr lang="en-US" sz="2800" dirty="0"/>
              <a:t> </a:t>
            </a:r>
            <a:r>
              <a:rPr lang="en-US" sz="2800" dirty="0" err="1"/>
              <a:t>casos</a:t>
            </a:r>
            <a:r>
              <a:rPr lang="en-US" sz="2800" dirty="0"/>
              <a:t> de </a:t>
            </a:r>
            <a:r>
              <a:rPr lang="en-US" sz="2800" dirty="0" err="1"/>
              <a:t>prueba</a:t>
            </a:r>
            <a:r>
              <a:rPr lang="en-US" sz="2800" dirty="0"/>
              <a:t> se </a:t>
            </a:r>
            <a:r>
              <a:rPr lang="en-US" sz="2800" dirty="0" err="1"/>
              <a:t>basa</a:t>
            </a:r>
            <a:r>
              <a:rPr lang="en-US" sz="2800" dirty="0"/>
              <a:t> </a:t>
            </a:r>
            <a:r>
              <a:rPr lang="en-US" sz="2800" dirty="0" err="1"/>
              <a:t>en</a:t>
            </a:r>
            <a:r>
              <a:rPr lang="en-US" sz="2800" dirty="0"/>
              <a:t> </a:t>
            </a:r>
            <a:r>
              <a:rPr lang="en-US" sz="2800" dirty="0" err="1"/>
              <a:t>una</a:t>
            </a:r>
            <a:r>
              <a:rPr lang="en-US" sz="2800" dirty="0"/>
              <a:t> </a:t>
            </a:r>
            <a:r>
              <a:rPr lang="en-US" sz="2800" dirty="0" err="1"/>
              <a:t>evaluación</a:t>
            </a:r>
            <a:r>
              <a:rPr lang="en-US" sz="2800" dirty="0"/>
              <a:t> de las </a:t>
            </a:r>
            <a:r>
              <a:rPr lang="en-US" sz="2800" dirty="0" err="1"/>
              <a:t>clases</a:t>
            </a:r>
            <a:r>
              <a:rPr lang="en-US" sz="2800" dirty="0"/>
              <a:t> de </a:t>
            </a:r>
            <a:r>
              <a:rPr lang="en-US" sz="2800" dirty="0" err="1"/>
              <a:t>equivalencia</a:t>
            </a:r>
            <a:r>
              <a:rPr lang="en-US" sz="2800" dirty="0"/>
              <a:t> para </a:t>
            </a:r>
            <a:r>
              <a:rPr lang="en-US" sz="2800" dirty="0" err="1"/>
              <a:t>una</a:t>
            </a:r>
            <a:r>
              <a:rPr lang="en-US" sz="2800" dirty="0"/>
              <a:t> </a:t>
            </a:r>
            <a:r>
              <a:rPr lang="en-US" sz="2800" dirty="0" err="1"/>
              <a:t>condición</a:t>
            </a:r>
            <a:r>
              <a:rPr lang="en-US" sz="2800" dirty="0"/>
              <a:t> de entrada.</a:t>
            </a:r>
            <a:endParaRPr dirty="0"/>
          </a:p>
          <a:p>
            <a:pPr marL="91440" lvl="0" indent="-177800" algn="l" rtl="0">
              <a:lnSpc>
                <a:spcPct val="85000"/>
              </a:lnSpc>
              <a:spcBef>
                <a:spcPts val="1300"/>
              </a:spcBef>
              <a:spcAft>
                <a:spcPts val="0"/>
              </a:spcAft>
              <a:buClr>
                <a:srgbClr val="C00000"/>
              </a:buClr>
              <a:buSzPts val="2800"/>
              <a:buFont typeface="Arial"/>
              <a:buChar char="»"/>
            </a:pPr>
            <a:r>
              <a:rPr lang="en-US" sz="2800" dirty="0"/>
              <a:t> Una </a:t>
            </a:r>
            <a:r>
              <a:rPr lang="en-US" sz="2800" dirty="0" err="1"/>
              <a:t>clase</a:t>
            </a:r>
            <a:r>
              <a:rPr lang="en-US" sz="2800" dirty="0"/>
              <a:t> de </a:t>
            </a:r>
            <a:r>
              <a:rPr lang="en-US" sz="2800" dirty="0" err="1"/>
              <a:t>equivalencia</a:t>
            </a:r>
            <a:r>
              <a:rPr lang="en-US" sz="2800" dirty="0"/>
              <a:t> </a:t>
            </a:r>
            <a:r>
              <a:rPr lang="en-US" sz="2800" dirty="0" err="1"/>
              <a:t>representa</a:t>
            </a:r>
            <a:r>
              <a:rPr lang="en-US" sz="2800" dirty="0"/>
              <a:t> un conjunto de </a:t>
            </a:r>
            <a:r>
              <a:rPr lang="en-US" sz="2800" dirty="0" err="1"/>
              <a:t>estados</a:t>
            </a:r>
            <a:r>
              <a:rPr lang="en-US" sz="2800" dirty="0"/>
              <a:t> </a:t>
            </a:r>
            <a:r>
              <a:rPr lang="en-US" sz="2800" dirty="0" err="1"/>
              <a:t>válidos</a:t>
            </a:r>
            <a:r>
              <a:rPr lang="en-US" sz="2800" dirty="0"/>
              <a:t> o no </a:t>
            </a:r>
            <a:r>
              <a:rPr lang="en-US" sz="2800" dirty="0" err="1"/>
              <a:t>válidos</a:t>
            </a:r>
            <a:r>
              <a:rPr lang="en-US" sz="2800" dirty="0"/>
              <a:t> para </a:t>
            </a:r>
            <a:r>
              <a:rPr lang="en-US" sz="2800" dirty="0" err="1"/>
              <a:t>condiciones</a:t>
            </a:r>
            <a:r>
              <a:rPr lang="en-US" sz="2800" dirty="0"/>
              <a:t> de entrada. </a:t>
            </a:r>
            <a:endParaRPr dirty="0"/>
          </a:p>
          <a:p>
            <a:pPr marL="91440" lvl="0" indent="-177800" algn="l" rtl="0">
              <a:lnSpc>
                <a:spcPct val="85000"/>
              </a:lnSpc>
              <a:spcBef>
                <a:spcPts val="1300"/>
              </a:spcBef>
              <a:spcAft>
                <a:spcPts val="0"/>
              </a:spcAft>
              <a:buClr>
                <a:srgbClr val="C00000"/>
              </a:buClr>
              <a:buSzPts val="2800"/>
              <a:buFont typeface="Arial"/>
              <a:buChar char="»"/>
            </a:pPr>
            <a:r>
              <a:rPr lang="en-US" sz="2800" dirty="0"/>
              <a:t>Una </a:t>
            </a:r>
            <a:r>
              <a:rPr lang="en-US" sz="2800" dirty="0" err="1"/>
              <a:t>condición</a:t>
            </a:r>
            <a:r>
              <a:rPr lang="en-US" sz="2800" dirty="0"/>
              <a:t> de entrada es un valor </a:t>
            </a:r>
            <a:r>
              <a:rPr lang="en-US" sz="2800" dirty="0" err="1"/>
              <a:t>numérico</a:t>
            </a:r>
            <a:r>
              <a:rPr lang="en-US" sz="2800" dirty="0"/>
              <a:t> </a:t>
            </a:r>
            <a:r>
              <a:rPr lang="en-US" sz="2800" dirty="0" err="1"/>
              <a:t>específico</a:t>
            </a:r>
            <a:r>
              <a:rPr lang="en-US" sz="2800" dirty="0"/>
              <a:t>, un </a:t>
            </a:r>
            <a:r>
              <a:rPr lang="en-US" sz="2800" dirty="0" err="1"/>
              <a:t>rango</a:t>
            </a:r>
            <a:r>
              <a:rPr lang="en-US" sz="2800" dirty="0"/>
              <a:t> de </a:t>
            </a:r>
            <a:r>
              <a:rPr lang="en-US" sz="2800" dirty="0" err="1"/>
              <a:t>valores</a:t>
            </a:r>
            <a:r>
              <a:rPr lang="en-US" sz="2800" dirty="0"/>
              <a:t>, un conjunto	de </a:t>
            </a:r>
            <a:r>
              <a:rPr lang="en-US" sz="2800" dirty="0" err="1"/>
              <a:t>valores</a:t>
            </a:r>
            <a:r>
              <a:rPr lang="en-US" sz="2800" dirty="0"/>
              <a:t> </a:t>
            </a:r>
            <a:r>
              <a:rPr lang="en-US" sz="2800" dirty="0" err="1"/>
              <a:t>relacionados</a:t>
            </a:r>
            <a:r>
              <a:rPr lang="en-US" sz="2800" dirty="0"/>
              <a:t> o </a:t>
            </a:r>
            <a:r>
              <a:rPr lang="en-US" sz="2800" dirty="0" err="1"/>
              <a:t>una</a:t>
            </a:r>
            <a:r>
              <a:rPr lang="en-US" sz="2800" dirty="0"/>
              <a:t> </a:t>
            </a:r>
            <a:r>
              <a:rPr lang="en-US" sz="2800" dirty="0" err="1"/>
              <a:t>condición</a:t>
            </a:r>
            <a:r>
              <a:rPr lang="en-US" sz="2800" dirty="0"/>
              <a:t> </a:t>
            </a:r>
            <a:r>
              <a:rPr lang="en-US" sz="2800" dirty="0" err="1"/>
              <a:t>lógica</a:t>
            </a:r>
            <a:r>
              <a:rPr lang="en-US" sz="2800" dirty="0"/>
              <a:t>.</a:t>
            </a:r>
            <a:endParaRPr dirty="0"/>
          </a:p>
        </p:txBody>
      </p:sp>
      <p:sp>
        <p:nvSpPr>
          <p:cNvPr id="251" name="Google Shape;251;p1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252" name="Google Shape;252;p19" descr="PE01460_"/>
          <p:cNvPicPr preferRelativeResize="0"/>
          <p:nvPr/>
        </p:nvPicPr>
        <p:blipFill rotWithShape="1">
          <a:blip r:embed="rId3">
            <a:alphaModFix/>
          </a:blip>
          <a:srcRect/>
          <a:stretch/>
        </p:blipFill>
        <p:spPr>
          <a:xfrm>
            <a:off x="9984432" y="4005064"/>
            <a:ext cx="1814867" cy="25445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 Partición Equivalente - Definición</a:t>
            </a:r>
            <a:endParaRPr/>
          </a:p>
        </p:txBody>
      </p:sp>
      <p:sp>
        <p:nvSpPr>
          <p:cNvPr id="258" name="Google Shape;258;p2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21</a:t>
            </a:fld>
            <a:endParaRPr/>
          </a:p>
        </p:txBody>
      </p:sp>
      <p:sp>
        <p:nvSpPr>
          <p:cNvPr id="259" name="Google Shape;259;p2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a:t>Pressman Cap.17</a:t>
            </a:r>
            <a:endParaRPr/>
          </a:p>
        </p:txBody>
      </p:sp>
      <p:sp>
        <p:nvSpPr>
          <p:cNvPr id="260" name="Google Shape;260;p20"/>
          <p:cNvSpPr txBox="1">
            <a:spLocks noGrp="1"/>
          </p:cNvSpPr>
          <p:nvPr>
            <p:ph type="body" idx="2"/>
          </p:nvPr>
        </p:nvSpPr>
        <p:spPr>
          <a:xfrm>
            <a:off x="271463" y="1902575"/>
            <a:ext cx="10987087" cy="4478753"/>
          </a:xfrm>
          <a:prstGeom prst="rect">
            <a:avLst/>
          </a:prstGeom>
          <a:noFill/>
          <a:ln>
            <a:noFill/>
          </a:ln>
        </p:spPr>
        <p:txBody>
          <a:bodyPr spcFirstLastPara="1" wrap="square" lIns="91425" tIns="45700" rIns="91425" bIns="45700" anchor="t" anchorCtr="0">
            <a:noAutofit/>
          </a:bodyPr>
          <a:lstStyle/>
          <a:p>
            <a:pPr marL="347472" lvl="1" indent="-342900" algn="l" rtl="0">
              <a:lnSpc>
                <a:spcPct val="85000"/>
              </a:lnSpc>
              <a:spcBef>
                <a:spcPts val="0"/>
              </a:spcBef>
              <a:spcAft>
                <a:spcPts val="0"/>
              </a:spcAft>
              <a:buClr>
                <a:srgbClr val="262626"/>
              </a:buClr>
              <a:buSzPts val="2800"/>
              <a:buChar char=" "/>
            </a:pPr>
            <a:r>
              <a:rPr lang="en-US" sz="2800" dirty="0"/>
              <a:t>Si </a:t>
            </a:r>
            <a:r>
              <a:rPr lang="en-US" sz="2800" dirty="0" err="1"/>
              <a:t>una</a:t>
            </a:r>
            <a:r>
              <a:rPr lang="en-US" sz="2800" dirty="0"/>
              <a:t> </a:t>
            </a:r>
            <a:r>
              <a:rPr lang="en-US" sz="2800" dirty="0" err="1"/>
              <a:t>condición</a:t>
            </a:r>
            <a:r>
              <a:rPr lang="en-US" sz="2800" dirty="0"/>
              <a:t> de entrada </a:t>
            </a:r>
            <a:r>
              <a:rPr lang="en-US" sz="2800" dirty="0" err="1"/>
              <a:t>especifica</a:t>
            </a:r>
            <a:r>
              <a:rPr lang="en-US" sz="2800" dirty="0"/>
              <a:t> un </a:t>
            </a:r>
            <a:r>
              <a:rPr lang="en-US" sz="2800" b="1" dirty="0" err="1"/>
              <a:t>rango</a:t>
            </a:r>
            <a:r>
              <a:rPr lang="en-US" sz="2800" dirty="0"/>
              <a:t>, se define </a:t>
            </a:r>
            <a:r>
              <a:rPr lang="en-US" sz="2800" dirty="0" err="1"/>
              <a:t>una</a:t>
            </a:r>
            <a:r>
              <a:rPr lang="en-US" sz="2800" dirty="0"/>
              <a:t> </a:t>
            </a:r>
            <a:r>
              <a:rPr lang="en-US" sz="2800" dirty="0" err="1"/>
              <a:t>clase</a:t>
            </a:r>
            <a:r>
              <a:rPr lang="en-US" sz="2800" dirty="0"/>
              <a:t> de </a:t>
            </a:r>
            <a:r>
              <a:rPr lang="en-US" sz="2800" dirty="0" err="1"/>
              <a:t>equivalencia</a:t>
            </a:r>
            <a:r>
              <a:rPr lang="en-US" sz="2800" dirty="0"/>
              <a:t> </a:t>
            </a:r>
            <a:r>
              <a:rPr lang="en-US" sz="2800" dirty="0" err="1"/>
              <a:t>válida</a:t>
            </a:r>
            <a:r>
              <a:rPr lang="en-US" sz="2800" dirty="0"/>
              <a:t> y dos no </a:t>
            </a:r>
            <a:r>
              <a:rPr lang="en-US" sz="2800" dirty="0" err="1"/>
              <a:t>válidas</a:t>
            </a:r>
            <a:r>
              <a:rPr lang="en-US" sz="2800" dirty="0"/>
              <a:t>.</a:t>
            </a:r>
            <a:endParaRPr dirty="0"/>
          </a:p>
          <a:p>
            <a:pPr marL="347472" lvl="1" indent="-165100" algn="l" rtl="0">
              <a:lnSpc>
                <a:spcPct val="85000"/>
              </a:lnSpc>
              <a:spcBef>
                <a:spcPts val="600"/>
              </a:spcBef>
              <a:spcAft>
                <a:spcPts val="0"/>
              </a:spcAft>
              <a:buClr>
                <a:srgbClr val="262626"/>
              </a:buClr>
              <a:buSzPts val="2800"/>
              <a:buNone/>
            </a:pPr>
            <a:endParaRPr sz="2800" dirty="0"/>
          </a:p>
          <a:p>
            <a:pPr marL="347472" lvl="1" indent="-342900" algn="l" rtl="0">
              <a:lnSpc>
                <a:spcPct val="85000"/>
              </a:lnSpc>
              <a:spcBef>
                <a:spcPts val="600"/>
              </a:spcBef>
              <a:spcAft>
                <a:spcPts val="0"/>
              </a:spcAft>
              <a:buClr>
                <a:srgbClr val="262626"/>
              </a:buClr>
              <a:buSzPts val="2800"/>
              <a:buChar char=" "/>
            </a:pPr>
            <a:r>
              <a:rPr lang="en-US" sz="2800" dirty="0"/>
              <a:t>Si </a:t>
            </a:r>
            <a:r>
              <a:rPr lang="en-US" sz="2800" dirty="0" err="1"/>
              <a:t>una</a:t>
            </a:r>
            <a:r>
              <a:rPr lang="en-US" sz="2800" dirty="0"/>
              <a:t> </a:t>
            </a:r>
            <a:r>
              <a:rPr lang="en-US" sz="2800" dirty="0" err="1"/>
              <a:t>condición</a:t>
            </a:r>
            <a:r>
              <a:rPr lang="en-US" sz="2800" dirty="0"/>
              <a:t> de entrada </a:t>
            </a:r>
            <a:r>
              <a:rPr lang="en-US" sz="2800" dirty="0" err="1"/>
              <a:t>requiere</a:t>
            </a:r>
            <a:r>
              <a:rPr lang="en-US" sz="2800" dirty="0"/>
              <a:t> un </a:t>
            </a:r>
            <a:r>
              <a:rPr lang="en-US" sz="2800" b="1" dirty="0"/>
              <a:t>valor </a:t>
            </a:r>
            <a:r>
              <a:rPr lang="en-US" sz="2800" b="1" dirty="0" err="1"/>
              <a:t>específico</a:t>
            </a:r>
            <a:r>
              <a:rPr lang="en-US" sz="2800" dirty="0"/>
              <a:t>, se define </a:t>
            </a:r>
            <a:r>
              <a:rPr lang="en-US" sz="2800" dirty="0" err="1"/>
              <a:t>una</a:t>
            </a:r>
            <a:r>
              <a:rPr lang="en-US" sz="2800" dirty="0"/>
              <a:t> </a:t>
            </a:r>
            <a:r>
              <a:rPr lang="en-US" sz="2800" dirty="0" err="1"/>
              <a:t>clase</a:t>
            </a:r>
            <a:r>
              <a:rPr lang="en-US" sz="2800" dirty="0"/>
              <a:t> de </a:t>
            </a:r>
            <a:r>
              <a:rPr lang="en-US" sz="2800" dirty="0" err="1"/>
              <a:t>equivalencia</a:t>
            </a:r>
            <a:r>
              <a:rPr lang="en-US" sz="2800" dirty="0"/>
              <a:t> </a:t>
            </a:r>
            <a:r>
              <a:rPr lang="en-US" sz="2800" dirty="0" err="1"/>
              <a:t>válida</a:t>
            </a:r>
            <a:r>
              <a:rPr lang="en-US" sz="2800" dirty="0"/>
              <a:t> y dos no </a:t>
            </a:r>
            <a:r>
              <a:rPr lang="en-US" sz="2800" dirty="0" err="1"/>
              <a:t>válidas</a:t>
            </a:r>
            <a:r>
              <a:rPr lang="en-US" sz="2800" dirty="0"/>
              <a:t>.</a:t>
            </a:r>
            <a:endParaRPr dirty="0"/>
          </a:p>
          <a:p>
            <a:pPr marL="347472" lvl="1" indent="-165100" algn="l" rtl="0">
              <a:lnSpc>
                <a:spcPct val="85000"/>
              </a:lnSpc>
              <a:spcBef>
                <a:spcPts val="600"/>
              </a:spcBef>
              <a:spcAft>
                <a:spcPts val="0"/>
              </a:spcAft>
              <a:buClr>
                <a:srgbClr val="262626"/>
              </a:buClr>
              <a:buSzPts val="2800"/>
              <a:buNone/>
            </a:pPr>
            <a:endParaRPr sz="2800" dirty="0"/>
          </a:p>
          <a:p>
            <a:pPr marL="347472" lvl="1" indent="-342900" algn="l" rtl="0">
              <a:lnSpc>
                <a:spcPct val="85000"/>
              </a:lnSpc>
              <a:spcBef>
                <a:spcPts val="600"/>
              </a:spcBef>
              <a:spcAft>
                <a:spcPts val="0"/>
              </a:spcAft>
              <a:buClr>
                <a:srgbClr val="262626"/>
              </a:buClr>
              <a:buSzPts val="2800"/>
              <a:buChar char=" "/>
            </a:pPr>
            <a:r>
              <a:rPr lang="en-US" sz="2800" dirty="0"/>
              <a:t>Si </a:t>
            </a:r>
            <a:r>
              <a:rPr lang="en-US" sz="2800" dirty="0" err="1"/>
              <a:t>una</a:t>
            </a:r>
            <a:r>
              <a:rPr lang="en-US" sz="2800" dirty="0"/>
              <a:t> </a:t>
            </a:r>
            <a:r>
              <a:rPr lang="en-US" sz="2800" dirty="0" err="1"/>
              <a:t>condición</a:t>
            </a:r>
            <a:r>
              <a:rPr lang="en-US" sz="2800" dirty="0"/>
              <a:t> de entrada </a:t>
            </a:r>
            <a:r>
              <a:rPr lang="en-US" sz="2800" dirty="0" err="1"/>
              <a:t>especifica</a:t>
            </a:r>
            <a:r>
              <a:rPr lang="en-US" sz="2800" dirty="0"/>
              <a:t> un </a:t>
            </a:r>
            <a:r>
              <a:rPr lang="en-US" sz="2800" dirty="0" err="1"/>
              <a:t>elemento</a:t>
            </a:r>
            <a:r>
              <a:rPr lang="en-US" sz="2800" dirty="0"/>
              <a:t> de un </a:t>
            </a:r>
            <a:r>
              <a:rPr lang="en-US" sz="2800" b="1" dirty="0"/>
              <a:t>conjunto</a:t>
            </a:r>
            <a:r>
              <a:rPr lang="en-US" sz="2800" dirty="0"/>
              <a:t>, se define </a:t>
            </a:r>
            <a:r>
              <a:rPr lang="en-US" sz="2800" dirty="0" err="1"/>
              <a:t>una</a:t>
            </a:r>
            <a:r>
              <a:rPr lang="en-US" sz="2800" dirty="0"/>
              <a:t> </a:t>
            </a:r>
            <a:r>
              <a:rPr lang="en-US" sz="2800" dirty="0" err="1"/>
              <a:t>clase</a:t>
            </a:r>
            <a:r>
              <a:rPr lang="en-US" sz="2800" dirty="0"/>
              <a:t> de </a:t>
            </a:r>
            <a:r>
              <a:rPr lang="en-US" sz="2800" dirty="0" err="1"/>
              <a:t>equivalencia</a:t>
            </a:r>
            <a:r>
              <a:rPr lang="en-US" sz="2800" dirty="0"/>
              <a:t> </a:t>
            </a:r>
            <a:r>
              <a:rPr lang="en-US" sz="2800" dirty="0" err="1"/>
              <a:t>válida</a:t>
            </a:r>
            <a:r>
              <a:rPr lang="en-US" sz="2800" dirty="0"/>
              <a:t> y </a:t>
            </a:r>
            <a:r>
              <a:rPr lang="en-US" sz="2800" dirty="0" err="1"/>
              <a:t>una</a:t>
            </a:r>
            <a:r>
              <a:rPr lang="en-US" sz="2800" dirty="0"/>
              <a:t> no </a:t>
            </a:r>
            <a:r>
              <a:rPr lang="en-US" sz="2800" dirty="0" err="1"/>
              <a:t>válida</a:t>
            </a:r>
            <a:r>
              <a:rPr lang="en-US" sz="2800" dirty="0"/>
              <a:t>.</a:t>
            </a:r>
            <a:endParaRPr dirty="0"/>
          </a:p>
          <a:p>
            <a:pPr marL="347472" lvl="1" indent="-165100" algn="l" rtl="0">
              <a:lnSpc>
                <a:spcPct val="85000"/>
              </a:lnSpc>
              <a:spcBef>
                <a:spcPts val="600"/>
              </a:spcBef>
              <a:spcAft>
                <a:spcPts val="0"/>
              </a:spcAft>
              <a:buClr>
                <a:srgbClr val="262626"/>
              </a:buClr>
              <a:buSzPts val="2800"/>
              <a:buNone/>
            </a:pPr>
            <a:endParaRPr sz="2800" dirty="0"/>
          </a:p>
          <a:p>
            <a:pPr marL="347472" lvl="1" indent="-342900" algn="l" rtl="0">
              <a:lnSpc>
                <a:spcPct val="85000"/>
              </a:lnSpc>
              <a:spcBef>
                <a:spcPts val="600"/>
              </a:spcBef>
              <a:spcAft>
                <a:spcPts val="0"/>
              </a:spcAft>
              <a:buClr>
                <a:srgbClr val="262626"/>
              </a:buClr>
              <a:buSzPts val="2800"/>
              <a:buChar char=" "/>
            </a:pPr>
            <a:r>
              <a:rPr lang="en-US" sz="2800" dirty="0"/>
              <a:t>Si </a:t>
            </a:r>
            <a:r>
              <a:rPr lang="en-US" sz="2800" dirty="0" err="1"/>
              <a:t>una</a:t>
            </a:r>
            <a:r>
              <a:rPr lang="en-US" sz="2800" dirty="0"/>
              <a:t> </a:t>
            </a:r>
            <a:r>
              <a:rPr lang="en-US" sz="2800" dirty="0" err="1"/>
              <a:t>condición</a:t>
            </a:r>
            <a:r>
              <a:rPr lang="en-US" sz="2800" dirty="0"/>
              <a:t> de entrada es </a:t>
            </a:r>
            <a:r>
              <a:rPr lang="en-US" sz="2800" b="1" dirty="0" err="1"/>
              <a:t>lógica</a:t>
            </a:r>
            <a:r>
              <a:rPr lang="en-US" sz="2800" dirty="0"/>
              <a:t>, se define </a:t>
            </a:r>
            <a:r>
              <a:rPr lang="en-US" sz="2800" dirty="0" err="1"/>
              <a:t>una</a:t>
            </a:r>
            <a:r>
              <a:rPr lang="en-US" sz="2800" dirty="0"/>
              <a:t> </a:t>
            </a:r>
            <a:r>
              <a:rPr lang="en-US" sz="2800" dirty="0" err="1"/>
              <a:t>clase</a:t>
            </a:r>
            <a:r>
              <a:rPr lang="en-US" sz="2800" dirty="0"/>
              <a:t> de </a:t>
            </a:r>
            <a:r>
              <a:rPr lang="en-US" sz="2800" dirty="0" err="1"/>
              <a:t>equivalencia</a:t>
            </a:r>
            <a:r>
              <a:rPr lang="en-US" sz="2800" dirty="0"/>
              <a:t> </a:t>
            </a:r>
            <a:r>
              <a:rPr lang="en-US" sz="2800" dirty="0" err="1"/>
              <a:t>válida</a:t>
            </a:r>
            <a:r>
              <a:rPr lang="en-US" sz="2800" dirty="0"/>
              <a:t> y </a:t>
            </a:r>
            <a:r>
              <a:rPr lang="en-US" sz="2800" dirty="0" err="1"/>
              <a:t>una</a:t>
            </a:r>
            <a:r>
              <a:rPr lang="en-US" sz="2800" dirty="0"/>
              <a:t> no </a:t>
            </a:r>
            <a:r>
              <a:rPr lang="en-US" sz="2800" dirty="0" err="1"/>
              <a:t>válida</a:t>
            </a:r>
            <a:r>
              <a:rPr lang="en-US" sz="2800" dirty="0"/>
              <a:t>.</a:t>
            </a:r>
            <a:endParaRPr dirty="0"/>
          </a:p>
        </p:txBody>
      </p:sp>
      <p:sp>
        <p:nvSpPr>
          <p:cNvPr id="261" name="Google Shape;261;p2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 Partición Equivalente </a:t>
            </a:r>
            <a:br>
              <a:rPr lang="en-US"/>
            </a:br>
            <a:r>
              <a:rPr lang="en-US"/>
              <a:t>Ejemplo: Dar de alta un Juguete</a:t>
            </a:r>
            <a:endParaRPr/>
          </a:p>
        </p:txBody>
      </p:sp>
      <p:sp>
        <p:nvSpPr>
          <p:cNvPr id="267" name="Google Shape;267;p2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22</a:t>
            </a:fld>
            <a:endParaRPr/>
          </a:p>
        </p:txBody>
      </p:sp>
      <p:sp>
        <p:nvSpPr>
          <p:cNvPr id="268" name="Google Shape;268;p2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269" name="Google Shape;269;p21"/>
          <p:cNvPicPr preferRelativeResize="0">
            <a:picLocks noGrp="1"/>
          </p:cNvPicPr>
          <p:nvPr>
            <p:ph type="body" idx="4294967295"/>
          </p:nvPr>
        </p:nvPicPr>
        <p:blipFill rotWithShape="1">
          <a:blip r:embed="rId3">
            <a:alphaModFix/>
          </a:blip>
          <a:srcRect/>
          <a:stretch/>
        </p:blipFill>
        <p:spPr>
          <a:xfrm>
            <a:off x="623392" y="1900775"/>
            <a:ext cx="5441950" cy="4525963"/>
          </a:xfrm>
          <a:prstGeom prst="rect">
            <a:avLst/>
          </a:prstGeom>
          <a:noFill/>
          <a:ln>
            <a:noFill/>
          </a:ln>
        </p:spPr>
      </p:pic>
      <p:graphicFrame>
        <p:nvGraphicFramePr>
          <p:cNvPr id="270" name="Google Shape;270;p21"/>
          <p:cNvGraphicFramePr/>
          <p:nvPr/>
        </p:nvGraphicFramePr>
        <p:xfrm>
          <a:off x="7291561" y="2158214"/>
          <a:ext cx="3184225" cy="4010980"/>
        </p:xfrm>
        <a:graphic>
          <a:graphicData uri="http://schemas.openxmlformats.org/drawingml/2006/table">
            <a:tbl>
              <a:tblPr firstRow="1" bandRow="1">
                <a:noFill/>
                <a:tableStyleId>{2143555D-D369-4BB7-928E-1EA982A75EF0}</a:tableStyleId>
              </a:tblPr>
              <a:tblGrid>
                <a:gridCol w="1072950">
                  <a:extLst>
                    <a:ext uri="{9D8B030D-6E8A-4147-A177-3AD203B41FA5}">
                      <a16:colId xmlns:a16="http://schemas.microsoft.com/office/drawing/2014/main" val="20000"/>
                    </a:ext>
                  </a:extLst>
                </a:gridCol>
                <a:gridCol w="2111275">
                  <a:extLst>
                    <a:ext uri="{9D8B030D-6E8A-4147-A177-3AD203B41FA5}">
                      <a16:colId xmlns:a16="http://schemas.microsoft.com/office/drawing/2014/main" val="20001"/>
                    </a:ext>
                  </a:extLst>
                </a:gridCol>
              </a:tblGrid>
              <a:tr h="2248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Dato</a:t>
                      </a:r>
                      <a:endParaRPr sz="1200" u="none" strike="noStrike" cap="none">
                        <a:latin typeface="Calibri"/>
                        <a:ea typeface="Calibri"/>
                        <a:cs typeface="Calibri"/>
                        <a:sym typeface="Calibri"/>
                      </a:endParaRPr>
                    </a:p>
                  </a:txBody>
                  <a:tcPr marL="68575" marR="68575" marT="45725" marB="45725">
                    <a:solidFill>
                      <a:srgbClr val="FF7F7F"/>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Tipo</a:t>
                      </a:r>
                      <a:endParaRPr sz="1200" u="none" strike="noStrike" cap="none">
                        <a:latin typeface="Calibri"/>
                        <a:ea typeface="Calibri"/>
                        <a:cs typeface="Calibri"/>
                        <a:sym typeface="Calibri"/>
                      </a:endParaRPr>
                    </a:p>
                  </a:txBody>
                  <a:tcPr marL="68575" marR="68575" marT="45725" marB="45725">
                    <a:solidFill>
                      <a:srgbClr val="FF7F7F"/>
                    </a:solidFill>
                  </a:tcPr>
                </a:tc>
                <a:extLst>
                  <a:ext uri="{0D108BD9-81ED-4DB2-BD59-A6C34878D82A}">
                    <a16:rowId xmlns:a16="http://schemas.microsoft.com/office/drawing/2014/main" val="10000"/>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Código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entero positivo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1"/>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Nombre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string 20</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2"/>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descripción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string 256</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3"/>
                  </a:ext>
                </a:extLst>
              </a:tr>
              <a:tr h="5371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Recomendaciones</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string 512 </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4"/>
                  </a:ext>
                </a:extLst>
              </a:tr>
              <a:tr h="5371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Genero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enumerativo (masculino, femenino, no binario)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5"/>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Edad</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rango 0..120 </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6"/>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Marca</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string 25</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7"/>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Stock </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entero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8"/>
                  </a:ext>
                </a:extLst>
              </a:tr>
              <a:tr h="30360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stock mínimo</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entero positivo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09"/>
                  </a:ext>
                </a:extLst>
              </a:tr>
              <a:tr h="537150">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Estado</a:t>
                      </a:r>
                      <a:endParaRPr sz="1200" u="none" strike="noStrike" cap="none">
                        <a:latin typeface="Calibri"/>
                        <a:ea typeface="Calibri"/>
                        <a:cs typeface="Calibri"/>
                        <a:sym typeface="Calibri"/>
                      </a:endParaRPr>
                    </a:p>
                  </a:txBody>
                  <a:tcPr marL="68575" marR="68575" marT="45725" marB="45725"/>
                </a:tc>
                <a:tc>
                  <a:txBody>
                    <a:bodyPr/>
                    <a:lstStyle/>
                    <a:p>
                      <a:pPr marL="0" marR="0" lvl="0" indent="0" algn="l" rtl="0">
                        <a:lnSpc>
                          <a:spcPct val="100000"/>
                        </a:lnSpc>
                        <a:spcBef>
                          <a:spcPts val="0"/>
                        </a:spcBef>
                        <a:spcAft>
                          <a:spcPts val="0"/>
                        </a:spcAft>
                        <a:buClr>
                          <a:schemeClr val="dk1"/>
                        </a:buClr>
                        <a:buSzPts val="1200"/>
                        <a:buFont typeface="Calibri"/>
                        <a:buNone/>
                      </a:pPr>
                      <a:r>
                        <a:rPr lang="en-US" sz="1200" u="none" strike="noStrike" cap="none"/>
                        <a:t>enumerativo (normal, oferta, novedoso)</a:t>
                      </a:r>
                      <a:endParaRPr sz="1200" u="none" strike="noStrike" cap="none">
                        <a:latin typeface="Calibri"/>
                        <a:ea typeface="Calibri"/>
                        <a:cs typeface="Calibri"/>
                        <a:sym typeface="Calibri"/>
                      </a:endParaRPr>
                    </a:p>
                  </a:txBody>
                  <a:tcPr marL="68575" marR="68575" marT="45725" marB="45725"/>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 calcmode="lin" valueType="num">
                                      <p:cBhvr additive="base">
                                        <p:cTn id="7" dur="2000"/>
                                        <p:tgtEl>
                                          <p:spTgt spid="270"/>
                                        </p:tgtEl>
                                        <p:attrNameLst>
                                          <p:attrName>ppt_w</p:attrName>
                                        </p:attrNameLst>
                                      </p:cBhvr>
                                      <p:tavLst>
                                        <p:tav tm="0">
                                          <p:val>
                                            <p:strVal val="0"/>
                                          </p:val>
                                        </p:tav>
                                        <p:tav tm="100000">
                                          <p:val>
                                            <p:strVal val="#ppt_w"/>
                                          </p:val>
                                        </p:tav>
                                      </p:tavLst>
                                    </p:anim>
                                    <p:anim calcmode="lin" valueType="num">
                                      <p:cBhvr additive="base">
                                        <p:cTn id="8" dur="2000"/>
                                        <p:tgtEl>
                                          <p:spTgt spid="27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Identificación de las clases de equivalencia.</a:t>
            </a:r>
            <a:endParaRPr/>
          </a:p>
        </p:txBody>
      </p:sp>
      <p:sp>
        <p:nvSpPr>
          <p:cNvPr id="276" name="Google Shape;276;p2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23</a:t>
            </a:fld>
            <a:endParaRPr/>
          </a:p>
        </p:txBody>
      </p:sp>
      <p:sp>
        <p:nvSpPr>
          <p:cNvPr id="277" name="Google Shape;277;p2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graphicFrame>
        <p:nvGraphicFramePr>
          <p:cNvPr id="278" name="Google Shape;278;p22"/>
          <p:cNvGraphicFramePr/>
          <p:nvPr/>
        </p:nvGraphicFramePr>
        <p:xfrm>
          <a:off x="1087905" y="1462033"/>
          <a:ext cx="9558325" cy="4878300"/>
        </p:xfrm>
        <a:graphic>
          <a:graphicData uri="http://schemas.openxmlformats.org/drawingml/2006/table">
            <a:tbl>
              <a:tblPr>
                <a:noFill/>
                <a:tableStyleId>{2143555D-D369-4BB7-928E-1EA982A75EF0}</a:tableStyleId>
              </a:tblPr>
              <a:tblGrid>
                <a:gridCol w="2705300">
                  <a:extLst>
                    <a:ext uri="{9D8B030D-6E8A-4147-A177-3AD203B41FA5}">
                      <a16:colId xmlns:a16="http://schemas.microsoft.com/office/drawing/2014/main" val="20000"/>
                    </a:ext>
                  </a:extLst>
                </a:gridCol>
                <a:gridCol w="3666925">
                  <a:extLst>
                    <a:ext uri="{9D8B030D-6E8A-4147-A177-3AD203B41FA5}">
                      <a16:colId xmlns:a16="http://schemas.microsoft.com/office/drawing/2014/main" val="20001"/>
                    </a:ext>
                  </a:extLst>
                </a:gridCol>
                <a:gridCol w="3186100">
                  <a:extLst>
                    <a:ext uri="{9D8B030D-6E8A-4147-A177-3AD203B41FA5}">
                      <a16:colId xmlns:a16="http://schemas.microsoft.com/office/drawing/2014/main" val="20002"/>
                    </a:ext>
                  </a:extLst>
                </a:gridCol>
              </a:tblGrid>
              <a:tr h="1039950">
                <a:tc>
                  <a:txBody>
                    <a:bodyPr/>
                    <a:lstStyle/>
                    <a:p>
                      <a:pPr marL="0" marR="0" lvl="0" indent="0" algn="ctr" rtl="0">
                        <a:lnSpc>
                          <a:spcPct val="100000"/>
                        </a:lnSpc>
                        <a:spcBef>
                          <a:spcPts val="0"/>
                        </a:spcBef>
                        <a:spcAft>
                          <a:spcPts val="0"/>
                        </a:spcAft>
                        <a:buClr>
                          <a:schemeClr val="lt2"/>
                        </a:buClr>
                        <a:buSzPts val="1500"/>
                        <a:buFont typeface="Noto Sans Symbols"/>
                        <a:buNone/>
                      </a:pPr>
                      <a:r>
                        <a:rPr lang="en-US" sz="2000" b="1" i="1" u="none" strike="noStrike" cap="none">
                          <a:solidFill>
                            <a:srgbClr val="000000"/>
                          </a:solidFill>
                          <a:latin typeface="Arial"/>
                          <a:ea typeface="Arial"/>
                          <a:cs typeface="Arial"/>
                          <a:sym typeface="Arial"/>
                        </a:rPr>
                        <a:t>Condición de entrada</a:t>
                      </a:r>
                      <a:endParaRPr sz="2000" b="1" i="0" u="none" strike="noStrike" cap="none">
                        <a:solidFill>
                          <a:srgbClr val="000000"/>
                        </a:solidFill>
                        <a:latin typeface="Arial"/>
                        <a:ea typeface="Arial"/>
                        <a:cs typeface="Arial"/>
                        <a:sym typeface="Arial"/>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7F7F"/>
                    </a:solidFill>
                  </a:tcPr>
                </a:tc>
                <a:tc>
                  <a:txBody>
                    <a:bodyPr/>
                    <a:lstStyle/>
                    <a:p>
                      <a:pPr marL="0" marR="0" lvl="0" indent="0" algn="ctr" rtl="0">
                        <a:lnSpc>
                          <a:spcPct val="100000"/>
                        </a:lnSpc>
                        <a:spcBef>
                          <a:spcPts val="0"/>
                        </a:spcBef>
                        <a:spcAft>
                          <a:spcPts val="0"/>
                        </a:spcAft>
                        <a:buClr>
                          <a:schemeClr val="lt2"/>
                        </a:buClr>
                        <a:buSzPts val="1500"/>
                        <a:buFont typeface="Noto Sans Symbols"/>
                        <a:buNone/>
                      </a:pPr>
                      <a:r>
                        <a:rPr lang="en-US" sz="2000" b="1" i="1" u="none" strike="noStrike" cap="none">
                          <a:solidFill>
                            <a:srgbClr val="000000"/>
                          </a:solidFill>
                          <a:latin typeface="Arial"/>
                          <a:ea typeface="Arial"/>
                          <a:cs typeface="Arial"/>
                          <a:sym typeface="Arial"/>
                        </a:rPr>
                        <a:t>Clases de equivalencia válidas </a:t>
                      </a:r>
                      <a:endParaRPr sz="2000" b="1" i="0" u="none" strike="noStrike" cap="none">
                        <a:solidFill>
                          <a:srgbClr val="000000"/>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7F7F"/>
                    </a:solidFill>
                  </a:tcPr>
                </a:tc>
                <a:tc>
                  <a:txBody>
                    <a:bodyPr/>
                    <a:lstStyle/>
                    <a:p>
                      <a:pPr marL="0" marR="0" lvl="0" indent="0" algn="ctr" rtl="0">
                        <a:lnSpc>
                          <a:spcPct val="100000"/>
                        </a:lnSpc>
                        <a:spcBef>
                          <a:spcPts val="0"/>
                        </a:spcBef>
                        <a:spcAft>
                          <a:spcPts val="0"/>
                        </a:spcAft>
                        <a:buClr>
                          <a:schemeClr val="lt2"/>
                        </a:buClr>
                        <a:buSzPts val="1500"/>
                        <a:buFont typeface="Noto Sans Symbols"/>
                        <a:buNone/>
                      </a:pPr>
                      <a:r>
                        <a:rPr lang="en-US" sz="2000" b="1" i="0" u="none" strike="noStrike" cap="none">
                          <a:solidFill>
                            <a:srgbClr val="000000"/>
                          </a:solidFill>
                          <a:latin typeface="Arial"/>
                          <a:ea typeface="Arial"/>
                          <a:cs typeface="Arial"/>
                          <a:sym typeface="Arial"/>
                        </a:rPr>
                        <a:t>Clases de equivalencia inválidas</a:t>
                      </a:r>
                      <a:endParaRPr sz="2000" b="1" i="0" u="none" strike="noStrike" cap="none">
                        <a:solidFill>
                          <a:srgbClr val="000000"/>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7F7F"/>
                    </a:solidFill>
                  </a:tcPr>
                </a:tc>
                <a:extLst>
                  <a:ext uri="{0D108BD9-81ED-4DB2-BD59-A6C34878D82A}">
                    <a16:rowId xmlns:a16="http://schemas.microsoft.com/office/drawing/2014/main" val="10000"/>
                  </a:ext>
                </a:extLst>
              </a:tr>
              <a:tr h="724200">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código</a:t>
                      </a:r>
                      <a:endParaRPr sz="1400" u="none" strike="noStrike" cap="none"/>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 0&lt;= código &lt;= 9999 </a:t>
                      </a:r>
                      <a:endParaRPr sz="1400" u="none" strike="noStrike" cap="none"/>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código &lt;0</a:t>
                      </a:r>
                      <a:endParaRPr sz="1400" u="none" strike="noStrike" cap="none"/>
                    </a:p>
                    <a:p>
                      <a:pPr marL="0" marR="0" lvl="0" indent="0" algn="l" rtl="0">
                        <a:lnSpc>
                          <a:spcPct val="100000"/>
                        </a:lnSpc>
                        <a:spcBef>
                          <a:spcPts val="40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código  &gt; 9999</a:t>
                      </a:r>
                      <a:endParaRPr sz="2000" b="0" i="0" u="none" strike="noStrike" cap="none">
                        <a:solidFill>
                          <a:schemeClr val="dk1"/>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08700">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nombre</a:t>
                      </a:r>
                      <a:endParaRPr sz="1400" u="none" strike="noStrike" cap="none"/>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1 a 20 caracteres </a:t>
                      </a:r>
                      <a:endParaRPr sz="1400" u="none" strike="noStrike" cap="none"/>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0 caracteres;</a:t>
                      </a:r>
                      <a:endParaRPr sz="1400" u="none" strike="noStrike" cap="none"/>
                    </a:p>
                    <a:p>
                      <a:pPr marL="0" marR="0" lvl="0" indent="0" algn="l" rtl="0">
                        <a:lnSpc>
                          <a:spcPct val="100000"/>
                        </a:lnSpc>
                        <a:spcBef>
                          <a:spcPts val="40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mas de 20 caracteres; </a:t>
                      </a:r>
                      <a:endParaRPr sz="1400" u="none" strike="noStrike" cap="none"/>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1225">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descripción</a:t>
                      </a:r>
                      <a:endParaRPr sz="2000" b="0" i="0" u="none" strike="noStrike" cap="none">
                        <a:solidFill>
                          <a:schemeClr val="dk1"/>
                        </a:solidFill>
                        <a:latin typeface="Arial"/>
                        <a:ea typeface="Arial"/>
                        <a:cs typeface="Arial"/>
                        <a:sym typeface="Arial"/>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0 a 256 caracteres</a:t>
                      </a:r>
                      <a:endParaRPr sz="2000" b="0" i="0" u="none" strike="noStrike" cap="none">
                        <a:solidFill>
                          <a:schemeClr val="dk1"/>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mas de 256 caracteres</a:t>
                      </a:r>
                      <a:endParaRPr sz="2000" b="0" i="0" u="none" strike="noStrike" cap="none">
                        <a:solidFill>
                          <a:schemeClr val="dk1"/>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5375">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rgbClr val="000000"/>
                          </a:solidFill>
                          <a:latin typeface="Arial"/>
                          <a:ea typeface="Arial"/>
                          <a:cs typeface="Arial"/>
                          <a:sym typeface="Arial"/>
                        </a:rPr>
                        <a:t>recomendaciones</a:t>
                      </a:r>
                      <a:endParaRPr sz="2000" b="0" i="0" u="none" strike="noStrike" cap="none">
                        <a:solidFill>
                          <a:srgbClr val="000000"/>
                        </a:solidFill>
                        <a:latin typeface="Arial"/>
                        <a:ea typeface="Arial"/>
                        <a:cs typeface="Arial"/>
                        <a:sym typeface="Arial"/>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rgbClr val="000000"/>
                          </a:solidFill>
                          <a:latin typeface="Arial"/>
                          <a:ea typeface="Arial"/>
                          <a:cs typeface="Arial"/>
                          <a:sym typeface="Arial"/>
                        </a:rPr>
                        <a:t>0 a 512 caracteres</a:t>
                      </a:r>
                      <a:endParaRPr sz="2000" b="0" i="0" u="none" strike="noStrike" cap="none">
                        <a:solidFill>
                          <a:srgbClr val="000000"/>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rgbClr val="000000"/>
                          </a:solidFill>
                          <a:latin typeface="Arial"/>
                          <a:ea typeface="Arial"/>
                          <a:cs typeface="Arial"/>
                          <a:sym typeface="Arial"/>
                        </a:rPr>
                        <a:t>mas de 512 caracteres</a:t>
                      </a:r>
                      <a:endParaRPr sz="2000" b="0" i="0" u="none" strike="noStrike" cap="none">
                        <a:solidFill>
                          <a:srgbClr val="000000"/>
                        </a:solidFill>
                        <a:latin typeface="Arial"/>
                        <a:ea typeface="Arial"/>
                        <a:cs typeface="Arial"/>
                        <a:sym typeface="Arial"/>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726200">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genero</a:t>
                      </a:r>
                      <a:r>
                        <a:rPr lang="en-US" sz="2000" b="0" i="0" u="none" strike="noStrike" cap="none">
                          <a:solidFill>
                            <a:schemeClr val="dk1"/>
                          </a:solidFill>
                          <a:latin typeface="Arial"/>
                          <a:ea typeface="Arial"/>
                          <a:cs typeface="Arial"/>
                          <a:sym typeface="Arial"/>
                        </a:rPr>
                        <a:t> </a:t>
                      </a:r>
                      <a:endParaRPr sz="1400" u="none" strike="noStrike" cap="none"/>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masculino </a:t>
                      </a:r>
                      <a:endParaRPr sz="1400" u="none" strike="noStrike" cap="none"/>
                    </a:p>
                    <a:p>
                      <a:pPr marL="0" marR="0" lvl="0" indent="0" algn="l" rtl="0">
                        <a:lnSpc>
                          <a:spcPct val="100000"/>
                        </a:lnSpc>
                        <a:spcBef>
                          <a:spcPts val="40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femenino </a:t>
                      </a:r>
                      <a:endParaRPr sz="1400" u="none" strike="noStrike" cap="none"/>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otra cadena de caracteres;</a:t>
                      </a:r>
                      <a:endParaRPr sz="1400" u="none" strike="noStrike" cap="none"/>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726200">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1" i="0" u="none" strike="noStrike" cap="none">
                          <a:solidFill>
                            <a:schemeClr val="dk1"/>
                          </a:solidFill>
                          <a:latin typeface="Arial"/>
                          <a:ea typeface="Arial"/>
                          <a:cs typeface="Arial"/>
                          <a:sym typeface="Arial"/>
                        </a:rPr>
                        <a:t>stock</a:t>
                      </a:r>
                      <a:endParaRPr sz="2000" b="0" i="0" u="none" strike="noStrike" cap="none">
                        <a:solidFill>
                          <a:schemeClr val="dk1"/>
                        </a:solidFill>
                        <a:latin typeface="Arial"/>
                        <a:ea typeface="Arial"/>
                        <a:cs typeface="Arial"/>
                        <a:sym typeface="Arial"/>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Número entero</a:t>
                      </a:r>
                      <a:endParaRPr sz="1400" u="none" strike="noStrike" cap="none"/>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2"/>
                        </a:buClr>
                        <a:buSzPts val="1500"/>
                        <a:buFont typeface="Noto Sans Symbols"/>
                        <a:buNone/>
                      </a:pPr>
                      <a:r>
                        <a:rPr lang="en-US" sz="2000" b="0" i="0" u="none" strike="noStrike" cap="none">
                          <a:solidFill>
                            <a:schemeClr val="dk1"/>
                          </a:solidFill>
                          <a:latin typeface="Arial"/>
                          <a:ea typeface="Arial"/>
                          <a:cs typeface="Arial"/>
                          <a:sym typeface="Arial"/>
                        </a:rPr>
                        <a:t>Caracteres no dígitos;</a:t>
                      </a:r>
                      <a:endParaRPr sz="1400" u="none" strike="noStrike" cap="none"/>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Análisis de Valores Límite (AVL)</a:t>
            </a:r>
            <a:endParaRPr/>
          </a:p>
        </p:txBody>
      </p:sp>
      <p:sp>
        <p:nvSpPr>
          <p:cNvPr id="284" name="Google Shape;284;p2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24</a:t>
            </a:fld>
            <a:endParaRPr/>
          </a:p>
        </p:txBody>
      </p:sp>
      <p:sp>
        <p:nvSpPr>
          <p:cNvPr id="286" name="Google Shape;286;p24"/>
          <p:cNvSpPr txBox="1">
            <a:spLocks noGrp="1"/>
          </p:cNvSpPr>
          <p:nvPr>
            <p:ph type="body" idx="2"/>
          </p:nvPr>
        </p:nvSpPr>
        <p:spPr>
          <a:xfrm>
            <a:off x="853142" y="1924381"/>
            <a:ext cx="9793088" cy="3847770"/>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dirty="0"/>
              <a:t>Los </a:t>
            </a:r>
            <a:r>
              <a:rPr lang="en-US" sz="2800" dirty="0" err="1"/>
              <a:t>errores</a:t>
            </a:r>
            <a:r>
              <a:rPr lang="en-US" sz="2800" dirty="0"/>
              <a:t> </a:t>
            </a:r>
            <a:r>
              <a:rPr lang="en-US" sz="2800" dirty="0" err="1"/>
              <a:t>tienden</a:t>
            </a:r>
            <a:r>
              <a:rPr lang="en-US" sz="2800" dirty="0"/>
              <a:t> a </a:t>
            </a:r>
            <a:r>
              <a:rPr lang="en-US" sz="2800" dirty="0" err="1"/>
              <a:t>darse</a:t>
            </a:r>
            <a:r>
              <a:rPr lang="en-US" sz="2800" dirty="0"/>
              <a:t> </a:t>
            </a:r>
            <a:r>
              <a:rPr lang="en-US" sz="2800" dirty="0" err="1"/>
              <a:t>más</a:t>
            </a:r>
            <a:r>
              <a:rPr lang="en-US" sz="2800" dirty="0"/>
              <a:t> </a:t>
            </a:r>
            <a:r>
              <a:rPr lang="en-US" sz="2800" dirty="0" err="1"/>
              <a:t>en</a:t>
            </a:r>
            <a:r>
              <a:rPr lang="en-US" sz="2800" dirty="0"/>
              <a:t> </a:t>
            </a:r>
            <a:r>
              <a:rPr lang="en-US" sz="2800" dirty="0" err="1"/>
              <a:t>los</a:t>
            </a:r>
            <a:r>
              <a:rPr lang="en-US" sz="2800" dirty="0"/>
              <a:t> </a:t>
            </a:r>
            <a:r>
              <a:rPr lang="en-US" sz="2800" b="1" dirty="0" err="1"/>
              <a:t>límites</a:t>
            </a:r>
            <a:r>
              <a:rPr lang="en-US" sz="2800" dirty="0"/>
              <a:t> del campo de entrada que </a:t>
            </a:r>
            <a:r>
              <a:rPr lang="en-US" sz="2800" dirty="0" err="1"/>
              <a:t>en</a:t>
            </a:r>
            <a:r>
              <a:rPr lang="en-US" sz="2800" dirty="0"/>
              <a:t> </a:t>
            </a:r>
            <a:r>
              <a:rPr lang="en-US" sz="2800" dirty="0" err="1"/>
              <a:t>el</a:t>
            </a:r>
            <a:r>
              <a:rPr lang="en-US" sz="2800" dirty="0"/>
              <a:t> «</a:t>
            </a:r>
            <a:r>
              <a:rPr lang="en-US" sz="2800" dirty="0" err="1"/>
              <a:t>centro</a:t>
            </a:r>
            <a:r>
              <a:rPr lang="en-US" sz="2800" dirty="0"/>
              <a:t>». </a:t>
            </a:r>
            <a:endParaRPr dirty="0"/>
          </a:p>
          <a:p>
            <a:pPr marL="91440" lvl="0" indent="-177800" algn="l" rtl="0">
              <a:lnSpc>
                <a:spcPct val="85000"/>
              </a:lnSpc>
              <a:spcBef>
                <a:spcPts val="1300"/>
              </a:spcBef>
              <a:spcAft>
                <a:spcPts val="0"/>
              </a:spcAft>
              <a:buClr>
                <a:srgbClr val="C00000"/>
              </a:buClr>
              <a:buSzPts val="2800"/>
              <a:buFont typeface="Arial"/>
              <a:buChar char="»"/>
            </a:pPr>
            <a:r>
              <a:rPr lang="en-US" sz="2800" dirty="0"/>
              <a:t>Por </a:t>
            </a:r>
            <a:r>
              <a:rPr lang="en-US" sz="2800" dirty="0" err="1"/>
              <a:t>ello</a:t>
            </a:r>
            <a:r>
              <a:rPr lang="en-US" sz="2800" dirty="0"/>
              <a:t>, se ha </a:t>
            </a:r>
            <a:r>
              <a:rPr lang="en-US" sz="2800" dirty="0" err="1"/>
              <a:t>desarrollado</a:t>
            </a:r>
            <a:r>
              <a:rPr lang="en-US" sz="2800" dirty="0"/>
              <a:t> </a:t>
            </a:r>
            <a:r>
              <a:rPr lang="en-US" sz="2800" dirty="0" err="1"/>
              <a:t>el</a:t>
            </a:r>
            <a:r>
              <a:rPr lang="en-US" sz="2800" dirty="0"/>
              <a:t> </a:t>
            </a:r>
            <a:r>
              <a:rPr lang="en-US" sz="2800" dirty="0" err="1"/>
              <a:t>análisis</a:t>
            </a:r>
            <a:r>
              <a:rPr lang="en-US" sz="2800" dirty="0"/>
              <a:t> de </a:t>
            </a:r>
            <a:r>
              <a:rPr lang="en-US" sz="2800" dirty="0" err="1"/>
              <a:t>valores</a:t>
            </a:r>
            <a:r>
              <a:rPr lang="en-US" sz="2800" dirty="0"/>
              <a:t> </a:t>
            </a:r>
            <a:r>
              <a:rPr lang="en-US" sz="2800" dirty="0" err="1"/>
              <a:t>límites</a:t>
            </a:r>
            <a:r>
              <a:rPr lang="en-US" sz="2800" dirty="0"/>
              <a:t> (AVL) </a:t>
            </a:r>
            <a:r>
              <a:rPr lang="en-US" sz="2800" dirty="0" err="1"/>
              <a:t>como</a:t>
            </a:r>
            <a:r>
              <a:rPr lang="en-US" sz="2800" dirty="0"/>
              <a:t> </a:t>
            </a:r>
            <a:r>
              <a:rPr lang="en-US" sz="2800" dirty="0" err="1"/>
              <a:t>técnica</a:t>
            </a:r>
            <a:r>
              <a:rPr lang="en-US" sz="2800" dirty="0"/>
              <a:t> de </a:t>
            </a:r>
            <a:r>
              <a:rPr lang="en-US" sz="2800" dirty="0" err="1"/>
              <a:t>prueba</a:t>
            </a:r>
            <a:r>
              <a:rPr lang="en-US" sz="2800" dirty="0"/>
              <a:t>.</a:t>
            </a:r>
            <a:endParaRPr dirty="0"/>
          </a:p>
          <a:p>
            <a:pPr marL="91440" lvl="0" indent="-177800" algn="just" rtl="0">
              <a:lnSpc>
                <a:spcPct val="85000"/>
              </a:lnSpc>
              <a:spcBef>
                <a:spcPts val="1300"/>
              </a:spcBef>
              <a:spcAft>
                <a:spcPts val="0"/>
              </a:spcAft>
              <a:buSzPts val="2800"/>
              <a:buChar char="»"/>
            </a:pPr>
            <a:r>
              <a:rPr lang="en-US" sz="2800" b="1" dirty="0" err="1"/>
              <a:t>Complementa</a:t>
            </a:r>
            <a:r>
              <a:rPr lang="en-US" sz="2800" b="1" dirty="0"/>
              <a:t> a la </a:t>
            </a:r>
            <a:r>
              <a:rPr lang="en-US" sz="2800" b="1" dirty="0" err="1"/>
              <a:t>partición</a:t>
            </a:r>
            <a:r>
              <a:rPr lang="en-US" sz="2800" b="1" dirty="0"/>
              <a:t> </a:t>
            </a:r>
            <a:r>
              <a:rPr lang="en-US" sz="2800" b="1" dirty="0" err="1"/>
              <a:t>equivalente</a:t>
            </a:r>
            <a:r>
              <a:rPr lang="en-US" sz="2800" dirty="0"/>
              <a:t>. En </a:t>
            </a:r>
            <a:r>
              <a:rPr lang="en-US" sz="2800" dirty="0" err="1"/>
              <a:t>lugar</a:t>
            </a:r>
            <a:r>
              <a:rPr lang="en-US" sz="2800" dirty="0"/>
              <a:t> de </a:t>
            </a:r>
            <a:r>
              <a:rPr lang="en-US" sz="2800" dirty="0" err="1"/>
              <a:t>seleccionar</a:t>
            </a:r>
            <a:r>
              <a:rPr lang="en-US" sz="2800" dirty="0"/>
              <a:t> </a:t>
            </a:r>
            <a:r>
              <a:rPr lang="en-US" sz="2800" dirty="0" err="1"/>
              <a:t>cualquier</a:t>
            </a:r>
            <a:r>
              <a:rPr lang="en-US" sz="2800" dirty="0"/>
              <a:t> </a:t>
            </a:r>
            <a:r>
              <a:rPr lang="en-US" sz="2800" dirty="0" err="1"/>
              <a:t>elemento</a:t>
            </a:r>
            <a:r>
              <a:rPr lang="en-US" sz="2800" dirty="0"/>
              <a:t> de </a:t>
            </a:r>
            <a:r>
              <a:rPr lang="en-US" sz="2800" dirty="0" err="1"/>
              <a:t>una</a:t>
            </a:r>
            <a:r>
              <a:rPr lang="en-US" sz="2800" dirty="0"/>
              <a:t> </a:t>
            </a:r>
            <a:r>
              <a:rPr lang="en-US" sz="2800" dirty="0" err="1"/>
              <a:t>clase</a:t>
            </a:r>
            <a:r>
              <a:rPr lang="en-US" sz="2800" dirty="0"/>
              <a:t> de </a:t>
            </a:r>
            <a:r>
              <a:rPr lang="en-US" sz="2800" dirty="0" err="1"/>
              <a:t>equivalencia</a:t>
            </a:r>
            <a:r>
              <a:rPr lang="en-US" sz="2800" dirty="0"/>
              <a:t>, </a:t>
            </a:r>
            <a:r>
              <a:rPr lang="en-US" sz="2800" dirty="0" err="1"/>
              <a:t>el</a:t>
            </a:r>
            <a:r>
              <a:rPr lang="en-US" sz="2800" dirty="0"/>
              <a:t> AVL </a:t>
            </a:r>
            <a:r>
              <a:rPr lang="en-US" sz="2800" dirty="0" err="1"/>
              <a:t>selecciona</a:t>
            </a:r>
            <a:r>
              <a:rPr lang="en-US" sz="2800" dirty="0"/>
              <a:t> </a:t>
            </a:r>
            <a:r>
              <a:rPr lang="en-US" sz="2800" dirty="0" err="1"/>
              <a:t>los</a:t>
            </a:r>
            <a:r>
              <a:rPr lang="en-US" sz="2800" dirty="0"/>
              <a:t> </a:t>
            </a:r>
            <a:r>
              <a:rPr lang="en-US" sz="2800" dirty="0" err="1"/>
              <a:t>casos</a:t>
            </a:r>
            <a:r>
              <a:rPr lang="en-US" sz="2800" dirty="0"/>
              <a:t> de </a:t>
            </a:r>
            <a:r>
              <a:rPr lang="en-US" sz="2800" dirty="0" err="1"/>
              <a:t>prueba</a:t>
            </a:r>
            <a:r>
              <a:rPr lang="en-US" sz="2800" dirty="0"/>
              <a:t> </a:t>
            </a:r>
            <a:r>
              <a:rPr lang="en-US" sz="2800" dirty="0" err="1"/>
              <a:t>en</a:t>
            </a:r>
            <a:r>
              <a:rPr lang="en-US" sz="2800" dirty="0"/>
              <a:t> </a:t>
            </a:r>
            <a:r>
              <a:rPr lang="en-US" sz="2800" dirty="0" err="1"/>
              <a:t>los</a:t>
            </a:r>
            <a:r>
              <a:rPr lang="en-US" sz="2800" dirty="0"/>
              <a:t> «</a:t>
            </a:r>
            <a:r>
              <a:rPr lang="en-US" sz="2800" dirty="0" err="1"/>
              <a:t>extremos</a:t>
            </a:r>
            <a:r>
              <a:rPr lang="en-US" sz="2800" dirty="0"/>
              <a:t>» de la </a:t>
            </a:r>
            <a:r>
              <a:rPr lang="en-US" sz="2800" dirty="0" err="1"/>
              <a:t>clase</a:t>
            </a:r>
            <a:r>
              <a:rPr lang="en-US" sz="2800" dirty="0"/>
              <a:t>. En </a:t>
            </a:r>
            <a:r>
              <a:rPr lang="en-US" sz="2800" dirty="0" err="1"/>
              <a:t>lugar</a:t>
            </a:r>
            <a:r>
              <a:rPr lang="en-US" sz="2800" dirty="0"/>
              <a:t> de </a:t>
            </a:r>
            <a:r>
              <a:rPr lang="en-US" sz="2800" dirty="0" err="1"/>
              <a:t>centrarse</a:t>
            </a:r>
            <a:r>
              <a:rPr lang="en-US" sz="2800" dirty="0"/>
              <a:t> </a:t>
            </a:r>
            <a:r>
              <a:rPr lang="en-US" sz="2800" dirty="0" err="1"/>
              <a:t>solamente</a:t>
            </a:r>
            <a:r>
              <a:rPr lang="en-US" sz="2800" dirty="0"/>
              <a:t> </a:t>
            </a:r>
            <a:r>
              <a:rPr lang="en-US" sz="2800" dirty="0" err="1"/>
              <a:t>en</a:t>
            </a:r>
            <a:r>
              <a:rPr lang="en-US" sz="2800" dirty="0"/>
              <a:t> las </a:t>
            </a:r>
            <a:r>
              <a:rPr lang="en-US" sz="2800" dirty="0" err="1"/>
              <a:t>condiciones</a:t>
            </a:r>
            <a:r>
              <a:rPr lang="en-US" sz="2800" dirty="0"/>
              <a:t> de entrada, </a:t>
            </a:r>
            <a:r>
              <a:rPr lang="en-US" sz="2800" dirty="0" err="1"/>
              <a:t>el</a:t>
            </a:r>
            <a:r>
              <a:rPr lang="en-US" sz="2800" dirty="0"/>
              <a:t> AVL </a:t>
            </a:r>
            <a:r>
              <a:rPr lang="en-US" sz="2800" dirty="0" err="1"/>
              <a:t>obtiene</a:t>
            </a:r>
            <a:r>
              <a:rPr lang="en-US" sz="2800" dirty="0"/>
              <a:t> </a:t>
            </a:r>
            <a:r>
              <a:rPr lang="en-US" sz="2800" dirty="0" err="1"/>
              <a:t>casos</a:t>
            </a:r>
            <a:r>
              <a:rPr lang="en-US" sz="2800" dirty="0"/>
              <a:t> de </a:t>
            </a:r>
            <a:r>
              <a:rPr lang="en-US" sz="2800" dirty="0" err="1"/>
              <a:t>prueba</a:t>
            </a:r>
            <a:r>
              <a:rPr lang="en-US" sz="2800" dirty="0"/>
              <a:t> también para </a:t>
            </a:r>
            <a:r>
              <a:rPr lang="en-US" sz="2800" dirty="0" err="1"/>
              <a:t>el</a:t>
            </a:r>
            <a:r>
              <a:rPr lang="en-US" sz="2800" dirty="0"/>
              <a:t> campo de </a:t>
            </a:r>
            <a:r>
              <a:rPr lang="en-US" sz="2800" dirty="0" err="1"/>
              <a:t>salida</a:t>
            </a:r>
            <a:endParaRPr dirty="0"/>
          </a:p>
          <a:p>
            <a:pPr marL="91440" lvl="0" indent="0" algn="l" rtl="0">
              <a:lnSpc>
                <a:spcPct val="85000"/>
              </a:lnSpc>
              <a:spcBef>
                <a:spcPts val="1300"/>
              </a:spcBef>
              <a:spcAft>
                <a:spcPts val="0"/>
              </a:spcAft>
              <a:buClr>
                <a:srgbClr val="C00000"/>
              </a:buClr>
              <a:buSzPts val="2800"/>
              <a:buFont typeface="Arial"/>
              <a:buNone/>
            </a:pPr>
            <a:endParaRPr sz="2800" dirty="0"/>
          </a:p>
        </p:txBody>
      </p:sp>
      <p:sp>
        <p:nvSpPr>
          <p:cNvPr id="287" name="Google Shape;287;p2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2" name="Google Shape;294;p25">
            <a:extLst>
              <a:ext uri="{FF2B5EF4-FFF2-40B4-BE49-F238E27FC236}">
                <a16:creationId xmlns:a16="http://schemas.microsoft.com/office/drawing/2014/main" id="{0ACC49D8-AA66-DA97-3A85-23FAC190C80F}"/>
              </a:ext>
            </a:extLst>
          </p:cNvPr>
          <p:cNvSpPr txBox="1">
            <a:spLocks noGrp="1"/>
          </p:cNvSpPr>
          <p:nvPr>
            <p:ph type="body" idx="1"/>
          </p:nvPr>
        </p:nvSpPr>
        <p:spPr>
          <a:xfrm>
            <a:off x="5951984" y="6509534"/>
            <a:ext cx="4694246" cy="258179"/>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dirty="0"/>
              <a:t>Sommerville, I. (2016). Software Engineering (10th ed.). Pearson.</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Caja Negra: Análisis de Valores Límite</a:t>
            </a:r>
            <a:endParaRPr/>
          </a:p>
        </p:txBody>
      </p:sp>
      <p:sp>
        <p:nvSpPr>
          <p:cNvPr id="293" name="Google Shape;293;p2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25</a:t>
            </a:fld>
            <a:endParaRPr/>
          </a:p>
        </p:txBody>
      </p:sp>
      <p:sp>
        <p:nvSpPr>
          <p:cNvPr id="294" name="Google Shape;294;p25"/>
          <p:cNvSpPr txBox="1">
            <a:spLocks noGrp="1"/>
          </p:cNvSpPr>
          <p:nvPr>
            <p:ph type="body" idx="1"/>
          </p:nvPr>
        </p:nvSpPr>
        <p:spPr>
          <a:xfrm>
            <a:off x="5951984" y="6509534"/>
            <a:ext cx="4694246" cy="258179"/>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dirty="0"/>
              <a:t>Sommerville, I. (2016). Software Engineering (10th ed.). Pearson.</a:t>
            </a:r>
            <a:endParaRPr dirty="0"/>
          </a:p>
        </p:txBody>
      </p:sp>
      <p:sp>
        <p:nvSpPr>
          <p:cNvPr id="295" name="Google Shape;295;p2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dirty="0"/>
              <a:t>Casos de </a:t>
            </a:r>
            <a:r>
              <a:rPr lang="en-US" sz="2800" dirty="0" err="1"/>
              <a:t>prueba</a:t>
            </a:r>
            <a:r>
              <a:rPr lang="en-US" sz="2800" dirty="0"/>
              <a:t> </a:t>
            </a:r>
            <a:r>
              <a:rPr lang="en-US" sz="2800" dirty="0" err="1"/>
              <a:t>en</a:t>
            </a:r>
            <a:r>
              <a:rPr lang="en-US" sz="2800" dirty="0"/>
              <a:t> </a:t>
            </a:r>
            <a:r>
              <a:rPr lang="en-US" sz="2800" dirty="0" err="1"/>
              <a:t>los</a:t>
            </a:r>
            <a:r>
              <a:rPr lang="en-US" sz="2800" dirty="0"/>
              <a:t> </a:t>
            </a:r>
            <a:r>
              <a:rPr lang="en-US" sz="2800" dirty="0" err="1"/>
              <a:t>bordes</a:t>
            </a:r>
            <a:r>
              <a:rPr lang="en-US" sz="2800" dirty="0"/>
              <a:t> de las </a:t>
            </a:r>
            <a:r>
              <a:rPr lang="en-US" sz="2800" dirty="0" err="1"/>
              <a:t>clases</a:t>
            </a:r>
            <a:r>
              <a:rPr lang="en-US" sz="2800" dirty="0"/>
              <a:t>:</a:t>
            </a:r>
            <a:endParaRPr dirty="0"/>
          </a:p>
          <a:p>
            <a:pPr marL="91440" lvl="0" indent="0" algn="l" rtl="0">
              <a:lnSpc>
                <a:spcPct val="85000"/>
              </a:lnSpc>
              <a:spcBef>
                <a:spcPts val="1300"/>
              </a:spcBef>
              <a:spcAft>
                <a:spcPts val="0"/>
              </a:spcAft>
              <a:buClr>
                <a:srgbClr val="C00000"/>
              </a:buClr>
              <a:buSzPts val="2800"/>
              <a:buFont typeface="Arial"/>
              <a:buNone/>
            </a:pPr>
            <a:endParaRPr sz="2800" dirty="0"/>
          </a:p>
          <a:p>
            <a:pPr marL="91440" lvl="0" indent="-177800" algn="l" rtl="0">
              <a:lnSpc>
                <a:spcPct val="85000"/>
              </a:lnSpc>
              <a:spcBef>
                <a:spcPts val="1300"/>
              </a:spcBef>
              <a:spcAft>
                <a:spcPts val="0"/>
              </a:spcAft>
              <a:buClr>
                <a:srgbClr val="C00000"/>
              </a:buClr>
              <a:buSzPts val="2800"/>
              <a:buFont typeface="Arial"/>
              <a:buChar char="»"/>
            </a:pPr>
            <a:r>
              <a:rPr lang="en-US" sz="2800" dirty="0"/>
              <a:t>Para </a:t>
            </a:r>
            <a:r>
              <a:rPr lang="en-US" sz="2800" dirty="0" err="1"/>
              <a:t>una</a:t>
            </a:r>
            <a:r>
              <a:rPr lang="en-US" sz="2800" dirty="0"/>
              <a:t> </a:t>
            </a:r>
            <a:r>
              <a:rPr lang="en-US" sz="2800" dirty="0" err="1"/>
              <a:t>condición</a:t>
            </a:r>
            <a:r>
              <a:rPr lang="en-US" sz="2800" dirty="0"/>
              <a:t> de </a:t>
            </a:r>
            <a:r>
              <a:rPr lang="en-US" sz="2800" b="1" dirty="0"/>
              <a:t>entrada</a:t>
            </a:r>
            <a:r>
              <a:rPr lang="en-US" sz="2800" dirty="0"/>
              <a:t> de </a:t>
            </a:r>
            <a:r>
              <a:rPr lang="en-US" sz="2800" b="1" dirty="0" err="1"/>
              <a:t>rango</a:t>
            </a:r>
            <a:r>
              <a:rPr lang="en-US" sz="2800" b="1" dirty="0"/>
              <a:t> entre a y b </a:t>
            </a:r>
            <a:r>
              <a:rPr lang="en-US" sz="2800" dirty="0" err="1"/>
              <a:t>probar</a:t>
            </a:r>
            <a:r>
              <a:rPr lang="en-US" sz="2800" dirty="0"/>
              <a:t>: a, b, &lt;a y &gt;b.</a:t>
            </a:r>
            <a:endParaRPr dirty="0"/>
          </a:p>
          <a:p>
            <a:pPr marL="91440" lvl="0" indent="-177800" algn="l" rtl="0">
              <a:lnSpc>
                <a:spcPct val="85000"/>
              </a:lnSpc>
              <a:spcBef>
                <a:spcPts val="1300"/>
              </a:spcBef>
              <a:spcAft>
                <a:spcPts val="0"/>
              </a:spcAft>
              <a:buClr>
                <a:srgbClr val="C00000"/>
              </a:buClr>
              <a:buSzPts val="2800"/>
              <a:buFont typeface="Arial"/>
              <a:buChar char="»"/>
            </a:pPr>
            <a:r>
              <a:rPr lang="en-US" sz="2800" dirty="0"/>
              <a:t>Para </a:t>
            </a:r>
            <a:r>
              <a:rPr lang="en-US" sz="2800" dirty="0" err="1"/>
              <a:t>una</a:t>
            </a:r>
            <a:r>
              <a:rPr lang="en-US" sz="2800" dirty="0"/>
              <a:t> </a:t>
            </a:r>
            <a:r>
              <a:rPr lang="en-US" sz="2800" b="1" dirty="0" err="1"/>
              <a:t>salida</a:t>
            </a:r>
            <a:r>
              <a:rPr lang="en-US" sz="2800" dirty="0"/>
              <a:t> de </a:t>
            </a:r>
            <a:r>
              <a:rPr lang="en-US" sz="2800" b="1" dirty="0" err="1"/>
              <a:t>rango</a:t>
            </a:r>
            <a:r>
              <a:rPr lang="en-US" sz="2800" dirty="0"/>
              <a:t> </a:t>
            </a:r>
            <a:r>
              <a:rPr lang="en-US" sz="2800" b="1" dirty="0"/>
              <a:t>entre a y b</a:t>
            </a:r>
            <a:r>
              <a:rPr lang="en-US" sz="2800" dirty="0"/>
              <a:t>: </a:t>
            </a:r>
            <a:r>
              <a:rPr lang="en-US" sz="2800" dirty="0" err="1"/>
              <a:t>utilizar</a:t>
            </a:r>
            <a:r>
              <a:rPr lang="en-US" sz="2800" dirty="0"/>
              <a:t> </a:t>
            </a:r>
            <a:r>
              <a:rPr lang="en-US" sz="2800" dirty="0" err="1"/>
              <a:t>casos</a:t>
            </a:r>
            <a:r>
              <a:rPr lang="en-US" sz="2800" dirty="0"/>
              <a:t> de </a:t>
            </a:r>
            <a:r>
              <a:rPr lang="en-US" sz="2800" dirty="0" err="1"/>
              <a:t>prueba</a:t>
            </a:r>
            <a:r>
              <a:rPr lang="en-US" sz="2800" dirty="0"/>
              <a:t> que </a:t>
            </a:r>
            <a:r>
              <a:rPr lang="en-US" sz="2800" dirty="0" err="1"/>
              <a:t>generen</a:t>
            </a:r>
            <a:r>
              <a:rPr lang="en-US" sz="2800" dirty="0"/>
              <a:t> valor de </a:t>
            </a:r>
            <a:r>
              <a:rPr lang="en-US" sz="2800" dirty="0" err="1"/>
              <a:t>salida</a:t>
            </a:r>
            <a:r>
              <a:rPr lang="en-US" sz="2800" dirty="0"/>
              <a:t> a y b</a:t>
            </a:r>
            <a:endParaRPr dirty="0"/>
          </a:p>
          <a:p>
            <a:pPr marL="91440" lvl="0" indent="0" algn="l" rtl="0">
              <a:lnSpc>
                <a:spcPct val="85000"/>
              </a:lnSpc>
              <a:spcBef>
                <a:spcPts val="1300"/>
              </a:spcBef>
              <a:spcAft>
                <a:spcPts val="0"/>
              </a:spcAft>
              <a:buClr>
                <a:srgbClr val="C00000"/>
              </a:buClr>
              <a:buSzPts val="2800"/>
              <a:buFont typeface="Arial"/>
              <a:buNone/>
            </a:pPr>
            <a:endParaRPr sz="2800" dirty="0"/>
          </a:p>
          <a:p>
            <a:pPr marL="91440" lvl="0" indent="-177800" algn="l" rtl="0">
              <a:lnSpc>
                <a:spcPct val="85000"/>
              </a:lnSpc>
              <a:spcBef>
                <a:spcPts val="1300"/>
              </a:spcBef>
              <a:spcAft>
                <a:spcPts val="0"/>
              </a:spcAft>
              <a:buClr>
                <a:srgbClr val="C00000"/>
              </a:buClr>
              <a:buSzPts val="2800"/>
              <a:buFont typeface="Arial"/>
              <a:buChar char="»"/>
            </a:pPr>
            <a:r>
              <a:rPr lang="en-US" sz="2800" dirty="0" err="1"/>
              <a:t>Probar</a:t>
            </a:r>
            <a:r>
              <a:rPr lang="en-US" sz="2800" dirty="0"/>
              <a:t> las </a:t>
            </a:r>
            <a:r>
              <a:rPr lang="en-US" sz="2800" b="1" dirty="0" err="1"/>
              <a:t>estructuras</a:t>
            </a:r>
            <a:r>
              <a:rPr lang="en-US" sz="2800" b="1" dirty="0"/>
              <a:t> de </a:t>
            </a:r>
            <a:r>
              <a:rPr lang="en-US" sz="2800" b="1" dirty="0" err="1"/>
              <a:t>datos</a:t>
            </a:r>
            <a:r>
              <a:rPr lang="en-US" sz="2800" b="1" dirty="0"/>
              <a:t> </a:t>
            </a:r>
            <a:r>
              <a:rPr lang="en-US" sz="2800" b="1" dirty="0" err="1"/>
              <a:t>internas</a:t>
            </a:r>
            <a:r>
              <a:rPr lang="en-US" sz="2800" b="1" dirty="0"/>
              <a:t> </a:t>
            </a:r>
            <a:r>
              <a:rPr lang="en-US" sz="2800" dirty="0" err="1"/>
              <a:t>en</a:t>
            </a:r>
            <a:r>
              <a:rPr lang="en-US" sz="2800" dirty="0"/>
              <a:t> sus </a:t>
            </a:r>
            <a:r>
              <a:rPr lang="en-US" sz="2800" dirty="0" err="1"/>
              <a:t>límites</a:t>
            </a:r>
            <a:r>
              <a:rPr lang="en-US" sz="2800" dirty="0"/>
              <a:t>.</a:t>
            </a:r>
            <a:endParaRPr dirty="0"/>
          </a:p>
          <a:p>
            <a:pPr marL="91440" lvl="0" indent="0" algn="l" rtl="0">
              <a:lnSpc>
                <a:spcPct val="85000"/>
              </a:lnSpc>
              <a:spcBef>
                <a:spcPts val="1300"/>
              </a:spcBef>
              <a:spcAft>
                <a:spcPts val="0"/>
              </a:spcAft>
              <a:buClr>
                <a:srgbClr val="C00000"/>
              </a:buClr>
              <a:buSzPts val="2800"/>
              <a:buFont typeface="Arial"/>
              <a:buNone/>
            </a:pPr>
            <a:endParaRPr sz="2800" dirty="0"/>
          </a:p>
        </p:txBody>
      </p:sp>
      <p:sp>
        <p:nvSpPr>
          <p:cNvPr id="296" name="Google Shape;296;p2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Effect transition="in" filter="fade">
                                      <p:cBhvr>
                                        <p:cTn id="7" dur="2000"/>
                                        <p:tgtEl>
                                          <p:spTgt spid="2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xEl>
                                              <p:pRg st="1" end="1"/>
                                            </p:txEl>
                                          </p:spTgt>
                                        </p:tgtEl>
                                        <p:attrNameLst>
                                          <p:attrName>style.visibility</p:attrName>
                                        </p:attrNameLst>
                                      </p:cBhvr>
                                      <p:to>
                                        <p:strVal val="visible"/>
                                      </p:to>
                                    </p:set>
                                    <p:animEffect transition="in" filter="fade">
                                      <p:cBhvr>
                                        <p:cTn id="12" dur="2000"/>
                                        <p:tgtEl>
                                          <p:spTgt spid="2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Effect transition="in" filter="fade">
                                      <p:cBhvr>
                                        <p:cTn id="17" dur="2000"/>
                                        <p:tgtEl>
                                          <p:spTgt spid="2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5">
                                            <p:txEl>
                                              <p:pRg st="3" end="3"/>
                                            </p:txEl>
                                          </p:spTgt>
                                        </p:tgtEl>
                                        <p:attrNameLst>
                                          <p:attrName>style.visibility</p:attrName>
                                        </p:attrNameLst>
                                      </p:cBhvr>
                                      <p:to>
                                        <p:strVal val="visible"/>
                                      </p:to>
                                    </p:set>
                                    <p:animEffect transition="in" filter="fade">
                                      <p:cBhvr>
                                        <p:cTn id="22" dur="2000"/>
                                        <p:tgtEl>
                                          <p:spTgt spid="2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5">
                                            <p:txEl>
                                              <p:pRg st="4" end="4"/>
                                            </p:txEl>
                                          </p:spTgt>
                                        </p:tgtEl>
                                        <p:attrNameLst>
                                          <p:attrName>style.visibility</p:attrName>
                                        </p:attrNameLst>
                                      </p:cBhvr>
                                      <p:to>
                                        <p:strVal val="visible"/>
                                      </p:to>
                                    </p:set>
                                    <p:animEffect transition="in" filter="fade">
                                      <p:cBhvr>
                                        <p:cTn id="27" dur="2000"/>
                                        <p:tgtEl>
                                          <p:spTgt spid="2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5">
                                            <p:txEl>
                                              <p:pRg st="5" end="5"/>
                                            </p:txEl>
                                          </p:spTgt>
                                        </p:tgtEl>
                                        <p:attrNameLst>
                                          <p:attrName>style.visibility</p:attrName>
                                        </p:attrNameLst>
                                      </p:cBhvr>
                                      <p:to>
                                        <p:strVal val="visible"/>
                                      </p:to>
                                    </p:set>
                                    <p:animEffect transition="in" filter="fade">
                                      <p:cBhvr>
                                        <p:cTn id="32" dur="2000"/>
                                        <p:tgtEl>
                                          <p:spTgt spid="2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5">
                                            <p:txEl>
                                              <p:pRg st="6" end="6"/>
                                            </p:txEl>
                                          </p:spTgt>
                                        </p:tgtEl>
                                        <p:attrNameLst>
                                          <p:attrName>style.visibility</p:attrName>
                                        </p:attrNameLst>
                                      </p:cBhvr>
                                      <p:to>
                                        <p:strVal val="visible"/>
                                      </p:to>
                                    </p:set>
                                    <p:animEffect transition="in" filter="fade">
                                      <p:cBhvr>
                                        <p:cTn id="37" dur="2000"/>
                                        <p:tgtEl>
                                          <p:spTgt spid="2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5"/>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n-US"/>
              <a:t>Caja Blanca</a:t>
            </a:r>
            <a:endParaRPr/>
          </a:p>
        </p:txBody>
      </p:sp>
      <p:sp>
        <p:nvSpPr>
          <p:cNvPr id="303" name="Google Shape;303;p45"/>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Prueba</a:t>
            </a:r>
            <a:br>
              <a:rPr lang="en-US"/>
            </a:br>
            <a:r>
              <a:rPr lang="en-US"/>
              <a:t>Caja Blanca (o Cristal o Abierta)</a:t>
            </a:r>
            <a:endParaRPr/>
          </a:p>
        </p:txBody>
      </p:sp>
      <p:sp>
        <p:nvSpPr>
          <p:cNvPr id="309" name="Google Shape;309;p2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27</a:t>
            </a:fld>
            <a:endParaRPr/>
          </a:p>
        </p:txBody>
      </p:sp>
      <p:sp>
        <p:nvSpPr>
          <p:cNvPr id="310" name="Google Shape;310;p2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n-US"/>
              <a:t>Pressman Cap. 17</a:t>
            </a:r>
            <a:endParaRPr/>
          </a:p>
        </p:txBody>
      </p:sp>
      <p:sp>
        <p:nvSpPr>
          <p:cNvPr id="311" name="Google Shape;311;p26"/>
          <p:cNvSpPr txBox="1">
            <a:spLocks noGrp="1"/>
          </p:cNvSpPr>
          <p:nvPr>
            <p:ph type="body" idx="2"/>
          </p:nvPr>
        </p:nvSpPr>
        <p:spPr>
          <a:xfrm>
            <a:off x="623392" y="2030781"/>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 Deriva casos de prueba de la estructura de control, para verificar detalles procedimentales. Mediante los métodos de prueba de caja blanca, el ingeniero del software puede obtener casos de prueba que garanticen que se ejercita por lo menos una vez todos los caminos independientes de cada módulo. </a:t>
            </a:r>
            <a:endParaRPr/>
          </a:p>
          <a:p>
            <a:pPr marL="347472" lvl="1" indent="-342900" algn="l" rtl="0">
              <a:lnSpc>
                <a:spcPct val="85000"/>
              </a:lnSpc>
              <a:spcBef>
                <a:spcPts val="600"/>
              </a:spcBef>
              <a:spcAft>
                <a:spcPts val="0"/>
              </a:spcAft>
              <a:buClr>
                <a:srgbClr val="262626"/>
              </a:buClr>
              <a:buSzPts val="2400"/>
              <a:buChar char=" "/>
            </a:pPr>
            <a:r>
              <a:rPr lang="en-US"/>
              <a:t>ejerciten todas las decisiones lógicas . </a:t>
            </a:r>
            <a:endParaRPr/>
          </a:p>
          <a:p>
            <a:pPr marL="347472" lvl="1" indent="-342900" algn="l" rtl="0">
              <a:lnSpc>
                <a:spcPct val="85000"/>
              </a:lnSpc>
              <a:spcBef>
                <a:spcPts val="600"/>
              </a:spcBef>
              <a:spcAft>
                <a:spcPts val="0"/>
              </a:spcAft>
              <a:buClr>
                <a:srgbClr val="262626"/>
              </a:buClr>
              <a:buSzPts val="2400"/>
              <a:buChar char=" "/>
            </a:pPr>
            <a:r>
              <a:rPr lang="en-US"/>
              <a:t>ejecuten todos los bucles en sus límites..</a:t>
            </a:r>
            <a:endParaRPr/>
          </a:p>
          <a:p>
            <a:pPr marL="347472" lvl="1" indent="-342900" algn="l" rtl="0">
              <a:lnSpc>
                <a:spcPct val="85000"/>
              </a:lnSpc>
              <a:spcBef>
                <a:spcPts val="600"/>
              </a:spcBef>
              <a:spcAft>
                <a:spcPts val="0"/>
              </a:spcAft>
              <a:buClr>
                <a:srgbClr val="262626"/>
              </a:buClr>
              <a:buSzPts val="2400"/>
              <a:buChar char=" "/>
            </a:pPr>
            <a:r>
              <a:rPr lang="en-US"/>
              <a:t>ejerciten las estructuras internas de datos </a:t>
            </a:r>
            <a:endParaRPr/>
          </a:p>
          <a:p>
            <a:pPr marL="347472" lvl="1" indent="-342900" algn="l" rtl="0">
              <a:lnSpc>
                <a:spcPct val="85000"/>
              </a:lnSpc>
              <a:spcBef>
                <a:spcPts val="600"/>
              </a:spcBef>
              <a:spcAft>
                <a:spcPts val="0"/>
              </a:spcAft>
              <a:buClr>
                <a:srgbClr val="262626"/>
              </a:buClr>
              <a:buSzPts val="2400"/>
              <a:buChar char=" "/>
            </a:pPr>
            <a:r>
              <a:rPr lang="en-US"/>
              <a:t>	para asegurar su validez.</a:t>
            </a:r>
            <a:endParaRPr/>
          </a:p>
          <a:p>
            <a:pPr marL="91440" lvl="0" indent="0" algn="l" rtl="0">
              <a:lnSpc>
                <a:spcPct val="85000"/>
              </a:lnSpc>
              <a:spcBef>
                <a:spcPts val="1300"/>
              </a:spcBef>
              <a:spcAft>
                <a:spcPts val="0"/>
              </a:spcAft>
              <a:buClr>
                <a:srgbClr val="C00000"/>
              </a:buClr>
              <a:buSzPts val="2400"/>
              <a:buFont typeface="Arial"/>
              <a:buNone/>
            </a:pPr>
            <a:endParaRPr/>
          </a:p>
          <a:p>
            <a:pPr marL="347472" lvl="1" indent="-190500" algn="l" rtl="0">
              <a:lnSpc>
                <a:spcPct val="85000"/>
              </a:lnSpc>
              <a:spcBef>
                <a:spcPts val="600"/>
              </a:spcBef>
              <a:spcAft>
                <a:spcPts val="0"/>
              </a:spcAft>
              <a:buClr>
                <a:srgbClr val="262626"/>
              </a:buClr>
              <a:buSzPts val="2400"/>
              <a:buNone/>
            </a:pPr>
            <a:endParaRPr/>
          </a:p>
        </p:txBody>
      </p:sp>
      <p:sp>
        <p:nvSpPr>
          <p:cNvPr id="312" name="Google Shape;312;p2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313" name="Google Shape;313;p26"/>
          <p:cNvPicPr preferRelativeResize="0"/>
          <p:nvPr/>
        </p:nvPicPr>
        <p:blipFill rotWithShape="1">
          <a:blip r:embed="rId3">
            <a:alphaModFix/>
          </a:blip>
          <a:srcRect l="55758" b="13459"/>
          <a:stretch/>
        </p:blipFill>
        <p:spPr>
          <a:xfrm>
            <a:off x="8094223" y="4221088"/>
            <a:ext cx="1228725" cy="2457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Prueba</a:t>
            </a:r>
            <a:br>
              <a:rPr lang="en-US"/>
            </a:br>
            <a:r>
              <a:rPr lang="en-US"/>
              <a:t>Caja Blanca (o Cristal o Abierta)</a:t>
            </a:r>
            <a:endParaRPr/>
          </a:p>
        </p:txBody>
      </p:sp>
      <p:sp>
        <p:nvSpPr>
          <p:cNvPr id="319" name="Google Shape;319;p2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28</a:t>
            </a:fld>
            <a:endParaRPr/>
          </a:p>
        </p:txBody>
      </p:sp>
      <p:sp>
        <p:nvSpPr>
          <p:cNvPr id="320" name="Google Shape;320;p2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21" name="Google Shape;321;p2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just" rtl="0">
              <a:lnSpc>
                <a:spcPct val="85000"/>
              </a:lnSpc>
              <a:spcBef>
                <a:spcPts val="0"/>
              </a:spcBef>
              <a:spcAft>
                <a:spcPts val="0"/>
              </a:spcAft>
              <a:buSzPts val="2400"/>
              <a:buChar char="»"/>
            </a:pPr>
            <a:r>
              <a:rPr lang="en-US"/>
              <a:t>El flujo lógico de un programa a veces no es nada intuitivo, lo que significa que nuestras suposiciones intuitivas sobre el flujo de control y los datos nos pueden llevar a tener  errores de diseño que sólo se descubren cuando comienza la prueba del camino.</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152400" algn="l" rtl="0">
              <a:lnSpc>
                <a:spcPct val="85000"/>
              </a:lnSpc>
              <a:spcBef>
                <a:spcPts val="1300"/>
              </a:spcBef>
              <a:spcAft>
                <a:spcPts val="0"/>
              </a:spcAft>
              <a:buClr>
                <a:srgbClr val="C00000"/>
              </a:buClr>
              <a:buSzPts val="2400"/>
              <a:buFont typeface="Arial"/>
              <a:buChar char="»"/>
            </a:pPr>
            <a:r>
              <a:rPr lang="en-US"/>
              <a:t>¿Por qué realizarlas?</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152400" algn="l" rtl="0">
              <a:lnSpc>
                <a:spcPct val="85000"/>
              </a:lnSpc>
              <a:spcBef>
                <a:spcPts val="1300"/>
              </a:spcBef>
              <a:spcAft>
                <a:spcPts val="0"/>
              </a:spcAft>
              <a:buClr>
                <a:srgbClr val="C00000"/>
              </a:buClr>
              <a:buSzPts val="2400"/>
              <a:buFont typeface="Arial"/>
              <a:buChar char="»"/>
            </a:pPr>
            <a:r>
              <a:rPr lang="en-US"/>
              <a:t>Los casos especiales son los más factibles de error</a:t>
            </a:r>
            <a:endParaRPr/>
          </a:p>
          <a:p>
            <a:pPr marL="91440" lvl="0" indent="-152400" algn="l" rtl="0">
              <a:lnSpc>
                <a:spcPct val="85000"/>
              </a:lnSpc>
              <a:spcBef>
                <a:spcPts val="1300"/>
              </a:spcBef>
              <a:spcAft>
                <a:spcPts val="0"/>
              </a:spcAft>
              <a:buClr>
                <a:srgbClr val="C00000"/>
              </a:buClr>
              <a:buSzPts val="2400"/>
              <a:buFont typeface="Arial"/>
              <a:buChar char="»"/>
            </a:pPr>
            <a:r>
              <a:rPr lang="en-US"/>
              <a:t>Los errores tipográficos son aleatorios</a:t>
            </a:r>
            <a:endParaRPr/>
          </a:p>
          <a:p>
            <a:pPr marL="91440" lvl="0" indent="-152400" algn="l" rtl="0">
              <a:lnSpc>
                <a:spcPct val="85000"/>
              </a:lnSpc>
              <a:spcBef>
                <a:spcPts val="1300"/>
              </a:spcBef>
              <a:spcAft>
                <a:spcPts val="0"/>
              </a:spcAft>
              <a:buClr>
                <a:srgbClr val="C00000"/>
              </a:buClr>
              <a:buSzPts val="2400"/>
              <a:buFont typeface="Arial"/>
              <a:buChar char="»"/>
            </a:pPr>
            <a:r>
              <a:rPr lang="en-US"/>
              <a:t>El flujo de control intuitivo es distinto del real</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322" name="Google Shape;322;p2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323" name="Google Shape;323;p27"/>
          <p:cNvSpPr/>
          <p:nvPr/>
        </p:nvSpPr>
        <p:spPr>
          <a:xfrm>
            <a:off x="3180160" y="4005263"/>
            <a:ext cx="5829300" cy="652462"/>
          </a:xfrm>
          <a:prstGeom prst="rect">
            <a:avLst/>
          </a:prstGeom>
          <a:noFill/>
          <a:ln>
            <a:noFill/>
          </a:ln>
        </p:spPr>
        <p:txBody>
          <a:bodyPr spcFirstLastPara="1" wrap="square" lIns="91425" tIns="45700" rIns="91425" bIns="45700" anchor="t" anchorCtr="0">
            <a:noAutofit/>
          </a:bodyPr>
          <a:lstStyle/>
          <a:p>
            <a:pPr marL="342900" marR="0" lvl="0" indent="-219075" algn="just" rtl="0">
              <a:lnSpc>
                <a:spcPct val="100000"/>
              </a:lnSpc>
              <a:spcBef>
                <a:spcPts val="0"/>
              </a:spcBef>
              <a:spcAft>
                <a:spcPts val="0"/>
              </a:spcAft>
              <a:buClr>
                <a:schemeClr val="lt2"/>
              </a:buClr>
              <a:buSzPts val="1950"/>
              <a:buFont typeface="Noto Sans Symbols"/>
              <a:buNone/>
            </a:pPr>
            <a:endParaRPr sz="2600" b="0" i="0" u="none" strike="noStrike" cap="none">
              <a:solidFill>
                <a:srgbClr val="00000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 calcmode="lin" valueType="num">
                                      <p:cBhvr additive="base">
                                        <p:cTn id="7" dur="500"/>
                                        <p:tgtEl>
                                          <p:spTgt spid="3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333" name="Google Shape;333;p2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29</a:t>
            </a:fld>
            <a:endParaRPr/>
          </a:p>
        </p:txBody>
      </p:sp>
      <p:sp>
        <p:nvSpPr>
          <p:cNvPr id="334" name="Google Shape;334;p2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35" name="Google Shape;335;p2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just" rtl="0">
              <a:lnSpc>
                <a:spcPct val="85000"/>
              </a:lnSpc>
              <a:spcBef>
                <a:spcPts val="0"/>
              </a:spcBef>
              <a:spcAft>
                <a:spcPts val="0"/>
              </a:spcAft>
              <a:buSzPts val="2400"/>
              <a:buChar char="»"/>
            </a:pPr>
            <a:r>
              <a:rPr lang="en-US"/>
              <a:t>Es una técnica propuesta por Tom McCabe. Permite al diseñador de casos de pruebas obtener una medida de la complejidad lógica  y usarla como guía para la definición de caminos de ejecución.</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152400" algn="just" rtl="0">
              <a:lnSpc>
                <a:spcPct val="85000"/>
              </a:lnSpc>
              <a:spcBef>
                <a:spcPts val="1300"/>
              </a:spcBef>
              <a:spcAft>
                <a:spcPts val="0"/>
              </a:spcAft>
              <a:buSzPts val="2400"/>
              <a:buChar char="»"/>
            </a:pPr>
            <a:r>
              <a:rPr lang="en-US"/>
              <a:t>Los casos de prueba obtenidos garantizan que se ejecuta al menos una vez cada sentencia del programa.</a:t>
            </a:r>
            <a:endParaRPr/>
          </a:p>
        </p:txBody>
      </p:sp>
      <p:sp>
        <p:nvSpPr>
          <p:cNvPr id="336" name="Google Shape;336;p2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software</a:t>
            </a:r>
            <a:endParaRPr/>
          </a:p>
        </p:txBody>
      </p:sp>
      <p:sp>
        <p:nvSpPr>
          <p:cNvPr id="73" name="Google Shape;73;p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a:t>
            </a:fld>
            <a:endParaRPr/>
          </a:p>
        </p:txBody>
      </p:sp>
      <p:sp>
        <p:nvSpPr>
          <p:cNvPr id="74" name="Google Shape;74;p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75" name="Google Shape;75;p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b="1" dirty="0"/>
              <a:t>¿</a:t>
            </a:r>
            <a:r>
              <a:rPr lang="en-US" sz="2800" b="1" dirty="0" err="1"/>
              <a:t>Qué</a:t>
            </a:r>
            <a:r>
              <a:rPr lang="en-US" sz="2800" b="1" dirty="0"/>
              <a:t> </a:t>
            </a:r>
            <a:r>
              <a:rPr lang="en-US" sz="2800" b="1" dirty="0" err="1"/>
              <a:t>significa</a:t>
            </a:r>
            <a:r>
              <a:rPr lang="en-US" sz="2800" b="1" dirty="0"/>
              <a:t> que </a:t>
            </a:r>
            <a:r>
              <a:rPr lang="en-US" sz="2800" b="1" dirty="0" err="1"/>
              <a:t>el</a:t>
            </a:r>
            <a:r>
              <a:rPr lang="en-US" sz="2800" b="1" dirty="0"/>
              <a:t> software ha </a:t>
            </a:r>
            <a:r>
              <a:rPr lang="en-US" sz="2800" b="1" dirty="0" err="1"/>
              <a:t>fallado</a:t>
            </a:r>
            <a:r>
              <a:rPr lang="en-US" sz="2800" b="1" dirty="0"/>
              <a:t>?</a:t>
            </a:r>
            <a:endParaRPr b="1" dirty="0"/>
          </a:p>
          <a:p>
            <a:pPr marL="347472" lvl="1" indent="-342900" algn="l" rtl="0">
              <a:lnSpc>
                <a:spcPct val="85000"/>
              </a:lnSpc>
              <a:spcBef>
                <a:spcPts val="600"/>
              </a:spcBef>
              <a:spcAft>
                <a:spcPts val="0"/>
              </a:spcAft>
              <a:buClr>
                <a:srgbClr val="262626"/>
              </a:buClr>
              <a:buSzPts val="2800"/>
              <a:buChar char=" "/>
            </a:pPr>
            <a:r>
              <a:rPr lang="en-US" sz="2800" dirty="0"/>
              <a:t>El software no </a:t>
            </a:r>
            <a:r>
              <a:rPr lang="en-US" sz="2800" dirty="0" err="1"/>
              <a:t>hace</a:t>
            </a:r>
            <a:r>
              <a:rPr lang="en-US" sz="2800" dirty="0"/>
              <a:t> lo que </a:t>
            </a:r>
            <a:r>
              <a:rPr lang="en-US" sz="2800" dirty="0" err="1"/>
              <a:t>especifican</a:t>
            </a:r>
            <a:r>
              <a:rPr lang="en-US" sz="2800" dirty="0"/>
              <a:t> </a:t>
            </a:r>
            <a:r>
              <a:rPr lang="en-US" sz="2800" dirty="0" err="1"/>
              <a:t>los</a:t>
            </a:r>
            <a:r>
              <a:rPr lang="en-US" sz="2800" dirty="0"/>
              <a:t> </a:t>
            </a:r>
            <a:r>
              <a:rPr lang="en-US" sz="2800" dirty="0" err="1"/>
              <a:t>requerimientos</a:t>
            </a:r>
            <a:endParaRPr dirty="0"/>
          </a:p>
          <a:p>
            <a:pPr marL="91440" lvl="0" indent="-177800" algn="l" rtl="0">
              <a:lnSpc>
                <a:spcPct val="85000"/>
              </a:lnSpc>
              <a:spcBef>
                <a:spcPts val="1300"/>
              </a:spcBef>
              <a:spcAft>
                <a:spcPts val="0"/>
              </a:spcAft>
              <a:buClr>
                <a:srgbClr val="C00000"/>
              </a:buClr>
              <a:buSzPts val="2800"/>
              <a:buFont typeface="Arial"/>
              <a:buChar char="»"/>
            </a:pPr>
            <a:r>
              <a:rPr lang="en-US" sz="2800" dirty="0" err="1"/>
              <a:t>Posibles</a:t>
            </a:r>
            <a:r>
              <a:rPr lang="en-US" sz="2800" dirty="0"/>
              <a:t> </a:t>
            </a:r>
            <a:r>
              <a:rPr lang="en-US" sz="2800" dirty="0" err="1"/>
              <a:t>razones</a:t>
            </a:r>
            <a:r>
              <a:rPr lang="en-US" sz="2800" dirty="0"/>
              <a:t>:</a:t>
            </a:r>
            <a:endParaRPr dirty="0"/>
          </a:p>
          <a:p>
            <a:pPr marL="457200" lvl="2" indent="-457200" algn="l" rtl="0">
              <a:lnSpc>
                <a:spcPct val="85000"/>
              </a:lnSpc>
              <a:spcBef>
                <a:spcPts val="600"/>
              </a:spcBef>
              <a:spcAft>
                <a:spcPts val="0"/>
              </a:spcAft>
              <a:buClr>
                <a:srgbClr val="262626"/>
              </a:buClr>
              <a:buSzPts val="2800"/>
              <a:buFont typeface="Noto Sans Symbols"/>
              <a:buChar char="⮚"/>
            </a:pPr>
            <a:r>
              <a:rPr lang="en-US" sz="2800" dirty="0" err="1"/>
              <a:t>Especificación</a:t>
            </a:r>
            <a:r>
              <a:rPr lang="en-US" sz="2800" dirty="0"/>
              <a:t> </a:t>
            </a:r>
            <a:r>
              <a:rPr lang="en-US" sz="2800" dirty="0" err="1"/>
              <a:t>errónea</a:t>
            </a:r>
            <a:r>
              <a:rPr lang="en-US" sz="2800" dirty="0"/>
              <a:t>.</a:t>
            </a:r>
            <a:endParaRPr dirty="0"/>
          </a:p>
          <a:p>
            <a:pPr marL="457200" lvl="2" indent="-457200" algn="l" rtl="0">
              <a:lnSpc>
                <a:spcPct val="85000"/>
              </a:lnSpc>
              <a:spcBef>
                <a:spcPts val="600"/>
              </a:spcBef>
              <a:spcAft>
                <a:spcPts val="0"/>
              </a:spcAft>
              <a:buClr>
                <a:srgbClr val="262626"/>
              </a:buClr>
              <a:buSzPts val="2800"/>
              <a:buFont typeface="Noto Sans Symbols"/>
              <a:buChar char="⮚"/>
            </a:pPr>
            <a:r>
              <a:rPr lang="en-US" sz="2800" dirty="0" err="1"/>
              <a:t>Requerimientos</a:t>
            </a:r>
            <a:r>
              <a:rPr lang="en-US" sz="2800" dirty="0"/>
              <a:t> </a:t>
            </a:r>
            <a:r>
              <a:rPr lang="en-US" sz="2800" dirty="0" err="1"/>
              <a:t>imposibles</a:t>
            </a:r>
            <a:r>
              <a:rPr lang="en-US" sz="2800" dirty="0"/>
              <a:t> con las </a:t>
            </a:r>
            <a:r>
              <a:rPr lang="en-US" sz="2800" dirty="0" err="1"/>
              <a:t>estructuras</a:t>
            </a:r>
            <a:r>
              <a:rPr lang="en-US" sz="2800" dirty="0"/>
              <a:t> </a:t>
            </a:r>
            <a:r>
              <a:rPr lang="en-US" sz="2800" dirty="0" err="1"/>
              <a:t>previstas</a:t>
            </a:r>
            <a:r>
              <a:rPr lang="en-US" sz="2800" dirty="0"/>
              <a:t>.</a:t>
            </a:r>
            <a:endParaRPr dirty="0"/>
          </a:p>
          <a:p>
            <a:pPr marL="457200" lvl="2" indent="-457200" algn="l" rtl="0">
              <a:lnSpc>
                <a:spcPct val="85000"/>
              </a:lnSpc>
              <a:spcBef>
                <a:spcPts val="600"/>
              </a:spcBef>
              <a:spcAft>
                <a:spcPts val="0"/>
              </a:spcAft>
              <a:buClr>
                <a:srgbClr val="262626"/>
              </a:buClr>
              <a:buSzPts val="2800"/>
              <a:buFont typeface="Noto Sans Symbols"/>
              <a:buChar char="⮚"/>
            </a:pPr>
            <a:r>
              <a:rPr lang="en-US" sz="2800" dirty="0" err="1"/>
              <a:t>Defectos</a:t>
            </a:r>
            <a:r>
              <a:rPr lang="en-US" sz="2800" dirty="0"/>
              <a:t> </a:t>
            </a:r>
            <a:r>
              <a:rPr lang="en-US" sz="2800" dirty="0" err="1"/>
              <a:t>en</a:t>
            </a:r>
            <a:r>
              <a:rPr lang="en-US" sz="2800" dirty="0"/>
              <a:t> </a:t>
            </a:r>
            <a:r>
              <a:rPr lang="en-US" sz="2800" dirty="0" err="1"/>
              <a:t>diseño</a:t>
            </a:r>
            <a:r>
              <a:rPr lang="en-US" sz="2800" dirty="0"/>
              <a:t> del </a:t>
            </a:r>
            <a:r>
              <a:rPr lang="en-US" sz="2800" dirty="0" err="1"/>
              <a:t>sistema</a:t>
            </a:r>
            <a:r>
              <a:rPr lang="en-US" sz="2800" dirty="0"/>
              <a:t>.</a:t>
            </a:r>
            <a:endParaRPr dirty="0"/>
          </a:p>
          <a:p>
            <a:pPr marL="457200" lvl="2" indent="-457200" algn="l" rtl="0">
              <a:lnSpc>
                <a:spcPct val="85000"/>
              </a:lnSpc>
              <a:spcBef>
                <a:spcPts val="600"/>
              </a:spcBef>
              <a:spcAft>
                <a:spcPts val="0"/>
              </a:spcAft>
              <a:buClr>
                <a:srgbClr val="262626"/>
              </a:buClr>
              <a:buSzPts val="2800"/>
              <a:buFont typeface="Noto Sans Symbols"/>
              <a:buChar char="⮚"/>
            </a:pPr>
            <a:r>
              <a:rPr lang="en-US" sz="2800" dirty="0" err="1"/>
              <a:t>Defectos</a:t>
            </a:r>
            <a:r>
              <a:rPr lang="en-US" sz="2800" dirty="0"/>
              <a:t> </a:t>
            </a:r>
            <a:r>
              <a:rPr lang="en-US" sz="2800" dirty="0" err="1"/>
              <a:t>en</a:t>
            </a:r>
            <a:r>
              <a:rPr lang="en-US" sz="2800" dirty="0"/>
              <a:t> </a:t>
            </a:r>
            <a:r>
              <a:rPr lang="en-US" sz="2800" dirty="0" err="1"/>
              <a:t>diseño</a:t>
            </a:r>
            <a:r>
              <a:rPr lang="en-US" sz="2800" dirty="0"/>
              <a:t> del </a:t>
            </a:r>
            <a:r>
              <a:rPr lang="en-US" sz="2800" dirty="0" err="1"/>
              <a:t>programa</a:t>
            </a:r>
            <a:r>
              <a:rPr lang="en-US" sz="2800" dirty="0"/>
              <a:t>.</a:t>
            </a:r>
            <a:endParaRPr dirty="0"/>
          </a:p>
          <a:p>
            <a:pPr marL="457200" lvl="2" indent="-457200" algn="l" rtl="0">
              <a:lnSpc>
                <a:spcPct val="85000"/>
              </a:lnSpc>
              <a:spcBef>
                <a:spcPts val="600"/>
              </a:spcBef>
              <a:spcAft>
                <a:spcPts val="0"/>
              </a:spcAft>
              <a:buClr>
                <a:srgbClr val="262626"/>
              </a:buClr>
              <a:buSzPts val="2800"/>
              <a:buFont typeface="Noto Sans Symbols"/>
              <a:buChar char="⮚"/>
            </a:pPr>
            <a:r>
              <a:rPr lang="en-US" sz="2800" dirty="0" err="1"/>
              <a:t>Defectos</a:t>
            </a:r>
            <a:r>
              <a:rPr lang="en-US" sz="2800" dirty="0"/>
              <a:t> </a:t>
            </a:r>
            <a:r>
              <a:rPr lang="en-US" sz="2800" dirty="0" err="1"/>
              <a:t>en</a:t>
            </a:r>
            <a:r>
              <a:rPr lang="en-US" sz="2800" dirty="0"/>
              <a:t> </a:t>
            </a:r>
            <a:r>
              <a:rPr lang="en-US" sz="2800" dirty="0" err="1"/>
              <a:t>código</a:t>
            </a:r>
            <a:r>
              <a:rPr lang="en-US" sz="2800" dirty="0"/>
              <a:t>.</a:t>
            </a:r>
            <a:endParaRPr dirty="0"/>
          </a:p>
          <a:p>
            <a:pPr marL="347472" lvl="1" indent="-165100" algn="l" rtl="0">
              <a:lnSpc>
                <a:spcPct val="85000"/>
              </a:lnSpc>
              <a:spcBef>
                <a:spcPts val="600"/>
              </a:spcBef>
              <a:spcAft>
                <a:spcPts val="0"/>
              </a:spcAft>
              <a:buClr>
                <a:srgbClr val="262626"/>
              </a:buClr>
              <a:buSzPts val="2800"/>
              <a:buNone/>
            </a:pPr>
            <a:endParaRPr sz="2800" dirty="0"/>
          </a:p>
          <a:p>
            <a:pPr marL="347472" lvl="1" indent="-165100" algn="l" rtl="0">
              <a:lnSpc>
                <a:spcPct val="85000"/>
              </a:lnSpc>
              <a:spcBef>
                <a:spcPts val="600"/>
              </a:spcBef>
              <a:spcAft>
                <a:spcPts val="0"/>
              </a:spcAft>
              <a:buClr>
                <a:srgbClr val="262626"/>
              </a:buClr>
              <a:buSzPts val="2800"/>
              <a:buNone/>
            </a:pPr>
            <a:endParaRPr sz="2800" dirty="0"/>
          </a:p>
          <a:p>
            <a:pPr marL="347472" lvl="1" indent="-165100" algn="l" rtl="0">
              <a:lnSpc>
                <a:spcPct val="85000"/>
              </a:lnSpc>
              <a:spcBef>
                <a:spcPts val="600"/>
              </a:spcBef>
              <a:spcAft>
                <a:spcPts val="0"/>
              </a:spcAft>
              <a:buClr>
                <a:srgbClr val="262626"/>
              </a:buClr>
              <a:buSzPts val="2800"/>
              <a:buNone/>
            </a:pPr>
            <a:endParaRPr sz="2800" dirty="0"/>
          </a:p>
        </p:txBody>
      </p:sp>
      <p:sp>
        <p:nvSpPr>
          <p:cNvPr id="76" name="Google Shape;76;p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Notación de grafo</a:t>
            </a:r>
            <a:endParaRPr/>
          </a:p>
        </p:txBody>
      </p:sp>
      <p:sp>
        <p:nvSpPr>
          <p:cNvPr id="342" name="Google Shape;342;p2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30</a:t>
            </a:fld>
            <a:endParaRPr/>
          </a:p>
        </p:txBody>
      </p:sp>
      <p:sp>
        <p:nvSpPr>
          <p:cNvPr id="343" name="Google Shape;343;p29"/>
          <p:cNvSpPr txBox="1">
            <a:spLocks noGrp="1"/>
          </p:cNvSpPr>
          <p:nvPr>
            <p:ph type="dt" idx="4294967295"/>
          </p:nvPr>
        </p:nvSpPr>
        <p:spPr>
          <a:xfrm>
            <a:off x="2567608" y="6543219"/>
            <a:ext cx="825989" cy="25608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2023</a:t>
            </a:r>
            <a:endParaRPr/>
          </a:p>
        </p:txBody>
      </p:sp>
      <p:sp>
        <p:nvSpPr>
          <p:cNvPr id="344" name="Google Shape;344;p2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345" name="Google Shape;345;p29"/>
          <p:cNvPicPr preferRelativeResize="0"/>
          <p:nvPr/>
        </p:nvPicPr>
        <p:blipFill rotWithShape="1">
          <a:blip r:embed="rId3">
            <a:alphaModFix/>
          </a:blip>
          <a:srcRect/>
          <a:stretch/>
        </p:blipFill>
        <p:spPr>
          <a:xfrm>
            <a:off x="1767869" y="2237841"/>
            <a:ext cx="8878361" cy="403437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351" name="Google Shape;351;p3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31</a:t>
            </a:fld>
            <a:endParaRPr/>
          </a:p>
        </p:txBody>
      </p:sp>
      <p:sp>
        <p:nvSpPr>
          <p:cNvPr id="352" name="Google Shape;352;p3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53" name="Google Shape;353;p30"/>
          <p:cNvSpPr txBox="1">
            <a:spLocks noGrp="1"/>
          </p:cNvSpPr>
          <p:nvPr>
            <p:ph type="body" idx="2"/>
          </p:nvPr>
        </p:nvSpPr>
        <p:spPr>
          <a:xfrm>
            <a:off x="623392" y="1902575"/>
            <a:ext cx="3977183"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Cada círculo, denominado </a:t>
            </a:r>
            <a:r>
              <a:rPr lang="en-US" b="1"/>
              <a:t>nodo</a:t>
            </a:r>
            <a:r>
              <a:rPr lang="en-US"/>
              <a:t> del grafo de flujo, representa una o más sentencias procedimentales. </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152400" algn="l" rtl="0">
              <a:lnSpc>
                <a:spcPct val="85000"/>
              </a:lnSpc>
              <a:spcBef>
                <a:spcPts val="1300"/>
              </a:spcBef>
              <a:spcAft>
                <a:spcPts val="0"/>
              </a:spcAft>
              <a:buClr>
                <a:srgbClr val="C00000"/>
              </a:buClr>
              <a:buSzPts val="2400"/>
              <a:buFont typeface="Arial"/>
              <a:buChar char="»"/>
            </a:pPr>
            <a:r>
              <a:rPr lang="en-US"/>
              <a:t>Las flechas del grafo de flujo, denominadas </a:t>
            </a:r>
            <a:r>
              <a:rPr lang="en-US" b="1"/>
              <a:t>aristas</a:t>
            </a:r>
            <a:r>
              <a:rPr lang="en-US"/>
              <a:t> o representan flujo de control. </a:t>
            </a:r>
            <a:endParaRPr/>
          </a:p>
          <a:p>
            <a:pPr marL="91440" lvl="0" indent="-152400" algn="l" rtl="0">
              <a:lnSpc>
                <a:spcPct val="85000"/>
              </a:lnSpc>
              <a:spcBef>
                <a:spcPts val="1300"/>
              </a:spcBef>
              <a:spcAft>
                <a:spcPts val="0"/>
              </a:spcAft>
              <a:buClr>
                <a:srgbClr val="C00000"/>
              </a:buClr>
              <a:buSzPts val="2400"/>
              <a:buFont typeface="Arial"/>
              <a:buChar char="»"/>
            </a:pPr>
            <a:r>
              <a:rPr lang="en-US"/>
              <a:t>Una arista debe terminar en un nodo. </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354" name="Google Shape;354;p3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355" name="Google Shape;355;p30"/>
          <p:cNvPicPr preferRelativeResize="0"/>
          <p:nvPr/>
        </p:nvPicPr>
        <p:blipFill rotWithShape="1">
          <a:blip r:embed="rId3">
            <a:alphaModFix/>
          </a:blip>
          <a:srcRect/>
          <a:stretch/>
        </p:blipFill>
        <p:spPr>
          <a:xfrm>
            <a:off x="4600575" y="2266503"/>
            <a:ext cx="7417828" cy="3750895"/>
          </a:xfrm>
          <a:prstGeom prst="rect">
            <a:avLst/>
          </a:prstGeom>
          <a:noFill/>
          <a:ln>
            <a:noFill/>
          </a:ln>
        </p:spPr>
      </p:pic>
      <p:sp>
        <p:nvSpPr>
          <p:cNvPr id="356" name="Google Shape;356;p30"/>
          <p:cNvSpPr/>
          <p:nvPr/>
        </p:nvSpPr>
        <p:spPr>
          <a:xfrm>
            <a:off x="5391150" y="5460699"/>
            <a:ext cx="609600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Las áreas delimitadas por aristas y nodos se denominan regiones. Cuando contabilizamos las regiones incluimos el área exterior del grafo, contándolo como otra región más.</a:t>
            </a:r>
            <a:endParaRPr sz="1400" b="0" i="0" u="none" strike="noStrike" cap="none">
              <a:solidFill>
                <a:srgbClr val="000000"/>
              </a:solidFill>
              <a:latin typeface="Arial"/>
              <a:ea typeface="Arial"/>
              <a:cs typeface="Arial"/>
              <a:sym typeface="Arial"/>
            </a:endParaRPr>
          </a:p>
        </p:txBody>
      </p:sp>
      <p:sp>
        <p:nvSpPr>
          <p:cNvPr id="357" name="Google Shape;357;p30"/>
          <p:cNvSpPr/>
          <p:nvPr/>
        </p:nvSpPr>
        <p:spPr>
          <a:xfrm>
            <a:off x="5922403" y="1711840"/>
            <a:ext cx="6096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Cada nodo que contiene una condición se denomina nodo predicado y está caracterizado porque dos o más aristas emergen de él.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5883d06d65_0_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Complejidad ciclomática</a:t>
            </a:r>
            <a:endParaRPr/>
          </a:p>
        </p:txBody>
      </p:sp>
      <p:sp>
        <p:nvSpPr>
          <p:cNvPr id="363" name="Google Shape;363;g5883d06d65_0_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32</a:t>
            </a:fld>
            <a:endParaRPr/>
          </a:p>
        </p:txBody>
      </p:sp>
      <p:sp>
        <p:nvSpPr>
          <p:cNvPr id="364" name="Google Shape;364;g5883d06d65_0_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65" name="Google Shape;365;g5883d06d65_0_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a:t>La </a:t>
            </a:r>
            <a:r>
              <a:rPr lang="en-US" sz="2800" b="1"/>
              <a:t>complejidad ciclomática</a:t>
            </a:r>
            <a:endParaRPr/>
          </a:p>
          <a:p>
            <a:pPr marL="91440" lvl="0" indent="-177800" algn="l" rtl="0">
              <a:lnSpc>
                <a:spcPct val="85000"/>
              </a:lnSpc>
              <a:spcBef>
                <a:spcPts val="1300"/>
              </a:spcBef>
              <a:spcAft>
                <a:spcPts val="0"/>
              </a:spcAft>
              <a:buClr>
                <a:srgbClr val="C00000"/>
              </a:buClr>
              <a:buSzPts val="2800"/>
              <a:buFont typeface="Arial"/>
              <a:buChar char="»"/>
            </a:pPr>
            <a:r>
              <a:rPr lang="en-US" sz="2800"/>
              <a:t> es una </a:t>
            </a:r>
            <a:r>
              <a:rPr lang="en-US" sz="2800" b="1"/>
              <a:t>métrica del software </a:t>
            </a:r>
            <a:r>
              <a:rPr lang="en-US" sz="2800"/>
              <a:t>que proporciona una medición cuantitativa de la complejidad lógica de un programa.  </a:t>
            </a:r>
            <a:endParaRPr/>
          </a:p>
          <a:p>
            <a:pPr marL="91440" lvl="0" indent="-177800" algn="l" rtl="0">
              <a:lnSpc>
                <a:spcPct val="85000"/>
              </a:lnSpc>
              <a:spcBef>
                <a:spcPts val="1300"/>
              </a:spcBef>
              <a:spcAft>
                <a:spcPts val="0"/>
              </a:spcAft>
              <a:buClr>
                <a:srgbClr val="C00000"/>
              </a:buClr>
              <a:buSzPts val="2800"/>
              <a:buFont typeface="Arial"/>
              <a:buChar char="»"/>
            </a:pPr>
            <a:r>
              <a:rPr lang="en-US" sz="2800" b="1"/>
              <a:t>define el número de caminos independientes </a:t>
            </a:r>
            <a:r>
              <a:rPr lang="en-US" sz="2800"/>
              <a:t>del conjunto básico de un programa y nos da un límite superior para el número de pruebas que se deben realizar para asegurar que se ejecuta cada sentencia al menos una vez.</a:t>
            </a:r>
            <a:endParaRPr/>
          </a:p>
          <a:p>
            <a:pPr marL="91440" lvl="0" indent="-177800" algn="l" rtl="0">
              <a:lnSpc>
                <a:spcPct val="85000"/>
              </a:lnSpc>
              <a:spcBef>
                <a:spcPts val="1300"/>
              </a:spcBef>
              <a:spcAft>
                <a:spcPts val="0"/>
              </a:spcAft>
              <a:buClr>
                <a:srgbClr val="C00000"/>
              </a:buClr>
              <a:buSzPts val="2800"/>
              <a:buFont typeface="Arial"/>
              <a:buChar char="»"/>
            </a:pPr>
            <a:r>
              <a:rPr lang="en-US" sz="2800" b="1"/>
              <a:t>Un camino independiente </a:t>
            </a:r>
            <a:r>
              <a:rPr lang="en-US" sz="2800"/>
              <a:t>es cualquier camino del programa que introduce, por lo menos, un nuevo conjunto de sentencias de proceso o una nueva condición.</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366" name="Google Shape;366;g5883d06d65_0_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372" name="Google Shape;372;p3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33</a:t>
            </a:fld>
            <a:endParaRPr/>
          </a:p>
        </p:txBody>
      </p:sp>
      <p:sp>
        <p:nvSpPr>
          <p:cNvPr id="373" name="Google Shape;373;p3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74" name="Google Shape;374;p31"/>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a:t>Complejidad ciclomática :</a:t>
            </a:r>
            <a:endParaRPr/>
          </a:p>
          <a:p>
            <a:pPr marL="91440" lvl="0" indent="0" algn="l" rtl="0">
              <a:lnSpc>
                <a:spcPct val="85000"/>
              </a:lnSpc>
              <a:spcBef>
                <a:spcPts val="1300"/>
              </a:spcBef>
              <a:spcAft>
                <a:spcPts val="0"/>
              </a:spcAft>
              <a:buClr>
                <a:srgbClr val="C00000"/>
              </a:buClr>
              <a:buSzPts val="2800"/>
              <a:buFont typeface="Arial"/>
              <a:buNone/>
            </a:pPr>
            <a:endParaRPr sz="2800"/>
          </a:p>
          <a:p>
            <a:pPr marL="548640" lvl="2" indent="-548640" algn="l" rtl="0">
              <a:lnSpc>
                <a:spcPct val="85000"/>
              </a:lnSpc>
              <a:spcBef>
                <a:spcPts val="600"/>
              </a:spcBef>
              <a:spcAft>
                <a:spcPts val="0"/>
              </a:spcAft>
              <a:buClr>
                <a:schemeClr val="accent1"/>
              </a:buClr>
              <a:buSzPts val="2800"/>
              <a:buChar char=" "/>
            </a:pPr>
            <a:r>
              <a:rPr lang="en-US" sz="2800" b="1">
                <a:solidFill>
                  <a:schemeClr val="accent1"/>
                </a:solidFill>
              </a:rPr>
              <a:t>1. V(g)=Cantidad de regiones del grafo ó</a:t>
            </a:r>
            <a:endParaRPr sz="2800" b="1">
              <a:solidFill>
                <a:schemeClr val="accent1"/>
              </a:solidFill>
            </a:endParaRPr>
          </a:p>
          <a:p>
            <a:pPr marL="548640" lvl="2" indent="-548640" algn="l" rtl="0">
              <a:lnSpc>
                <a:spcPct val="85000"/>
              </a:lnSpc>
              <a:spcBef>
                <a:spcPts val="600"/>
              </a:spcBef>
              <a:spcAft>
                <a:spcPts val="0"/>
              </a:spcAft>
              <a:buClr>
                <a:schemeClr val="accent1"/>
              </a:buClr>
              <a:buSzPts val="2800"/>
              <a:buChar char=" "/>
            </a:pPr>
            <a:r>
              <a:rPr lang="en-US" sz="2800" b="1">
                <a:solidFill>
                  <a:schemeClr val="accent1"/>
                </a:solidFill>
              </a:rPr>
              <a:t>2. V(g)= A - N + 2 ó</a:t>
            </a:r>
            <a:endParaRPr sz="2800" b="1">
              <a:solidFill>
                <a:schemeClr val="accent1"/>
              </a:solidFill>
            </a:endParaRPr>
          </a:p>
          <a:p>
            <a:pPr marL="548640" lvl="2" indent="-548640" algn="l" rtl="0">
              <a:lnSpc>
                <a:spcPct val="85000"/>
              </a:lnSpc>
              <a:spcBef>
                <a:spcPts val="600"/>
              </a:spcBef>
              <a:spcAft>
                <a:spcPts val="0"/>
              </a:spcAft>
              <a:buClr>
                <a:schemeClr val="accent1"/>
              </a:buClr>
              <a:buSzPts val="2800"/>
              <a:buChar char=" "/>
            </a:pPr>
            <a:r>
              <a:rPr lang="en-US" sz="2800" b="1">
                <a:solidFill>
                  <a:schemeClr val="accent1"/>
                </a:solidFill>
              </a:rPr>
              <a:t>3. V(g)= P + 1</a:t>
            </a:r>
            <a:endParaRPr/>
          </a:p>
          <a:p>
            <a:pPr marL="91440" lvl="0" indent="0" algn="l" rtl="0">
              <a:lnSpc>
                <a:spcPct val="85000"/>
              </a:lnSpc>
              <a:spcBef>
                <a:spcPts val="1300"/>
              </a:spcBef>
              <a:spcAft>
                <a:spcPts val="0"/>
              </a:spcAft>
              <a:buClr>
                <a:srgbClr val="C00000"/>
              </a:buClr>
              <a:buSzPts val="2800"/>
              <a:buFont typeface="Arial"/>
              <a:buNone/>
            </a:pPr>
            <a:endParaRPr sz="2800"/>
          </a:p>
          <a:p>
            <a:pPr marL="91440" lvl="0" indent="-177800" algn="l" rtl="0">
              <a:lnSpc>
                <a:spcPct val="85000"/>
              </a:lnSpc>
              <a:spcBef>
                <a:spcPts val="1300"/>
              </a:spcBef>
              <a:spcAft>
                <a:spcPts val="0"/>
              </a:spcAft>
              <a:buClr>
                <a:srgbClr val="C00000"/>
              </a:buClr>
              <a:buSzPts val="2800"/>
              <a:buFont typeface="Arial"/>
              <a:buChar char="»"/>
            </a:pPr>
            <a:r>
              <a:rPr lang="en-US" sz="2800"/>
              <a:t>La complejidad ciclomática </a:t>
            </a:r>
            <a:r>
              <a:rPr lang="en-US" sz="2800" b="1" u="sng"/>
              <a:t>debe medirse con las tres formulas </a:t>
            </a:r>
            <a:r>
              <a:rPr lang="en-US" sz="2800"/>
              <a:t>de manera de verificar su exactitud.</a:t>
            </a:r>
            <a:endParaRPr/>
          </a:p>
        </p:txBody>
      </p:sp>
      <p:sp>
        <p:nvSpPr>
          <p:cNvPr id="375" name="Google Shape;375;p3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Pasos para crear la prueba</a:t>
            </a:r>
            <a:endParaRPr/>
          </a:p>
        </p:txBody>
      </p:sp>
      <p:sp>
        <p:nvSpPr>
          <p:cNvPr id="381" name="Google Shape;381;p3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34</a:t>
            </a:fld>
            <a:endParaRPr/>
          </a:p>
        </p:txBody>
      </p:sp>
      <p:sp>
        <p:nvSpPr>
          <p:cNvPr id="382" name="Google Shape;382;p3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83" name="Google Shape;383;p3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457200" algn="l" rtl="0">
              <a:lnSpc>
                <a:spcPct val="85000"/>
              </a:lnSpc>
              <a:spcBef>
                <a:spcPts val="0"/>
              </a:spcBef>
              <a:spcAft>
                <a:spcPts val="0"/>
              </a:spcAft>
              <a:buSzPts val="2800"/>
              <a:buFont typeface="Calibri"/>
              <a:buAutoNum type="arabicPeriod"/>
            </a:pPr>
            <a:r>
              <a:rPr lang="en-US" sz="2800" dirty="0" err="1"/>
              <a:t>Dibujar</a:t>
            </a:r>
            <a:r>
              <a:rPr lang="en-US" sz="2800" dirty="0"/>
              <a:t> </a:t>
            </a:r>
            <a:r>
              <a:rPr lang="en-US" sz="2800" dirty="0" err="1"/>
              <a:t>el</a:t>
            </a:r>
            <a:r>
              <a:rPr lang="en-US" sz="2800" dirty="0"/>
              <a:t> </a:t>
            </a:r>
            <a:r>
              <a:rPr lang="en-US" sz="2800" dirty="0" err="1"/>
              <a:t>grafo</a:t>
            </a:r>
            <a:r>
              <a:rPr lang="en-US" sz="2800" dirty="0"/>
              <a:t> de </a:t>
            </a:r>
            <a:r>
              <a:rPr lang="en-US" sz="2800" dirty="0" err="1"/>
              <a:t>flujo</a:t>
            </a:r>
            <a:r>
              <a:rPr lang="en-US" sz="2800" dirty="0"/>
              <a:t> </a:t>
            </a:r>
            <a:r>
              <a:rPr lang="en-US" sz="2800" dirty="0" err="1"/>
              <a:t>correspondiente</a:t>
            </a:r>
            <a:r>
              <a:rPr lang="en-US" sz="2800" dirty="0"/>
              <a:t>.</a:t>
            </a:r>
            <a:endParaRPr dirty="0"/>
          </a:p>
          <a:p>
            <a:pPr marL="457200" lvl="0" indent="-457200" algn="l" rtl="0">
              <a:lnSpc>
                <a:spcPct val="85000"/>
              </a:lnSpc>
              <a:spcBef>
                <a:spcPts val="1300"/>
              </a:spcBef>
              <a:spcAft>
                <a:spcPts val="0"/>
              </a:spcAft>
              <a:buSzPts val="2800"/>
              <a:buFont typeface="Calibri"/>
              <a:buAutoNum type="arabicPeriod"/>
            </a:pPr>
            <a:r>
              <a:rPr lang="en-US" sz="2800" dirty="0" err="1"/>
              <a:t>Determinar</a:t>
            </a:r>
            <a:r>
              <a:rPr lang="en-US" sz="2800" dirty="0"/>
              <a:t> la </a:t>
            </a:r>
            <a:r>
              <a:rPr lang="en-US" sz="2800" dirty="0" err="1"/>
              <a:t>complejidad</a:t>
            </a:r>
            <a:r>
              <a:rPr lang="en-US" sz="2800" dirty="0"/>
              <a:t> </a:t>
            </a:r>
            <a:r>
              <a:rPr lang="en-US" sz="2800" dirty="0" err="1"/>
              <a:t>ciclomática</a:t>
            </a:r>
            <a:r>
              <a:rPr lang="en-US" sz="2800" dirty="0"/>
              <a:t>.</a:t>
            </a:r>
            <a:endParaRPr dirty="0"/>
          </a:p>
          <a:p>
            <a:pPr marL="457200" lvl="0" indent="-457200" algn="l" rtl="0">
              <a:lnSpc>
                <a:spcPct val="85000"/>
              </a:lnSpc>
              <a:spcBef>
                <a:spcPts val="1300"/>
              </a:spcBef>
              <a:spcAft>
                <a:spcPts val="0"/>
              </a:spcAft>
              <a:buSzPts val="2800"/>
              <a:buFont typeface="Calibri"/>
              <a:buAutoNum type="arabicPeriod"/>
            </a:pPr>
            <a:r>
              <a:rPr lang="en-US" sz="2800" dirty="0" err="1"/>
              <a:t>Determinar</a:t>
            </a:r>
            <a:r>
              <a:rPr lang="en-US" sz="2800" dirty="0"/>
              <a:t> un conjunto </a:t>
            </a:r>
            <a:r>
              <a:rPr lang="en-US" sz="2800" dirty="0" err="1"/>
              <a:t>básico</a:t>
            </a:r>
            <a:r>
              <a:rPr lang="en-US" sz="2800" dirty="0"/>
              <a:t> de </a:t>
            </a:r>
            <a:r>
              <a:rPr lang="en-US" sz="2800" dirty="0" err="1"/>
              <a:t>caminos</a:t>
            </a:r>
            <a:r>
              <a:rPr lang="en-US" sz="2800" dirty="0"/>
              <a:t> </a:t>
            </a:r>
            <a:r>
              <a:rPr lang="en-US" sz="2800" dirty="0" err="1"/>
              <a:t>independientes</a:t>
            </a:r>
            <a:r>
              <a:rPr lang="en-US" sz="2800" dirty="0"/>
              <a:t>.</a:t>
            </a:r>
            <a:endParaRPr dirty="0"/>
          </a:p>
          <a:p>
            <a:pPr marL="457200" lvl="0" indent="-457200" algn="l" rtl="0">
              <a:lnSpc>
                <a:spcPct val="85000"/>
              </a:lnSpc>
              <a:spcBef>
                <a:spcPts val="1300"/>
              </a:spcBef>
              <a:spcAft>
                <a:spcPts val="0"/>
              </a:spcAft>
              <a:buSzPts val="2800"/>
              <a:buFont typeface="Calibri"/>
              <a:buAutoNum type="arabicPeriod"/>
            </a:pPr>
            <a:r>
              <a:rPr lang="en-US" sz="2800" dirty="0" err="1"/>
              <a:t>Preparar</a:t>
            </a:r>
            <a:r>
              <a:rPr lang="en-US" sz="2800" dirty="0"/>
              <a:t> </a:t>
            </a:r>
            <a:r>
              <a:rPr lang="en-US" sz="2800" dirty="0" err="1"/>
              <a:t>los</a:t>
            </a:r>
            <a:r>
              <a:rPr lang="en-US" sz="2800" dirty="0"/>
              <a:t> </a:t>
            </a:r>
            <a:r>
              <a:rPr lang="en-US" sz="2800" dirty="0" err="1"/>
              <a:t>casos</a:t>
            </a:r>
            <a:r>
              <a:rPr lang="en-US" sz="2800" dirty="0"/>
              <a:t> de </a:t>
            </a:r>
            <a:r>
              <a:rPr lang="en-US" sz="2800" dirty="0" err="1"/>
              <a:t>prueba</a:t>
            </a:r>
            <a:r>
              <a:rPr lang="en-US" sz="2800" dirty="0"/>
              <a:t> que </a:t>
            </a:r>
            <a:r>
              <a:rPr lang="en-US" sz="2800" dirty="0" err="1"/>
              <a:t>forzarán</a:t>
            </a:r>
            <a:r>
              <a:rPr lang="en-US" sz="2800" dirty="0"/>
              <a:t> la </a:t>
            </a:r>
            <a:r>
              <a:rPr lang="en-US" sz="2800" dirty="0" err="1"/>
              <a:t>ejecución</a:t>
            </a:r>
            <a:r>
              <a:rPr lang="en-US" sz="2800" dirty="0"/>
              <a:t> de </a:t>
            </a:r>
            <a:r>
              <a:rPr lang="en-US" sz="2800" dirty="0" err="1"/>
              <a:t>cada</a:t>
            </a:r>
            <a:r>
              <a:rPr lang="en-US" sz="2800" dirty="0"/>
              <a:t> </a:t>
            </a:r>
            <a:r>
              <a:rPr lang="en-US" sz="2800" dirty="0" err="1"/>
              <a:t>camino</a:t>
            </a:r>
            <a:r>
              <a:rPr lang="en-US" sz="2800" dirty="0"/>
              <a:t> del conjunto.</a:t>
            </a:r>
            <a:endParaRPr dirty="0"/>
          </a:p>
          <a:p>
            <a:pPr marL="457200" lvl="0" indent="-457200" algn="l" rtl="0">
              <a:lnSpc>
                <a:spcPct val="85000"/>
              </a:lnSpc>
              <a:spcBef>
                <a:spcPts val="1300"/>
              </a:spcBef>
              <a:spcAft>
                <a:spcPts val="0"/>
              </a:spcAft>
              <a:buSzPts val="2800"/>
              <a:buFont typeface="Calibri"/>
              <a:buAutoNum type="arabicPeriod"/>
            </a:pPr>
            <a:r>
              <a:rPr lang="en-US" sz="2800" dirty="0" err="1"/>
              <a:t>Ejecutar</a:t>
            </a:r>
            <a:r>
              <a:rPr lang="en-US" sz="2800" dirty="0"/>
              <a:t> </a:t>
            </a:r>
            <a:r>
              <a:rPr lang="en-US" sz="2800" dirty="0" err="1"/>
              <a:t>cada</a:t>
            </a:r>
            <a:r>
              <a:rPr lang="en-US" sz="2800" dirty="0"/>
              <a:t> </a:t>
            </a:r>
            <a:r>
              <a:rPr lang="en-US" sz="2800" dirty="0" err="1"/>
              <a:t>caso</a:t>
            </a:r>
            <a:r>
              <a:rPr lang="en-US" sz="2800" dirty="0"/>
              <a:t> de </a:t>
            </a:r>
            <a:r>
              <a:rPr lang="en-US" sz="2800" dirty="0" err="1"/>
              <a:t>prueba</a:t>
            </a:r>
            <a:r>
              <a:rPr lang="en-US" sz="2800" dirty="0"/>
              <a:t> y </a:t>
            </a:r>
            <a:r>
              <a:rPr lang="en-US" sz="2800" dirty="0" err="1"/>
              <a:t>comparar</a:t>
            </a:r>
            <a:r>
              <a:rPr lang="en-US" sz="2800" dirty="0"/>
              <a:t> </a:t>
            </a:r>
            <a:r>
              <a:rPr lang="en-US" sz="2800" dirty="0" err="1"/>
              <a:t>los</a:t>
            </a:r>
            <a:r>
              <a:rPr lang="en-US" sz="2800" dirty="0"/>
              <a:t> </a:t>
            </a:r>
            <a:r>
              <a:rPr lang="en-US" sz="2800" dirty="0" err="1"/>
              <a:t>resultados</a:t>
            </a:r>
            <a:r>
              <a:rPr lang="en-US" sz="2800" dirty="0"/>
              <a:t> </a:t>
            </a:r>
            <a:r>
              <a:rPr lang="en-US" sz="2800" dirty="0" err="1"/>
              <a:t>obtenidos</a:t>
            </a:r>
            <a:r>
              <a:rPr lang="en-US" sz="2800" dirty="0"/>
              <a:t> con </a:t>
            </a:r>
            <a:r>
              <a:rPr lang="en-US" sz="2800" dirty="0" err="1"/>
              <a:t>los</a:t>
            </a:r>
            <a:r>
              <a:rPr lang="en-US" sz="2800" dirty="0"/>
              <a:t> </a:t>
            </a:r>
            <a:r>
              <a:rPr lang="en-US" sz="2800" dirty="0" err="1"/>
              <a:t>esperados</a:t>
            </a:r>
            <a:r>
              <a:rPr lang="en-US" sz="2800" dirty="0"/>
              <a:t>.</a:t>
            </a:r>
            <a:endParaRPr dirty="0"/>
          </a:p>
          <a:p>
            <a:pPr marL="91440" lvl="0" indent="0" algn="l" rtl="0">
              <a:lnSpc>
                <a:spcPct val="85000"/>
              </a:lnSpc>
              <a:spcBef>
                <a:spcPts val="1300"/>
              </a:spcBef>
              <a:spcAft>
                <a:spcPts val="0"/>
              </a:spcAft>
              <a:buClr>
                <a:srgbClr val="C00000"/>
              </a:buClr>
              <a:buSzPts val="2800"/>
              <a:buFont typeface="Arial"/>
              <a:buNone/>
            </a:pPr>
            <a:endParaRPr sz="2800" dirty="0"/>
          </a:p>
        </p:txBody>
      </p:sp>
      <p:sp>
        <p:nvSpPr>
          <p:cNvPr id="384" name="Google Shape;384;p3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391" name="Google Shape;391;p3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35</a:t>
            </a:fld>
            <a:endParaRPr/>
          </a:p>
        </p:txBody>
      </p:sp>
      <p:sp>
        <p:nvSpPr>
          <p:cNvPr id="392" name="Google Shape;392;p3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393" name="Google Shape;393;p3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Condiciones compuestas: OR, AND</a:t>
            </a:r>
            <a:endParaRPr/>
          </a:p>
        </p:txBody>
      </p:sp>
      <p:sp>
        <p:nvSpPr>
          <p:cNvPr id="394" name="Google Shape;394;p3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pic>
        <p:nvPicPr>
          <p:cNvPr id="395" name="Google Shape;395;p33" descr="a6"/>
          <p:cNvPicPr preferRelativeResize="0"/>
          <p:nvPr/>
        </p:nvPicPr>
        <p:blipFill rotWithShape="1">
          <a:blip r:embed="rId3">
            <a:alphaModFix/>
          </a:blip>
          <a:srcRect l="4836" t="11760" r="-76"/>
          <a:stretch/>
        </p:blipFill>
        <p:spPr>
          <a:xfrm>
            <a:off x="3306730" y="2378678"/>
            <a:ext cx="5733674" cy="4066753"/>
          </a:xfrm>
          <a:prstGeom prst="rect">
            <a:avLst/>
          </a:prstGeom>
          <a:noFill/>
          <a:ln>
            <a:noFill/>
          </a:ln>
          <a:effectLst>
            <a:outerShdw blurRad="292100" dist="139700" dir="2700000" algn="tl" rotWithShape="0">
              <a:srgbClr val="333333">
                <a:alpha val="64705"/>
              </a:srgbClr>
            </a:outerShdw>
          </a:effectLst>
        </p:spPr>
      </p:pic>
      <p:pic>
        <p:nvPicPr>
          <p:cNvPr id="396" name="Google Shape;396;p33"/>
          <p:cNvPicPr preferRelativeResize="0"/>
          <p:nvPr/>
        </p:nvPicPr>
        <p:blipFill rotWithShape="1">
          <a:blip r:embed="rId4">
            <a:alphaModFix/>
          </a:blip>
          <a:srcRect/>
          <a:stretch/>
        </p:blipFill>
        <p:spPr>
          <a:xfrm>
            <a:off x="4014787" y="1795462"/>
            <a:ext cx="4162425" cy="3267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402" name="Google Shape;402;p3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36</a:t>
            </a:fld>
            <a:endParaRPr/>
          </a:p>
        </p:txBody>
      </p:sp>
      <p:sp>
        <p:nvSpPr>
          <p:cNvPr id="403" name="Google Shape;403;p3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04" name="Google Shape;404;p34"/>
          <p:cNvSpPr/>
          <p:nvPr/>
        </p:nvSpPr>
        <p:spPr>
          <a:xfrm>
            <a:off x="8580836" y="4941888"/>
            <a:ext cx="809625" cy="122396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sp>
        <p:nvSpPr>
          <p:cNvPr id="405" name="Google Shape;405;p34"/>
          <p:cNvSpPr txBox="1"/>
          <p:nvPr/>
        </p:nvSpPr>
        <p:spPr>
          <a:xfrm>
            <a:off x="513654" y="1895997"/>
            <a:ext cx="5104164" cy="4524315"/>
          </a:xfrm>
          <a:prstGeom prst="rect">
            <a:avLst/>
          </a:prstGeom>
          <a:noFill/>
          <a:ln w="9525" cap="flat" cmpd="sng">
            <a:solidFill>
              <a:srgbClr val="00B0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Procedure Ordenar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(1)</a:t>
            </a:r>
            <a:r>
              <a:rPr lang="en-US" sz="1800" b="0" i="0" u="none" strike="noStrike" cap="none">
                <a:solidFill>
                  <a:srgbClr val="000000"/>
                </a:solidFill>
                <a:latin typeface="Twentieth Century"/>
                <a:ea typeface="Twentieth Century"/>
                <a:cs typeface="Twentieth Century"/>
                <a:sym typeface="Twentieth Century"/>
              </a:rPr>
              <a:t> do while not eof() begin</a:t>
            </a:r>
            <a:endParaRPr sz="1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 </a:t>
            </a:r>
            <a:r>
              <a:rPr lang="en-US" sz="1800" b="1" i="0" u="none" strike="noStrike" cap="none">
                <a:solidFill>
                  <a:srgbClr val="000000"/>
                </a:solidFill>
                <a:latin typeface="Twentieth Century"/>
                <a:ea typeface="Twentieth Century"/>
                <a:cs typeface="Twentieth Century"/>
                <a:sym typeface="Twentieth Century"/>
              </a:rPr>
              <a:t>(2)</a:t>
            </a:r>
            <a:r>
              <a:rPr lang="en-US" sz="1800" b="0" i="0" u="none" strike="noStrike" cap="none">
                <a:solidFill>
                  <a:srgbClr val="000000"/>
                </a:solidFill>
                <a:latin typeface="Twentieth Century"/>
                <a:ea typeface="Twentieth Century"/>
                <a:cs typeface="Twentieth Century"/>
                <a:sym typeface="Twentieth Century"/>
              </a:rPr>
              <a:t>   leer registro;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(3)</a:t>
            </a:r>
            <a:r>
              <a:rPr lang="en-US" sz="1800" b="0" i="0" u="none" strike="noStrike" cap="none">
                <a:solidFill>
                  <a:srgbClr val="000000"/>
                </a:solidFill>
                <a:latin typeface="Twentieth Century"/>
                <a:ea typeface="Twentieth Century"/>
                <a:cs typeface="Twentieth Century"/>
                <a:sym typeface="Twentieth Century"/>
              </a:rPr>
              <a:t>    if (campo 1 de registro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(4)</a:t>
            </a:r>
            <a:r>
              <a:rPr lang="en-US" sz="1800" b="0" i="0" u="none" strike="noStrike" cap="none">
                <a:solidFill>
                  <a:srgbClr val="000000"/>
                </a:solidFill>
                <a:latin typeface="Twentieth Century"/>
                <a:ea typeface="Twentieth Century"/>
                <a:cs typeface="Twentieth Century"/>
                <a:sym typeface="Twentieth Century"/>
              </a:rPr>
              <a:t>      then procesar registro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        </a:t>
            </a:r>
            <a:r>
              <a:rPr lang="en-US" sz="1800" b="0" i="0" u="none" strike="noStrike" cap="none">
                <a:solidFill>
                  <a:srgbClr val="000000"/>
                </a:solidFill>
                <a:latin typeface="Twentieth Century"/>
                <a:ea typeface="Twentieth Century"/>
                <a:cs typeface="Twentieth Century"/>
                <a:sym typeface="Twentieth Century"/>
              </a:rPr>
              <a:t> 	Guardar en buffer;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	Incrementar contador;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(5)</a:t>
            </a:r>
            <a:r>
              <a:rPr lang="en-US" sz="1800" b="0" i="0" u="none" strike="noStrike" cap="none">
                <a:solidFill>
                  <a:srgbClr val="000000"/>
                </a:solidFill>
                <a:latin typeface="Twentieth Century"/>
                <a:ea typeface="Twentieth Century"/>
                <a:cs typeface="Twentieth Century"/>
                <a:sym typeface="Twentieth Century"/>
              </a:rPr>
              <a:t>       else  if (campo 2 de registro = 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(6)</a:t>
            </a:r>
            <a:r>
              <a:rPr lang="en-US" sz="1800" b="0" i="0" u="none" strike="noStrike" cap="none">
                <a:solidFill>
                  <a:srgbClr val="000000"/>
                </a:solidFill>
                <a:latin typeface="Twentieth Century"/>
                <a:ea typeface="Twentieth Century"/>
                <a:cs typeface="Twentieth Century"/>
                <a:sym typeface="Twentieth Century"/>
              </a:rPr>
              <a:t>                  then reiniciar contador</a:t>
            </a: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(7)                  </a:t>
            </a:r>
            <a:r>
              <a:rPr lang="en-US" sz="1800" b="0" i="0" u="none" strike="noStrike" cap="none">
                <a:solidFill>
                  <a:srgbClr val="000000"/>
                </a:solidFill>
                <a:latin typeface="Twentieth Century"/>
                <a:ea typeface="Twentieth Century"/>
                <a:cs typeface="Twentieth Century"/>
                <a:sym typeface="Twentieth Century"/>
              </a:rPr>
              <a:t>else   </a:t>
            </a: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	            procesar registro;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Twentieth Century"/>
                <a:ea typeface="Twentieth Century"/>
                <a:cs typeface="Twentieth Century"/>
                <a:sym typeface="Twentieth Century"/>
              </a:rPr>
              <a:t>	            Guardar en archivo;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            (8)</a:t>
            </a:r>
            <a:r>
              <a:rPr lang="en-US" sz="1800" b="0" i="0" u="none" strike="noStrike" cap="none">
                <a:solidFill>
                  <a:srgbClr val="000000"/>
                </a:solidFill>
                <a:latin typeface="Twentieth Century"/>
                <a:ea typeface="Twentieth Century"/>
                <a:cs typeface="Twentieth Century"/>
                <a:sym typeface="Twentieth Century"/>
              </a:rPr>
              <a:t>    endif</a:t>
            </a:r>
            <a:endParaRPr sz="1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 (9)</a:t>
            </a:r>
            <a:r>
              <a:rPr lang="en-US" sz="1800" b="0" i="0" u="none" strike="noStrike" cap="none">
                <a:solidFill>
                  <a:srgbClr val="000000"/>
                </a:solidFill>
                <a:latin typeface="Twentieth Century"/>
                <a:ea typeface="Twentieth Century"/>
                <a:cs typeface="Twentieth Century"/>
                <a:sym typeface="Twentieth Century"/>
              </a:rPr>
              <a:t>   endif</a:t>
            </a:r>
            <a:endParaRPr sz="1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Twentieth Century"/>
                <a:ea typeface="Twentieth Century"/>
                <a:cs typeface="Twentieth Century"/>
                <a:sym typeface="Twentieth Century"/>
              </a:rPr>
              <a:t>(10)</a:t>
            </a:r>
            <a:r>
              <a:rPr lang="en-US" sz="1800" b="0" i="0" u="none" strike="noStrike" cap="none">
                <a:solidFill>
                  <a:srgbClr val="000000"/>
                </a:solidFill>
                <a:latin typeface="Twentieth Century"/>
                <a:ea typeface="Twentieth Century"/>
                <a:cs typeface="Twentieth Century"/>
                <a:sym typeface="Twentieth Century"/>
              </a:rPr>
              <a:t> end;	    	</a:t>
            </a:r>
            <a:endParaRPr sz="1800" b="1" i="0" u="none" strike="noStrike" cap="none">
              <a:solidFill>
                <a:srgbClr val="000000"/>
              </a:solidFill>
              <a:latin typeface="Tahoma"/>
              <a:ea typeface="Tahoma"/>
              <a:cs typeface="Tahoma"/>
              <a:sym typeface="Tahoma"/>
            </a:endParaRPr>
          </a:p>
        </p:txBody>
      </p:sp>
      <p:grpSp>
        <p:nvGrpSpPr>
          <p:cNvPr id="406" name="Google Shape;406;p34"/>
          <p:cNvGrpSpPr/>
          <p:nvPr/>
        </p:nvGrpSpPr>
        <p:grpSpPr>
          <a:xfrm>
            <a:off x="6292150" y="1986017"/>
            <a:ext cx="2957249" cy="4675188"/>
            <a:chOff x="-121035" y="0"/>
            <a:chExt cx="4188210" cy="5248275"/>
          </a:xfrm>
        </p:grpSpPr>
        <p:sp>
          <p:nvSpPr>
            <p:cNvPr id="407" name="Google Shape;407;p34"/>
            <p:cNvSpPr/>
            <p:nvPr/>
          </p:nvSpPr>
          <p:spPr>
            <a:xfrm>
              <a:off x="1971675" y="771525"/>
              <a:ext cx="438150" cy="40005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2</a:t>
              </a:r>
              <a:endParaRPr sz="1200" b="0" i="0" u="none" strike="noStrike" cap="none">
                <a:solidFill>
                  <a:srgbClr val="000000"/>
                </a:solidFill>
                <a:latin typeface="Times New Roman"/>
                <a:ea typeface="Times New Roman"/>
                <a:cs typeface="Times New Roman"/>
                <a:sym typeface="Times New Roman"/>
              </a:endParaRPr>
            </a:p>
          </p:txBody>
        </p:sp>
        <p:sp>
          <p:nvSpPr>
            <p:cNvPr id="408" name="Google Shape;408;p34"/>
            <p:cNvSpPr/>
            <p:nvPr/>
          </p:nvSpPr>
          <p:spPr>
            <a:xfrm>
              <a:off x="1943100" y="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1</a:t>
              </a:r>
              <a:endParaRPr sz="1200" b="0" i="0" u="none" strike="noStrike" cap="none">
                <a:solidFill>
                  <a:srgbClr val="000000"/>
                </a:solidFill>
                <a:latin typeface="Times New Roman"/>
                <a:ea typeface="Times New Roman"/>
                <a:cs typeface="Times New Roman"/>
                <a:sym typeface="Times New Roman"/>
              </a:endParaRPr>
            </a:p>
          </p:txBody>
        </p:sp>
        <p:cxnSp>
          <p:nvCxnSpPr>
            <p:cNvPr id="409" name="Google Shape;409;p34"/>
            <p:cNvCxnSpPr/>
            <p:nvPr/>
          </p:nvCxnSpPr>
          <p:spPr>
            <a:xfrm>
              <a:off x="2171858" y="438396"/>
              <a:ext cx="0" cy="333253"/>
            </a:xfrm>
            <a:prstGeom prst="straightConnector1">
              <a:avLst/>
            </a:prstGeom>
            <a:noFill/>
            <a:ln w="9525" cap="flat" cmpd="sng">
              <a:solidFill>
                <a:schemeClr val="dk1"/>
              </a:solidFill>
              <a:prstDash val="solid"/>
              <a:round/>
              <a:headEnd type="none" w="sm" len="sm"/>
              <a:tailEnd type="stealth" w="med" len="med"/>
            </a:ln>
          </p:spPr>
        </p:cxnSp>
        <p:sp>
          <p:nvSpPr>
            <p:cNvPr id="410" name="Google Shape;410;p34"/>
            <p:cNvSpPr/>
            <p:nvPr/>
          </p:nvSpPr>
          <p:spPr>
            <a:xfrm>
              <a:off x="2428875" y="1438275"/>
              <a:ext cx="466725" cy="4191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3</a:t>
              </a:r>
              <a:endParaRPr sz="1200" b="0" i="0" u="none" strike="noStrike" cap="none">
                <a:solidFill>
                  <a:srgbClr val="000000"/>
                </a:solidFill>
                <a:latin typeface="Times New Roman"/>
                <a:ea typeface="Times New Roman"/>
                <a:cs typeface="Times New Roman"/>
                <a:sym typeface="Times New Roman"/>
              </a:endParaRPr>
            </a:p>
          </p:txBody>
        </p:sp>
        <p:cxnSp>
          <p:nvCxnSpPr>
            <p:cNvPr id="411" name="Google Shape;411;p34"/>
            <p:cNvCxnSpPr/>
            <p:nvPr/>
          </p:nvCxnSpPr>
          <p:spPr>
            <a:xfrm>
              <a:off x="2209800" y="1171575"/>
              <a:ext cx="457200" cy="304800"/>
            </a:xfrm>
            <a:prstGeom prst="straightConnector1">
              <a:avLst/>
            </a:prstGeom>
            <a:noFill/>
            <a:ln w="9525" cap="flat" cmpd="sng">
              <a:solidFill>
                <a:schemeClr val="dk1"/>
              </a:solidFill>
              <a:prstDash val="solid"/>
              <a:round/>
              <a:headEnd type="none" w="sm" len="sm"/>
              <a:tailEnd type="stealth" w="med" len="med"/>
            </a:ln>
          </p:spPr>
        </p:cxnSp>
        <p:sp>
          <p:nvSpPr>
            <p:cNvPr id="412" name="Google Shape;412;p34"/>
            <p:cNvSpPr/>
            <p:nvPr/>
          </p:nvSpPr>
          <p:spPr>
            <a:xfrm>
              <a:off x="3133725" y="202882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4</a:t>
              </a:r>
              <a:endParaRPr sz="1200" b="0" i="0" u="none" strike="noStrike" cap="none">
                <a:solidFill>
                  <a:srgbClr val="000000"/>
                </a:solidFill>
                <a:latin typeface="Times New Roman"/>
                <a:ea typeface="Times New Roman"/>
                <a:cs typeface="Times New Roman"/>
                <a:sym typeface="Times New Roman"/>
              </a:endParaRPr>
            </a:p>
          </p:txBody>
        </p:sp>
        <p:sp>
          <p:nvSpPr>
            <p:cNvPr id="413" name="Google Shape;413;p34"/>
            <p:cNvSpPr/>
            <p:nvPr/>
          </p:nvSpPr>
          <p:spPr>
            <a:xfrm>
              <a:off x="1304925" y="204787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5</a:t>
              </a:r>
              <a:endParaRPr sz="1200" b="0" i="0" u="none" strike="noStrike" cap="none">
                <a:solidFill>
                  <a:srgbClr val="000000"/>
                </a:solidFill>
                <a:latin typeface="Times New Roman"/>
                <a:ea typeface="Times New Roman"/>
                <a:cs typeface="Times New Roman"/>
                <a:sym typeface="Times New Roman"/>
              </a:endParaRPr>
            </a:p>
          </p:txBody>
        </p:sp>
        <p:sp>
          <p:nvSpPr>
            <p:cNvPr id="414" name="Google Shape;414;p34"/>
            <p:cNvSpPr/>
            <p:nvPr/>
          </p:nvSpPr>
          <p:spPr>
            <a:xfrm>
              <a:off x="504825" y="264795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6</a:t>
              </a:r>
              <a:endParaRPr sz="1200" b="0" i="0" u="none" strike="noStrike" cap="none">
                <a:solidFill>
                  <a:srgbClr val="000000"/>
                </a:solidFill>
                <a:latin typeface="Times New Roman"/>
                <a:ea typeface="Times New Roman"/>
                <a:cs typeface="Times New Roman"/>
                <a:sym typeface="Times New Roman"/>
              </a:endParaRPr>
            </a:p>
          </p:txBody>
        </p:sp>
        <p:sp>
          <p:nvSpPr>
            <p:cNvPr id="415" name="Google Shape;415;p34"/>
            <p:cNvSpPr/>
            <p:nvPr/>
          </p:nvSpPr>
          <p:spPr>
            <a:xfrm>
              <a:off x="1981200" y="265747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7</a:t>
              </a:r>
              <a:endParaRPr sz="1200" b="0" i="0" u="none" strike="noStrike" cap="none">
                <a:solidFill>
                  <a:srgbClr val="000000"/>
                </a:solidFill>
                <a:latin typeface="Times New Roman"/>
                <a:ea typeface="Times New Roman"/>
                <a:cs typeface="Times New Roman"/>
                <a:sym typeface="Times New Roman"/>
              </a:endParaRPr>
            </a:p>
          </p:txBody>
        </p:sp>
        <p:sp>
          <p:nvSpPr>
            <p:cNvPr id="416" name="Google Shape;416;p34"/>
            <p:cNvSpPr/>
            <p:nvPr/>
          </p:nvSpPr>
          <p:spPr>
            <a:xfrm>
              <a:off x="1247775" y="335280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8</a:t>
              </a:r>
              <a:endParaRPr sz="1200" b="0" i="0" u="none" strike="noStrike" cap="none">
                <a:solidFill>
                  <a:srgbClr val="000000"/>
                </a:solidFill>
                <a:latin typeface="Times New Roman"/>
                <a:ea typeface="Times New Roman"/>
                <a:cs typeface="Times New Roman"/>
                <a:sym typeface="Times New Roman"/>
              </a:endParaRPr>
            </a:p>
          </p:txBody>
        </p:sp>
        <p:cxnSp>
          <p:nvCxnSpPr>
            <p:cNvPr id="417" name="Google Shape;417;p34"/>
            <p:cNvCxnSpPr/>
            <p:nvPr/>
          </p:nvCxnSpPr>
          <p:spPr>
            <a:xfrm>
              <a:off x="2838450" y="1809750"/>
              <a:ext cx="457200" cy="304800"/>
            </a:xfrm>
            <a:prstGeom prst="straightConnector1">
              <a:avLst/>
            </a:prstGeom>
            <a:noFill/>
            <a:ln w="9525" cap="flat" cmpd="sng">
              <a:solidFill>
                <a:schemeClr val="dk1"/>
              </a:solidFill>
              <a:prstDash val="solid"/>
              <a:round/>
              <a:headEnd type="none" w="sm" len="sm"/>
              <a:tailEnd type="stealth" w="med" len="med"/>
            </a:ln>
          </p:spPr>
        </p:cxnSp>
        <p:cxnSp>
          <p:nvCxnSpPr>
            <p:cNvPr id="418" name="Google Shape;418;p34"/>
            <p:cNvCxnSpPr/>
            <p:nvPr/>
          </p:nvCxnSpPr>
          <p:spPr>
            <a:xfrm flipH="1">
              <a:off x="1628775" y="1762125"/>
              <a:ext cx="790575" cy="361950"/>
            </a:xfrm>
            <a:prstGeom prst="straightConnector1">
              <a:avLst/>
            </a:prstGeom>
            <a:noFill/>
            <a:ln w="9525" cap="flat" cmpd="sng">
              <a:solidFill>
                <a:schemeClr val="dk1"/>
              </a:solidFill>
              <a:prstDash val="solid"/>
              <a:round/>
              <a:headEnd type="none" w="sm" len="sm"/>
              <a:tailEnd type="stealth" w="med" len="med"/>
            </a:ln>
          </p:spPr>
        </p:cxnSp>
        <p:cxnSp>
          <p:nvCxnSpPr>
            <p:cNvPr id="419" name="Google Shape;419;p34"/>
            <p:cNvCxnSpPr/>
            <p:nvPr/>
          </p:nvCxnSpPr>
          <p:spPr>
            <a:xfrm flipH="1">
              <a:off x="847725" y="2362200"/>
              <a:ext cx="418466" cy="276225"/>
            </a:xfrm>
            <a:prstGeom prst="straightConnector1">
              <a:avLst/>
            </a:prstGeom>
            <a:noFill/>
            <a:ln w="9525" cap="flat" cmpd="sng">
              <a:solidFill>
                <a:schemeClr val="dk1"/>
              </a:solidFill>
              <a:prstDash val="solid"/>
              <a:round/>
              <a:headEnd type="none" w="sm" len="sm"/>
              <a:tailEnd type="stealth" w="med" len="med"/>
            </a:ln>
          </p:spPr>
        </p:cxnSp>
        <p:cxnSp>
          <p:nvCxnSpPr>
            <p:cNvPr id="420" name="Google Shape;420;p34"/>
            <p:cNvCxnSpPr/>
            <p:nvPr/>
          </p:nvCxnSpPr>
          <p:spPr>
            <a:xfrm>
              <a:off x="1762125" y="2400300"/>
              <a:ext cx="400050" cy="266700"/>
            </a:xfrm>
            <a:prstGeom prst="straightConnector1">
              <a:avLst/>
            </a:prstGeom>
            <a:noFill/>
            <a:ln w="9525" cap="flat" cmpd="sng">
              <a:solidFill>
                <a:schemeClr val="dk1"/>
              </a:solidFill>
              <a:prstDash val="solid"/>
              <a:round/>
              <a:headEnd type="none" w="sm" len="sm"/>
              <a:tailEnd type="stealth" w="med" len="med"/>
            </a:ln>
          </p:spPr>
        </p:cxnSp>
        <p:cxnSp>
          <p:nvCxnSpPr>
            <p:cNvPr id="421" name="Google Shape;421;p34"/>
            <p:cNvCxnSpPr/>
            <p:nvPr/>
          </p:nvCxnSpPr>
          <p:spPr>
            <a:xfrm>
              <a:off x="895350" y="3009900"/>
              <a:ext cx="419734" cy="419100"/>
            </a:xfrm>
            <a:prstGeom prst="straightConnector1">
              <a:avLst/>
            </a:prstGeom>
            <a:noFill/>
            <a:ln w="9525" cap="flat" cmpd="sng">
              <a:solidFill>
                <a:schemeClr val="dk1"/>
              </a:solidFill>
              <a:prstDash val="solid"/>
              <a:round/>
              <a:headEnd type="none" w="sm" len="sm"/>
              <a:tailEnd type="stealth" w="med" len="med"/>
            </a:ln>
          </p:spPr>
        </p:cxnSp>
        <p:cxnSp>
          <p:nvCxnSpPr>
            <p:cNvPr id="422" name="Google Shape;422;p34"/>
            <p:cNvCxnSpPr/>
            <p:nvPr/>
          </p:nvCxnSpPr>
          <p:spPr>
            <a:xfrm flipH="1">
              <a:off x="1714500" y="3095625"/>
              <a:ext cx="466090" cy="390525"/>
            </a:xfrm>
            <a:prstGeom prst="straightConnector1">
              <a:avLst/>
            </a:prstGeom>
            <a:noFill/>
            <a:ln w="9525" cap="flat" cmpd="sng">
              <a:solidFill>
                <a:schemeClr val="dk1"/>
              </a:solidFill>
              <a:prstDash val="solid"/>
              <a:round/>
              <a:headEnd type="none" w="sm" len="sm"/>
              <a:tailEnd type="stealth" w="med" len="med"/>
            </a:ln>
          </p:spPr>
        </p:cxnSp>
        <p:sp>
          <p:nvSpPr>
            <p:cNvPr id="423" name="Google Shape;423;p34"/>
            <p:cNvSpPr/>
            <p:nvPr/>
          </p:nvSpPr>
          <p:spPr>
            <a:xfrm>
              <a:off x="1866900" y="401955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9</a:t>
              </a:r>
              <a:endParaRPr sz="1200" b="0" i="0" u="none" strike="noStrike" cap="none">
                <a:solidFill>
                  <a:srgbClr val="000000"/>
                </a:solidFill>
                <a:latin typeface="Times New Roman"/>
                <a:ea typeface="Times New Roman"/>
                <a:cs typeface="Times New Roman"/>
                <a:sym typeface="Times New Roman"/>
              </a:endParaRPr>
            </a:p>
          </p:txBody>
        </p:sp>
        <p:cxnSp>
          <p:nvCxnSpPr>
            <p:cNvPr id="424" name="Google Shape;424;p34"/>
            <p:cNvCxnSpPr/>
            <p:nvPr/>
          </p:nvCxnSpPr>
          <p:spPr>
            <a:xfrm>
              <a:off x="1562100" y="3733800"/>
              <a:ext cx="429260" cy="323850"/>
            </a:xfrm>
            <a:prstGeom prst="straightConnector1">
              <a:avLst/>
            </a:prstGeom>
            <a:noFill/>
            <a:ln w="9525" cap="flat" cmpd="sng">
              <a:solidFill>
                <a:schemeClr val="dk1"/>
              </a:solidFill>
              <a:prstDash val="solid"/>
              <a:round/>
              <a:headEnd type="none" w="sm" len="sm"/>
              <a:tailEnd type="stealth" w="med" len="med"/>
            </a:ln>
          </p:spPr>
        </p:cxnSp>
        <p:sp>
          <p:nvSpPr>
            <p:cNvPr id="425" name="Google Shape;425;p34"/>
            <p:cNvSpPr/>
            <p:nvPr/>
          </p:nvSpPr>
          <p:spPr>
            <a:xfrm>
              <a:off x="819505" y="267314"/>
              <a:ext cx="3247670" cy="4095258"/>
            </a:xfrm>
            <a:prstGeom prst="arc">
              <a:avLst>
                <a:gd name="adj1" fmla="val 16069101"/>
                <a:gd name="adj2" fmla="val 5679447"/>
              </a:avLst>
            </a:prstGeom>
            <a:noFill/>
            <a:ln w="9525"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 </a:t>
              </a:r>
              <a:endParaRPr sz="1000" b="0" i="0" u="none" strike="noStrike" cap="none">
                <a:solidFill>
                  <a:schemeClr val="dk1"/>
                </a:solidFill>
                <a:latin typeface="Arial"/>
                <a:ea typeface="Arial"/>
                <a:cs typeface="Arial"/>
                <a:sym typeface="Arial"/>
              </a:endParaRPr>
            </a:p>
          </p:txBody>
        </p:sp>
        <p:sp>
          <p:nvSpPr>
            <p:cNvPr id="426" name="Google Shape;426;p34"/>
            <p:cNvSpPr/>
            <p:nvPr/>
          </p:nvSpPr>
          <p:spPr>
            <a:xfrm rot="10627502">
              <a:off x="0" y="171081"/>
              <a:ext cx="3323549" cy="4909677"/>
            </a:xfrm>
            <a:prstGeom prst="arc">
              <a:avLst>
                <a:gd name="adj1" fmla="val 16069101"/>
                <a:gd name="adj2" fmla="val 5888696"/>
              </a:avLst>
            </a:prstGeom>
            <a:noFill/>
            <a:ln w="9525"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 </a:t>
              </a:r>
              <a:endParaRPr sz="1000" b="0" i="0" u="none" strike="noStrike" cap="none">
                <a:solidFill>
                  <a:schemeClr val="dk1"/>
                </a:solidFill>
                <a:latin typeface="Arial"/>
                <a:ea typeface="Arial"/>
                <a:cs typeface="Arial"/>
                <a:sym typeface="Arial"/>
              </a:endParaRPr>
            </a:p>
          </p:txBody>
        </p:sp>
        <p:sp>
          <p:nvSpPr>
            <p:cNvPr id="427" name="Google Shape;427;p34"/>
            <p:cNvSpPr/>
            <p:nvPr/>
          </p:nvSpPr>
          <p:spPr>
            <a:xfrm>
              <a:off x="1933575" y="4838700"/>
              <a:ext cx="733426"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10</a:t>
              </a:r>
              <a:endParaRPr sz="1200" b="0" i="0" u="none" strike="noStrike" cap="none">
                <a:solidFill>
                  <a:srgbClr val="000000"/>
                </a:solidFill>
                <a:latin typeface="Times New Roman"/>
                <a:ea typeface="Times New Roman"/>
                <a:cs typeface="Times New Roman"/>
                <a:sym typeface="Times New Roman"/>
              </a:endParaRPr>
            </a:p>
          </p:txBody>
        </p:sp>
      </p:grpSp>
      <p:cxnSp>
        <p:nvCxnSpPr>
          <p:cNvPr id="428" name="Google Shape;428;p34"/>
          <p:cNvCxnSpPr>
            <a:stCxn id="412" idx="3"/>
            <a:endCxn id="423" idx="7"/>
          </p:cNvCxnSpPr>
          <p:nvPr/>
        </p:nvCxnSpPr>
        <p:spPr>
          <a:xfrm flipH="1">
            <a:off x="7971277" y="4104724"/>
            <a:ext cx="666300" cy="1515300"/>
          </a:xfrm>
          <a:prstGeom prst="straightConnector1">
            <a:avLst/>
          </a:prstGeom>
          <a:noFill/>
          <a:ln w="9525" cap="flat" cmpd="sng">
            <a:solidFill>
              <a:schemeClr val="dk1"/>
            </a:solidFill>
            <a:prstDash val="solid"/>
            <a:round/>
            <a:headEnd type="none" w="sm" len="sm"/>
            <a:tailEnd type="stealth"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5"/>
          <p:cNvSpPr txBox="1">
            <a:spLocks noGrp="1"/>
          </p:cNvSpPr>
          <p:nvPr>
            <p:ph type="title"/>
          </p:nvPr>
        </p:nvSpPr>
        <p:spPr>
          <a:xfrm>
            <a:off x="574337" y="616165"/>
            <a:ext cx="10772775"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434" name="Google Shape;434;p3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37</a:t>
            </a:fld>
            <a:endParaRPr/>
          </a:p>
        </p:txBody>
      </p:sp>
      <p:sp>
        <p:nvSpPr>
          <p:cNvPr id="435" name="Google Shape;435;p3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36" name="Google Shape;436;p35"/>
          <p:cNvSpPr/>
          <p:nvPr/>
        </p:nvSpPr>
        <p:spPr>
          <a:xfrm>
            <a:off x="8580836" y="4941888"/>
            <a:ext cx="809625" cy="122396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wentieth Century"/>
              <a:ea typeface="Twentieth Century"/>
              <a:cs typeface="Twentieth Century"/>
              <a:sym typeface="Twentieth Century"/>
            </a:endParaRPr>
          </a:p>
        </p:txBody>
      </p:sp>
      <p:grpSp>
        <p:nvGrpSpPr>
          <p:cNvPr id="437" name="Google Shape;437;p35"/>
          <p:cNvGrpSpPr/>
          <p:nvPr/>
        </p:nvGrpSpPr>
        <p:grpSpPr>
          <a:xfrm>
            <a:off x="6292150" y="2092525"/>
            <a:ext cx="2957249" cy="4675188"/>
            <a:chOff x="-121035" y="0"/>
            <a:chExt cx="4188210" cy="5248275"/>
          </a:xfrm>
        </p:grpSpPr>
        <p:sp>
          <p:nvSpPr>
            <p:cNvPr id="438" name="Google Shape;438;p35"/>
            <p:cNvSpPr/>
            <p:nvPr/>
          </p:nvSpPr>
          <p:spPr>
            <a:xfrm>
              <a:off x="1971675" y="771525"/>
              <a:ext cx="438150" cy="40005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2</a:t>
              </a:r>
              <a:endParaRPr sz="1200" b="0" i="0" u="none" strike="noStrike" cap="none">
                <a:solidFill>
                  <a:srgbClr val="000000"/>
                </a:solidFill>
                <a:latin typeface="Times New Roman"/>
                <a:ea typeface="Times New Roman"/>
                <a:cs typeface="Times New Roman"/>
                <a:sym typeface="Times New Roman"/>
              </a:endParaRPr>
            </a:p>
          </p:txBody>
        </p:sp>
        <p:sp>
          <p:nvSpPr>
            <p:cNvPr id="439" name="Google Shape;439;p35"/>
            <p:cNvSpPr/>
            <p:nvPr/>
          </p:nvSpPr>
          <p:spPr>
            <a:xfrm>
              <a:off x="1943100" y="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1</a:t>
              </a:r>
              <a:endParaRPr sz="1200" b="0" i="0" u="none" strike="noStrike" cap="none">
                <a:solidFill>
                  <a:srgbClr val="000000"/>
                </a:solidFill>
                <a:latin typeface="Times New Roman"/>
                <a:ea typeface="Times New Roman"/>
                <a:cs typeface="Times New Roman"/>
                <a:sym typeface="Times New Roman"/>
              </a:endParaRPr>
            </a:p>
          </p:txBody>
        </p:sp>
        <p:cxnSp>
          <p:nvCxnSpPr>
            <p:cNvPr id="440" name="Google Shape;440;p35"/>
            <p:cNvCxnSpPr/>
            <p:nvPr/>
          </p:nvCxnSpPr>
          <p:spPr>
            <a:xfrm>
              <a:off x="2171858" y="438396"/>
              <a:ext cx="0" cy="333253"/>
            </a:xfrm>
            <a:prstGeom prst="straightConnector1">
              <a:avLst/>
            </a:prstGeom>
            <a:noFill/>
            <a:ln w="9525" cap="flat" cmpd="sng">
              <a:solidFill>
                <a:schemeClr val="dk1"/>
              </a:solidFill>
              <a:prstDash val="solid"/>
              <a:round/>
              <a:headEnd type="none" w="sm" len="sm"/>
              <a:tailEnd type="stealth" w="med" len="med"/>
            </a:ln>
          </p:spPr>
        </p:cxnSp>
        <p:sp>
          <p:nvSpPr>
            <p:cNvPr id="441" name="Google Shape;441;p35"/>
            <p:cNvSpPr/>
            <p:nvPr/>
          </p:nvSpPr>
          <p:spPr>
            <a:xfrm>
              <a:off x="2428875" y="1438275"/>
              <a:ext cx="466725" cy="419100"/>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3</a:t>
              </a:r>
              <a:endParaRPr sz="1200" b="0" i="0" u="none" strike="noStrike" cap="none">
                <a:solidFill>
                  <a:srgbClr val="000000"/>
                </a:solidFill>
                <a:latin typeface="Times New Roman"/>
                <a:ea typeface="Times New Roman"/>
                <a:cs typeface="Times New Roman"/>
                <a:sym typeface="Times New Roman"/>
              </a:endParaRPr>
            </a:p>
          </p:txBody>
        </p:sp>
        <p:cxnSp>
          <p:nvCxnSpPr>
            <p:cNvPr id="442" name="Google Shape;442;p35"/>
            <p:cNvCxnSpPr/>
            <p:nvPr/>
          </p:nvCxnSpPr>
          <p:spPr>
            <a:xfrm>
              <a:off x="2209800" y="1171575"/>
              <a:ext cx="457200" cy="304800"/>
            </a:xfrm>
            <a:prstGeom prst="straightConnector1">
              <a:avLst/>
            </a:prstGeom>
            <a:noFill/>
            <a:ln w="9525" cap="flat" cmpd="sng">
              <a:solidFill>
                <a:schemeClr val="dk1"/>
              </a:solidFill>
              <a:prstDash val="solid"/>
              <a:round/>
              <a:headEnd type="none" w="sm" len="sm"/>
              <a:tailEnd type="stealth" w="med" len="med"/>
            </a:ln>
          </p:spPr>
        </p:cxnSp>
        <p:sp>
          <p:nvSpPr>
            <p:cNvPr id="443" name="Google Shape;443;p35"/>
            <p:cNvSpPr/>
            <p:nvPr/>
          </p:nvSpPr>
          <p:spPr>
            <a:xfrm>
              <a:off x="3133725" y="202882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4</a:t>
              </a:r>
              <a:endParaRPr sz="1200" b="0" i="0" u="none" strike="noStrike" cap="none">
                <a:solidFill>
                  <a:srgbClr val="000000"/>
                </a:solidFill>
                <a:latin typeface="Times New Roman"/>
                <a:ea typeface="Times New Roman"/>
                <a:cs typeface="Times New Roman"/>
                <a:sym typeface="Times New Roman"/>
              </a:endParaRPr>
            </a:p>
          </p:txBody>
        </p:sp>
        <p:sp>
          <p:nvSpPr>
            <p:cNvPr id="444" name="Google Shape;444;p35"/>
            <p:cNvSpPr/>
            <p:nvPr/>
          </p:nvSpPr>
          <p:spPr>
            <a:xfrm>
              <a:off x="1304925" y="204787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5</a:t>
              </a:r>
              <a:endParaRPr sz="1200" b="0" i="0" u="none" strike="noStrike" cap="none">
                <a:solidFill>
                  <a:srgbClr val="000000"/>
                </a:solidFill>
                <a:latin typeface="Times New Roman"/>
                <a:ea typeface="Times New Roman"/>
                <a:cs typeface="Times New Roman"/>
                <a:sym typeface="Times New Roman"/>
              </a:endParaRPr>
            </a:p>
          </p:txBody>
        </p:sp>
        <p:sp>
          <p:nvSpPr>
            <p:cNvPr id="445" name="Google Shape;445;p35"/>
            <p:cNvSpPr/>
            <p:nvPr/>
          </p:nvSpPr>
          <p:spPr>
            <a:xfrm>
              <a:off x="504825" y="264795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6</a:t>
              </a:r>
              <a:endParaRPr sz="1200" b="0" i="0" u="none" strike="noStrike" cap="none">
                <a:solidFill>
                  <a:srgbClr val="000000"/>
                </a:solidFill>
                <a:latin typeface="Times New Roman"/>
                <a:ea typeface="Times New Roman"/>
                <a:cs typeface="Times New Roman"/>
                <a:sym typeface="Times New Roman"/>
              </a:endParaRPr>
            </a:p>
          </p:txBody>
        </p:sp>
        <p:sp>
          <p:nvSpPr>
            <p:cNvPr id="446" name="Google Shape;446;p35"/>
            <p:cNvSpPr/>
            <p:nvPr/>
          </p:nvSpPr>
          <p:spPr>
            <a:xfrm>
              <a:off x="1981200" y="2657475"/>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7</a:t>
              </a:r>
              <a:endParaRPr sz="1200" b="0" i="0" u="none" strike="noStrike" cap="none">
                <a:solidFill>
                  <a:srgbClr val="000000"/>
                </a:solidFill>
                <a:latin typeface="Times New Roman"/>
                <a:ea typeface="Times New Roman"/>
                <a:cs typeface="Times New Roman"/>
                <a:sym typeface="Times New Roman"/>
              </a:endParaRPr>
            </a:p>
          </p:txBody>
        </p:sp>
        <p:sp>
          <p:nvSpPr>
            <p:cNvPr id="447" name="Google Shape;447;p35"/>
            <p:cNvSpPr/>
            <p:nvPr/>
          </p:nvSpPr>
          <p:spPr>
            <a:xfrm>
              <a:off x="1247775" y="335280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8</a:t>
              </a:r>
              <a:endParaRPr sz="1200" b="0" i="0" u="none" strike="noStrike" cap="none">
                <a:solidFill>
                  <a:srgbClr val="000000"/>
                </a:solidFill>
                <a:latin typeface="Times New Roman"/>
                <a:ea typeface="Times New Roman"/>
                <a:cs typeface="Times New Roman"/>
                <a:sym typeface="Times New Roman"/>
              </a:endParaRPr>
            </a:p>
          </p:txBody>
        </p:sp>
        <p:cxnSp>
          <p:nvCxnSpPr>
            <p:cNvPr id="448" name="Google Shape;448;p35"/>
            <p:cNvCxnSpPr/>
            <p:nvPr/>
          </p:nvCxnSpPr>
          <p:spPr>
            <a:xfrm>
              <a:off x="2838450" y="1809750"/>
              <a:ext cx="457200" cy="304800"/>
            </a:xfrm>
            <a:prstGeom prst="straightConnector1">
              <a:avLst/>
            </a:prstGeom>
            <a:noFill/>
            <a:ln w="9525" cap="flat" cmpd="sng">
              <a:solidFill>
                <a:schemeClr val="dk1"/>
              </a:solidFill>
              <a:prstDash val="solid"/>
              <a:round/>
              <a:headEnd type="none" w="sm" len="sm"/>
              <a:tailEnd type="stealth" w="med" len="med"/>
            </a:ln>
          </p:spPr>
        </p:cxnSp>
        <p:cxnSp>
          <p:nvCxnSpPr>
            <p:cNvPr id="449" name="Google Shape;449;p35"/>
            <p:cNvCxnSpPr/>
            <p:nvPr/>
          </p:nvCxnSpPr>
          <p:spPr>
            <a:xfrm flipH="1">
              <a:off x="1628775" y="1762125"/>
              <a:ext cx="790575" cy="361950"/>
            </a:xfrm>
            <a:prstGeom prst="straightConnector1">
              <a:avLst/>
            </a:prstGeom>
            <a:noFill/>
            <a:ln w="9525" cap="flat" cmpd="sng">
              <a:solidFill>
                <a:schemeClr val="dk1"/>
              </a:solidFill>
              <a:prstDash val="solid"/>
              <a:round/>
              <a:headEnd type="none" w="sm" len="sm"/>
              <a:tailEnd type="stealth" w="med" len="med"/>
            </a:ln>
          </p:spPr>
        </p:cxnSp>
        <p:cxnSp>
          <p:nvCxnSpPr>
            <p:cNvPr id="450" name="Google Shape;450;p35"/>
            <p:cNvCxnSpPr/>
            <p:nvPr/>
          </p:nvCxnSpPr>
          <p:spPr>
            <a:xfrm flipH="1">
              <a:off x="847725" y="2362200"/>
              <a:ext cx="418466" cy="276225"/>
            </a:xfrm>
            <a:prstGeom prst="straightConnector1">
              <a:avLst/>
            </a:prstGeom>
            <a:noFill/>
            <a:ln w="9525" cap="flat" cmpd="sng">
              <a:solidFill>
                <a:schemeClr val="dk1"/>
              </a:solidFill>
              <a:prstDash val="solid"/>
              <a:round/>
              <a:headEnd type="none" w="sm" len="sm"/>
              <a:tailEnd type="stealth" w="med" len="med"/>
            </a:ln>
          </p:spPr>
        </p:cxnSp>
        <p:cxnSp>
          <p:nvCxnSpPr>
            <p:cNvPr id="451" name="Google Shape;451;p35"/>
            <p:cNvCxnSpPr/>
            <p:nvPr/>
          </p:nvCxnSpPr>
          <p:spPr>
            <a:xfrm>
              <a:off x="1762125" y="2400300"/>
              <a:ext cx="400050" cy="266700"/>
            </a:xfrm>
            <a:prstGeom prst="straightConnector1">
              <a:avLst/>
            </a:prstGeom>
            <a:noFill/>
            <a:ln w="9525" cap="flat" cmpd="sng">
              <a:solidFill>
                <a:schemeClr val="dk1"/>
              </a:solidFill>
              <a:prstDash val="solid"/>
              <a:round/>
              <a:headEnd type="none" w="sm" len="sm"/>
              <a:tailEnd type="stealth" w="med" len="med"/>
            </a:ln>
          </p:spPr>
        </p:cxnSp>
        <p:cxnSp>
          <p:nvCxnSpPr>
            <p:cNvPr id="452" name="Google Shape;452;p35"/>
            <p:cNvCxnSpPr/>
            <p:nvPr/>
          </p:nvCxnSpPr>
          <p:spPr>
            <a:xfrm>
              <a:off x="895350" y="3009900"/>
              <a:ext cx="419734" cy="419100"/>
            </a:xfrm>
            <a:prstGeom prst="straightConnector1">
              <a:avLst/>
            </a:prstGeom>
            <a:noFill/>
            <a:ln w="9525" cap="flat" cmpd="sng">
              <a:solidFill>
                <a:schemeClr val="dk1"/>
              </a:solidFill>
              <a:prstDash val="solid"/>
              <a:round/>
              <a:headEnd type="none" w="sm" len="sm"/>
              <a:tailEnd type="stealth" w="med" len="med"/>
            </a:ln>
          </p:spPr>
        </p:cxnSp>
        <p:cxnSp>
          <p:nvCxnSpPr>
            <p:cNvPr id="453" name="Google Shape;453;p35"/>
            <p:cNvCxnSpPr/>
            <p:nvPr/>
          </p:nvCxnSpPr>
          <p:spPr>
            <a:xfrm flipH="1">
              <a:off x="1714500" y="3095625"/>
              <a:ext cx="466090" cy="390525"/>
            </a:xfrm>
            <a:prstGeom prst="straightConnector1">
              <a:avLst/>
            </a:prstGeom>
            <a:noFill/>
            <a:ln w="9525" cap="flat" cmpd="sng">
              <a:solidFill>
                <a:schemeClr val="dk1"/>
              </a:solidFill>
              <a:prstDash val="solid"/>
              <a:round/>
              <a:headEnd type="none" w="sm" len="sm"/>
              <a:tailEnd type="stealth" w="med" len="med"/>
            </a:ln>
          </p:spPr>
        </p:cxnSp>
        <p:sp>
          <p:nvSpPr>
            <p:cNvPr id="454" name="Google Shape;454;p35"/>
            <p:cNvSpPr/>
            <p:nvPr/>
          </p:nvSpPr>
          <p:spPr>
            <a:xfrm>
              <a:off x="1866900" y="4019550"/>
              <a:ext cx="457200"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9</a:t>
              </a:r>
              <a:endParaRPr sz="1200" b="0" i="0" u="none" strike="noStrike" cap="none">
                <a:solidFill>
                  <a:srgbClr val="000000"/>
                </a:solidFill>
                <a:latin typeface="Times New Roman"/>
                <a:ea typeface="Times New Roman"/>
                <a:cs typeface="Times New Roman"/>
                <a:sym typeface="Times New Roman"/>
              </a:endParaRPr>
            </a:p>
          </p:txBody>
        </p:sp>
        <p:cxnSp>
          <p:nvCxnSpPr>
            <p:cNvPr id="455" name="Google Shape;455;p35"/>
            <p:cNvCxnSpPr/>
            <p:nvPr/>
          </p:nvCxnSpPr>
          <p:spPr>
            <a:xfrm>
              <a:off x="1562100" y="3733800"/>
              <a:ext cx="429260" cy="323850"/>
            </a:xfrm>
            <a:prstGeom prst="straightConnector1">
              <a:avLst/>
            </a:prstGeom>
            <a:noFill/>
            <a:ln w="9525" cap="flat" cmpd="sng">
              <a:solidFill>
                <a:schemeClr val="dk1"/>
              </a:solidFill>
              <a:prstDash val="solid"/>
              <a:round/>
              <a:headEnd type="none" w="sm" len="sm"/>
              <a:tailEnd type="stealth" w="med" len="med"/>
            </a:ln>
          </p:spPr>
        </p:cxnSp>
        <p:sp>
          <p:nvSpPr>
            <p:cNvPr id="456" name="Google Shape;456;p35"/>
            <p:cNvSpPr/>
            <p:nvPr/>
          </p:nvSpPr>
          <p:spPr>
            <a:xfrm>
              <a:off x="819505" y="267314"/>
              <a:ext cx="3247670" cy="4095258"/>
            </a:xfrm>
            <a:prstGeom prst="arc">
              <a:avLst>
                <a:gd name="adj1" fmla="val 16069101"/>
                <a:gd name="adj2" fmla="val 5679447"/>
              </a:avLst>
            </a:prstGeom>
            <a:noFill/>
            <a:ln w="9525"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 </a:t>
              </a:r>
              <a:endParaRPr sz="1000" b="0" i="0" u="none" strike="noStrike" cap="none">
                <a:solidFill>
                  <a:schemeClr val="dk1"/>
                </a:solidFill>
                <a:latin typeface="Arial"/>
                <a:ea typeface="Arial"/>
                <a:cs typeface="Arial"/>
                <a:sym typeface="Arial"/>
              </a:endParaRPr>
            </a:p>
          </p:txBody>
        </p:sp>
        <p:sp>
          <p:nvSpPr>
            <p:cNvPr id="457" name="Google Shape;457;p35"/>
            <p:cNvSpPr/>
            <p:nvPr/>
          </p:nvSpPr>
          <p:spPr>
            <a:xfrm rot="10627502">
              <a:off x="0" y="171081"/>
              <a:ext cx="3323549" cy="4909677"/>
            </a:xfrm>
            <a:prstGeom prst="arc">
              <a:avLst>
                <a:gd name="adj1" fmla="val 16069101"/>
                <a:gd name="adj2" fmla="val 5888696"/>
              </a:avLst>
            </a:prstGeom>
            <a:noFill/>
            <a:ln w="9525" cap="flat" cmpd="sng">
              <a:solidFill>
                <a:schemeClr val="dk1"/>
              </a:solidFill>
              <a:prstDash val="solid"/>
              <a:round/>
              <a:headEnd type="stealth" w="med" len="med"/>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 </a:t>
              </a:r>
              <a:endParaRPr sz="1000" b="0" i="0" u="none" strike="noStrike" cap="none">
                <a:solidFill>
                  <a:schemeClr val="dk1"/>
                </a:solidFill>
                <a:latin typeface="Arial"/>
                <a:ea typeface="Arial"/>
                <a:cs typeface="Arial"/>
                <a:sym typeface="Arial"/>
              </a:endParaRPr>
            </a:p>
          </p:txBody>
        </p:sp>
        <p:sp>
          <p:nvSpPr>
            <p:cNvPr id="458" name="Google Shape;458;p35"/>
            <p:cNvSpPr/>
            <p:nvPr/>
          </p:nvSpPr>
          <p:spPr>
            <a:xfrm>
              <a:off x="1933575" y="4838700"/>
              <a:ext cx="733426" cy="409575"/>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10</a:t>
              </a:r>
              <a:endParaRPr sz="1200" b="0" i="0" u="none" strike="noStrike" cap="none">
                <a:solidFill>
                  <a:srgbClr val="000000"/>
                </a:solidFill>
                <a:latin typeface="Times New Roman"/>
                <a:ea typeface="Times New Roman"/>
                <a:cs typeface="Times New Roman"/>
                <a:sym typeface="Times New Roman"/>
              </a:endParaRPr>
            </a:p>
          </p:txBody>
        </p:sp>
      </p:grpSp>
      <p:cxnSp>
        <p:nvCxnSpPr>
          <p:cNvPr id="459" name="Google Shape;459;p35"/>
          <p:cNvCxnSpPr>
            <a:stCxn id="443" idx="3"/>
            <a:endCxn id="454" idx="7"/>
          </p:cNvCxnSpPr>
          <p:nvPr/>
        </p:nvCxnSpPr>
        <p:spPr>
          <a:xfrm flipH="1">
            <a:off x="7971277" y="4211232"/>
            <a:ext cx="666300" cy="1515300"/>
          </a:xfrm>
          <a:prstGeom prst="straightConnector1">
            <a:avLst/>
          </a:prstGeom>
          <a:noFill/>
          <a:ln w="9525" cap="flat" cmpd="sng">
            <a:solidFill>
              <a:schemeClr val="dk1"/>
            </a:solidFill>
            <a:prstDash val="solid"/>
            <a:round/>
            <a:headEnd type="none" w="sm" len="sm"/>
            <a:tailEnd type="stealth" w="med" len="med"/>
          </a:ln>
        </p:spPr>
      </p:cxnSp>
      <p:sp>
        <p:nvSpPr>
          <p:cNvPr id="460" name="Google Shape;460;p35"/>
          <p:cNvSpPr txBox="1"/>
          <p:nvPr/>
        </p:nvSpPr>
        <p:spPr>
          <a:xfrm>
            <a:off x="574337" y="1928813"/>
            <a:ext cx="4941693" cy="3539430"/>
          </a:xfrm>
          <a:prstGeom prst="rect">
            <a:avLst/>
          </a:prstGeom>
          <a:noFill/>
          <a:ln w="9525" cap="flat" cmpd="sng">
            <a:solidFill>
              <a:srgbClr val="00B0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Regiones :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Nodos : 10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Aristas : 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Nodos Predicados :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A-N+2 = 12-10+2 =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NP+1 = 3+1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R = 4</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6"/>
          <p:cNvSpPr txBox="1">
            <a:spLocks noGrp="1"/>
          </p:cNvSpPr>
          <p:nvPr>
            <p:ph type="ftr" idx="4294967295"/>
          </p:nvPr>
        </p:nvSpPr>
        <p:spPr>
          <a:xfrm>
            <a:off x="0" y="6554788"/>
            <a:ext cx="2155825" cy="2127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66" name="Google Shape;466;p36"/>
          <p:cNvSpPr txBox="1">
            <a:spLocks noGrp="1"/>
          </p:cNvSpPr>
          <p:nvPr>
            <p:ph type="sldNum" idx="4294967295"/>
          </p:nvPr>
        </p:nvSpPr>
        <p:spPr>
          <a:xfrm>
            <a:off x="9266238" y="2781300"/>
            <a:ext cx="2925762" cy="1397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38</a:t>
            </a:fld>
            <a:endParaRPr/>
          </a:p>
        </p:txBody>
      </p:sp>
      <p:sp>
        <p:nvSpPr>
          <p:cNvPr id="467" name="Google Shape;467;p36"/>
          <p:cNvSpPr/>
          <p:nvPr/>
        </p:nvSpPr>
        <p:spPr>
          <a:xfrm>
            <a:off x="2916789" y="171246"/>
            <a:ext cx="5411408" cy="584200"/>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n-US" sz="4000" b="0" i="0" u="none" strike="noStrike" cap="none">
                <a:solidFill>
                  <a:schemeClr val="dk2"/>
                </a:solidFill>
                <a:latin typeface="Calibri"/>
                <a:ea typeface="Calibri"/>
                <a:cs typeface="Calibri"/>
                <a:sym typeface="Calibri"/>
              </a:rPr>
              <a:t>Prueba Del Camino Básico</a:t>
            </a:r>
            <a:endParaRPr sz="4000" b="0" i="0" u="none" strike="noStrike" cap="none">
              <a:solidFill>
                <a:schemeClr val="dk2"/>
              </a:solidFill>
              <a:latin typeface="Calibri"/>
              <a:ea typeface="Calibri"/>
              <a:cs typeface="Calibri"/>
              <a:sym typeface="Calibri"/>
            </a:endParaRPr>
          </a:p>
        </p:txBody>
      </p:sp>
      <p:sp>
        <p:nvSpPr>
          <p:cNvPr id="468" name="Google Shape;468;p36"/>
          <p:cNvSpPr/>
          <p:nvPr/>
        </p:nvSpPr>
        <p:spPr>
          <a:xfrm>
            <a:off x="310423" y="233417"/>
            <a:ext cx="6861901" cy="6534096"/>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programejcaracteres</a:t>
            </a:r>
            <a:r>
              <a:rPr lang="en-US" sz="1400" b="0" i="0" u="none" strike="noStrike" cap="none">
                <a:solidFill>
                  <a:srgbClr val="000000"/>
                </a:solidFill>
                <a:latin typeface="Verdana"/>
                <a:ea typeface="Verdana"/>
                <a:cs typeface="Verdana"/>
                <a:sym typeface="Verdana"/>
              </a:rPr>
              <a:t>;</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usescrt;</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var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car: char; canta: integer;cantPal: integer;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priCar, ultCar: char;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cantCar: integer;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begin</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canta:= 0; cantPal:=0;</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read(car);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while(car &lt;&gt; '.') do begin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cantPal:= cantPal + 1;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priCar:=car;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cantCar:=0;</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while(car &lt;&gt; ' ') and (car &lt;&gt; '.') do begin</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if(car = 'a') then</a:t>
            </a:r>
            <a:endParaRPr sz="1400" b="0" i="0" u="none" strike="noStrike" cap="none">
              <a:solidFill>
                <a:srgbClr val="000000"/>
              </a:solidFill>
              <a:latin typeface="Calibri"/>
              <a:ea typeface="Calibri"/>
              <a:cs typeface="Calibri"/>
              <a:sym typeface="Calibri"/>
            </a:endParaRPr>
          </a:p>
          <a:p>
            <a:pPr marL="449580" marR="0" lvl="0" indent="44958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canta:= canta+1;</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cantCar:= cantCar +1;</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ultCar:=car;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read(car);</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end;</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1" u="none" strike="noStrike" cap="none">
                <a:solidFill>
                  <a:srgbClr val="00B050"/>
                </a:solidFill>
                <a:latin typeface="Verdana"/>
                <a:ea typeface="Verdana"/>
                <a:cs typeface="Verdana"/>
                <a:sym typeface="Verdana"/>
              </a:rPr>
              <a:t>    </a:t>
            </a:r>
            <a:r>
              <a:rPr lang="en-US" sz="1400" b="0" i="0" u="none" strike="noStrike" cap="none">
                <a:solidFill>
                  <a:srgbClr val="000000"/>
                </a:solidFill>
                <a:latin typeface="Verdana"/>
                <a:ea typeface="Verdana"/>
                <a:cs typeface="Verdana"/>
                <a:sym typeface="Verdana"/>
              </a:rPr>
              <a:t> while(car = ' ') do read(car); </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end;</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writeln('Cantidad de letras a ', canta);</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  writeln('Cantidad de palabras ',cantPal);</a:t>
            </a:r>
            <a:endParaRPr sz="1400" b="0" i="0" u="none" strike="noStrike" cap="none">
              <a:solidFill>
                <a:srgbClr val="000000"/>
              </a:solidFill>
              <a:latin typeface="Calibri"/>
              <a:ea typeface="Calibri"/>
              <a:cs typeface="Calibri"/>
              <a:sym typeface="Calibri"/>
            </a:endParaRPr>
          </a:p>
          <a:p>
            <a:pPr marL="0" marR="0" lvl="0" indent="0" algn="just" rtl="0">
              <a:lnSpc>
                <a:spcPct val="115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end</a:t>
            </a:r>
            <a:r>
              <a:rPr lang="en-US" sz="1400" b="0" i="0" u="none" strike="noStrike" cap="none">
                <a:solidFill>
                  <a:srgbClr val="000000"/>
                </a:solidFill>
                <a:latin typeface="Verdana"/>
                <a:ea typeface="Verdana"/>
                <a:cs typeface="Verdana"/>
                <a:sym typeface="Verdana"/>
              </a:rPr>
              <a:t>.</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a:t>
            </a:r>
            <a:endParaRPr/>
          </a:p>
        </p:txBody>
      </p:sp>
      <p:sp>
        <p:nvSpPr>
          <p:cNvPr id="474" name="Google Shape;474;p3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39</a:t>
            </a:fld>
            <a:endParaRPr/>
          </a:p>
        </p:txBody>
      </p:sp>
      <p:sp>
        <p:nvSpPr>
          <p:cNvPr id="475" name="Google Shape;475;p3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76" name="Google Shape;476;p37"/>
          <p:cNvSpPr/>
          <p:nvPr/>
        </p:nvSpPr>
        <p:spPr>
          <a:xfrm>
            <a:off x="3095626" y="285750"/>
            <a:ext cx="6384750" cy="107721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endParaRPr sz="4400" b="0" i="0" u="none" strike="noStrike" cap="none">
              <a:solidFill>
                <a:schemeClr val="dk1"/>
              </a:solidFill>
              <a:latin typeface="Calibri"/>
              <a:ea typeface="Calibri"/>
              <a:cs typeface="Calibri"/>
              <a:sym typeface="Calibri"/>
            </a:endParaRPr>
          </a:p>
        </p:txBody>
      </p:sp>
      <p:pic>
        <p:nvPicPr>
          <p:cNvPr id="477" name="Google Shape;477;p37"/>
          <p:cNvPicPr preferRelativeResize="0"/>
          <p:nvPr/>
        </p:nvPicPr>
        <p:blipFill rotWithShape="1">
          <a:blip r:embed="rId3">
            <a:alphaModFix/>
          </a:blip>
          <a:srcRect/>
          <a:stretch/>
        </p:blipFill>
        <p:spPr>
          <a:xfrm>
            <a:off x="530090" y="285750"/>
            <a:ext cx="5179284" cy="6843455"/>
          </a:xfrm>
          <a:prstGeom prst="rect">
            <a:avLst/>
          </a:prstGeom>
          <a:noFill/>
          <a:ln>
            <a:noFill/>
          </a:ln>
        </p:spPr>
      </p:pic>
      <p:pic>
        <p:nvPicPr>
          <p:cNvPr id="478" name="Google Shape;478;p37" descr="Dibujo (1).png"/>
          <p:cNvPicPr preferRelativeResize="0"/>
          <p:nvPr/>
        </p:nvPicPr>
        <p:blipFill rotWithShape="1">
          <a:blip r:embed="rId4">
            <a:alphaModFix/>
          </a:blip>
          <a:srcRect/>
          <a:stretch/>
        </p:blipFill>
        <p:spPr>
          <a:xfrm>
            <a:off x="5863905" y="1552873"/>
            <a:ext cx="4214635" cy="4676956"/>
          </a:xfrm>
          <a:prstGeom prst="rect">
            <a:avLst/>
          </a:prstGeom>
          <a:noFill/>
          <a:ln>
            <a:noFill/>
          </a:ln>
        </p:spPr>
      </p:pic>
      <p:cxnSp>
        <p:nvCxnSpPr>
          <p:cNvPr id="479" name="Google Shape;479;p37"/>
          <p:cNvCxnSpPr/>
          <p:nvPr/>
        </p:nvCxnSpPr>
        <p:spPr>
          <a:xfrm>
            <a:off x="9976869" y="3465633"/>
            <a:ext cx="101671" cy="601743"/>
          </a:xfrm>
          <a:prstGeom prst="straightConnector1">
            <a:avLst/>
          </a:prstGeom>
          <a:noFill/>
          <a:ln w="9525" cap="flat" cmpd="sng">
            <a:solidFill>
              <a:srgbClr val="000000"/>
            </a:solidFill>
            <a:prstDash val="solid"/>
            <a:round/>
            <a:headEnd type="none" w="sm" len="sm"/>
            <a:tailEnd type="triangle" w="med" len="med"/>
          </a:ln>
        </p:spPr>
      </p:cxnSp>
      <p:sp>
        <p:nvSpPr>
          <p:cNvPr id="480" name="Google Shape;480;p37"/>
          <p:cNvSpPr/>
          <p:nvPr/>
        </p:nvSpPr>
        <p:spPr>
          <a:xfrm flipH="1">
            <a:off x="9790585" y="4091088"/>
            <a:ext cx="741920" cy="43991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alibri"/>
                <a:ea typeface="Calibri"/>
                <a:cs typeface="Calibri"/>
                <a:sym typeface="Calibri"/>
              </a:rPr>
              <a:t>12</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Defecto</a:t>
            </a:r>
            <a:endParaRPr/>
          </a:p>
        </p:txBody>
      </p:sp>
      <p:sp>
        <p:nvSpPr>
          <p:cNvPr id="82" name="Google Shape;82;p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4</a:t>
            </a:fld>
            <a:endParaRPr/>
          </a:p>
        </p:txBody>
      </p:sp>
      <p:sp>
        <p:nvSpPr>
          <p:cNvPr id="83" name="Google Shape;83;p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84" name="Google Shape;84;p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b="1"/>
              <a:t>Algorítmicos</a:t>
            </a:r>
            <a:endParaRPr/>
          </a:p>
          <a:p>
            <a:pPr marL="347472" lvl="1" indent="-342900" algn="l" rtl="0">
              <a:lnSpc>
                <a:spcPct val="85000"/>
              </a:lnSpc>
              <a:spcBef>
                <a:spcPts val="600"/>
              </a:spcBef>
              <a:spcAft>
                <a:spcPts val="0"/>
              </a:spcAft>
              <a:buClr>
                <a:srgbClr val="262626"/>
              </a:buClr>
              <a:buSzPts val="2400"/>
              <a:buChar char=" "/>
            </a:pPr>
            <a:r>
              <a:rPr lang="en-US"/>
              <a:t>Ej. : No inicializar variables</a:t>
            </a:r>
            <a:endParaRPr/>
          </a:p>
          <a:p>
            <a:pPr marL="91440" lvl="0" indent="-152400" algn="l" rtl="0">
              <a:lnSpc>
                <a:spcPct val="85000"/>
              </a:lnSpc>
              <a:spcBef>
                <a:spcPts val="1300"/>
              </a:spcBef>
              <a:spcAft>
                <a:spcPts val="0"/>
              </a:spcAft>
              <a:buClr>
                <a:srgbClr val="C00000"/>
              </a:buClr>
              <a:buSzPts val="2400"/>
              <a:buFont typeface="Arial"/>
              <a:buChar char="»"/>
            </a:pPr>
            <a:r>
              <a:rPr lang="en-US" b="1"/>
              <a:t>De sintaxis</a:t>
            </a:r>
            <a:endParaRPr/>
          </a:p>
          <a:p>
            <a:pPr marL="347472" lvl="1" indent="-342900" algn="l" rtl="0">
              <a:lnSpc>
                <a:spcPct val="85000"/>
              </a:lnSpc>
              <a:spcBef>
                <a:spcPts val="600"/>
              </a:spcBef>
              <a:spcAft>
                <a:spcPts val="0"/>
              </a:spcAft>
              <a:buClr>
                <a:srgbClr val="262626"/>
              </a:buClr>
              <a:buSzPts val="2400"/>
              <a:buChar char=" "/>
            </a:pPr>
            <a:r>
              <a:rPr lang="en-US"/>
              <a:t>Ej. : Confundir un 0 por una O</a:t>
            </a:r>
            <a:endParaRPr/>
          </a:p>
          <a:p>
            <a:pPr marL="91440" lvl="0" indent="-152400" algn="l" rtl="0">
              <a:lnSpc>
                <a:spcPct val="85000"/>
              </a:lnSpc>
              <a:spcBef>
                <a:spcPts val="1300"/>
              </a:spcBef>
              <a:spcAft>
                <a:spcPts val="0"/>
              </a:spcAft>
              <a:buClr>
                <a:srgbClr val="C00000"/>
              </a:buClr>
              <a:buSzPts val="2400"/>
              <a:buFont typeface="Arial"/>
              <a:buChar char="»"/>
            </a:pPr>
            <a:r>
              <a:rPr lang="en-US" b="1"/>
              <a:t>De precisión </a:t>
            </a:r>
            <a:endParaRPr/>
          </a:p>
          <a:p>
            <a:pPr marL="347472" lvl="1" indent="-342900" algn="l" rtl="0">
              <a:lnSpc>
                <a:spcPct val="85000"/>
              </a:lnSpc>
              <a:spcBef>
                <a:spcPts val="600"/>
              </a:spcBef>
              <a:spcAft>
                <a:spcPts val="0"/>
              </a:spcAft>
              <a:buClr>
                <a:srgbClr val="262626"/>
              </a:buClr>
              <a:buSzPts val="2400"/>
              <a:buChar char=" "/>
            </a:pPr>
            <a:r>
              <a:rPr lang="en-US"/>
              <a:t>Ej. : Fórmulas no implementadas correctamente</a:t>
            </a:r>
            <a:endParaRPr/>
          </a:p>
          <a:p>
            <a:pPr marL="91440" lvl="0" indent="-152400" algn="l" rtl="0">
              <a:lnSpc>
                <a:spcPct val="85000"/>
              </a:lnSpc>
              <a:spcBef>
                <a:spcPts val="1300"/>
              </a:spcBef>
              <a:spcAft>
                <a:spcPts val="0"/>
              </a:spcAft>
              <a:buClr>
                <a:srgbClr val="C00000"/>
              </a:buClr>
              <a:buSzPts val="2400"/>
              <a:buFont typeface="Arial"/>
              <a:buChar char="»"/>
            </a:pPr>
            <a:r>
              <a:rPr lang="en-US" b="1"/>
              <a:t>De documentación</a:t>
            </a:r>
            <a:endParaRPr/>
          </a:p>
          <a:p>
            <a:pPr marL="347472" lvl="1" indent="-342900" algn="l" rtl="0">
              <a:lnSpc>
                <a:spcPct val="85000"/>
              </a:lnSpc>
              <a:spcBef>
                <a:spcPts val="600"/>
              </a:spcBef>
              <a:spcAft>
                <a:spcPts val="0"/>
              </a:spcAft>
              <a:buClr>
                <a:srgbClr val="262626"/>
              </a:buClr>
              <a:buSzPts val="2400"/>
              <a:buChar char=" "/>
            </a:pPr>
            <a:r>
              <a:rPr lang="en-US"/>
              <a:t>Ej. : Documentación no acorde con lo que hace el software</a:t>
            </a:r>
            <a:endParaRPr/>
          </a:p>
          <a:p>
            <a:pPr marL="91440" lvl="0" indent="-152400" algn="l" rtl="0">
              <a:lnSpc>
                <a:spcPct val="85000"/>
              </a:lnSpc>
              <a:spcBef>
                <a:spcPts val="1300"/>
              </a:spcBef>
              <a:spcAft>
                <a:spcPts val="0"/>
              </a:spcAft>
              <a:buClr>
                <a:srgbClr val="C00000"/>
              </a:buClr>
              <a:buSzPts val="2400"/>
              <a:buFont typeface="Arial"/>
              <a:buChar char="»"/>
            </a:pPr>
            <a:r>
              <a:rPr lang="en-US" b="1"/>
              <a:t>De sobrecarga</a:t>
            </a:r>
            <a:endParaRPr/>
          </a:p>
          <a:p>
            <a:pPr marL="347472" lvl="1" indent="-342900" algn="l" rtl="0">
              <a:lnSpc>
                <a:spcPct val="85000"/>
              </a:lnSpc>
              <a:spcBef>
                <a:spcPts val="600"/>
              </a:spcBef>
              <a:spcAft>
                <a:spcPts val="0"/>
              </a:spcAft>
              <a:buClr>
                <a:srgbClr val="262626"/>
              </a:buClr>
              <a:buSzPts val="2400"/>
              <a:buChar char=" "/>
            </a:pPr>
            <a:r>
              <a:rPr lang="en-US"/>
              <a:t>Ej. : El sistema funciona bien con 100 usuarios pero no con 110.</a:t>
            </a:r>
            <a:endParaRPr/>
          </a:p>
        </p:txBody>
      </p:sp>
      <p:sp>
        <p:nvSpPr>
          <p:cNvPr id="85" name="Google Shape;85;p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8"/>
          <p:cNvSpPr txBox="1">
            <a:spLocks noGrp="1"/>
          </p:cNvSpPr>
          <p:nvPr>
            <p:ph type="title"/>
          </p:nvPr>
        </p:nvSpPr>
        <p:spPr>
          <a:xfrm>
            <a:off x="623392" y="620688"/>
            <a:ext cx="10945215"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a:t>
            </a:r>
            <a:br>
              <a:rPr lang="en-US"/>
            </a:br>
            <a:r>
              <a:rPr lang="en-US"/>
              <a:t>Complejidad ciclomática</a:t>
            </a:r>
            <a:endParaRPr/>
          </a:p>
        </p:txBody>
      </p:sp>
      <p:sp>
        <p:nvSpPr>
          <p:cNvPr id="486" name="Google Shape;486;p3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40</a:t>
            </a:fld>
            <a:endParaRPr/>
          </a:p>
        </p:txBody>
      </p:sp>
      <p:sp>
        <p:nvSpPr>
          <p:cNvPr id="487" name="Google Shape;487;p3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488" name="Google Shape;488;p38"/>
          <p:cNvSpPr txBox="1"/>
          <p:nvPr/>
        </p:nvSpPr>
        <p:spPr>
          <a:xfrm>
            <a:off x="1268177" y="2508860"/>
            <a:ext cx="4620176" cy="3539430"/>
          </a:xfrm>
          <a:prstGeom prst="rect">
            <a:avLst/>
          </a:prstGeom>
          <a:noFill/>
          <a:ln w="9525" cap="flat" cmpd="sng">
            <a:solidFill>
              <a:srgbClr val="00B0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Regiones : 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Nodos : 12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Aristas : 16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Nodos Predicados : 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rgbClr val="000000"/>
              </a:solidFill>
              <a:latin typeface="Twentieth Century"/>
              <a:ea typeface="Twentieth Century"/>
              <a:cs typeface="Twentieth Century"/>
              <a:sym typeface="Twentieth Century"/>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A-N+2 = 16-12+2 = </a:t>
            </a:r>
            <a:r>
              <a:rPr lang="en-US" sz="2800" b="1" i="0" u="none" strike="noStrike" cap="none">
                <a:solidFill>
                  <a:srgbClr val="000000"/>
                </a:solidFill>
                <a:latin typeface="Twentieth Century"/>
                <a:ea typeface="Twentieth Century"/>
                <a:cs typeface="Twentieth Century"/>
                <a:sym typeface="Twentieth Century"/>
              </a:rPr>
              <a:t>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NP+1 = 5+1 =</a:t>
            </a:r>
            <a:r>
              <a:rPr lang="en-US" sz="2800" b="1" i="0" u="none" strike="noStrike" cap="none">
                <a:solidFill>
                  <a:srgbClr val="000000"/>
                </a:solidFill>
                <a:latin typeface="Twentieth Century"/>
                <a:ea typeface="Twentieth Century"/>
                <a:cs typeface="Twentieth Century"/>
                <a:sym typeface="Twentieth Century"/>
              </a:rPr>
              <a:t>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Twentieth Century"/>
                <a:ea typeface="Twentieth Century"/>
                <a:cs typeface="Twentieth Century"/>
                <a:sym typeface="Twentieth Century"/>
              </a:rPr>
              <a:t>V(G) : R = </a:t>
            </a:r>
            <a:r>
              <a:rPr lang="en-US" sz="2800" b="1" i="0" u="none" strike="noStrike" cap="none">
                <a:solidFill>
                  <a:srgbClr val="000000"/>
                </a:solidFill>
                <a:latin typeface="Twentieth Century"/>
                <a:ea typeface="Twentieth Century"/>
                <a:cs typeface="Twentieth Century"/>
                <a:sym typeface="Twentieth Century"/>
              </a:rPr>
              <a:t>6</a:t>
            </a:r>
            <a:endParaRPr sz="1400" b="0" i="0" u="none" strike="noStrike" cap="none">
              <a:solidFill>
                <a:srgbClr val="000000"/>
              </a:solidFill>
              <a:latin typeface="Arial"/>
              <a:ea typeface="Arial"/>
              <a:cs typeface="Arial"/>
              <a:sym typeface="Arial"/>
            </a:endParaRPr>
          </a:p>
        </p:txBody>
      </p:sp>
      <p:pic>
        <p:nvPicPr>
          <p:cNvPr id="489" name="Google Shape;489;p38" descr="Dibujo (1).png"/>
          <p:cNvPicPr preferRelativeResize="0"/>
          <p:nvPr/>
        </p:nvPicPr>
        <p:blipFill rotWithShape="1">
          <a:blip r:embed="rId3">
            <a:alphaModFix/>
          </a:blip>
          <a:srcRect/>
          <a:stretch/>
        </p:blipFill>
        <p:spPr>
          <a:xfrm>
            <a:off x="6443663" y="1430919"/>
            <a:ext cx="4727678" cy="4940528"/>
          </a:xfrm>
          <a:prstGeom prst="rect">
            <a:avLst/>
          </a:prstGeom>
          <a:noFill/>
          <a:ln>
            <a:noFill/>
          </a:ln>
        </p:spPr>
      </p:pic>
      <p:grpSp>
        <p:nvGrpSpPr>
          <p:cNvPr id="490" name="Google Shape;490;p38"/>
          <p:cNvGrpSpPr/>
          <p:nvPr/>
        </p:nvGrpSpPr>
        <p:grpSpPr>
          <a:xfrm>
            <a:off x="10807637" y="3454816"/>
            <a:ext cx="760970" cy="892733"/>
            <a:chOff x="9762258" y="3666270"/>
            <a:chExt cx="760970" cy="892733"/>
          </a:xfrm>
        </p:grpSpPr>
        <p:cxnSp>
          <p:nvCxnSpPr>
            <p:cNvPr id="491" name="Google Shape;491;p38"/>
            <p:cNvCxnSpPr/>
            <p:nvPr/>
          </p:nvCxnSpPr>
          <p:spPr>
            <a:xfrm>
              <a:off x="9901390" y="3666270"/>
              <a:ext cx="155382" cy="692758"/>
            </a:xfrm>
            <a:prstGeom prst="straightConnector1">
              <a:avLst/>
            </a:prstGeom>
            <a:noFill/>
            <a:ln w="9525" cap="flat" cmpd="sng">
              <a:solidFill>
                <a:srgbClr val="000000"/>
              </a:solidFill>
              <a:prstDash val="solid"/>
              <a:round/>
              <a:headEnd type="none" w="sm" len="sm"/>
              <a:tailEnd type="triangle" w="med" len="med"/>
            </a:ln>
          </p:spPr>
        </p:cxnSp>
        <p:sp>
          <p:nvSpPr>
            <p:cNvPr id="492" name="Google Shape;492;p38"/>
            <p:cNvSpPr/>
            <p:nvPr/>
          </p:nvSpPr>
          <p:spPr>
            <a:xfrm flipH="1">
              <a:off x="9762258" y="4235426"/>
              <a:ext cx="760970" cy="323577"/>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alibri"/>
                  <a:ea typeface="Calibri"/>
                  <a:cs typeface="Calibri"/>
                  <a:sym typeface="Calibri"/>
                </a:rPr>
                <a:t>12</a:t>
              </a:r>
              <a:endParaRPr sz="1000" b="0" i="0" u="none" strike="noStrike" cap="none">
                <a:solidFill>
                  <a:srgbClr val="000000"/>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a:t>Prueba Del Camino Básico – Caminos linealmente independientes</a:t>
            </a:r>
            <a:endParaRPr/>
          </a:p>
        </p:txBody>
      </p:sp>
      <p:sp>
        <p:nvSpPr>
          <p:cNvPr id="498" name="Google Shape;498;p3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41</a:t>
            </a:fld>
            <a:endParaRPr/>
          </a:p>
        </p:txBody>
      </p:sp>
      <p:sp>
        <p:nvSpPr>
          <p:cNvPr id="499" name="Google Shape;499;p3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500" name="Google Shape;500;p39"/>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27000" algn="l" rtl="0">
              <a:lnSpc>
                <a:spcPct val="85000"/>
              </a:lnSpc>
              <a:spcBef>
                <a:spcPts val="0"/>
              </a:spcBef>
              <a:spcAft>
                <a:spcPts val="0"/>
              </a:spcAft>
              <a:buClr>
                <a:srgbClr val="C00000"/>
              </a:buClr>
              <a:buSzPts val="2000"/>
              <a:buFont typeface="Arial"/>
              <a:buChar char="»"/>
            </a:pPr>
            <a:r>
              <a:rPr lang="en-US" sz="2000"/>
              <a:t>Camino 1: 1-2-11-12</a:t>
            </a:r>
            <a:endParaRPr/>
          </a:p>
          <a:p>
            <a:pPr marL="91440" lvl="0" indent="-127000" algn="l" rtl="0">
              <a:lnSpc>
                <a:spcPct val="85000"/>
              </a:lnSpc>
              <a:spcBef>
                <a:spcPts val="1300"/>
              </a:spcBef>
              <a:spcAft>
                <a:spcPts val="0"/>
              </a:spcAft>
              <a:buClr>
                <a:srgbClr val="C00000"/>
              </a:buClr>
              <a:buSzPts val="2000"/>
              <a:buFont typeface="Arial"/>
              <a:buChar char="»"/>
            </a:pPr>
            <a:r>
              <a:rPr lang="en-US" sz="2000"/>
              <a:t>Camino 2: 1-2-3-4-9-2-11-12</a:t>
            </a:r>
            <a:endParaRPr/>
          </a:p>
          <a:p>
            <a:pPr marL="91440" lvl="0" indent="-127000" algn="l" rtl="0">
              <a:lnSpc>
                <a:spcPct val="85000"/>
              </a:lnSpc>
              <a:spcBef>
                <a:spcPts val="1300"/>
              </a:spcBef>
              <a:spcAft>
                <a:spcPts val="0"/>
              </a:spcAft>
              <a:buClr>
                <a:srgbClr val="C00000"/>
              </a:buClr>
              <a:buSzPts val="2000"/>
              <a:buFont typeface="Arial"/>
              <a:buChar char="»"/>
            </a:pPr>
            <a:r>
              <a:rPr lang="en-US" sz="2000"/>
              <a:t>Camino 3: 1-2-3-4-9-10-9-2-11-12</a:t>
            </a:r>
            <a:endParaRPr/>
          </a:p>
          <a:p>
            <a:pPr marL="91440" lvl="0" indent="-127000" algn="l" rtl="0">
              <a:lnSpc>
                <a:spcPct val="85000"/>
              </a:lnSpc>
              <a:spcBef>
                <a:spcPts val="1300"/>
              </a:spcBef>
              <a:spcAft>
                <a:spcPts val="0"/>
              </a:spcAft>
              <a:buClr>
                <a:srgbClr val="C00000"/>
              </a:buClr>
              <a:buSzPts val="2000"/>
              <a:buFont typeface="Arial"/>
              <a:buChar char="»"/>
            </a:pPr>
            <a:r>
              <a:rPr lang="en-US" sz="2000"/>
              <a:t>Camino 4: 1-2-3-4-5-9-2-11-12</a:t>
            </a:r>
            <a:endParaRPr/>
          </a:p>
          <a:p>
            <a:pPr marL="91440" lvl="0" indent="-127000" algn="l" rtl="0">
              <a:lnSpc>
                <a:spcPct val="85000"/>
              </a:lnSpc>
              <a:spcBef>
                <a:spcPts val="1300"/>
              </a:spcBef>
              <a:spcAft>
                <a:spcPts val="0"/>
              </a:spcAft>
              <a:buClr>
                <a:srgbClr val="C00000"/>
              </a:buClr>
              <a:buSzPts val="2000"/>
              <a:buFont typeface="Arial"/>
              <a:buChar char="»"/>
            </a:pPr>
            <a:r>
              <a:rPr lang="en-US" sz="2000"/>
              <a:t>Camino 5: 1-2-3-4-5-6-8-4-9-2-11-12</a:t>
            </a:r>
            <a:endParaRPr/>
          </a:p>
          <a:p>
            <a:pPr marL="91440" lvl="0" indent="-127000" algn="l" rtl="0">
              <a:lnSpc>
                <a:spcPct val="85000"/>
              </a:lnSpc>
              <a:spcBef>
                <a:spcPts val="1300"/>
              </a:spcBef>
              <a:spcAft>
                <a:spcPts val="0"/>
              </a:spcAft>
              <a:buClr>
                <a:srgbClr val="C00000"/>
              </a:buClr>
              <a:buSzPts val="2000"/>
              <a:buFont typeface="Arial"/>
              <a:buChar char="»"/>
            </a:pPr>
            <a:r>
              <a:rPr lang="en-US" sz="2000"/>
              <a:t>Camino 6: 1-2-3-4-5-6-7-8-4-9-2-11-12</a:t>
            </a:r>
            <a:endParaRPr/>
          </a:p>
        </p:txBody>
      </p:sp>
      <p:sp>
        <p:nvSpPr>
          <p:cNvPr id="501" name="Google Shape;501;p3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grpSp>
        <p:nvGrpSpPr>
          <p:cNvPr id="502" name="Google Shape;502;p39"/>
          <p:cNvGrpSpPr/>
          <p:nvPr/>
        </p:nvGrpSpPr>
        <p:grpSpPr>
          <a:xfrm>
            <a:off x="6172201" y="1228725"/>
            <a:ext cx="4614862" cy="5538988"/>
            <a:chOff x="6338670" y="1700808"/>
            <a:chExt cx="3186354" cy="4669836"/>
          </a:xfrm>
        </p:grpSpPr>
        <p:pic>
          <p:nvPicPr>
            <p:cNvPr id="503" name="Google Shape;503;p39" descr="Dibujo (1).png"/>
            <p:cNvPicPr preferRelativeResize="0"/>
            <p:nvPr/>
          </p:nvPicPr>
          <p:blipFill rotWithShape="1">
            <a:blip r:embed="rId3">
              <a:alphaModFix/>
            </a:blip>
            <a:srcRect/>
            <a:stretch/>
          </p:blipFill>
          <p:spPr>
            <a:xfrm>
              <a:off x="6338670" y="1700808"/>
              <a:ext cx="3186354" cy="4669836"/>
            </a:xfrm>
            <a:prstGeom prst="rect">
              <a:avLst/>
            </a:prstGeom>
            <a:noFill/>
            <a:ln>
              <a:noFill/>
            </a:ln>
          </p:spPr>
        </p:pic>
        <p:cxnSp>
          <p:nvCxnSpPr>
            <p:cNvPr id="504" name="Google Shape;504;p39"/>
            <p:cNvCxnSpPr/>
            <p:nvPr/>
          </p:nvCxnSpPr>
          <p:spPr>
            <a:xfrm rot="5400000">
              <a:off x="8939976" y="3901773"/>
              <a:ext cx="629192" cy="112277"/>
            </a:xfrm>
            <a:prstGeom prst="straightConnector1">
              <a:avLst/>
            </a:prstGeom>
            <a:noFill/>
            <a:ln w="9525" cap="flat" cmpd="sng">
              <a:solidFill>
                <a:srgbClr val="000000"/>
              </a:solidFill>
              <a:prstDash val="solid"/>
              <a:round/>
              <a:headEnd type="none" w="sm" len="sm"/>
              <a:tailEnd type="triangle" w="med" len="med"/>
            </a:ln>
          </p:spPr>
        </p:cxnSp>
        <p:sp>
          <p:nvSpPr>
            <p:cNvPr id="505" name="Google Shape;505;p39"/>
            <p:cNvSpPr/>
            <p:nvPr/>
          </p:nvSpPr>
          <p:spPr>
            <a:xfrm flipH="1">
              <a:off x="9012324" y="4221091"/>
              <a:ext cx="512700" cy="39461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Calibri"/>
                  <a:ea typeface="Calibri"/>
                  <a:cs typeface="Calibri"/>
                  <a:sym typeface="Calibri"/>
                </a:rPr>
                <a:t>12</a:t>
              </a:r>
              <a:endParaRPr sz="1000" b="0" i="0" u="none" strike="noStrike" cap="none">
                <a:solidFill>
                  <a:srgbClr val="000000"/>
                </a:solidFill>
                <a:latin typeface="Arial"/>
                <a:ea typeface="Arial"/>
                <a:cs typeface="Arial"/>
                <a:sym typeface="Arial"/>
              </a:endParaRPr>
            </a:p>
          </p:txBody>
        </p:sp>
      </p:grpSp>
      <p:sp>
        <p:nvSpPr>
          <p:cNvPr id="506" name="Google Shape;506;p39"/>
          <p:cNvSpPr/>
          <p:nvPr/>
        </p:nvSpPr>
        <p:spPr>
          <a:xfrm>
            <a:off x="2205811" y="4615705"/>
            <a:ext cx="3429000" cy="1938992"/>
          </a:xfrm>
          <a:prstGeom prst="rect">
            <a:avLst/>
          </a:prstGeom>
          <a:gradFill>
            <a:gsLst>
              <a:gs pos="0">
                <a:srgbClr val="A25E5F"/>
              </a:gs>
              <a:gs pos="50000">
                <a:schemeClr val="accent2"/>
              </a:gs>
              <a:gs pos="100000">
                <a:srgbClr val="8A4949"/>
              </a:gs>
            </a:gsLst>
            <a:lin ang="2700000" scaled="0"/>
          </a:gradFill>
          <a:ln w="9525" cap="flat" cmpd="sng">
            <a:solidFill>
              <a:schemeClr val="accent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Cualquier otro camino que se quiera recorrer ya fue probado previamente en alguno de los 6 caminos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400"/>
              <a:buFont typeface="Calibri"/>
              <a:buNone/>
            </a:pPr>
            <a:r>
              <a:rPr lang="en-US" sz="4400"/>
              <a:t>Prueba Del Camino Básico – Casos de prueba</a:t>
            </a:r>
            <a:endParaRPr/>
          </a:p>
        </p:txBody>
      </p:sp>
      <p:sp>
        <p:nvSpPr>
          <p:cNvPr id="512" name="Google Shape;512;p4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42</a:t>
            </a:fld>
            <a:endParaRPr/>
          </a:p>
        </p:txBody>
      </p:sp>
      <p:sp>
        <p:nvSpPr>
          <p:cNvPr id="513" name="Google Shape;513;p4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514" name="Google Shape;514;p4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b="1"/>
              <a:t>Caso de prueba del camino 1</a:t>
            </a:r>
            <a:r>
              <a:rPr lang="en-US" sz="2800"/>
              <a:t>: 1-2-11-12</a:t>
            </a:r>
            <a:endParaRPr/>
          </a:p>
          <a:p>
            <a:pPr marL="347472" lvl="1" indent="-342900" algn="l" rtl="0">
              <a:lnSpc>
                <a:spcPct val="85000"/>
              </a:lnSpc>
              <a:spcBef>
                <a:spcPts val="600"/>
              </a:spcBef>
              <a:spcAft>
                <a:spcPts val="0"/>
              </a:spcAft>
              <a:buClr>
                <a:srgbClr val="262626"/>
              </a:buClr>
              <a:buSzPts val="2800"/>
              <a:buChar char=" "/>
            </a:pPr>
            <a:r>
              <a:rPr lang="en-US" sz="2800"/>
              <a:t>car= ‘.’</a:t>
            </a:r>
            <a:endParaRPr/>
          </a:p>
          <a:p>
            <a:pPr marL="347472" lvl="1" indent="-342900" algn="l" rtl="0">
              <a:lnSpc>
                <a:spcPct val="85000"/>
              </a:lnSpc>
              <a:spcBef>
                <a:spcPts val="600"/>
              </a:spcBef>
              <a:spcAft>
                <a:spcPts val="0"/>
              </a:spcAft>
              <a:buClr>
                <a:srgbClr val="262626"/>
              </a:buClr>
              <a:buSzPts val="2800"/>
              <a:buChar char=" "/>
            </a:pPr>
            <a:r>
              <a:rPr lang="en-US" sz="2800"/>
              <a:t>resultados esperados: canta = 0, cantPal=0</a:t>
            </a:r>
            <a:endParaRPr/>
          </a:p>
          <a:p>
            <a:pPr marL="91440" lvl="0" indent="-177800" algn="l" rtl="0">
              <a:lnSpc>
                <a:spcPct val="85000"/>
              </a:lnSpc>
              <a:spcBef>
                <a:spcPts val="1300"/>
              </a:spcBef>
              <a:spcAft>
                <a:spcPts val="0"/>
              </a:spcAft>
              <a:buClr>
                <a:srgbClr val="C00000"/>
              </a:buClr>
              <a:buSzPts val="2800"/>
              <a:buFont typeface="Arial"/>
              <a:buChar char="»"/>
            </a:pPr>
            <a:r>
              <a:rPr lang="en-US" sz="2800" b="1"/>
              <a:t>Caso de prueba del camino 2</a:t>
            </a:r>
            <a:r>
              <a:rPr lang="en-US" sz="2800"/>
              <a:t>: 1-2-3-4-9-2-11-12</a:t>
            </a:r>
            <a:endParaRPr/>
          </a:p>
          <a:p>
            <a:pPr marL="347472" lvl="1" indent="-342900" algn="l" rtl="0">
              <a:lnSpc>
                <a:spcPct val="85000"/>
              </a:lnSpc>
              <a:spcBef>
                <a:spcPts val="600"/>
              </a:spcBef>
              <a:spcAft>
                <a:spcPts val="0"/>
              </a:spcAft>
              <a:buClr>
                <a:srgbClr val="262626"/>
              </a:buClr>
              <a:buSzPts val="2800"/>
              <a:buChar char=" "/>
            </a:pPr>
            <a:r>
              <a:rPr lang="en-US" sz="2800"/>
              <a:t>car= ‘ ’</a:t>
            </a:r>
            <a:endParaRPr/>
          </a:p>
          <a:p>
            <a:pPr marL="347472" lvl="1" indent="-342900" algn="l" rtl="0">
              <a:lnSpc>
                <a:spcPct val="85000"/>
              </a:lnSpc>
              <a:spcBef>
                <a:spcPts val="600"/>
              </a:spcBef>
              <a:spcAft>
                <a:spcPts val="0"/>
              </a:spcAft>
              <a:buClr>
                <a:srgbClr val="262626"/>
              </a:buClr>
              <a:buSzPts val="2800"/>
              <a:buChar char=" "/>
            </a:pPr>
            <a:r>
              <a:rPr lang="en-US" sz="2800"/>
              <a:t>resultados esperados: canta = 0, cantPal=0</a:t>
            </a:r>
            <a:endParaRPr/>
          </a:p>
          <a:p>
            <a:pPr marL="91440" lvl="0" indent="-177800" algn="l" rtl="0">
              <a:lnSpc>
                <a:spcPct val="85000"/>
              </a:lnSpc>
              <a:spcBef>
                <a:spcPts val="1300"/>
              </a:spcBef>
              <a:spcAft>
                <a:spcPts val="0"/>
              </a:spcAft>
              <a:buClr>
                <a:srgbClr val="C00000"/>
              </a:buClr>
              <a:buSzPts val="2800"/>
              <a:buFont typeface="Arial"/>
              <a:buChar char="»"/>
            </a:pPr>
            <a:r>
              <a:rPr lang="en-US" sz="2800"/>
              <a:t>Caso de prueba del camino …..</a:t>
            </a:r>
            <a:endParaRPr/>
          </a:p>
          <a:p>
            <a:pPr marL="91440" lvl="0" indent="0" algn="l" rtl="0">
              <a:lnSpc>
                <a:spcPct val="85000"/>
              </a:lnSpc>
              <a:spcBef>
                <a:spcPts val="1300"/>
              </a:spcBef>
              <a:spcAft>
                <a:spcPts val="0"/>
              </a:spcAft>
              <a:buClr>
                <a:srgbClr val="C00000"/>
              </a:buClr>
              <a:buSzPts val="2800"/>
              <a:buFont typeface="Arial"/>
              <a:buNone/>
            </a:pPr>
            <a:endParaRPr sz="2800"/>
          </a:p>
          <a:p>
            <a:pPr marL="347472" lvl="1" indent="-165100" algn="l" rtl="0">
              <a:lnSpc>
                <a:spcPct val="85000"/>
              </a:lnSpc>
              <a:spcBef>
                <a:spcPts val="600"/>
              </a:spcBef>
              <a:spcAft>
                <a:spcPts val="0"/>
              </a:spcAft>
              <a:buClr>
                <a:srgbClr val="262626"/>
              </a:buClr>
              <a:buSzPts val="2800"/>
              <a:buNone/>
            </a:pPr>
            <a:endParaRPr sz="2800"/>
          </a:p>
        </p:txBody>
      </p:sp>
      <p:sp>
        <p:nvSpPr>
          <p:cNvPr id="515" name="Google Shape;515;p4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grpSp>
        <p:nvGrpSpPr>
          <p:cNvPr id="516" name="Google Shape;516;p46"/>
          <p:cNvGrpSpPr/>
          <p:nvPr/>
        </p:nvGrpSpPr>
        <p:grpSpPr>
          <a:xfrm>
            <a:off x="7413872" y="2004451"/>
            <a:ext cx="4430465" cy="4550246"/>
            <a:chOff x="6528048" y="1890216"/>
            <a:chExt cx="3422600" cy="4203080"/>
          </a:xfrm>
        </p:grpSpPr>
        <p:pic>
          <p:nvPicPr>
            <p:cNvPr id="517" name="Google Shape;517;p46" descr="Dibujo (1).png"/>
            <p:cNvPicPr preferRelativeResize="0"/>
            <p:nvPr/>
          </p:nvPicPr>
          <p:blipFill rotWithShape="1">
            <a:blip r:embed="rId3">
              <a:alphaModFix/>
            </a:blip>
            <a:srcRect/>
            <a:stretch/>
          </p:blipFill>
          <p:spPr>
            <a:xfrm>
              <a:off x="6528048" y="1890216"/>
              <a:ext cx="3392996" cy="4203080"/>
            </a:xfrm>
            <a:prstGeom prst="rect">
              <a:avLst/>
            </a:prstGeom>
            <a:noFill/>
            <a:ln>
              <a:noFill/>
            </a:ln>
          </p:spPr>
        </p:pic>
        <p:cxnSp>
          <p:nvCxnSpPr>
            <p:cNvPr id="518" name="Google Shape;518;p46"/>
            <p:cNvCxnSpPr/>
            <p:nvPr/>
          </p:nvCxnSpPr>
          <p:spPr>
            <a:xfrm flipH="1">
              <a:off x="9768408" y="3645024"/>
              <a:ext cx="19653" cy="864096"/>
            </a:xfrm>
            <a:prstGeom prst="straightConnector1">
              <a:avLst/>
            </a:prstGeom>
            <a:noFill/>
            <a:ln w="9525" cap="flat" cmpd="sng">
              <a:solidFill>
                <a:srgbClr val="000000"/>
              </a:solidFill>
              <a:prstDash val="solid"/>
              <a:round/>
              <a:headEnd type="none" w="sm" len="sm"/>
              <a:tailEnd type="triangle" w="med" len="med"/>
            </a:ln>
          </p:spPr>
        </p:cxnSp>
        <p:sp>
          <p:nvSpPr>
            <p:cNvPr id="519" name="Google Shape;519;p46"/>
            <p:cNvSpPr/>
            <p:nvPr/>
          </p:nvSpPr>
          <p:spPr>
            <a:xfrm flipH="1">
              <a:off x="9560946" y="4509120"/>
              <a:ext cx="389702" cy="288033"/>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Calibri"/>
                  <a:ea typeface="Calibri"/>
                  <a:cs typeface="Calibri"/>
                  <a:sym typeface="Calibri"/>
                </a:rPr>
                <a:t>12</a:t>
              </a:r>
              <a:endParaRPr sz="7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4">
                                            <p:txEl>
                                              <p:pRg st="0" end="0"/>
                                            </p:txEl>
                                          </p:spTgt>
                                        </p:tgtEl>
                                        <p:attrNameLst>
                                          <p:attrName>style.visibility</p:attrName>
                                        </p:attrNameLst>
                                      </p:cBhvr>
                                      <p:to>
                                        <p:strVal val="visible"/>
                                      </p:to>
                                    </p:set>
                                    <p:animEffect transition="in" filter="fade">
                                      <p:cBhvr>
                                        <p:cTn id="7" dur="2000"/>
                                        <p:tgtEl>
                                          <p:spTgt spid="5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4">
                                            <p:txEl>
                                              <p:pRg st="1" end="1"/>
                                            </p:txEl>
                                          </p:spTgt>
                                        </p:tgtEl>
                                        <p:attrNameLst>
                                          <p:attrName>style.visibility</p:attrName>
                                        </p:attrNameLst>
                                      </p:cBhvr>
                                      <p:to>
                                        <p:strVal val="visible"/>
                                      </p:to>
                                    </p:set>
                                    <p:animEffect transition="in" filter="fade">
                                      <p:cBhvr>
                                        <p:cTn id="12" dur="2000"/>
                                        <p:tgtEl>
                                          <p:spTgt spid="5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4">
                                            <p:txEl>
                                              <p:pRg st="2" end="2"/>
                                            </p:txEl>
                                          </p:spTgt>
                                        </p:tgtEl>
                                        <p:attrNameLst>
                                          <p:attrName>style.visibility</p:attrName>
                                        </p:attrNameLst>
                                      </p:cBhvr>
                                      <p:to>
                                        <p:strVal val="visible"/>
                                      </p:to>
                                    </p:set>
                                    <p:animEffect transition="in" filter="fade">
                                      <p:cBhvr>
                                        <p:cTn id="17" dur="2000"/>
                                        <p:tgtEl>
                                          <p:spTgt spid="5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4">
                                            <p:txEl>
                                              <p:pRg st="3" end="3"/>
                                            </p:txEl>
                                          </p:spTgt>
                                        </p:tgtEl>
                                        <p:attrNameLst>
                                          <p:attrName>style.visibility</p:attrName>
                                        </p:attrNameLst>
                                      </p:cBhvr>
                                      <p:to>
                                        <p:strVal val="visible"/>
                                      </p:to>
                                    </p:set>
                                    <p:animEffect transition="in" filter="fade">
                                      <p:cBhvr>
                                        <p:cTn id="22" dur="2000"/>
                                        <p:tgtEl>
                                          <p:spTgt spid="5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4">
                                            <p:txEl>
                                              <p:pRg st="4" end="4"/>
                                            </p:txEl>
                                          </p:spTgt>
                                        </p:tgtEl>
                                        <p:attrNameLst>
                                          <p:attrName>style.visibility</p:attrName>
                                        </p:attrNameLst>
                                      </p:cBhvr>
                                      <p:to>
                                        <p:strVal val="visible"/>
                                      </p:to>
                                    </p:set>
                                    <p:animEffect transition="in" filter="fade">
                                      <p:cBhvr>
                                        <p:cTn id="27" dur="2000"/>
                                        <p:tgtEl>
                                          <p:spTgt spid="5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4">
                                            <p:txEl>
                                              <p:pRg st="5" end="5"/>
                                            </p:txEl>
                                          </p:spTgt>
                                        </p:tgtEl>
                                        <p:attrNameLst>
                                          <p:attrName>style.visibility</p:attrName>
                                        </p:attrNameLst>
                                      </p:cBhvr>
                                      <p:to>
                                        <p:strVal val="visible"/>
                                      </p:to>
                                    </p:set>
                                    <p:animEffect transition="in" filter="fade">
                                      <p:cBhvr>
                                        <p:cTn id="32" dur="2000"/>
                                        <p:tgtEl>
                                          <p:spTgt spid="5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4">
                                            <p:txEl>
                                              <p:pRg st="6" end="6"/>
                                            </p:txEl>
                                          </p:spTgt>
                                        </p:tgtEl>
                                        <p:attrNameLst>
                                          <p:attrName>style.visibility</p:attrName>
                                        </p:attrNameLst>
                                      </p:cBhvr>
                                      <p:to>
                                        <p:strVal val="visible"/>
                                      </p:to>
                                    </p:set>
                                    <p:animEffect transition="in" filter="fade">
                                      <p:cBhvr>
                                        <p:cTn id="37" dur="2000"/>
                                        <p:tgtEl>
                                          <p:spTgt spid="5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4">
                                            <p:txEl>
                                              <p:pRg st="7" end="7"/>
                                            </p:txEl>
                                          </p:spTgt>
                                        </p:tgtEl>
                                        <p:attrNameLst>
                                          <p:attrName>style.visibility</p:attrName>
                                        </p:attrNameLst>
                                      </p:cBhvr>
                                      <p:to>
                                        <p:strVal val="visible"/>
                                      </p:to>
                                    </p:set>
                                    <p:animEffect transition="in" filter="fade">
                                      <p:cBhvr>
                                        <p:cTn id="42" dur="2000"/>
                                        <p:tgtEl>
                                          <p:spTgt spid="5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14">
                                            <p:txEl>
                                              <p:pRg st="8" end="8"/>
                                            </p:txEl>
                                          </p:spTgt>
                                        </p:tgtEl>
                                        <p:attrNameLst>
                                          <p:attrName>style.visibility</p:attrName>
                                        </p:attrNameLst>
                                      </p:cBhvr>
                                      <p:to>
                                        <p:strVal val="visible"/>
                                      </p:to>
                                    </p:set>
                                    <p:animEffect transition="in" filter="fade">
                                      <p:cBhvr>
                                        <p:cTn id="47" dur="2000"/>
                                        <p:tgtEl>
                                          <p:spTgt spid="5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Tipos de Defecto</a:t>
            </a:r>
            <a:endParaRPr/>
          </a:p>
        </p:txBody>
      </p:sp>
      <p:sp>
        <p:nvSpPr>
          <p:cNvPr id="91" name="Google Shape;91;p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5</a:t>
            </a:fld>
            <a:endParaRPr/>
          </a:p>
        </p:txBody>
      </p:sp>
      <p:sp>
        <p:nvSpPr>
          <p:cNvPr id="92" name="Google Shape;92;p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93" name="Google Shape;93;p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fontScale="92500" lnSpcReduction="10000"/>
          </a:bodyPr>
          <a:lstStyle/>
          <a:p>
            <a:pPr marL="91440" lvl="0" indent="-140970" algn="l" rtl="0">
              <a:lnSpc>
                <a:spcPct val="85000"/>
              </a:lnSpc>
              <a:spcBef>
                <a:spcPts val="0"/>
              </a:spcBef>
              <a:spcAft>
                <a:spcPts val="0"/>
              </a:spcAft>
              <a:buClr>
                <a:srgbClr val="C00000"/>
              </a:buClr>
              <a:buSzPct val="100000"/>
              <a:buFont typeface="Arial"/>
              <a:buChar char="»"/>
            </a:pPr>
            <a:r>
              <a:rPr lang="en-US" b="1"/>
              <a:t>De capacidad</a:t>
            </a:r>
            <a:endParaRPr/>
          </a:p>
          <a:p>
            <a:pPr marL="347472" lvl="1" indent="-342900" algn="l" rtl="0">
              <a:lnSpc>
                <a:spcPct val="85000"/>
              </a:lnSpc>
              <a:spcBef>
                <a:spcPts val="600"/>
              </a:spcBef>
              <a:spcAft>
                <a:spcPts val="0"/>
              </a:spcAft>
              <a:buClr>
                <a:srgbClr val="262626"/>
              </a:buClr>
              <a:buSzPct val="100000"/>
              <a:buChar char=" "/>
            </a:pPr>
            <a:r>
              <a:rPr lang="en-US"/>
              <a:t>Ej. : El sistema funciona bien con ventas &lt;1.000.000</a:t>
            </a:r>
            <a:endParaRPr/>
          </a:p>
          <a:p>
            <a:pPr marL="91440" lvl="0" indent="-140970" algn="l" rtl="0">
              <a:lnSpc>
                <a:spcPct val="85000"/>
              </a:lnSpc>
              <a:spcBef>
                <a:spcPts val="1300"/>
              </a:spcBef>
              <a:spcAft>
                <a:spcPts val="0"/>
              </a:spcAft>
              <a:buClr>
                <a:srgbClr val="C00000"/>
              </a:buClr>
              <a:buSzPct val="100000"/>
              <a:buFont typeface="Arial"/>
              <a:buChar char="»"/>
            </a:pPr>
            <a:r>
              <a:rPr lang="en-US" b="1"/>
              <a:t>De coordinación o sincronización</a:t>
            </a:r>
            <a:endParaRPr/>
          </a:p>
          <a:p>
            <a:pPr marL="347472" lvl="1" indent="-342900" algn="l" rtl="0">
              <a:lnSpc>
                <a:spcPct val="85000"/>
              </a:lnSpc>
              <a:spcBef>
                <a:spcPts val="600"/>
              </a:spcBef>
              <a:spcAft>
                <a:spcPts val="0"/>
              </a:spcAft>
              <a:buClr>
                <a:srgbClr val="262626"/>
              </a:buClr>
              <a:buSzPct val="100000"/>
              <a:buChar char=" "/>
            </a:pPr>
            <a:r>
              <a:rPr lang="en-US"/>
              <a:t>Ej.: Comunicación entre procesos con fallas</a:t>
            </a:r>
            <a:endParaRPr/>
          </a:p>
          <a:p>
            <a:pPr marL="91440" lvl="0" indent="-140970" algn="l" rtl="0">
              <a:lnSpc>
                <a:spcPct val="85000"/>
              </a:lnSpc>
              <a:spcBef>
                <a:spcPts val="1300"/>
              </a:spcBef>
              <a:spcAft>
                <a:spcPts val="0"/>
              </a:spcAft>
              <a:buClr>
                <a:srgbClr val="C00000"/>
              </a:buClr>
              <a:buSzPct val="100000"/>
              <a:buFont typeface="Arial"/>
              <a:buChar char="»"/>
            </a:pPr>
            <a:r>
              <a:rPr lang="en-US" b="1"/>
              <a:t>De rendimiento</a:t>
            </a:r>
            <a:endParaRPr/>
          </a:p>
          <a:p>
            <a:pPr marL="347472" lvl="1" indent="-342900" algn="l" rtl="0">
              <a:lnSpc>
                <a:spcPct val="85000"/>
              </a:lnSpc>
              <a:spcBef>
                <a:spcPts val="600"/>
              </a:spcBef>
              <a:spcAft>
                <a:spcPts val="0"/>
              </a:spcAft>
              <a:buClr>
                <a:srgbClr val="262626"/>
              </a:buClr>
              <a:buSzPct val="100000"/>
              <a:buChar char=" "/>
            </a:pPr>
            <a:r>
              <a:rPr lang="en-US"/>
              <a:t>Ej.: Tiempo de respuesta inadecuado.</a:t>
            </a:r>
            <a:endParaRPr/>
          </a:p>
          <a:p>
            <a:pPr marL="91440" lvl="0" indent="-140970" algn="l" rtl="0">
              <a:lnSpc>
                <a:spcPct val="85000"/>
              </a:lnSpc>
              <a:spcBef>
                <a:spcPts val="1300"/>
              </a:spcBef>
              <a:spcAft>
                <a:spcPts val="0"/>
              </a:spcAft>
              <a:buClr>
                <a:srgbClr val="C00000"/>
              </a:buClr>
              <a:buSzPct val="100000"/>
              <a:buFont typeface="Arial"/>
              <a:buChar char="»"/>
            </a:pPr>
            <a:r>
              <a:rPr lang="en-US" b="1"/>
              <a:t>De recuperación</a:t>
            </a:r>
            <a:endParaRPr/>
          </a:p>
          <a:p>
            <a:pPr marL="347472" lvl="1" indent="-342900" algn="l" rtl="0">
              <a:lnSpc>
                <a:spcPct val="85000"/>
              </a:lnSpc>
              <a:spcBef>
                <a:spcPts val="600"/>
              </a:spcBef>
              <a:spcAft>
                <a:spcPts val="0"/>
              </a:spcAft>
              <a:buClr>
                <a:srgbClr val="262626"/>
              </a:buClr>
              <a:buSzPct val="100000"/>
              <a:buChar char=" "/>
            </a:pPr>
            <a:r>
              <a:rPr lang="en-US"/>
              <a:t>Ej. : No volver a un estado normal luego de una falla</a:t>
            </a:r>
            <a:endParaRPr/>
          </a:p>
          <a:p>
            <a:pPr marL="91440" lvl="0" indent="-140970" algn="l" rtl="0">
              <a:lnSpc>
                <a:spcPct val="85000"/>
              </a:lnSpc>
              <a:spcBef>
                <a:spcPts val="1300"/>
              </a:spcBef>
              <a:spcAft>
                <a:spcPts val="0"/>
              </a:spcAft>
              <a:buClr>
                <a:srgbClr val="C00000"/>
              </a:buClr>
              <a:buSzPct val="100000"/>
              <a:buFont typeface="Arial"/>
              <a:buChar char="»"/>
            </a:pPr>
            <a:r>
              <a:rPr lang="en-US" b="1"/>
              <a:t>De relación hardware-software</a:t>
            </a:r>
            <a:endParaRPr/>
          </a:p>
          <a:p>
            <a:pPr marL="347472" lvl="1" indent="-342900" algn="l" rtl="0">
              <a:lnSpc>
                <a:spcPct val="85000"/>
              </a:lnSpc>
              <a:spcBef>
                <a:spcPts val="600"/>
              </a:spcBef>
              <a:spcAft>
                <a:spcPts val="0"/>
              </a:spcAft>
              <a:buClr>
                <a:srgbClr val="262626"/>
              </a:buClr>
              <a:buSzPct val="100000"/>
              <a:buChar char=" "/>
            </a:pPr>
            <a:r>
              <a:rPr lang="en-US"/>
              <a:t>Ej.: Incompatibilidad entre componentes</a:t>
            </a:r>
            <a:endParaRPr/>
          </a:p>
          <a:p>
            <a:pPr marL="91440" lvl="0" indent="-140970" algn="l" rtl="0">
              <a:lnSpc>
                <a:spcPct val="85000"/>
              </a:lnSpc>
              <a:spcBef>
                <a:spcPts val="1300"/>
              </a:spcBef>
              <a:spcAft>
                <a:spcPts val="0"/>
              </a:spcAft>
              <a:buClr>
                <a:srgbClr val="C00000"/>
              </a:buClr>
              <a:buSzPct val="100000"/>
              <a:buFont typeface="Arial"/>
              <a:buChar char="»"/>
            </a:pPr>
            <a:r>
              <a:rPr lang="en-US" b="1"/>
              <a:t>De estándares</a:t>
            </a:r>
            <a:endParaRPr/>
          </a:p>
          <a:p>
            <a:pPr marL="347472" lvl="1" indent="-342900" algn="l" rtl="0">
              <a:lnSpc>
                <a:spcPct val="85000"/>
              </a:lnSpc>
              <a:spcBef>
                <a:spcPts val="600"/>
              </a:spcBef>
              <a:spcAft>
                <a:spcPts val="0"/>
              </a:spcAft>
              <a:buClr>
                <a:srgbClr val="262626"/>
              </a:buClr>
              <a:buSzPct val="100000"/>
              <a:buChar char=" "/>
            </a:pPr>
            <a:r>
              <a:rPr lang="en-US"/>
              <a:t>Ej. : No cumplir con la definición de estándares y procedimientos</a:t>
            </a:r>
            <a:endParaRPr/>
          </a:p>
        </p:txBody>
      </p:sp>
      <p:sp>
        <p:nvSpPr>
          <p:cNvPr id="94" name="Google Shape;94;p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Clasificación ortogonal de Defectos</a:t>
            </a:r>
            <a:endParaRPr/>
          </a:p>
        </p:txBody>
      </p:sp>
      <p:sp>
        <p:nvSpPr>
          <p:cNvPr id="100" name="Google Shape;100;p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6</a:t>
            </a:fld>
            <a:endParaRPr/>
          </a:p>
        </p:txBody>
      </p:sp>
      <p:sp>
        <p:nvSpPr>
          <p:cNvPr id="101" name="Google Shape;101;p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02" name="Google Shape;102;p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a:t>Los defectos se han organizado en categorías. </a:t>
            </a:r>
            <a:endParaRPr/>
          </a:p>
          <a:p>
            <a:pPr marL="91440" lvl="0" indent="-177800" algn="l" rtl="0">
              <a:lnSpc>
                <a:spcPct val="85000"/>
              </a:lnSpc>
              <a:spcBef>
                <a:spcPts val="1300"/>
              </a:spcBef>
              <a:spcAft>
                <a:spcPts val="0"/>
              </a:spcAft>
              <a:buClr>
                <a:srgbClr val="C00000"/>
              </a:buClr>
              <a:buSzPts val="2800"/>
              <a:buFont typeface="Arial"/>
              <a:buChar char="»"/>
            </a:pPr>
            <a:r>
              <a:rPr lang="en-US" sz="2800"/>
              <a:t>Primeramente se debe identificar si es un:</a:t>
            </a:r>
            <a:endParaRPr/>
          </a:p>
          <a:p>
            <a:pPr marL="347472" lvl="1" indent="-342900" algn="l" rtl="0">
              <a:lnSpc>
                <a:spcPct val="85000"/>
              </a:lnSpc>
              <a:spcBef>
                <a:spcPts val="600"/>
              </a:spcBef>
              <a:spcAft>
                <a:spcPts val="0"/>
              </a:spcAft>
              <a:buClr>
                <a:srgbClr val="262626"/>
              </a:buClr>
              <a:buSzPts val="2800"/>
              <a:buChar char=" "/>
            </a:pPr>
            <a:r>
              <a:rPr lang="en-US" sz="2800" b="1"/>
              <a:t>Defecto por omisión </a:t>
            </a:r>
            <a:r>
              <a:rPr lang="en-US" sz="2800"/>
              <a:t>(resulta cuando algún aspecto clave del código falta).</a:t>
            </a:r>
            <a:endParaRPr/>
          </a:p>
          <a:p>
            <a:pPr marL="548640" lvl="2" indent="-548640" algn="l" rtl="0">
              <a:lnSpc>
                <a:spcPct val="85000"/>
              </a:lnSpc>
              <a:spcBef>
                <a:spcPts val="600"/>
              </a:spcBef>
              <a:spcAft>
                <a:spcPts val="0"/>
              </a:spcAft>
              <a:buClr>
                <a:srgbClr val="262626"/>
              </a:buClr>
              <a:buSzPts val="2800"/>
              <a:buChar char=" "/>
            </a:pPr>
            <a:r>
              <a:rPr lang="en-US" sz="2800"/>
              <a:t>Ej: variable no inicializada.</a:t>
            </a:r>
            <a:endParaRPr/>
          </a:p>
          <a:p>
            <a:pPr marL="347472" lvl="1" indent="-342900" algn="l" rtl="0">
              <a:lnSpc>
                <a:spcPct val="85000"/>
              </a:lnSpc>
              <a:spcBef>
                <a:spcPts val="600"/>
              </a:spcBef>
              <a:spcAft>
                <a:spcPts val="0"/>
              </a:spcAft>
              <a:buClr>
                <a:srgbClr val="262626"/>
              </a:buClr>
              <a:buSzPts val="2800"/>
              <a:buChar char=" "/>
            </a:pPr>
            <a:r>
              <a:rPr lang="en-US" sz="2800" b="1"/>
              <a:t>Defecto de cometido </a:t>
            </a:r>
            <a:r>
              <a:rPr lang="en-US" sz="2800"/>
              <a:t>(resulta cuando algún aspecto es incorrecto). </a:t>
            </a:r>
            <a:endParaRPr/>
          </a:p>
          <a:p>
            <a:pPr marL="548640" lvl="2" indent="-548640" algn="l" rtl="0">
              <a:lnSpc>
                <a:spcPct val="85000"/>
              </a:lnSpc>
              <a:spcBef>
                <a:spcPts val="600"/>
              </a:spcBef>
              <a:spcAft>
                <a:spcPts val="0"/>
              </a:spcAft>
              <a:buClr>
                <a:srgbClr val="262626"/>
              </a:buClr>
              <a:buSzPts val="2800"/>
              <a:buChar char=" "/>
            </a:pPr>
            <a:r>
              <a:rPr lang="en-US" sz="2800"/>
              <a:t>Ej: variable inicializada con un valor erróneo.</a:t>
            </a:r>
            <a:endParaRPr/>
          </a:p>
        </p:txBody>
      </p:sp>
      <p:sp>
        <p:nvSpPr>
          <p:cNvPr id="103" name="Google Shape;103;p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Clasificación ortogonal de Defectos</a:t>
            </a:r>
            <a:endParaRPr/>
          </a:p>
        </p:txBody>
      </p:sp>
      <p:sp>
        <p:nvSpPr>
          <p:cNvPr id="109" name="Google Shape;109;p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7</a:t>
            </a:fld>
            <a:endParaRPr/>
          </a:p>
        </p:txBody>
      </p:sp>
      <p:sp>
        <p:nvSpPr>
          <p:cNvPr id="110" name="Google Shape;110;p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Pfleeger Cap. 8</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111" name="Google Shape;111;p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graphicFrame>
        <p:nvGraphicFramePr>
          <p:cNvPr id="112" name="Google Shape;112;p7"/>
          <p:cNvGraphicFramePr/>
          <p:nvPr/>
        </p:nvGraphicFramePr>
        <p:xfrm>
          <a:off x="1871662" y="2361997"/>
          <a:ext cx="8065875" cy="3880505"/>
        </p:xfrm>
        <a:graphic>
          <a:graphicData uri="http://schemas.openxmlformats.org/drawingml/2006/table">
            <a:tbl>
              <a:tblPr>
                <a:noFill/>
                <a:tableStyleId>{2143555D-D369-4BB7-928E-1EA982A75EF0}</a:tableStyleId>
              </a:tblPr>
              <a:tblGrid>
                <a:gridCol w="2927325">
                  <a:extLst>
                    <a:ext uri="{9D8B030D-6E8A-4147-A177-3AD203B41FA5}">
                      <a16:colId xmlns:a16="http://schemas.microsoft.com/office/drawing/2014/main" val="20000"/>
                    </a:ext>
                  </a:extLst>
                </a:gridCol>
                <a:gridCol w="5138550">
                  <a:extLst>
                    <a:ext uri="{9D8B030D-6E8A-4147-A177-3AD203B41FA5}">
                      <a16:colId xmlns:a16="http://schemas.microsoft.com/office/drawing/2014/main" val="20001"/>
                    </a:ext>
                  </a:extLst>
                </a:gridCol>
              </a:tblGrid>
              <a:tr h="371475">
                <a:tc>
                  <a:txBody>
                    <a:bodyPr/>
                    <a:lstStyle/>
                    <a:p>
                      <a:pPr marL="0" marR="0" lvl="0" indent="0" algn="ctr" rtl="0">
                        <a:lnSpc>
                          <a:spcPct val="100000"/>
                        </a:lnSpc>
                        <a:spcBef>
                          <a:spcPts val="0"/>
                        </a:spcBef>
                        <a:spcAft>
                          <a:spcPts val="0"/>
                        </a:spcAft>
                        <a:buClr>
                          <a:schemeClr val="dk1"/>
                        </a:buClr>
                        <a:buSzPts val="1800"/>
                        <a:buFont typeface="Twentieth Century"/>
                        <a:buNone/>
                      </a:pPr>
                      <a:r>
                        <a:rPr lang="en-US" sz="1800" b="1" i="0" u="none" strike="noStrike" cap="none">
                          <a:solidFill>
                            <a:schemeClr val="dk1"/>
                          </a:solidFill>
                          <a:latin typeface="Twentieth Century"/>
                          <a:ea typeface="Twentieth Century"/>
                          <a:cs typeface="Twentieth Century"/>
                          <a:sym typeface="Twentieth Century"/>
                        </a:rPr>
                        <a:t>Tipo de defecto</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chemeClr val="dk1"/>
                        </a:buClr>
                        <a:buSzPts val="1800"/>
                        <a:buFont typeface="Twentieth Century"/>
                        <a:buNone/>
                      </a:pPr>
                      <a:r>
                        <a:rPr lang="en-US" sz="1800" b="1" i="0" u="none" strike="noStrike" cap="none">
                          <a:solidFill>
                            <a:schemeClr val="dk1"/>
                          </a:solidFill>
                          <a:latin typeface="Twentieth Century"/>
                          <a:ea typeface="Twentieth Century"/>
                          <a:cs typeface="Twentieth Century"/>
                          <a:sym typeface="Twentieth Century"/>
                        </a:rPr>
                        <a:t>Significado</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Función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la capacidad, interfaces.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Interfaz</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a la interacción con otros componentes.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Comprobación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la lógica del programa.</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Asignación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la estructura de datos.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Sincronización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Involucra sincronización de recursos compartidos y de tiempo real.</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Construcción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Ocurre debido a problemas en repositorios, gestión de cambios o control de versiones.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Documentación</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Afecta a publicaciones.</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71475">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Algoritmo</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800"/>
                        <a:buFont typeface="Twentieth Century"/>
                        <a:buNone/>
                      </a:pPr>
                      <a:r>
                        <a:rPr lang="en-US" sz="1800" b="0" i="0" u="none" strike="noStrike" cap="none">
                          <a:solidFill>
                            <a:schemeClr val="dk1"/>
                          </a:solidFill>
                          <a:latin typeface="Twentieth Century"/>
                          <a:ea typeface="Twentieth Century"/>
                          <a:cs typeface="Twentieth Century"/>
                          <a:sym typeface="Twentieth Century"/>
                        </a:rPr>
                        <a:t>Involucra la eficiencia o exactitud de un algoritmo.</a:t>
                      </a:r>
                      <a:endParaRPr sz="1400" u="none" strike="noStrike" cap="none"/>
                    </a:p>
                  </a:txBody>
                  <a:tcPr marL="102200" marR="10220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n-US"/>
              <a:t>Prueba del software</a:t>
            </a:r>
            <a:endParaRPr/>
          </a:p>
        </p:txBody>
      </p:sp>
      <p:sp>
        <p:nvSpPr>
          <p:cNvPr id="118" name="Google Shape;118;p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8</a:t>
            </a:fld>
            <a:endParaRPr/>
          </a:p>
        </p:txBody>
      </p:sp>
      <p:sp>
        <p:nvSpPr>
          <p:cNvPr id="119" name="Google Shape;119;p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120" name="Google Shape;120;p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152400" algn="l" rtl="0">
              <a:lnSpc>
                <a:spcPct val="85000"/>
              </a:lnSpc>
              <a:spcBef>
                <a:spcPts val="0"/>
              </a:spcBef>
              <a:spcAft>
                <a:spcPts val="0"/>
              </a:spcAft>
              <a:buClr>
                <a:srgbClr val="C00000"/>
              </a:buClr>
              <a:buSzPts val="2400"/>
              <a:buFont typeface="Arial"/>
              <a:buChar char="»"/>
            </a:pPr>
            <a:r>
              <a:rPr lang="en-US"/>
              <a:t>¿Cuál es el primer objetivo de la prueba?</a:t>
            </a:r>
            <a:endParaRPr/>
          </a:p>
          <a:p>
            <a:pPr marL="91440" lvl="0" indent="-152400" algn="l" rtl="0">
              <a:lnSpc>
                <a:spcPct val="85000"/>
              </a:lnSpc>
              <a:spcBef>
                <a:spcPts val="1300"/>
              </a:spcBef>
              <a:spcAft>
                <a:spcPts val="0"/>
              </a:spcAft>
              <a:buClr>
                <a:srgbClr val="C00000"/>
              </a:buClr>
              <a:buSzPts val="2400"/>
              <a:buFont typeface="Arial"/>
              <a:buChar char="»"/>
            </a:pPr>
            <a:r>
              <a:rPr lang="en-US"/>
              <a:t>Diseñar pruebas que saquen a la luz diferentes clases de errores, haciéndolo en la menor cantidad de tiempo y esfuerzo.</a:t>
            </a:r>
            <a:endParaRPr/>
          </a:p>
          <a:p>
            <a:pPr marL="91440" lvl="0" indent="-152400" algn="l" rtl="0">
              <a:lnSpc>
                <a:spcPct val="85000"/>
              </a:lnSpc>
              <a:spcBef>
                <a:spcPts val="1300"/>
              </a:spcBef>
              <a:spcAft>
                <a:spcPts val="0"/>
              </a:spcAft>
              <a:buClr>
                <a:srgbClr val="C00000"/>
              </a:buClr>
              <a:buSzPts val="2400"/>
              <a:buFont typeface="Arial"/>
              <a:buChar char="»"/>
            </a:pPr>
            <a:r>
              <a:rPr lang="en-US" b="1"/>
              <a:t>¿Cuándo una prueba tiene éxito?</a:t>
            </a:r>
            <a:endParaRPr b="1"/>
          </a:p>
          <a:p>
            <a:pPr marL="91440" lvl="0" indent="0" algn="l" rtl="0">
              <a:lnSpc>
                <a:spcPct val="85000"/>
              </a:lnSpc>
              <a:spcBef>
                <a:spcPts val="1300"/>
              </a:spcBef>
              <a:spcAft>
                <a:spcPts val="0"/>
              </a:spcAft>
              <a:buClr>
                <a:srgbClr val="C00000"/>
              </a:buClr>
              <a:buSzPts val="2400"/>
              <a:buFont typeface="Arial"/>
              <a:buNone/>
            </a:pPr>
            <a:endParaRPr/>
          </a:p>
        </p:txBody>
      </p:sp>
      <p:sp>
        <p:nvSpPr>
          <p:cNvPr id="121" name="Google Shape;121;p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
        <p:nvSpPr>
          <p:cNvPr id="122" name="Google Shape;122;p8"/>
          <p:cNvSpPr txBox="1"/>
          <p:nvPr/>
        </p:nvSpPr>
        <p:spPr>
          <a:xfrm>
            <a:off x="2323880" y="4333892"/>
            <a:ext cx="3854710" cy="1169511"/>
          </a:xfrm>
          <a:prstGeom prst="rect">
            <a:avLst/>
          </a:prstGeom>
          <a:gradFill>
            <a:gsLst>
              <a:gs pos="0">
                <a:srgbClr val="6D903B"/>
              </a:gs>
              <a:gs pos="50000">
                <a:srgbClr val="63891D"/>
              </a:gs>
              <a:gs pos="100000">
                <a:srgbClr val="58791A"/>
              </a:gs>
            </a:gsLst>
            <a:lin ang="2700000" scaled="0"/>
          </a:gradFill>
          <a:ln w="9525" cap="flat" cmpd="sng">
            <a:solidFill>
              <a:schemeClr val="accent5"/>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Arial"/>
                <a:ea typeface="Arial"/>
                <a:cs typeface="Arial"/>
                <a:sym typeface="Arial"/>
              </a:rPr>
              <a:t>Cuándo descubre errores</a:t>
            </a:r>
            <a:endParaRPr sz="28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400" b="0" i="0" u="none" strike="noStrike" cap="none">
              <a:solidFill>
                <a:srgbClr val="000000"/>
              </a:solidFill>
              <a:latin typeface="Arial"/>
              <a:ea typeface="Arial"/>
              <a:cs typeface="Arial"/>
              <a:sym typeface="Arial"/>
            </a:endParaRPr>
          </a:p>
        </p:txBody>
      </p:sp>
      <p:pic>
        <p:nvPicPr>
          <p:cNvPr id="123" name="Google Shape;123;p8"/>
          <p:cNvPicPr preferRelativeResize="0"/>
          <p:nvPr/>
        </p:nvPicPr>
        <p:blipFill rotWithShape="1">
          <a:blip r:embed="rId3">
            <a:alphaModFix/>
          </a:blip>
          <a:srcRect/>
          <a:stretch/>
        </p:blipFill>
        <p:spPr>
          <a:xfrm>
            <a:off x="8543926" y="3500527"/>
            <a:ext cx="3198678" cy="3125425"/>
          </a:xfrm>
          <a:prstGeom prst="roundRect">
            <a:avLst>
              <a:gd name="adj" fmla="val 8594"/>
            </a:avLst>
          </a:prstGeom>
          <a:solidFill>
            <a:srgbClr val="ECECEC"/>
          </a:solidFill>
          <a:ln>
            <a:noFill/>
          </a:ln>
          <a:effectLst>
            <a:reflection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 calcmode="lin" valueType="num">
                                      <p:cBhvr additive="base">
                                        <p:cTn id="7" dur="500"/>
                                        <p:tgtEl>
                                          <p:spTgt spid="120">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20">
                                            <p:txEl>
                                              <p:pRg st="0" end="0"/>
                                            </p:txEl>
                                          </p:spTgt>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20">
                                            <p:txEl>
                                              <p:pRg st="1" end="1"/>
                                            </p:txEl>
                                          </p:spTgt>
                                        </p:tgtEl>
                                        <p:attrNameLst>
                                          <p:attrName>style.visibility</p:attrName>
                                        </p:attrNameLst>
                                      </p:cBhvr>
                                      <p:to>
                                        <p:strVal val="visible"/>
                                      </p:to>
                                    </p:set>
                                    <p:anim calcmode="lin" valueType="num">
                                      <p:cBhvr additive="base">
                                        <p:cTn id="13" dur="500"/>
                                        <p:tgtEl>
                                          <p:spTgt spid="120">
                                            <p:txEl>
                                              <p:pRg st="1" end="1"/>
                                            </p:txEl>
                                          </p:spTgt>
                                        </p:tgtEl>
                                        <p:attrNameLst>
                                          <p:attrName>ppt_w</p:attrName>
                                        </p:attrNameLst>
                                      </p:cBhvr>
                                      <p:tavLst>
                                        <p:tav tm="0">
                                          <p:val>
                                            <p:strVal val="0"/>
                                          </p:val>
                                        </p:tav>
                                        <p:tav tm="100000">
                                          <p:val>
                                            <p:strVal val="#ppt_w"/>
                                          </p:val>
                                        </p:tav>
                                      </p:tavLst>
                                    </p:anim>
                                    <p:anim calcmode="lin" valueType="num">
                                      <p:cBhvr additive="base">
                                        <p:cTn id="14" dur="500"/>
                                        <p:tgtEl>
                                          <p:spTgt spid="120">
                                            <p:txEl>
                                              <p:pRg st="1" end="1"/>
                                            </p:txEl>
                                          </p:spTgt>
                                        </p:tgtEl>
                                        <p:attrNameLst>
                                          <p:attrName>ppt_h</p:attrName>
                                        </p:attrNameLst>
                                      </p:cBhvr>
                                      <p:tavLst>
                                        <p:tav tm="0">
                                          <p:val>
                                            <p:str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20">
                                            <p:txEl>
                                              <p:pRg st="2" end="2"/>
                                            </p:txEl>
                                          </p:spTgt>
                                        </p:tgtEl>
                                        <p:attrNameLst>
                                          <p:attrName>style.visibility</p:attrName>
                                        </p:attrNameLst>
                                      </p:cBhvr>
                                      <p:to>
                                        <p:strVal val="visible"/>
                                      </p:to>
                                    </p:set>
                                    <p:anim calcmode="lin" valueType="num">
                                      <p:cBhvr additive="base">
                                        <p:cTn id="19" dur="500"/>
                                        <p:tgtEl>
                                          <p:spTgt spid="120">
                                            <p:txEl>
                                              <p:pRg st="2" end="2"/>
                                            </p:txEl>
                                          </p:spTgt>
                                        </p:tgtEl>
                                        <p:attrNameLst>
                                          <p:attrName>ppt_w</p:attrName>
                                        </p:attrNameLst>
                                      </p:cBhvr>
                                      <p:tavLst>
                                        <p:tav tm="0">
                                          <p:val>
                                            <p:strVal val="0"/>
                                          </p:val>
                                        </p:tav>
                                        <p:tav tm="100000">
                                          <p:val>
                                            <p:strVal val="#ppt_w"/>
                                          </p:val>
                                        </p:tav>
                                      </p:tavLst>
                                    </p:anim>
                                    <p:anim calcmode="lin" valueType="num">
                                      <p:cBhvr additive="base">
                                        <p:cTn id="20" dur="500"/>
                                        <p:tgtEl>
                                          <p:spTgt spid="120">
                                            <p:txEl>
                                              <p:pRg st="2" end="2"/>
                                            </p:txEl>
                                          </p:spTgt>
                                        </p:tgtEl>
                                        <p:attrNameLst>
                                          <p:attrName>ppt_h</p:attrName>
                                        </p:attrNameLst>
                                      </p:cBhvr>
                                      <p:tavLst>
                                        <p:tav tm="0">
                                          <p:val>
                                            <p:str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20">
                                            <p:txEl>
                                              <p:pRg st="3" end="3"/>
                                            </p:txEl>
                                          </p:spTgt>
                                        </p:tgtEl>
                                        <p:attrNameLst>
                                          <p:attrName>style.visibility</p:attrName>
                                        </p:attrNameLst>
                                      </p:cBhvr>
                                      <p:to>
                                        <p:strVal val="visible"/>
                                      </p:to>
                                    </p:set>
                                    <p:anim calcmode="lin" valueType="num">
                                      <p:cBhvr additive="base">
                                        <p:cTn id="25" dur="500"/>
                                        <p:tgtEl>
                                          <p:spTgt spid="120">
                                            <p:txEl>
                                              <p:pRg st="3" end="3"/>
                                            </p:txEl>
                                          </p:spTgt>
                                        </p:tgtEl>
                                        <p:attrNameLst>
                                          <p:attrName>ppt_w</p:attrName>
                                        </p:attrNameLst>
                                      </p:cBhvr>
                                      <p:tavLst>
                                        <p:tav tm="0">
                                          <p:val>
                                            <p:strVal val="0"/>
                                          </p:val>
                                        </p:tav>
                                        <p:tav tm="100000">
                                          <p:val>
                                            <p:strVal val="#ppt_w"/>
                                          </p:val>
                                        </p:tav>
                                      </p:tavLst>
                                    </p:anim>
                                    <p:anim calcmode="lin" valueType="num">
                                      <p:cBhvr additive="base">
                                        <p:cTn id="26" dur="500"/>
                                        <p:tgtEl>
                                          <p:spTgt spid="120">
                                            <p:txEl>
                                              <p:pRg st="3" end="3"/>
                                            </p:txEl>
                                          </p:spTgt>
                                        </p:tgtEl>
                                        <p:attrNameLst>
                                          <p:attrName>ppt_h</p:attrName>
                                        </p:attrNameLst>
                                      </p:cBhvr>
                                      <p:tavLst>
                                        <p:tav tm="0">
                                          <p:val>
                                            <p:str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fade">
                                      <p:cBhvr>
                                        <p:cTn id="31"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Autofit/>
          </a:bodyPr>
          <a:lstStyle/>
          <a:p>
            <a:pPr marL="0" lvl="0" indent="0" algn="l" rtl="0">
              <a:lnSpc>
                <a:spcPct val="85000"/>
              </a:lnSpc>
              <a:spcBef>
                <a:spcPts val="0"/>
              </a:spcBef>
              <a:spcAft>
                <a:spcPts val="0"/>
              </a:spcAft>
              <a:buClr>
                <a:srgbClr val="4A6617"/>
              </a:buClr>
              <a:buSzPts val="4000"/>
              <a:buFont typeface="Calibri"/>
              <a:buNone/>
            </a:pPr>
            <a:r>
              <a:rPr lang="en-US"/>
              <a:t>Objetivos y Beneficios de las Pruebas del Software</a:t>
            </a:r>
            <a:endParaRPr/>
          </a:p>
        </p:txBody>
      </p:sp>
      <p:sp>
        <p:nvSpPr>
          <p:cNvPr id="129" name="Google Shape;129;p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n-US"/>
              <a:t>9</a:t>
            </a:fld>
            <a:endParaRPr/>
          </a:p>
        </p:txBody>
      </p:sp>
      <p:sp>
        <p:nvSpPr>
          <p:cNvPr id="130" name="Google Shape;130;p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SzPts val="1100"/>
              <a:buNone/>
            </a:pPr>
            <a:r>
              <a:rPr lang="en-US"/>
              <a:t>Pressman Cap. 17</a:t>
            </a:r>
            <a:endParaRPr/>
          </a:p>
        </p:txBody>
      </p:sp>
      <p:sp>
        <p:nvSpPr>
          <p:cNvPr id="131" name="Google Shape;131;p9"/>
          <p:cNvSpPr txBox="1">
            <a:spLocks noGrp="1"/>
          </p:cNvSpPr>
          <p:nvPr>
            <p:ph type="body" idx="2"/>
          </p:nvPr>
        </p:nvSpPr>
        <p:spPr>
          <a:xfrm>
            <a:off x="1055440" y="2222120"/>
            <a:ext cx="9793088" cy="2664206"/>
          </a:xfrm>
          <a:prstGeom prst="rect">
            <a:avLst/>
          </a:prstGeom>
          <a:noFill/>
          <a:ln>
            <a:noFill/>
          </a:ln>
        </p:spPr>
        <p:txBody>
          <a:bodyPr spcFirstLastPara="1" wrap="square" lIns="91425" tIns="45700" rIns="91425" bIns="45700" anchor="t" anchorCtr="0">
            <a:normAutofit/>
          </a:bodyPr>
          <a:lstStyle/>
          <a:p>
            <a:pPr marL="91440" lvl="0" indent="-177800" algn="l" rtl="0">
              <a:lnSpc>
                <a:spcPct val="85000"/>
              </a:lnSpc>
              <a:spcBef>
                <a:spcPts val="0"/>
              </a:spcBef>
              <a:spcAft>
                <a:spcPts val="0"/>
              </a:spcAft>
              <a:buClr>
                <a:srgbClr val="C00000"/>
              </a:buClr>
              <a:buSzPts val="2800"/>
              <a:buFont typeface="Arial"/>
              <a:buChar char="»"/>
            </a:pPr>
            <a:r>
              <a:rPr lang="en-US" sz="2800"/>
              <a:t>Descubrir errores antes que el software salga del ambiente de desarrollo</a:t>
            </a:r>
            <a:endParaRPr/>
          </a:p>
          <a:p>
            <a:pPr marL="91440" lvl="0" indent="-177800" algn="l" rtl="0">
              <a:lnSpc>
                <a:spcPct val="85000"/>
              </a:lnSpc>
              <a:spcBef>
                <a:spcPts val="1300"/>
              </a:spcBef>
              <a:spcAft>
                <a:spcPts val="0"/>
              </a:spcAft>
              <a:buClr>
                <a:srgbClr val="C00000"/>
              </a:buClr>
              <a:buSzPts val="2800"/>
              <a:buFont typeface="Arial"/>
              <a:buChar char="»"/>
            </a:pPr>
            <a:r>
              <a:rPr lang="en-US" sz="2800"/>
              <a:t>Detectar un error no descubierto hasta entonces.</a:t>
            </a:r>
            <a:endParaRPr/>
          </a:p>
          <a:p>
            <a:pPr marL="91440" lvl="0" indent="-177800" algn="l" rtl="0">
              <a:lnSpc>
                <a:spcPct val="85000"/>
              </a:lnSpc>
              <a:spcBef>
                <a:spcPts val="1300"/>
              </a:spcBef>
              <a:spcAft>
                <a:spcPts val="0"/>
              </a:spcAft>
              <a:buClr>
                <a:srgbClr val="C00000"/>
              </a:buClr>
              <a:buSzPts val="2800"/>
              <a:buFont typeface="Arial"/>
              <a:buChar char="»"/>
            </a:pPr>
            <a:r>
              <a:rPr lang="en-US" sz="2800"/>
              <a:t>Bajar los costos de corrección de errores en la etapa de mantenimiento</a:t>
            </a:r>
            <a:endParaRPr/>
          </a:p>
          <a:p>
            <a:pPr marL="91440" lvl="0" indent="0" algn="l" rtl="0">
              <a:lnSpc>
                <a:spcPct val="85000"/>
              </a:lnSpc>
              <a:spcBef>
                <a:spcPts val="1300"/>
              </a:spcBef>
              <a:spcAft>
                <a:spcPts val="0"/>
              </a:spcAft>
              <a:buClr>
                <a:srgbClr val="C00000"/>
              </a:buClr>
              <a:buSzPts val="2800"/>
              <a:buFont typeface="Arial"/>
              <a:buNone/>
            </a:pPr>
            <a:endParaRPr sz="2800"/>
          </a:p>
        </p:txBody>
      </p:sp>
      <p:sp>
        <p:nvSpPr>
          <p:cNvPr id="132" name="Google Shape;132;p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Ingeniería de Software II</a:t>
            </a:r>
            <a:endParaRPr/>
          </a:p>
        </p:txBody>
      </p:sp>
    </p:spTree>
  </p:cSld>
  <p:clrMapOvr>
    <a:masterClrMapping/>
  </p:clrMapOvr>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2925</Words>
  <Application>Microsoft Office PowerPoint</Application>
  <PresentationFormat>Panorámica</PresentationFormat>
  <Paragraphs>475</Paragraphs>
  <Slides>42</Slides>
  <Notes>42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Noto Sans Symbols</vt:lpstr>
      <vt:lpstr>Verdana</vt:lpstr>
      <vt:lpstr>Calibri</vt:lpstr>
      <vt:lpstr>Twentieth Century</vt:lpstr>
      <vt:lpstr>Tahoma</vt:lpstr>
      <vt:lpstr>Arial</vt:lpstr>
      <vt:lpstr>Times New Roman</vt:lpstr>
      <vt:lpstr>Ing soft 2_Plantilla_2019</vt:lpstr>
      <vt:lpstr>Ingeniería de Software II</vt:lpstr>
      <vt:lpstr>Prueba del software</vt:lpstr>
      <vt:lpstr>Prueba del software</vt:lpstr>
      <vt:lpstr>Tipos de Defecto</vt:lpstr>
      <vt:lpstr>Tipos de Defecto</vt:lpstr>
      <vt:lpstr>Clasificación ortogonal de Defectos</vt:lpstr>
      <vt:lpstr>Clasificación ortogonal de Defectos</vt:lpstr>
      <vt:lpstr>Prueba del software</vt:lpstr>
      <vt:lpstr>Objetivos y Beneficios de las Pruebas del Software</vt:lpstr>
      <vt:lpstr>Principios de la Prueba</vt:lpstr>
      <vt:lpstr>Principios de la Prueba</vt:lpstr>
      <vt:lpstr>¿Quién realiza las pruebas?</vt:lpstr>
      <vt:lpstr>Pruebas del Software</vt:lpstr>
      <vt:lpstr>Tipos de Prueba del Software</vt:lpstr>
      <vt:lpstr>Tipos de Prueba  </vt:lpstr>
      <vt:lpstr>Tipos de Prueba  </vt:lpstr>
      <vt:lpstr>Caja Negra</vt:lpstr>
      <vt:lpstr>Tipos de Prueba  Caja Negra (o Cerrada)</vt:lpstr>
      <vt:lpstr>Tipos de Prueba Caja Negra (o Cerrada)</vt:lpstr>
      <vt:lpstr>Prueba De Partición Equivalente</vt:lpstr>
      <vt:lpstr>Prueba De Partición Equivalente - Definición</vt:lpstr>
      <vt:lpstr>Prueba De Partición Equivalente  Ejemplo: Dar de alta un Juguete</vt:lpstr>
      <vt:lpstr>Identificación de las clases de equivalencia.</vt:lpstr>
      <vt:lpstr>Análisis de Valores Límite (AVL)</vt:lpstr>
      <vt:lpstr>Caja Negra: Análisis de Valores Límite</vt:lpstr>
      <vt:lpstr>Caja Blanca</vt:lpstr>
      <vt:lpstr>Tipos de Prueba Caja Blanca (o Cristal o Abierta)</vt:lpstr>
      <vt:lpstr>Tipos de Prueba Caja Blanca (o Cristal o Abierta)</vt:lpstr>
      <vt:lpstr>Prueba Del Camino Básico</vt:lpstr>
      <vt:lpstr>Prueba Del Camino Básico – Notación de grafo</vt:lpstr>
      <vt:lpstr>Prueba Del Camino Básico</vt:lpstr>
      <vt:lpstr>Prueba Del Camino Básico – Complejidad ciclomática</vt:lpstr>
      <vt:lpstr>Prueba Del Camino Básico</vt:lpstr>
      <vt:lpstr>Prueba Del Camino Básico – Pasos para crear la prueba</vt:lpstr>
      <vt:lpstr>Prueba Del Camino Básico</vt:lpstr>
      <vt:lpstr>Prueba Del Camino Básico</vt:lpstr>
      <vt:lpstr>Prueba Del Camino Básico</vt:lpstr>
      <vt:lpstr>Presentación de PowerPoint</vt:lpstr>
      <vt:lpstr>Prueba Del Camino Básico</vt:lpstr>
      <vt:lpstr>Prueba Del Camino Básico –  Complejidad ciclomática</vt:lpstr>
      <vt:lpstr>Prueba Del Camino Básico – Caminos linealmente independientes</vt:lpstr>
      <vt:lpstr>Prueba Del Camino Básico – Casos de prueba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Ariel Pasini</dc:creator>
  <cp:lastModifiedBy>Alejandro Gonzalez</cp:lastModifiedBy>
  <cp:revision>3</cp:revision>
  <dcterms:created xsi:type="dcterms:W3CDTF">2016-02-19T02:46:31Z</dcterms:created>
  <dcterms:modified xsi:type="dcterms:W3CDTF">2025-05-12T20:51:23Z</dcterms:modified>
</cp:coreProperties>
</file>