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Playfair Display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E688D6-5F2C-4A91-8BC4-04A8E52A3563}">
  <a:tblStyle styleId="{52E688D6-5F2C-4A91-8BC4-04A8E52A3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4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PlayfairDisplay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aleway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italic.fntdata"/><Relationship Id="rId10" Type="http://schemas.openxmlformats.org/officeDocument/2006/relationships/slide" Target="slides/slide4.xml"/><Relationship Id="rId54" Type="http://schemas.openxmlformats.org/officeDocument/2006/relationships/font" Target="fonts/Raleway-bold.fntdata"/><Relationship Id="rId13" Type="http://schemas.openxmlformats.org/officeDocument/2006/relationships/slide" Target="slides/slide7.xml"/><Relationship Id="rId57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59" Type="http://schemas.openxmlformats.org/officeDocument/2006/relationships/font" Target="fonts/PlayfairDisplay-italic.fntdata"/><Relationship Id="rId14" Type="http://schemas.openxmlformats.org/officeDocument/2006/relationships/slide" Target="slides/slide8.xml"/><Relationship Id="rId58" Type="http://schemas.openxmlformats.org/officeDocument/2006/relationships/font" Target="fonts/PlayfairDisplay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a8461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56a8461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1b05f220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51b05f220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6a84610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6a84610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a84610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56a8461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56a8461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56a8461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56a84610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56a84610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56a84610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56a84610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56a84610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56a84610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1b05f220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51b05f220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1b05f22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51b05f22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51b05f220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51b05f220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56a84610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56a84610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a84610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56a84610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51b05f22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51b05f22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a84610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56a84610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51b05f220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51b05f220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56a84610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56a84610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51b05f220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51b05f220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56a84610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56a8461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56a8461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56a8461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56a84610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56a84610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51b05f220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51b05f220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56a84610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56a84610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56a84610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56a84610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56a84610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56a84610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56a84610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d56a84610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56a84610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56a84610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56a84610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56a84610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56a84610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d56a84610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56a84610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56a84610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56a84610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d56a84610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56a84610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56a84610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51b05f22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51b05f22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56a84610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56a84610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d56a84610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d56a84610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56a84610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56a84610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56a84610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56a84610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d56a84610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d56a84610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51b05f220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51b05f220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51b05f220_2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d51b05f220_2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1b05f220_0_2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51b05f220_0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56a8461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56a8461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6a8461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56a8461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56a8461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56a8461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56a8461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56a8461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lcodigoascii.com.ar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¡Bienvenidos/as!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Esta es una iniciativa del Centro Cultural de la Ciencia, que depende de la Secretar</a:t>
            </a:r>
            <a:r>
              <a:rPr lang="en">
                <a:solidFill>
                  <a:schemeClr val="dk2"/>
                </a:solidFill>
              </a:rPr>
              <a:t>ía de Ciencia, Tecnología e Innovación de Nación, en conjunto con Magalí Dominguez Lalli y  financiado por Fundación Siemens.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75" y="1346950"/>
            <a:ext cx="5565374" cy="20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Tipos de datos de colecciones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Listas</a:t>
            </a:r>
            <a:r>
              <a:rPr lang="en" sz="2320">
                <a:solidFill>
                  <a:schemeClr val="dk2"/>
                </a:solidFill>
              </a:rPr>
              <a:t>: list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Conjunto ordenado y mutable de elementos a los cuales se accede mediante un índice que empieza por 0 (cero)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6527" l="12358" r="11636" t="16801"/>
          <a:stretch/>
        </p:blipFill>
        <p:spPr>
          <a:xfrm>
            <a:off x="2439125" y="1067475"/>
            <a:ext cx="4265749" cy="26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Listas: list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Constructor: []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2447175" y="15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{52E688D6-5F2C-4A91-8BC4-04A8E52A3563}</a:tableStyleId>
              </a:tblPr>
              <a:tblGrid>
                <a:gridCol w="1568650"/>
                <a:gridCol w="1568650"/>
                <a:gridCol w="1568650"/>
                <a:gridCol w="156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5.5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"hola"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24"/>
          <p:cNvGraphicFramePr/>
          <p:nvPr/>
        </p:nvGraphicFramePr>
        <p:xfrm>
          <a:off x="2447175" y="26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{52E688D6-5F2C-4A91-8BC4-04A8E52A3563}</a:tableStyleId>
              </a:tblPr>
              <a:tblGrid>
                <a:gridCol w="1568650"/>
                <a:gridCol w="1568650"/>
                <a:gridCol w="1568650"/>
                <a:gridCol w="156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5" name="Google Shape;165;p24"/>
          <p:cNvCxnSpPr/>
          <p:nvPr/>
        </p:nvCxnSpPr>
        <p:spPr>
          <a:xfrm rot="10800000">
            <a:off x="3209200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6" name="Google Shape;166;p24"/>
          <p:cNvCxnSpPr/>
          <p:nvPr/>
        </p:nvCxnSpPr>
        <p:spPr>
          <a:xfrm rot="10800000">
            <a:off x="4824738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6359875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7979025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Tuplas</a:t>
            </a:r>
            <a:r>
              <a:rPr lang="en" sz="2320">
                <a:solidFill>
                  <a:schemeClr val="dk2"/>
                </a:solidFill>
              </a:rPr>
              <a:t>: tuple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Conjunto ordenado e inmutable de elementos a los cuales se accede mediante un índice que empieza por 0 (cero)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12467" l="11267" r="10374" t="12339"/>
          <a:stretch/>
        </p:blipFill>
        <p:spPr>
          <a:xfrm>
            <a:off x="2434925" y="1094766"/>
            <a:ext cx="3292424" cy="266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Tuplas</a:t>
            </a:r>
            <a:r>
              <a:rPr lang="en" sz="2320">
                <a:solidFill>
                  <a:schemeClr val="dk2"/>
                </a:solidFill>
              </a:rPr>
              <a:t>: tuple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Constructor: ,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2447175" y="15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{52E688D6-5F2C-4A91-8BC4-04A8E52A3563}</a:tableStyleId>
              </a:tblPr>
              <a:tblGrid>
                <a:gridCol w="1568650"/>
                <a:gridCol w="1568650"/>
                <a:gridCol w="1568650"/>
                <a:gridCol w="156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5.5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"hola"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7" name="Google Shape;187;p26"/>
          <p:cNvGraphicFramePr/>
          <p:nvPr/>
        </p:nvGraphicFramePr>
        <p:xfrm>
          <a:off x="2447175" y="26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{52E688D6-5F2C-4A91-8BC4-04A8E52A3563}</a:tableStyleId>
              </a:tblPr>
              <a:tblGrid>
                <a:gridCol w="1568650"/>
                <a:gridCol w="1568650"/>
                <a:gridCol w="1568650"/>
                <a:gridCol w="156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-4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-2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-1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8" name="Google Shape;188;p26"/>
          <p:cNvCxnSpPr/>
          <p:nvPr/>
        </p:nvCxnSpPr>
        <p:spPr>
          <a:xfrm rot="10800000">
            <a:off x="3209200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 rot="10800000">
            <a:off x="4824738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rot="10800000">
            <a:off x="6359875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1" name="Google Shape;191;p26"/>
          <p:cNvCxnSpPr/>
          <p:nvPr/>
        </p:nvCxnSpPr>
        <p:spPr>
          <a:xfrm rot="10800000">
            <a:off x="7979025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Diccionario</a:t>
            </a:r>
            <a:r>
              <a:rPr lang="en" sz="2320">
                <a:solidFill>
                  <a:schemeClr val="dk2"/>
                </a:solidFill>
              </a:rPr>
              <a:t>: dict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Conjunto no ordenado y mutable de elementos clave-valor </a:t>
            </a:r>
            <a:r>
              <a:rPr lang="en">
                <a:solidFill>
                  <a:schemeClr val="dk2"/>
                </a:solidFill>
              </a:rPr>
              <a:t>(también llamado matriz asociativa)</a:t>
            </a:r>
            <a:r>
              <a:rPr i="1" lang="en">
                <a:solidFill>
                  <a:schemeClr val="dk2"/>
                </a:solidFill>
              </a:rPr>
              <a:t> a los cuales se accede mediante las claves.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9715" l="10150" r="9353" t="11810"/>
          <a:stretch/>
        </p:blipFill>
        <p:spPr>
          <a:xfrm>
            <a:off x="2390275" y="1131750"/>
            <a:ext cx="2707026" cy="23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1110700" y="327515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Diccionario</a:t>
            </a:r>
            <a:r>
              <a:rPr lang="en" sz="2320">
                <a:solidFill>
                  <a:schemeClr val="dk2"/>
                </a:solidFill>
              </a:rPr>
              <a:t>: dict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207" name="Google Shape;207;p2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Constructor: {clave, valor}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0" name="Google Shape;210;p28"/>
          <p:cNvGraphicFramePr/>
          <p:nvPr/>
        </p:nvGraphicFramePr>
        <p:xfrm>
          <a:off x="2447175" y="15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{52E688D6-5F2C-4A91-8BC4-04A8E52A3563}</a:tableStyleId>
              </a:tblPr>
              <a:tblGrid>
                <a:gridCol w="1568650"/>
                <a:gridCol w="1568650"/>
                <a:gridCol w="156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"nombre"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"apellido"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"edad"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1" name="Google Shape;211;p28"/>
          <p:cNvGraphicFramePr/>
          <p:nvPr/>
        </p:nvGraphicFramePr>
        <p:xfrm>
          <a:off x="2447175" y="26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{52E688D6-5F2C-4A91-8BC4-04A8E52A3563}</a:tableStyleId>
              </a:tblPr>
              <a:tblGrid>
                <a:gridCol w="1568650"/>
                <a:gridCol w="1568650"/>
                <a:gridCol w="156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"Magalí"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"Dominguez Lalli"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33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2" name="Google Shape;212;p28"/>
          <p:cNvCxnSpPr/>
          <p:nvPr/>
        </p:nvCxnSpPr>
        <p:spPr>
          <a:xfrm rot="10800000">
            <a:off x="3209200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 rot="10800000">
            <a:off x="4824738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 rot="10800000">
            <a:off x="6359875" y="1964325"/>
            <a:ext cx="12600" cy="514200"/>
          </a:xfrm>
          <a:prstGeom prst="straightConnector1">
            <a:avLst/>
          </a:prstGeom>
          <a:noFill/>
          <a:ln cap="flat" cmpd="sng" w="38100">
            <a:solidFill>
              <a:srgbClr val="E25DD7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Conjuntos</a:t>
            </a:r>
            <a:r>
              <a:rPr lang="en" sz="2320">
                <a:solidFill>
                  <a:schemeClr val="dk2"/>
                </a:solidFill>
              </a:rPr>
              <a:t>: set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220" name="Google Shape;220;p2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Conjunto no ordenado de elementos de valor </a:t>
            </a:r>
            <a:r>
              <a:rPr i="1" lang="en">
                <a:solidFill>
                  <a:schemeClr val="dk2"/>
                </a:solidFill>
              </a:rPr>
              <a:t>único.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1110700" y="327515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14966" l="11873" r="11621" t="14201"/>
          <a:stretch/>
        </p:blipFill>
        <p:spPr>
          <a:xfrm>
            <a:off x="2411025" y="1115875"/>
            <a:ext cx="3843176" cy="285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0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Inyección de variables en un string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10541" l="6370" r="5149" t="11492"/>
          <a:stretch/>
        </p:blipFill>
        <p:spPr>
          <a:xfrm>
            <a:off x="2441250" y="1080700"/>
            <a:ext cx="6427749" cy="29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¿Qué vimos la clase anterior?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→ </a:t>
            </a:r>
            <a:r>
              <a:rPr lang="en">
                <a:solidFill>
                  <a:schemeClr val="dk2"/>
                </a:solidFill>
              </a:rPr>
              <a:t>Introducción</a:t>
            </a:r>
            <a:r>
              <a:rPr lang="en">
                <a:solidFill>
                  <a:schemeClr val="dk2"/>
                </a:solidFill>
              </a:rPr>
              <a:t> a algoritmia y programación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→ Introducción a Python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→ Datos y variables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→ Google Colab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2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Recreo</a:t>
            </a:r>
            <a:endParaRPr sz="44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3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I/O: entrada y salida de datos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Función input():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255" name="Google Shape;255;p34"/>
          <p:cNvSpPr txBox="1"/>
          <p:nvPr>
            <p:ph idx="1" type="subTitle"/>
          </p:nvPr>
        </p:nvSpPr>
        <p:spPr>
          <a:xfrm>
            <a:off x="2390275" y="3238450"/>
            <a:ext cx="6331500" cy="14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 una</a:t>
            </a:r>
            <a:r>
              <a:rPr i="1" lang="en">
                <a:solidFill>
                  <a:schemeClr val="dk2"/>
                </a:solidFill>
              </a:rPr>
              <a:t> función predefinida de Python (built-in function), su tarea es ingresar al programa aquello que se le pida al usuario que ingrese por parámetro. </a:t>
            </a:r>
            <a:r>
              <a:rPr lang="en">
                <a:solidFill>
                  <a:schemeClr val="dk2"/>
                </a:solidFill>
              </a:rPr>
              <a:t>Dentro de los paréntesis se puede poner un string que indique al usuario qué es lo que se espera que ingrese, t</a:t>
            </a:r>
            <a:r>
              <a:rPr i="1" lang="en">
                <a:solidFill>
                  <a:schemeClr val="dk2"/>
                </a:solidFill>
              </a:rPr>
              <a:t>odo lo que se ingresa por teclado es un string</a:t>
            </a:r>
            <a:r>
              <a:rPr lang="en">
                <a:solidFill>
                  <a:schemeClr val="dk2"/>
                </a:solidFill>
              </a:rPr>
              <a:t>, por más que sea un número, para poder tratarlo diferente hay que convertirlo.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18307" l="10385" r="9729" t="18409"/>
          <a:stretch/>
        </p:blipFill>
        <p:spPr>
          <a:xfrm>
            <a:off x="2468025" y="1120725"/>
            <a:ext cx="4992225" cy="21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Función print():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264" name="Google Shape;264;p35"/>
          <p:cNvSpPr txBox="1"/>
          <p:nvPr>
            <p:ph idx="1" type="subTitle"/>
          </p:nvPr>
        </p:nvSpPr>
        <p:spPr>
          <a:xfrm>
            <a:off x="2390275" y="3238450"/>
            <a:ext cx="6331500" cy="14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 una </a:t>
            </a:r>
            <a:r>
              <a:rPr i="1" lang="en">
                <a:solidFill>
                  <a:schemeClr val="dk2"/>
                </a:solidFill>
              </a:rPr>
              <a:t>función predefinida de Python (built-in function), su tarea es imprimir por pantalla aquello que le pasemos por parámetro</a:t>
            </a:r>
            <a:r>
              <a:rPr lang="en">
                <a:solidFill>
                  <a:schemeClr val="dk2"/>
                </a:solidFill>
              </a:rPr>
              <a:t>. Se puede pasar como parámetro: un dato, una variable, una expresión o una función.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11841" l="10121" r="8650" t="12251"/>
          <a:stretch/>
        </p:blipFill>
        <p:spPr>
          <a:xfrm>
            <a:off x="2441225" y="1079150"/>
            <a:ext cx="3205749" cy="235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Parte V → Operadores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Símbolos que se aplican a uno o más operandos en una expresión o instrucción de programa con el fin de obtener cierto resultado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7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Aritméticos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8"/>
          <p:cNvSpPr txBox="1"/>
          <p:nvPr>
            <p:ph idx="1" type="subTitle"/>
          </p:nvPr>
        </p:nvSpPr>
        <p:spPr>
          <a:xfrm>
            <a:off x="2390275" y="953425"/>
            <a:ext cx="6331500" cy="3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suma: 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resta/negación: -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producto: *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potencia: **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división: 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división entera: //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módulo: %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9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De asignación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0"/>
          <p:cNvSpPr txBox="1"/>
          <p:nvPr>
            <p:ph idx="1" type="subTitle"/>
          </p:nvPr>
        </p:nvSpPr>
        <p:spPr>
          <a:xfrm>
            <a:off x="2390275" y="953425"/>
            <a:ext cx="6331500" cy="3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asignaci</a:t>
            </a:r>
            <a:r>
              <a:rPr lang="en">
                <a:solidFill>
                  <a:schemeClr val="dk2"/>
                </a:solidFill>
              </a:rPr>
              <a:t>ón</a:t>
            </a:r>
            <a:r>
              <a:rPr lang="en">
                <a:solidFill>
                  <a:schemeClr val="dk2"/>
                </a:solidFill>
              </a:rPr>
              <a:t>: 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reasignaci</a:t>
            </a:r>
            <a:r>
              <a:rPr lang="en">
                <a:solidFill>
                  <a:schemeClr val="dk2"/>
                </a:solidFill>
              </a:rPr>
              <a:t>ón mediante la suma</a:t>
            </a:r>
            <a:r>
              <a:rPr lang="en">
                <a:solidFill>
                  <a:schemeClr val="dk2"/>
                </a:solidFill>
              </a:rPr>
              <a:t>: +=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reasignaci</a:t>
            </a:r>
            <a:r>
              <a:rPr lang="en">
                <a:solidFill>
                  <a:schemeClr val="dk2"/>
                </a:solidFill>
              </a:rPr>
              <a:t>ón mediante la resta</a:t>
            </a:r>
            <a:r>
              <a:rPr lang="en">
                <a:solidFill>
                  <a:schemeClr val="dk2"/>
                </a:solidFill>
              </a:rPr>
              <a:t>: -=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reasignaci</a:t>
            </a:r>
            <a:r>
              <a:rPr lang="en">
                <a:solidFill>
                  <a:schemeClr val="dk2"/>
                </a:solidFill>
              </a:rPr>
              <a:t>ón mediante el producto</a:t>
            </a:r>
            <a:r>
              <a:rPr lang="en">
                <a:solidFill>
                  <a:schemeClr val="dk2"/>
                </a:solidFill>
              </a:rPr>
              <a:t>: *=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reasignaci</a:t>
            </a:r>
            <a:r>
              <a:rPr lang="en">
                <a:solidFill>
                  <a:schemeClr val="dk2"/>
                </a:solidFill>
              </a:rPr>
              <a:t>ón mediante la división entera</a:t>
            </a:r>
            <a:r>
              <a:rPr lang="en">
                <a:solidFill>
                  <a:schemeClr val="dk2"/>
                </a:solidFill>
              </a:rPr>
              <a:t>: //=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reasignaci</a:t>
            </a:r>
            <a:r>
              <a:rPr lang="en">
                <a:solidFill>
                  <a:schemeClr val="dk2"/>
                </a:solidFill>
              </a:rPr>
              <a:t>ón mediante la potencia</a:t>
            </a:r>
            <a:r>
              <a:rPr lang="en">
                <a:solidFill>
                  <a:schemeClr val="dk2"/>
                </a:solidFill>
              </a:rPr>
              <a:t>: **=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reasignaci</a:t>
            </a:r>
            <a:r>
              <a:rPr lang="en">
                <a:solidFill>
                  <a:schemeClr val="dk2"/>
                </a:solidFill>
              </a:rPr>
              <a:t>ón mediante el</a:t>
            </a:r>
            <a:r>
              <a:rPr lang="en">
                <a:solidFill>
                  <a:schemeClr val="dk2"/>
                </a:solidFill>
              </a:rPr>
              <a:t> módulo: %=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41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Relacionales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Parte IV → Tipos de datos, I/O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42"/>
          <p:cNvSpPr txBox="1"/>
          <p:nvPr>
            <p:ph idx="1" type="subTitle"/>
          </p:nvPr>
        </p:nvSpPr>
        <p:spPr>
          <a:xfrm>
            <a:off x="2390275" y="953425"/>
            <a:ext cx="6331500" cy="37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igualdad: ==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distinci</a:t>
            </a:r>
            <a:r>
              <a:rPr lang="en">
                <a:solidFill>
                  <a:schemeClr val="dk2"/>
                </a:solidFill>
              </a:rPr>
              <a:t>ón</a:t>
            </a:r>
            <a:r>
              <a:rPr lang="en">
                <a:solidFill>
                  <a:schemeClr val="dk2"/>
                </a:solidFill>
              </a:rPr>
              <a:t>: !=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mayor: 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menor: &lt;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mayor o igual: &gt;=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menor o igual: &lt;=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Comparaciones de texto: </a:t>
            </a:r>
            <a:r>
              <a:rPr b="1" lang="en" sz="1400" u="sng">
                <a:solidFill>
                  <a:srgbClr val="0097A7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https://elcodigoascii.com.ar/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43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Lógicos</a:t>
            </a:r>
            <a:endParaRPr sz="44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4"/>
          <p:cNvSpPr txBox="1"/>
          <p:nvPr>
            <p:ph idx="1" type="subTitle"/>
          </p:nvPr>
        </p:nvSpPr>
        <p:spPr>
          <a:xfrm>
            <a:off x="2390275" y="3489475"/>
            <a:ext cx="63315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conjunci</a:t>
            </a:r>
            <a:r>
              <a:rPr lang="en">
                <a:solidFill>
                  <a:schemeClr val="dk2"/>
                </a:solidFill>
              </a:rPr>
              <a:t>ón</a:t>
            </a:r>
            <a:r>
              <a:rPr lang="en">
                <a:solidFill>
                  <a:schemeClr val="dk2"/>
                </a:solidFill>
              </a:rPr>
              <a:t>: and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disyunci</a:t>
            </a:r>
            <a:r>
              <a:rPr lang="en">
                <a:solidFill>
                  <a:schemeClr val="dk2"/>
                </a:solidFill>
              </a:rPr>
              <a:t>ón</a:t>
            </a:r>
            <a:r>
              <a:rPr lang="en">
                <a:solidFill>
                  <a:schemeClr val="dk2"/>
                </a:solidFill>
              </a:rPr>
              <a:t>: or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→ Operador de negaci</a:t>
            </a:r>
            <a:r>
              <a:rPr lang="en">
                <a:solidFill>
                  <a:schemeClr val="dk2"/>
                </a:solidFill>
              </a:rPr>
              <a:t>ón</a:t>
            </a:r>
            <a:r>
              <a:rPr lang="en">
                <a:solidFill>
                  <a:schemeClr val="dk2"/>
                </a:solidFill>
              </a:rPr>
              <a:t>: not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Parte VI → Estructuras de control de flujo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4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Las estructuras de control son </a:t>
            </a:r>
            <a:r>
              <a:rPr i="1" lang="en">
                <a:solidFill>
                  <a:schemeClr val="dk2"/>
                </a:solidFill>
              </a:rPr>
              <a:t>instrucciones que permiten romper la secuencialidad de la ejecución de un programa</a:t>
            </a:r>
            <a:r>
              <a:rPr lang="en">
                <a:solidFill>
                  <a:schemeClr val="dk2"/>
                </a:solidFill>
              </a:rPr>
              <a:t>; esto significa que una estructura de control permite que se realicen unas instrucciones y omitir otras, repetir fragmentos de código, etc., de acuerdo a ciertas evaluaciones.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46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Condicionales</a:t>
            </a:r>
            <a:endParaRPr sz="44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>
              <a:solidFill>
                <a:schemeClr val="dk2"/>
              </a:solidFill>
            </a:endParaRPr>
          </a:p>
        </p:txBody>
      </p:sp>
      <p:sp>
        <p:nvSpPr>
          <p:cNvPr id="336" name="Google Shape;336;p46"/>
          <p:cNvSpPr txBox="1"/>
          <p:nvPr>
            <p:ph idx="1" type="subTitle"/>
          </p:nvPr>
        </p:nvSpPr>
        <p:spPr>
          <a:xfrm>
            <a:off x="2390275" y="3489475"/>
            <a:ext cx="63315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Permiten comprobar condiciones y hacer que el programa se comporte de una forma u otra,</a:t>
            </a:r>
            <a:r>
              <a:rPr lang="en">
                <a:solidFill>
                  <a:schemeClr val="dk2"/>
                </a:solidFill>
              </a:rPr>
              <a:t> que ejecute un fragmento de código u otro, dependiendo del valor de verdad de las condiciones en cuestión.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Sentencia if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1110700" y="327515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 b="20114" l="14857" r="0" t="20393"/>
          <a:stretch/>
        </p:blipFill>
        <p:spPr>
          <a:xfrm>
            <a:off x="2390275" y="1098350"/>
            <a:ext cx="5790176" cy="29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Sentencia if-else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351" name="Google Shape;351;p48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1110700" y="327515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4" name="Google Shape;354;p48"/>
          <p:cNvPicPr preferRelativeResize="0"/>
          <p:nvPr/>
        </p:nvPicPr>
        <p:blipFill rotWithShape="1">
          <a:blip r:embed="rId3">
            <a:alphaModFix/>
          </a:blip>
          <a:srcRect b="16930" l="13562" r="0" t="14637"/>
          <a:stretch/>
        </p:blipFill>
        <p:spPr>
          <a:xfrm>
            <a:off x="2371725" y="1096350"/>
            <a:ext cx="4875174" cy="32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Sentencia if-elif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1110700" y="327515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 rotWithShape="1">
          <a:blip r:embed="rId3">
            <a:alphaModFix/>
          </a:blip>
          <a:srcRect b="10995" l="12002" r="0" t="11790"/>
          <a:stretch/>
        </p:blipFill>
        <p:spPr>
          <a:xfrm>
            <a:off x="2273499" y="1101776"/>
            <a:ext cx="3793050" cy="34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50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Iterativas</a:t>
            </a:r>
            <a:endParaRPr sz="44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>
              <a:solidFill>
                <a:schemeClr val="dk2"/>
              </a:solidFill>
            </a:endParaRPr>
          </a:p>
        </p:txBody>
      </p:sp>
      <p:sp>
        <p:nvSpPr>
          <p:cNvPr id="370" name="Google Shape;370;p50"/>
          <p:cNvSpPr txBox="1"/>
          <p:nvPr>
            <p:ph idx="1" type="subTitle"/>
          </p:nvPr>
        </p:nvSpPr>
        <p:spPr>
          <a:xfrm>
            <a:off x="2390275" y="3489475"/>
            <a:ext cx="63315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Las estructuras de control de flujo iterativas</a:t>
            </a:r>
            <a:r>
              <a:rPr i="1" lang="en">
                <a:solidFill>
                  <a:schemeClr val="dk2"/>
                </a:solidFill>
              </a:rPr>
              <a:t> permiten ejecutar un mismo fragmento de código un cierto número de veces, mientras se cumpla una determinada condición o bien recorrer un objeto iterable. Estas estructuras son a menudo llamadas bucles.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Bucle for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1110700" y="327515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51"/>
          <p:cNvSpPr txBox="1"/>
          <p:nvPr>
            <p:ph idx="1" type="subTitle"/>
          </p:nvPr>
        </p:nvSpPr>
        <p:spPr>
          <a:xfrm>
            <a:off x="2390275" y="3489475"/>
            <a:ext cx="63315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El bucle for </a:t>
            </a:r>
            <a:r>
              <a:rPr i="1" lang="en">
                <a:solidFill>
                  <a:schemeClr val="dk2"/>
                </a:solidFill>
              </a:rPr>
              <a:t>se utiliza para recorrer un objeto iterable, o bien para repetir una determinada cantidad de veces un fragmento de código (método range).</a:t>
            </a:r>
            <a:endParaRPr i="1">
              <a:solidFill>
                <a:schemeClr val="dk2"/>
              </a:solidFill>
            </a:endParaRPr>
          </a:p>
        </p:txBody>
      </p:sp>
      <p:pic>
        <p:nvPicPr>
          <p:cNvPr id="380" name="Google Shape;380;p51"/>
          <p:cNvPicPr preferRelativeResize="0"/>
          <p:nvPr/>
        </p:nvPicPr>
        <p:blipFill rotWithShape="1">
          <a:blip r:embed="rId3">
            <a:alphaModFix/>
          </a:blip>
          <a:srcRect b="7678" l="8424" r="0" t="8124"/>
          <a:stretch/>
        </p:blipFill>
        <p:spPr>
          <a:xfrm>
            <a:off x="2450150" y="1107950"/>
            <a:ext cx="2781776" cy="27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Tipos de datos primitivos</a:t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Bucle while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386" name="Google Shape;386;p52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1110700" y="327515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52"/>
          <p:cNvSpPr txBox="1"/>
          <p:nvPr>
            <p:ph idx="1" type="subTitle"/>
          </p:nvPr>
        </p:nvSpPr>
        <p:spPr>
          <a:xfrm>
            <a:off x="2390275" y="3489475"/>
            <a:ext cx="63315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El bucle while, en español mientras, </a:t>
            </a:r>
            <a:r>
              <a:rPr i="1" lang="en">
                <a:solidFill>
                  <a:schemeClr val="dk2"/>
                </a:solidFill>
              </a:rPr>
              <a:t>permite ejecutar un fragmento de código mientras cierta condición permanece verdadera.</a:t>
            </a:r>
            <a:endParaRPr i="1">
              <a:solidFill>
                <a:schemeClr val="dk2"/>
              </a:solidFill>
            </a:endParaRPr>
          </a:p>
        </p:txBody>
      </p:sp>
      <p:pic>
        <p:nvPicPr>
          <p:cNvPr id="390" name="Google Shape;390;p52"/>
          <p:cNvPicPr preferRelativeResize="0"/>
          <p:nvPr/>
        </p:nvPicPr>
        <p:blipFill rotWithShape="1">
          <a:blip r:embed="rId3">
            <a:alphaModFix/>
          </a:blip>
          <a:srcRect b="17295" l="9028" r="8599" t="17019"/>
          <a:stretch/>
        </p:blipFill>
        <p:spPr>
          <a:xfrm>
            <a:off x="2390275" y="1142300"/>
            <a:ext cx="6524976" cy="26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53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Sentencias de quiebre</a:t>
            </a:r>
            <a:endParaRPr sz="44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Break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402" name="Google Shape;402;p54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54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54"/>
          <p:cNvSpPr txBox="1"/>
          <p:nvPr/>
        </p:nvSpPr>
        <p:spPr>
          <a:xfrm>
            <a:off x="1110700" y="327515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54"/>
          <p:cNvSpPr txBox="1"/>
          <p:nvPr>
            <p:ph idx="1" type="subTitle"/>
          </p:nvPr>
        </p:nvSpPr>
        <p:spPr>
          <a:xfrm>
            <a:off x="2390275" y="3489475"/>
            <a:ext cx="63315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Break </a:t>
            </a:r>
            <a:r>
              <a:rPr i="1" lang="en">
                <a:solidFill>
                  <a:schemeClr val="dk2"/>
                </a:solidFill>
              </a:rPr>
              <a:t>rompe el bucle de manera abrupta y manual</a:t>
            </a:r>
            <a:r>
              <a:rPr lang="en">
                <a:solidFill>
                  <a:schemeClr val="dk2"/>
                </a:solidFill>
              </a:rPr>
              <a:t>.</a:t>
            </a:r>
            <a:endParaRPr i="1">
              <a:solidFill>
                <a:schemeClr val="dk2"/>
              </a:solidFill>
            </a:endParaRPr>
          </a:p>
        </p:txBody>
      </p:sp>
      <p:pic>
        <p:nvPicPr>
          <p:cNvPr id="406" name="Google Shape;406;p54"/>
          <p:cNvPicPr preferRelativeResize="0"/>
          <p:nvPr/>
        </p:nvPicPr>
        <p:blipFill rotWithShape="1">
          <a:blip r:embed="rId3">
            <a:alphaModFix/>
          </a:blip>
          <a:srcRect b="16646" l="9028" r="8748" t="16203"/>
          <a:stretch/>
        </p:blipFill>
        <p:spPr>
          <a:xfrm>
            <a:off x="2429950" y="1273550"/>
            <a:ext cx="6215050" cy="27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Continue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412" name="Google Shape;412;p55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55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55"/>
          <p:cNvSpPr txBox="1"/>
          <p:nvPr/>
        </p:nvSpPr>
        <p:spPr>
          <a:xfrm>
            <a:off x="1110700" y="3275150"/>
            <a:ext cx="51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55"/>
          <p:cNvSpPr txBox="1"/>
          <p:nvPr>
            <p:ph idx="1" type="subTitle"/>
          </p:nvPr>
        </p:nvSpPr>
        <p:spPr>
          <a:xfrm>
            <a:off x="2390275" y="3489475"/>
            <a:ext cx="63315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Continue </a:t>
            </a:r>
            <a:r>
              <a:rPr i="1" lang="en">
                <a:solidFill>
                  <a:schemeClr val="dk2"/>
                </a:solidFill>
              </a:rPr>
              <a:t>deja sin efecto la iteración actual y pasa a la siguiente</a:t>
            </a:r>
            <a:r>
              <a:rPr lang="en">
                <a:solidFill>
                  <a:schemeClr val="dk2"/>
                </a:solidFill>
              </a:rPr>
              <a:t>, funciona como una especie de filtro</a:t>
            </a:r>
            <a:r>
              <a:rPr lang="en">
                <a:solidFill>
                  <a:schemeClr val="dk2"/>
                </a:solidFill>
              </a:rPr>
              <a:t>.</a:t>
            </a:r>
            <a:endParaRPr i="1">
              <a:solidFill>
                <a:schemeClr val="dk2"/>
              </a:solidFill>
            </a:endParaRPr>
          </a:p>
        </p:txBody>
      </p:sp>
      <p:pic>
        <p:nvPicPr>
          <p:cNvPr id="416" name="Google Shape;416;p55"/>
          <p:cNvPicPr preferRelativeResize="0"/>
          <p:nvPr/>
        </p:nvPicPr>
        <p:blipFill rotWithShape="1">
          <a:blip r:embed="rId3">
            <a:alphaModFix/>
          </a:blip>
          <a:srcRect b="14796" l="9001" r="8713" t="15932"/>
          <a:stretch/>
        </p:blipFill>
        <p:spPr>
          <a:xfrm>
            <a:off x="2390275" y="1128375"/>
            <a:ext cx="5947174" cy="2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56"/>
          <p:cNvSpPr txBox="1"/>
          <p:nvPr>
            <p:ph type="ctrTitle"/>
          </p:nvPr>
        </p:nvSpPr>
        <p:spPr>
          <a:xfrm>
            <a:off x="2389600" y="2151150"/>
            <a:ext cx="63315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Sentencia else</a:t>
            </a:r>
            <a:endParaRPr sz="44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57"/>
          <p:cNvSpPr txBox="1"/>
          <p:nvPr>
            <p:ph idx="1" type="subTitle"/>
          </p:nvPr>
        </p:nvSpPr>
        <p:spPr>
          <a:xfrm>
            <a:off x="2390275" y="3489475"/>
            <a:ext cx="63315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 sentencia else </a:t>
            </a:r>
            <a:r>
              <a:rPr i="1" lang="en">
                <a:solidFill>
                  <a:schemeClr val="dk2"/>
                </a:solidFill>
              </a:rPr>
              <a:t>cuando está asociada a un bucle, ya sea for o while, se ejecutará si y solo si el bucle se ejecutó por completo y no fue interrumpido por un break</a:t>
            </a:r>
            <a:r>
              <a:rPr lang="en">
                <a:solidFill>
                  <a:schemeClr val="dk2"/>
                </a:solidFill>
              </a:rPr>
              <a:t>.</a:t>
            </a:r>
            <a:endParaRPr i="1">
              <a:solidFill>
                <a:schemeClr val="dk2"/>
              </a:solidFill>
            </a:endParaRPr>
          </a:p>
        </p:txBody>
      </p:sp>
      <p:pic>
        <p:nvPicPr>
          <p:cNvPr id="429" name="Google Shape;429;p57"/>
          <p:cNvPicPr preferRelativeResize="0"/>
          <p:nvPr/>
        </p:nvPicPr>
        <p:blipFill rotWithShape="1">
          <a:blip r:embed="rId3">
            <a:alphaModFix/>
          </a:blip>
          <a:srcRect b="13161" l="8609" r="-9" t="12813"/>
          <a:stretch/>
        </p:blipFill>
        <p:spPr>
          <a:xfrm>
            <a:off x="2390275" y="560525"/>
            <a:ext cx="5647962" cy="29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58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6" name="Google Shape;43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337" y="1071350"/>
            <a:ext cx="3604325" cy="3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Enteros: int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Todo número que solo tiene </a:t>
            </a:r>
            <a:r>
              <a:rPr i="1" lang="en">
                <a:solidFill>
                  <a:schemeClr val="dk2"/>
                </a:solidFill>
              </a:rPr>
              <a:t>parte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i="1" lang="en">
                <a:solidFill>
                  <a:schemeClr val="dk2"/>
                </a:solidFill>
              </a:rPr>
              <a:t>entera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11494" l="11645" r="0" t="11517"/>
          <a:stretch/>
        </p:blipFill>
        <p:spPr>
          <a:xfrm>
            <a:off x="2459100" y="1139375"/>
            <a:ext cx="3598650" cy="29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Flotantes</a:t>
            </a:r>
            <a:r>
              <a:rPr lang="en" sz="2320">
                <a:solidFill>
                  <a:schemeClr val="dk2"/>
                </a:solidFill>
              </a:rPr>
              <a:t>: float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Todo número que solo tiene </a:t>
            </a:r>
            <a:r>
              <a:rPr i="1" lang="en">
                <a:solidFill>
                  <a:schemeClr val="dk2"/>
                </a:solidFill>
              </a:rPr>
              <a:t>parte entera y parte flotante.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9447" l="9982" r="0" t="10826"/>
          <a:stretch/>
        </p:blipFill>
        <p:spPr>
          <a:xfrm>
            <a:off x="2441225" y="1129826"/>
            <a:ext cx="3607601" cy="29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Cadenas de texto</a:t>
            </a:r>
            <a:r>
              <a:rPr lang="en" sz="2320">
                <a:solidFill>
                  <a:schemeClr val="dk2"/>
                </a:solidFill>
              </a:rPr>
              <a:t>: str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Todo </a:t>
            </a:r>
            <a:r>
              <a:rPr i="1" lang="en">
                <a:solidFill>
                  <a:schemeClr val="dk2"/>
                </a:solidFill>
              </a:rPr>
              <a:t>conjunto de caracteres encerrado en un entrecomillado.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8084775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12608" l="10610" r="0" t="13786"/>
          <a:stretch/>
        </p:blipFill>
        <p:spPr>
          <a:xfrm>
            <a:off x="2461025" y="1167750"/>
            <a:ext cx="3944824" cy="2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Cadenas de texto: str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Todo </a:t>
            </a:r>
            <a:r>
              <a:rPr i="1" lang="en">
                <a:solidFill>
                  <a:schemeClr val="dk2"/>
                </a:solidFill>
              </a:rPr>
              <a:t>conjunto de caracteres encerrado en un entrecomillado.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013350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11960" l="10152" r="0" t="12339"/>
          <a:stretch/>
        </p:blipFill>
        <p:spPr>
          <a:xfrm>
            <a:off x="2432300" y="1127000"/>
            <a:ext cx="3473649" cy="24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C23E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Booleanos</a:t>
            </a:r>
            <a:r>
              <a:rPr lang="en" sz="2320">
                <a:solidFill>
                  <a:schemeClr val="dk2"/>
                </a:solidFill>
              </a:rPr>
              <a:t>: bool</a:t>
            </a:r>
            <a:endParaRPr sz="2320"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Todo </a:t>
            </a:r>
            <a:r>
              <a:rPr i="1" lang="en">
                <a:solidFill>
                  <a:schemeClr val="dk2"/>
                </a:solidFill>
              </a:rPr>
              <a:t>valor dicotómico y opuesto. Se representa con valores de verdad: True o False.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15950" y="498025"/>
            <a:ext cx="2366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@ccdelaciencia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@innovacionar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@fundacionsiemens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@lamagadepython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8013350" y="4177050"/>
            <a:ext cx="10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12506" l="10578" r="0" t="13315"/>
          <a:stretch/>
        </p:blipFill>
        <p:spPr>
          <a:xfrm>
            <a:off x="2390275" y="1151175"/>
            <a:ext cx="3981200" cy="2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