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60"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38CB35-365B-452C-8A0F-62316E685875}" v="12" dt="2019-08-08T15:43:36.4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65660" autoAdjust="0"/>
  </p:normalViewPr>
  <p:slideViewPr>
    <p:cSldViewPr snapToGrid="0">
      <p:cViewPr varScale="1">
        <p:scale>
          <a:sx n="46" d="100"/>
          <a:sy n="46" d="100"/>
        </p:scale>
        <p:origin x="109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99713A-0511-4614-87BE-D113082406C5}" type="datetimeFigureOut">
              <a:rPr lang="en-US" smtClean="0"/>
              <a:t>5/1/2020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4AD19-DBB1-40DC-8CC9-1BABAF7BC437}" type="slidenum">
              <a:rPr lang="en-US" smtClean="0"/>
              <a:t>‹#›</a:t>
            </a:fld>
            <a:endParaRPr lang="en-US"/>
          </a:p>
        </p:txBody>
      </p:sp>
    </p:spTree>
    <p:extLst>
      <p:ext uri="{BB962C8B-B14F-4D97-AF65-F5344CB8AC3E}">
        <p14:creationId xmlns:p14="http://schemas.microsoft.com/office/powerpoint/2010/main" val="1906795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200" b="1" i="0" u="none" strike="noStrike" dirty="0">
                <a:solidFill>
                  <a:srgbClr val="000000"/>
                </a:solidFill>
                <a:effectLst/>
                <a:latin typeface="Calibri" panose="020F0502020204030204" pitchFamily="34" charset="0"/>
              </a:rPr>
              <a:t>Results: (36 points)</a:t>
            </a:r>
            <a:endParaRPr lang="en-US" b="0" dirty="0">
              <a:effectLst/>
            </a:endParaRPr>
          </a:p>
          <a:p>
            <a:pPr rtl="0">
              <a:spcBef>
                <a:spcPts val="0"/>
              </a:spcBef>
              <a:spcAft>
                <a:spcPts val="0"/>
              </a:spcAft>
            </a:pPr>
            <a:r>
              <a:rPr lang="en-US" sz="1200" b="0" i="0" u="none" strike="noStrike" dirty="0">
                <a:solidFill>
                  <a:srgbClr val="000000"/>
                </a:solidFill>
                <a:effectLst/>
                <a:latin typeface="Calibri" panose="020F0502020204030204" pitchFamily="34" charset="0"/>
              </a:rPr>
              <a:t>Fill in the % accuracy you get for each method. </a:t>
            </a:r>
            <a:r>
              <a:rPr lang="en-US" sz="1200" b="1" i="0" u="none" strike="noStrike" dirty="0">
                <a:solidFill>
                  <a:srgbClr val="000000"/>
                </a:solidFill>
                <a:effectLst/>
                <a:latin typeface="Calibri" panose="020F0502020204030204" pitchFamily="34" charset="0"/>
              </a:rPr>
              <a:t>(24 points total; 0, 2, or 4 points each based on reasonableness of answer)</a:t>
            </a:r>
            <a:endParaRPr lang="en-US" b="0" dirty="0">
              <a:effectLst/>
            </a:endParaRPr>
          </a:p>
          <a:p>
            <a:pPr rtl="0">
              <a:spcBef>
                <a:spcPts val="0"/>
              </a:spcBef>
              <a:spcAft>
                <a:spcPts val="0"/>
              </a:spcAft>
            </a:pPr>
            <a:r>
              <a:rPr lang="en-US" sz="1200" b="0" i="0" u="none" strike="noStrike" dirty="0">
                <a:solidFill>
                  <a:srgbClr val="000000"/>
                </a:solidFill>
                <a:effectLst/>
                <a:latin typeface="Calibri" panose="020F0502020204030204" pitchFamily="34" charset="0"/>
              </a:rPr>
              <a:t>Fill in the parameter value(s) you used in each of the following methods: </a:t>
            </a:r>
            <a:r>
              <a:rPr lang="en-US" sz="1200" b="1" i="0" u="none" strike="noStrike" dirty="0">
                <a:solidFill>
                  <a:srgbClr val="000000"/>
                </a:solidFill>
                <a:effectLst/>
                <a:latin typeface="Calibri" panose="020F0502020204030204" pitchFamily="34" charset="0"/>
              </a:rPr>
              <a:t>(12 points total; 0, 2, or 4 points each based on reasonableness of answer)</a:t>
            </a:r>
            <a:endParaRPr lang="en-US" b="0" dirty="0">
              <a:effectLst/>
            </a:endParaRPr>
          </a:p>
          <a:p>
            <a:pPr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Value you used for K in KNN</a:t>
            </a:r>
          </a:p>
          <a:p>
            <a:pPr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Your parameters for random forest</a:t>
            </a:r>
          </a:p>
          <a:p>
            <a:pPr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kernel you used for SVM</a:t>
            </a:r>
          </a:p>
          <a:p>
            <a:r>
              <a:rPr lang="en-US" sz="1200" b="0" i="0" u="none" strike="noStrike" dirty="0">
                <a:solidFill>
                  <a:srgbClr val="000000"/>
                </a:solidFill>
                <a:effectLst/>
                <a:latin typeface="Calibri" panose="020F0502020204030204" pitchFamily="34" charset="0"/>
              </a:rPr>
              <a:t>For a </a:t>
            </a:r>
            <a:r>
              <a:rPr lang="en-US" sz="1200" b="1" i="0" u="none" strike="noStrike" dirty="0">
                <a:solidFill>
                  <a:srgbClr val="000000"/>
                </a:solidFill>
                <a:effectLst/>
                <a:latin typeface="Calibri" panose="020F0502020204030204" pitchFamily="34" charset="0"/>
              </a:rPr>
              <a:t>3-point</a:t>
            </a:r>
            <a:r>
              <a:rPr lang="en-US" sz="1200" b="0" i="0" u="none" strike="noStrike" dirty="0">
                <a:solidFill>
                  <a:srgbClr val="000000"/>
                </a:solidFill>
                <a:effectLst/>
                <a:latin typeface="Calibri" panose="020F0502020204030204" pitchFamily="34" charset="0"/>
              </a:rPr>
              <a:t> bonus, add another column next to Accuracy and include AUC (area under the curve) values for each method.</a:t>
            </a:r>
            <a:endParaRPr lang="en-US" dirty="0"/>
          </a:p>
        </p:txBody>
      </p:sp>
      <p:sp>
        <p:nvSpPr>
          <p:cNvPr id="4" name="Slide Number Placeholder 3"/>
          <p:cNvSpPr>
            <a:spLocks noGrp="1"/>
          </p:cNvSpPr>
          <p:nvPr>
            <p:ph type="sldNum" sz="quarter" idx="5"/>
          </p:nvPr>
        </p:nvSpPr>
        <p:spPr/>
        <p:txBody>
          <a:bodyPr/>
          <a:lstStyle/>
          <a:p>
            <a:fld id="{A6A4AD19-DBB1-40DC-8CC9-1BABAF7BC437}" type="slidenum">
              <a:rPr lang="en-US" smtClean="0"/>
              <a:t>2</a:t>
            </a:fld>
            <a:endParaRPr lang="en-US"/>
          </a:p>
        </p:txBody>
      </p:sp>
    </p:spTree>
    <p:extLst>
      <p:ext uri="{BB962C8B-B14F-4D97-AF65-F5344CB8AC3E}">
        <p14:creationId xmlns:p14="http://schemas.microsoft.com/office/powerpoint/2010/main" val="1056930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200" b="1" i="0" u="none" strike="noStrike" dirty="0">
                <a:solidFill>
                  <a:srgbClr val="000000"/>
                </a:solidFill>
                <a:effectLst/>
                <a:latin typeface="Calibri" panose="020F0502020204030204" pitchFamily="34" charset="0"/>
              </a:rPr>
              <a:t>Results: (36 points)</a:t>
            </a:r>
            <a:endParaRPr lang="en-US" b="0" dirty="0">
              <a:effectLst/>
            </a:endParaRPr>
          </a:p>
          <a:p>
            <a:pPr rtl="0">
              <a:spcBef>
                <a:spcPts val="0"/>
              </a:spcBef>
              <a:spcAft>
                <a:spcPts val="0"/>
              </a:spcAft>
            </a:pPr>
            <a:r>
              <a:rPr lang="en-US" sz="1200" b="0" i="0" u="none" strike="noStrike" dirty="0">
                <a:solidFill>
                  <a:srgbClr val="000000"/>
                </a:solidFill>
                <a:effectLst/>
                <a:latin typeface="Calibri" panose="020F0502020204030204" pitchFamily="34" charset="0"/>
              </a:rPr>
              <a:t>Fill in the % accuracy you get for each method. </a:t>
            </a:r>
            <a:r>
              <a:rPr lang="en-US" sz="1200" b="1" i="0" u="none" strike="noStrike" dirty="0">
                <a:solidFill>
                  <a:srgbClr val="000000"/>
                </a:solidFill>
                <a:effectLst/>
                <a:latin typeface="Calibri" panose="020F0502020204030204" pitchFamily="34" charset="0"/>
              </a:rPr>
              <a:t>(24 points total; 0, 2, or 4 points each based on reasonableness of answer)</a:t>
            </a:r>
            <a:endParaRPr lang="en-US" b="0" dirty="0">
              <a:effectLst/>
            </a:endParaRPr>
          </a:p>
          <a:p>
            <a:pPr rtl="0">
              <a:spcBef>
                <a:spcPts val="0"/>
              </a:spcBef>
              <a:spcAft>
                <a:spcPts val="0"/>
              </a:spcAft>
            </a:pPr>
            <a:r>
              <a:rPr lang="en-US" sz="1200" b="0" i="0" u="none" strike="noStrike" dirty="0">
                <a:solidFill>
                  <a:srgbClr val="000000"/>
                </a:solidFill>
                <a:effectLst/>
                <a:latin typeface="Calibri" panose="020F0502020204030204" pitchFamily="34" charset="0"/>
              </a:rPr>
              <a:t>Fill in the parameter value(s) you used in each of the following methods: </a:t>
            </a:r>
            <a:r>
              <a:rPr lang="en-US" sz="1200" b="1" i="0" u="none" strike="noStrike" dirty="0">
                <a:solidFill>
                  <a:srgbClr val="000000"/>
                </a:solidFill>
                <a:effectLst/>
                <a:latin typeface="Calibri" panose="020F0502020204030204" pitchFamily="34" charset="0"/>
              </a:rPr>
              <a:t>(12 points total, 0, 2, or 4 points each based on reasonableness of answer)</a:t>
            </a:r>
            <a:endParaRPr lang="en-US" b="0" dirty="0">
              <a:effectLst/>
            </a:endParaRPr>
          </a:p>
          <a:p>
            <a:pPr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Value you used for K in KNN</a:t>
            </a:r>
          </a:p>
          <a:p>
            <a:pPr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Your parameters for random forest</a:t>
            </a:r>
          </a:p>
          <a:p>
            <a:pPr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kernel you used for SVM </a:t>
            </a:r>
          </a:p>
          <a:p>
            <a:r>
              <a:rPr lang="en-US" sz="1200" b="0" i="0" u="none" strike="noStrike" dirty="0">
                <a:solidFill>
                  <a:srgbClr val="000000"/>
                </a:solidFill>
                <a:effectLst/>
                <a:latin typeface="Calibri" panose="020F0502020204030204" pitchFamily="34" charset="0"/>
              </a:rPr>
              <a:t>For a </a:t>
            </a:r>
            <a:r>
              <a:rPr lang="en-US" sz="1200" b="1" i="0" u="none" strike="noStrike" dirty="0">
                <a:solidFill>
                  <a:srgbClr val="000000"/>
                </a:solidFill>
                <a:effectLst/>
                <a:latin typeface="Calibri" panose="020F0502020204030204" pitchFamily="34" charset="0"/>
              </a:rPr>
              <a:t>3-point</a:t>
            </a:r>
            <a:r>
              <a:rPr lang="en-US" sz="1200" b="0" i="0" u="none" strike="noStrike" dirty="0">
                <a:solidFill>
                  <a:srgbClr val="000000"/>
                </a:solidFill>
                <a:effectLst/>
                <a:latin typeface="Calibri" panose="020F0502020204030204" pitchFamily="34" charset="0"/>
              </a:rPr>
              <a:t> bonus, add another column next to Accuracy and include AUC (area under the curve) values for each method.</a:t>
            </a:r>
            <a:endParaRPr lang="en-US" dirty="0"/>
          </a:p>
        </p:txBody>
      </p:sp>
      <p:sp>
        <p:nvSpPr>
          <p:cNvPr id="4" name="Slide Number Placeholder 3"/>
          <p:cNvSpPr>
            <a:spLocks noGrp="1"/>
          </p:cNvSpPr>
          <p:nvPr>
            <p:ph type="sldNum" sz="quarter" idx="5"/>
          </p:nvPr>
        </p:nvSpPr>
        <p:spPr/>
        <p:txBody>
          <a:bodyPr/>
          <a:lstStyle/>
          <a:p>
            <a:fld id="{A6A4AD19-DBB1-40DC-8CC9-1BABAF7BC437}" type="slidenum">
              <a:rPr lang="en-US" smtClean="0"/>
              <a:t>3</a:t>
            </a:fld>
            <a:endParaRPr lang="en-US"/>
          </a:p>
        </p:txBody>
      </p:sp>
    </p:spTree>
    <p:extLst>
      <p:ext uri="{BB962C8B-B14F-4D97-AF65-F5344CB8AC3E}">
        <p14:creationId xmlns:p14="http://schemas.microsoft.com/office/powerpoint/2010/main" val="2632891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200" b="1" i="0" u="none" strike="noStrike" dirty="0">
                <a:solidFill>
                  <a:srgbClr val="000000"/>
                </a:solidFill>
                <a:effectLst/>
                <a:latin typeface="Calibri" panose="020F0502020204030204" pitchFamily="34" charset="0"/>
              </a:rPr>
              <a:t>Conclusions: (60 points)</a:t>
            </a:r>
            <a:endParaRPr lang="en-US" b="0" dirty="0">
              <a:effectLst/>
            </a:endParaRPr>
          </a:p>
          <a:p>
            <a:pPr rtl="0">
              <a:spcBef>
                <a:spcPts val="0"/>
              </a:spcBef>
              <a:spcAft>
                <a:spcPts val="0"/>
              </a:spcAft>
            </a:pPr>
            <a:r>
              <a:rPr lang="en-US" sz="1200" b="0" i="0" u="none" strike="noStrike" dirty="0">
                <a:solidFill>
                  <a:srgbClr val="000000"/>
                </a:solidFill>
                <a:effectLst/>
                <a:latin typeface="Calibri" panose="020F0502020204030204" pitchFamily="34" charset="0"/>
              </a:rPr>
              <a:t>State at least six conclusions.</a:t>
            </a:r>
            <a:endParaRPr lang="en-US" b="0" dirty="0">
              <a:effectLst/>
            </a:endParaRPr>
          </a:p>
          <a:p>
            <a:pPr rtl="0">
              <a:spcBef>
                <a:spcPts val="0"/>
              </a:spcBef>
              <a:spcAft>
                <a:spcPts val="0"/>
              </a:spcAft>
            </a:pPr>
            <a:r>
              <a:rPr lang="en-US" sz="1200" b="0" i="0" u="none" strike="noStrike" dirty="0">
                <a:solidFill>
                  <a:srgbClr val="000000"/>
                </a:solidFill>
                <a:effectLst/>
                <a:latin typeface="Calibri" panose="020F0502020204030204" pitchFamily="34" charset="0"/>
              </a:rPr>
              <a:t> In your conclusions, you must explain the following: (</a:t>
            </a:r>
            <a:r>
              <a:rPr lang="en-US" sz="1200" b="1" i="0" u="none" strike="noStrike" dirty="0">
                <a:solidFill>
                  <a:srgbClr val="000000"/>
                </a:solidFill>
                <a:effectLst/>
                <a:latin typeface="Calibri" panose="020F0502020204030204" pitchFamily="34" charset="0"/>
              </a:rPr>
              <a:t>0–10 points based on the quality of the conclusions)</a:t>
            </a:r>
            <a:endParaRPr lang="en-US" b="0" dirty="0">
              <a:effectLst/>
            </a:endParaRPr>
          </a:p>
          <a:p>
            <a:pPr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Which algorithm works best in the cross-validation data</a:t>
            </a:r>
          </a:p>
          <a:p>
            <a:pPr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Which works best on the Hold-Out data</a:t>
            </a:r>
          </a:p>
          <a:p>
            <a:pPr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Which algorithm you recommend for use in detection of blue tarps</a:t>
            </a:r>
          </a:p>
          <a:p>
            <a:endParaRPr lang="en-US" dirty="0"/>
          </a:p>
        </p:txBody>
      </p:sp>
      <p:sp>
        <p:nvSpPr>
          <p:cNvPr id="4" name="Slide Number Placeholder 3"/>
          <p:cNvSpPr>
            <a:spLocks noGrp="1"/>
          </p:cNvSpPr>
          <p:nvPr>
            <p:ph type="sldNum" sz="quarter" idx="5"/>
          </p:nvPr>
        </p:nvSpPr>
        <p:spPr/>
        <p:txBody>
          <a:bodyPr/>
          <a:lstStyle/>
          <a:p>
            <a:fld id="{A6A4AD19-DBB1-40DC-8CC9-1BABAF7BC437}" type="slidenum">
              <a:rPr lang="en-US" smtClean="0"/>
              <a:t>4</a:t>
            </a:fld>
            <a:endParaRPr lang="en-US"/>
          </a:p>
        </p:txBody>
      </p:sp>
    </p:spTree>
    <p:extLst>
      <p:ext uri="{BB962C8B-B14F-4D97-AF65-F5344CB8AC3E}">
        <p14:creationId xmlns:p14="http://schemas.microsoft.com/office/powerpoint/2010/main" val="2798070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A5F53-644B-432A-9D43-DF29A5E061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D24595-11D8-481B-ACD9-C51B857D7E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973DA6-96A3-43DC-8643-04F2FBE74599}"/>
              </a:ext>
            </a:extLst>
          </p:cNvPr>
          <p:cNvSpPr>
            <a:spLocks noGrp="1"/>
          </p:cNvSpPr>
          <p:nvPr>
            <p:ph type="dt" sz="half" idx="10"/>
          </p:nvPr>
        </p:nvSpPr>
        <p:spPr/>
        <p:txBody>
          <a:bodyPr/>
          <a:lstStyle/>
          <a:p>
            <a:fld id="{C745FDD0-101C-4035-AAFB-2EA21C719728}" type="datetimeFigureOut">
              <a:rPr lang="en-US" smtClean="0"/>
              <a:t>5/1/2020</a:t>
            </a:fld>
            <a:endParaRPr lang="en-US"/>
          </a:p>
        </p:txBody>
      </p:sp>
      <p:sp>
        <p:nvSpPr>
          <p:cNvPr id="5" name="Footer Placeholder 4">
            <a:extLst>
              <a:ext uri="{FF2B5EF4-FFF2-40B4-BE49-F238E27FC236}">
                <a16:creationId xmlns:a16="http://schemas.microsoft.com/office/drawing/2014/main" id="{A7B63314-995E-4426-B497-0E5968A8B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4BDBD5-8331-475E-99BA-1BA40B8ED68A}"/>
              </a:ext>
            </a:extLst>
          </p:cNvPr>
          <p:cNvSpPr>
            <a:spLocks noGrp="1"/>
          </p:cNvSpPr>
          <p:nvPr>
            <p:ph type="sldNum" sz="quarter" idx="12"/>
          </p:nvPr>
        </p:nvSpPr>
        <p:spPr/>
        <p:txBody>
          <a:bodyPr/>
          <a:lstStyle/>
          <a:p>
            <a:fld id="{DC95C669-FB57-4393-82A3-B7E1A45E63A2}" type="slidenum">
              <a:rPr lang="en-US" smtClean="0"/>
              <a:t>‹#›</a:t>
            </a:fld>
            <a:endParaRPr lang="en-US"/>
          </a:p>
        </p:txBody>
      </p:sp>
    </p:spTree>
    <p:extLst>
      <p:ext uri="{BB962C8B-B14F-4D97-AF65-F5344CB8AC3E}">
        <p14:creationId xmlns:p14="http://schemas.microsoft.com/office/powerpoint/2010/main" val="3953916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E2BD4-EA1C-4D31-A893-23601664AF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C7683E-1CBB-4A85-956B-B109057B10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23FBC5-BFF2-4470-B051-7B7B1EB4CDF5}"/>
              </a:ext>
            </a:extLst>
          </p:cNvPr>
          <p:cNvSpPr>
            <a:spLocks noGrp="1"/>
          </p:cNvSpPr>
          <p:nvPr>
            <p:ph type="dt" sz="half" idx="10"/>
          </p:nvPr>
        </p:nvSpPr>
        <p:spPr/>
        <p:txBody>
          <a:bodyPr/>
          <a:lstStyle/>
          <a:p>
            <a:fld id="{C745FDD0-101C-4035-AAFB-2EA21C719728}" type="datetimeFigureOut">
              <a:rPr lang="en-US" smtClean="0"/>
              <a:t>5/1/2020</a:t>
            </a:fld>
            <a:endParaRPr lang="en-US"/>
          </a:p>
        </p:txBody>
      </p:sp>
      <p:sp>
        <p:nvSpPr>
          <p:cNvPr id="5" name="Footer Placeholder 4">
            <a:extLst>
              <a:ext uri="{FF2B5EF4-FFF2-40B4-BE49-F238E27FC236}">
                <a16:creationId xmlns:a16="http://schemas.microsoft.com/office/drawing/2014/main" id="{BE972E74-4203-476A-8F97-D8BAE09DC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3C4CD2-13EB-4A41-90E2-D623F6BA67C6}"/>
              </a:ext>
            </a:extLst>
          </p:cNvPr>
          <p:cNvSpPr>
            <a:spLocks noGrp="1"/>
          </p:cNvSpPr>
          <p:nvPr>
            <p:ph type="sldNum" sz="quarter" idx="12"/>
          </p:nvPr>
        </p:nvSpPr>
        <p:spPr/>
        <p:txBody>
          <a:bodyPr/>
          <a:lstStyle/>
          <a:p>
            <a:fld id="{DC95C669-FB57-4393-82A3-B7E1A45E63A2}" type="slidenum">
              <a:rPr lang="en-US" smtClean="0"/>
              <a:t>‹#›</a:t>
            </a:fld>
            <a:endParaRPr lang="en-US"/>
          </a:p>
        </p:txBody>
      </p:sp>
    </p:spTree>
    <p:extLst>
      <p:ext uri="{BB962C8B-B14F-4D97-AF65-F5344CB8AC3E}">
        <p14:creationId xmlns:p14="http://schemas.microsoft.com/office/powerpoint/2010/main" val="643017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F9F049-29C3-4046-AC35-78A0970B89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4AE240-7A12-4962-8961-B4EBDA44D2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D45CD0-DDBF-48CA-ACE5-15F977E05B9E}"/>
              </a:ext>
            </a:extLst>
          </p:cNvPr>
          <p:cNvSpPr>
            <a:spLocks noGrp="1"/>
          </p:cNvSpPr>
          <p:nvPr>
            <p:ph type="dt" sz="half" idx="10"/>
          </p:nvPr>
        </p:nvSpPr>
        <p:spPr/>
        <p:txBody>
          <a:bodyPr/>
          <a:lstStyle/>
          <a:p>
            <a:fld id="{C745FDD0-101C-4035-AAFB-2EA21C719728}" type="datetimeFigureOut">
              <a:rPr lang="en-US" smtClean="0"/>
              <a:t>5/1/2020</a:t>
            </a:fld>
            <a:endParaRPr lang="en-US"/>
          </a:p>
        </p:txBody>
      </p:sp>
      <p:sp>
        <p:nvSpPr>
          <p:cNvPr id="5" name="Footer Placeholder 4">
            <a:extLst>
              <a:ext uri="{FF2B5EF4-FFF2-40B4-BE49-F238E27FC236}">
                <a16:creationId xmlns:a16="http://schemas.microsoft.com/office/drawing/2014/main" id="{2545C2A1-E3EF-46AF-BF3F-79C7FEE7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69C42E-919D-4FDA-B746-BD010FB3B26D}"/>
              </a:ext>
            </a:extLst>
          </p:cNvPr>
          <p:cNvSpPr>
            <a:spLocks noGrp="1"/>
          </p:cNvSpPr>
          <p:nvPr>
            <p:ph type="sldNum" sz="quarter" idx="12"/>
          </p:nvPr>
        </p:nvSpPr>
        <p:spPr/>
        <p:txBody>
          <a:bodyPr/>
          <a:lstStyle/>
          <a:p>
            <a:fld id="{DC95C669-FB57-4393-82A3-B7E1A45E63A2}" type="slidenum">
              <a:rPr lang="en-US" smtClean="0"/>
              <a:t>‹#›</a:t>
            </a:fld>
            <a:endParaRPr lang="en-US"/>
          </a:p>
        </p:txBody>
      </p:sp>
    </p:spTree>
    <p:extLst>
      <p:ext uri="{BB962C8B-B14F-4D97-AF65-F5344CB8AC3E}">
        <p14:creationId xmlns:p14="http://schemas.microsoft.com/office/powerpoint/2010/main" val="4020160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B1FDF-B62C-4A1A-A60B-DCBB79C2C2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72FC4D-700C-4246-9901-0308CC6C8A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0374FF-5C56-4268-90A6-DD3436EFD213}"/>
              </a:ext>
            </a:extLst>
          </p:cNvPr>
          <p:cNvSpPr>
            <a:spLocks noGrp="1"/>
          </p:cNvSpPr>
          <p:nvPr>
            <p:ph type="dt" sz="half" idx="10"/>
          </p:nvPr>
        </p:nvSpPr>
        <p:spPr/>
        <p:txBody>
          <a:bodyPr/>
          <a:lstStyle/>
          <a:p>
            <a:fld id="{C745FDD0-101C-4035-AAFB-2EA21C719728}" type="datetimeFigureOut">
              <a:rPr lang="en-US" smtClean="0"/>
              <a:t>5/1/2020</a:t>
            </a:fld>
            <a:endParaRPr lang="en-US"/>
          </a:p>
        </p:txBody>
      </p:sp>
      <p:sp>
        <p:nvSpPr>
          <p:cNvPr id="5" name="Footer Placeholder 4">
            <a:extLst>
              <a:ext uri="{FF2B5EF4-FFF2-40B4-BE49-F238E27FC236}">
                <a16:creationId xmlns:a16="http://schemas.microsoft.com/office/drawing/2014/main" id="{03B5A49A-C1F6-4B75-AE9B-902BBC9B92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E82FA-A8AE-488A-8680-F64BA19C1448}"/>
              </a:ext>
            </a:extLst>
          </p:cNvPr>
          <p:cNvSpPr>
            <a:spLocks noGrp="1"/>
          </p:cNvSpPr>
          <p:nvPr>
            <p:ph type="sldNum" sz="quarter" idx="12"/>
          </p:nvPr>
        </p:nvSpPr>
        <p:spPr/>
        <p:txBody>
          <a:bodyPr/>
          <a:lstStyle/>
          <a:p>
            <a:fld id="{DC95C669-FB57-4393-82A3-B7E1A45E63A2}" type="slidenum">
              <a:rPr lang="en-US" smtClean="0"/>
              <a:t>‹#›</a:t>
            </a:fld>
            <a:endParaRPr lang="en-US"/>
          </a:p>
        </p:txBody>
      </p:sp>
    </p:spTree>
    <p:extLst>
      <p:ext uri="{BB962C8B-B14F-4D97-AF65-F5344CB8AC3E}">
        <p14:creationId xmlns:p14="http://schemas.microsoft.com/office/powerpoint/2010/main" val="1440874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E6B33-7B07-4A7C-9894-AE64D8DC77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56E6AC-DD63-4A6F-AC4F-AB0125799E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DA768D-C5A9-47C1-ACDB-06B36D96695F}"/>
              </a:ext>
            </a:extLst>
          </p:cNvPr>
          <p:cNvSpPr>
            <a:spLocks noGrp="1"/>
          </p:cNvSpPr>
          <p:nvPr>
            <p:ph type="dt" sz="half" idx="10"/>
          </p:nvPr>
        </p:nvSpPr>
        <p:spPr/>
        <p:txBody>
          <a:bodyPr/>
          <a:lstStyle/>
          <a:p>
            <a:fld id="{C745FDD0-101C-4035-AAFB-2EA21C719728}" type="datetimeFigureOut">
              <a:rPr lang="en-US" smtClean="0"/>
              <a:t>5/1/2020</a:t>
            </a:fld>
            <a:endParaRPr lang="en-US"/>
          </a:p>
        </p:txBody>
      </p:sp>
      <p:sp>
        <p:nvSpPr>
          <p:cNvPr id="5" name="Footer Placeholder 4">
            <a:extLst>
              <a:ext uri="{FF2B5EF4-FFF2-40B4-BE49-F238E27FC236}">
                <a16:creationId xmlns:a16="http://schemas.microsoft.com/office/drawing/2014/main" id="{E549D0AA-8068-4864-8912-72CEC71634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131847-8F17-4777-B580-38CE45161FE7}"/>
              </a:ext>
            </a:extLst>
          </p:cNvPr>
          <p:cNvSpPr>
            <a:spLocks noGrp="1"/>
          </p:cNvSpPr>
          <p:nvPr>
            <p:ph type="sldNum" sz="quarter" idx="12"/>
          </p:nvPr>
        </p:nvSpPr>
        <p:spPr/>
        <p:txBody>
          <a:bodyPr/>
          <a:lstStyle/>
          <a:p>
            <a:fld id="{DC95C669-FB57-4393-82A3-B7E1A45E63A2}" type="slidenum">
              <a:rPr lang="en-US" smtClean="0"/>
              <a:t>‹#›</a:t>
            </a:fld>
            <a:endParaRPr lang="en-US"/>
          </a:p>
        </p:txBody>
      </p:sp>
    </p:spTree>
    <p:extLst>
      <p:ext uri="{BB962C8B-B14F-4D97-AF65-F5344CB8AC3E}">
        <p14:creationId xmlns:p14="http://schemas.microsoft.com/office/powerpoint/2010/main" val="200010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BFE1-967B-4781-8C80-B362FFAF86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F18962-459E-494C-BF16-0AEE8CE6C4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B0BA0F-B29E-46B3-AF56-9CD2537542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3A43CB-15C2-4FCB-9EC2-56A8BBBD6289}"/>
              </a:ext>
            </a:extLst>
          </p:cNvPr>
          <p:cNvSpPr>
            <a:spLocks noGrp="1"/>
          </p:cNvSpPr>
          <p:nvPr>
            <p:ph type="dt" sz="half" idx="10"/>
          </p:nvPr>
        </p:nvSpPr>
        <p:spPr/>
        <p:txBody>
          <a:bodyPr/>
          <a:lstStyle/>
          <a:p>
            <a:fld id="{C745FDD0-101C-4035-AAFB-2EA21C719728}" type="datetimeFigureOut">
              <a:rPr lang="en-US" smtClean="0"/>
              <a:t>5/1/2020</a:t>
            </a:fld>
            <a:endParaRPr lang="en-US"/>
          </a:p>
        </p:txBody>
      </p:sp>
      <p:sp>
        <p:nvSpPr>
          <p:cNvPr id="6" name="Footer Placeholder 5">
            <a:extLst>
              <a:ext uri="{FF2B5EF4-FFF2-40B4-BE49-F238E27FC236}">
                <a16:creationId xmlns:a16="http://schemas.microsoft.com/office/drawing/2014/main" id="{00048F4E-CA6B-4413-B073-83532D229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3B9145-C33F-41AE-B454-9F2C5FDD6C1C}"/>
              </a:ext>
            </a:extLst>
          </p:cNvPr>
          <p:cNvSpPr>
            <a:spLocks noGrp="1"/>
          </p:cNvSpPr>
          <p:nvPr>
            <p:ph type="sldNum" sz="quarter" idx="12"/>
          </p:nvPr>
        </p:nvSpPr>
        <p:spPr/>
        <p:txBody>
          <a:bodyPr/>
          <a:lstStyle/>
          <a:p>
            <a:fld id="{DC95C669-FB57-4393-82A3-B7E1A45E63A2}" type="slidenum">
              <a:rPr lang="en-US" smtClean="0"/>
              <a:t>‹#›</a:t>
            </a:fld>
            <a:endParaRPr lang="en-US"/>
          </a:p>
        </p:txBody>
      </p:sp>
    </p:spTree>
    <p:extLst>
      <p:ext uri="{BB962C8B-B14F-4D97-AF65-F5344CB8AC3E}">
        <p14:creationId xmlns:p14="http://schemas.microsoft.com/office/powerpoint/2010/main" val="218397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3B3CE-363B-48B4-B9BA-3A7B14CA46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3B45DB-BFD5-455F-B585-BDF4B0961C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FDEF63-F537-4FE6-892E-AA6DBC7003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A4B7D8-319D-48AB-8657-5033B3D367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B42D61-8CA1-46E4-B9CF-BC8D5935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F7BC20-E262-4880-AAB9-1FCF11CB9EC1}"/>
              </a:ext>
            </a:extLst>
          </p:cNvPr>
          <p:cNvSpPr>
            <a:spLocks noGrp="1"/>
          </p:cNvSpPr>
          <p:nvPr>
            <p:ph type="dt" sz="half" idx="10"/>
          </p:nvPr>
        </p:nvSpPr>
        <p:spPr/>
        <p:txBody>
          <a:bodyPr/>
          <a:lstStyle/>
          <a:p>
            <a:fld id="{C745FDD0-101C-4035-AAFB-2EA21C719728}" type="datetimeFigureOut">
              <a:rPr lang="en-US" smtClean="0"/>
              <a:t>5/1/2020</a:t>
            </a:fld>
            <a:endParaRPr lang="en-US"/>
          </a:p>
        </p:txBody>
      </p:sp>
      <p:sp>
        <p:nvSpPr>
          <p:cNvPr id="8" name="Footer Placeholder 7">
            <a:extLst>
              <a:ext uri="{FF2B5EF4-FFF2-40B4-BE49-F238E27FC236}">
                <a16:creationId xmlns:a16="http://schemas.microsoft.com/office/drawing/2014/main" id="{E0B32ACD-F017-450D-9DFD-C115AB9B39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02B471-A342-49C5-B5E0-5BF39ECB24A5}"/>
              </a:ext>
            </a:extLst>
          </p:cNvPr>
          <p:cNvSpPr>
            <a:spLocks noGrp="1"/>
          </p:cNvSpPr>
          <p:nvPr>
            <p:ph type="sldNum" sz="quarter" idx="12"/>
          </p:nvPr>
        </p:nvSpPr>
        <p:spPr/>
        <p:txBody>
          <a:bodyPr/>
          <a:lstStyle/>
          <a:p>
            <a:fld id="{DC95C669-FB57-4393-82A3-B7E1A45E63A2}" type="slidenum">
              <a:rPr lang="en-US" smtClean="0"/>
              <a:t>‹#›</a:t>
            </a:fld>
            <a:endParaRPr lang="en-US"/>
          </a:p>
        </p:txBody>
      </p:sp>
    </p:spTree>
    <p:extLst>
      <p:ext uri="{BB962C8B-B14F-4D97-AF65-F5344CB8AC3E}">
        <p14:creationId xmlns:p14="http://schemas.microsoft.com/office/powerpoint/2010/main" val="1474488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B4109-984E-41A4-9756-D509761DA7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B5FF8E-B20A-4A33-805D-3C3B674E090A}"/>
              </a:ext>
            </a:extLst>
          </p:cNvPr>
          <p:cNvSpPr>
            <a:spLocks noGrp="1"/>
          </p:cNvSpPr>
          <p:nvPr>
            <p:ph type="dt" sz="half" idx="10"/>
          </p:nvPr>
        </p:nvSpPr>
        <p:spPr/>
        <p:txBody>
          <a:bodyPr/>
          <a:lstStyle/>
          <a:p>
            <a:fld id="{C745FDD0-101C-4035-AAFB-2EA21C719728}" type="datetimeFigureOut">
              <a:rPr lang="en-US" smtClean="0"/>
              <a:t>5/1/2020</a:t>
            </a:fld>
            <a:endParaRPr lang="en-US"/>
          </a:p>
        </p:txBody>
      </p:sp>
      <p:sp>
        <p:nvSpPr>
          <p:cNvPr id="4" name="Footer Placeholder 3">
            <a:extLst>
              <a:ext uri="{FF2B5EF4-FFF2-40B4-BE49-F238E27FC236}">
                <a16:creationId xmlns:a16="http://schemas.microsoft.com/office/drawing/2014/main" id="{143E0A15-627A-4EE6-A79D-DFD7131E03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CD044A-306D-485E-A4A0-689238B106AC}"/>
              </a:ext>
            </a:extLst>
          </p:cNvPr>
          <p:cNvSpPr>
            <a:spLocks noGrp="1"/>
          </p:cNvSpPr>
          <p:nvPr>
            <p:ph type="sldNum" sz="quarter" idx="12"/>
          </p:nvPr>
        </p:nvSpPr>
        <p:spPr/>
        <p:txBody>
          <a:bodyPr/>
          <a:lstStyle/>
          <a:p>
            <a:fld id="{DC95C669-FB57-4393-82A3-B7E1A45E63A2}" type="slidenum">
              <a:rPr lang="en-US" smtClean="0"/>
              <a:t>‹#›</a:t>
            </a:fld>
            <a:endParaRPr lang="en-US"/>
          </a:p>
        </p:txBody>
      </p:sp>
    </p:spTree>
    <p:extLst>
      <p:ext uri="{BB962C8B-B14F-4D97-AF65-F5344CB8AC3E}">
        <p14:creationId xmlns:p14="http://schemas.microsoft.com/office/powerpoint/2010/main" val="566906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81CE39-CA62-4C81-8962-331600B00675}"/>
              </a:ext>
            </a:extLst>
          </p:cNvPr>
          <p:cNvSpPr>
            <a:spLocks noGrp="1"/>
          </p:cNvSpPr>
          <p:nvPr>
            <p:ph type="dt" sz="half" idx="10"/>
          </p:nvPr>
        </p:nvSpPr>
        <p:spPr/>
        <p:txBody>
          <a:bodyPr/>
          <a:lstStyle/>
          <a:p>
            <a:fld id="{C745FDD0-101C-4035-AAFB-2EA21C719728}" type="datetimeFigureOut">
              <a:rPr lang="en-US" smtClean="0"/>
              <a:t>5/1/2020</a:t>
            </a:fld>
            <a:endParaRPr lang="en-US"/>
          </a:p>
        </p:txBody>
      </p:sp>
      <p:sp>
        <p:nvSpPr>
          <p:cNvPr id="3" name="Footer Placeholder 2">
            <a:extLst>
              <a:ext uri="{FF2B5EF4-FFF2-40B4-BE49-F238E27FC236}">
                <a16:creationId xmlns:a16="http://schemas.microsoft.com/office/drawing/2014/main" id="{6EA25198-ED60-4CE6-931C-3AD6C87092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021986-9ED4-4194-B085-26F15FD63C83}"/>
              </a:ext>
            </a:extLst>
          </p:cNvPr>
          <p:cNvSpPr>
            <a:spLocks noGrp="1"/>
          </p:cNvSpPr>
          <p:nvPr>
            <p:ph type="sldNum" sz="quarter" idx="12"/>
          </p:nvPr>
        </p:nvSpPr>
        <p:spPr/>
        <p:txBody>
          <a:bodyPr/>
          <a:lstStyle/>
          <a:p>
            <a:fld id="{DC95C669-FB57-4393-82A3-B7E1A45E63A2}" type="slidenum">
              <a:rPr lang="en-US" smtClean="0"/>
              <a:t>‹#›</a:t>
            </a:fld>
            <a:endParaRPr lang="en-US"/>
          </a:p>
        </p:txBody>
      </p:sp>
    </p:spTree>
    <p:extLst>
      <p:ext uri="{BB962C8B-B14F-4D97-AF65-F5344CB8AC3E}">
        <p14:creationId xmlns:p14="http://schemas.microsoft.com/office/powerpoint/2010/main" val="1803571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AD7FA-ECD0-430D-815B-7ACF60134B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8F6CE4-2ADF-4FDB-A8DB-CFBA03EC05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AD120B-52C7-4F60-9124-F88A3BC40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9F470E-6B08-4EE9-8F99-50C1A269AE2D}"/>
              </a:ext>
            </a:extLst>
          </p:cNvPr>
          <p:cNvSpPr>
            <a:spLocks noGrp="1"/>
          </p:cNvSpPr>
          <p:nvPr>
            <p:ph type="dt" sz="half" idx="10"/>
          </p:nvPr>
        </p:nvSpPr>
        <p:spPr/>
        <p:txBody>
          <a:bodyPr/>
          <a:lstStyle/>
          <a:p>
            <a:fld id="{C745FDD0-101C-4035-AAFB-2EA21C719728}" type="datetimeFigureOut">
              <a:rPr lang="en-US" smtClean="0"/>
              <a:t>5/1/2020</a:t>
            </a:fld>
            <a:endParaRPr lang="en-US"/>
          </a:p>
        </p:txBody>
      </p:sp>
      <p:sp>
        <p:nvSpPr>
          <p:cNvPr id="6" name="Footer Placeholder 5">
            <a:extLst>
              <a:ext uri="{FF2B5EF4-FFF2-40B4-BE49-F238E27FC236}">
                <a16:creationId xmlns:a16="http://schemas.microsoft.com/office/drawing/2014/main" id="{08F65CC0-0EF9-45EA-A350-9CE138A466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EDC84E-39B0-4AF3-A5E2-0E5D5F47FC49}"/>
              </a:ext>
            </a:extLst>
          </p:cNvPr>
          <p:cNvSpPr>
            <a:spLocks noGrp="1"/>
          </p:cNvSpPr>
          <p:nvPr>
            <p:ph type="sldNum" sz="quarter" idx="12"/>
          </p:nvPr>
        </p:nvSpPr>
        <p:spPr/>
        <p:txBody>
          <a:bodyPr/>
          <a:lstStyle/>
          <a:p>
            <a:fld id="{DC95C669-FB57-4393-82A3-B7E1A45E63A2}" type="slidenum">
              <a:rPr lang="en-US" smtClean="0"/>
              <a:t>‹#›</a:t>
            </a:fld>
            <a:endParaRPr lang="en-US"/>
          </a:p>
        </p:txBody>
      </p:sp>
    </p:spTree>
    <p:extLst>
      <p:ext uri="{BB962C8B-B14F-4D97-AF65-F5344CB8AC3E}">
        <p14:creationId xmlns:p14="http://schemas.microsoft.com/office/powerpoint/2010/main" val="3984326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6B34-9FC4-46BF-8EC3-60461812E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78B673-1D10-462F-B1E9-432BE26F1A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374F59-1222-4798-88FC-4FB87C6C6F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3C79F-287B-43CE-9F76-8C9982D46C43}"/>
              </a:ext>
            </a:extLst>
          </p:cNvPr>
          <p:cNvSpPr>
            <a:spLocks noGrp="1"/>
          </p:cNvSpPr>
          <p:nvPr>
            <p:ph type="dt" sz="half" idx="10"/>
          </p:nvPr>
        </p:nvSpPr>
        <p:spPr/>
        <p:txBody>
          <a:bodyPr/>
          <a:lstStyle/>
          <a:p>
            <a:fld id="{C745FDD0-101C-4035-AAFB-2EA21C719728}" type="datetimeFigureOut">
              <a:rPr lang="en-US" smtClean="0"/>
              <a:t>5/1/2020</a:t>
            </a:fld>
            <a:endParaRPr lang="en-US"/>
          </a:p>
        </p:txBody>
      </p:sp>
      <p:sp>
        <p:nvSpPr>
          <p:cNvPr id="6" name="Footer Placeholder 5">
            <a:extLst>
              <a:ext uri="{FF2B5EF4-FFF2-40B4-BE49-F238E27FC236}">
                <a16:creationId xmlns:a16="http://schemas.microsoft.com/office/drawing/2014/main" id="{5FD76449-84E8-41EB-A886-9D13346659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13B873-74E6-4845-90FE-F0B01404F766}"/>
              </a:ext>
            </a:extLst>
          </p:cNvPr>
          <p:cNvSpPr>
            <a:spLocks noGrp="1"/>
          </p:cNvSpPr>
          <p:nvPr>
            <p:ph type="sldNum" sz="quarter" idx="12"/>
          </p:nvPr>
        </p:nvSpPr>
        <p:spPr/>
        <p:txBody>
          <a:bodyPr/>
          <a:lstStyle/>
          <a:p>
            <a:fld id="{DC95C669-FB57-4393-82A3-B7E1A45E63A2}" type="slidenum">
              <a:rPr lang="en-US" smtClean="0"/>
              <a:t>‹#›</a:t>
            </a:fld>
            <a:endParaRPr lang="en-US"/>
          </a:p>
        </p:txBody>
      </p:sp>
    </p:spTree>
    <p:extLst>
      <p:ext uri="{BB962C8B-B14F-4D97-AF65-F5344CB8AC3E}">
        <p14:creationId xmlns:p14="http://schemas.microsoft.com/office/powerpoint/2010/main" val="3977624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925F68-1663-4361-AF59-232B124858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5FD7E2-A232-4CB3-83ED-70B6018D51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EA524-D3BA-4F6D-A1D4-06FD6333D1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45FDD0-101C-4035-AAFB-2EA21C719728}" type="datetimeFigureOut">
              <a:rPr lang="en-US" smtClean="0"/>
              <a:t>5/1/2020</a:t>
            </a:fld>
            <a:endParaRPr lang="en-US"/>
          </a:p>
        </p:txBody>
      </p:sp>
      <p:sp>
        <p:nvSpPr>
          <p:cNvPr id="5" name="Footer Placeholder 4">
            <a:extLst>
              <a:ext uri="{FF2B5EF4-FFF2-40B4-BE49-F238E27FC236}">
                <a16:creationId xmlns:a16="http://schemas.microsoft.com/office/drawing/2014/main" id="{773BB239-CF01-4AE1-8848-CD02E03CF9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8C8889-CE9D-42A2-B33C-D01635A8FC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95C669-FB57-4393-82A3-B7E1A45E63A2}" type="slidenum">
              <a:rPr lang="en-US" smtClean="0"/>
              <a:t>‹#›</a:t>
            </a:fld>
            <a:endParaRPr lang="en-US"/>
          </a:p>
        </p:txBody>
      </p:sp>
    </p:spTree>
    <p:extLst>
      <p:ext uri="{BB962C8B-B14F-4D97-AF65-F5344CB8AC3E}">
        <p14:creationId xmlns:p14="http://schemas.microsoft.com/office/powerpoint/2010/main" val="1221526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A2483-3BA5-4726-BB0D-828415C15A51}"/>
              </a:ext>
            </a:extLst>
          </p:cNvPr>
          <p:cNvSpPr>
            <a:spLocks noGrp="1"/>
          </p:cNvSpPr>
          <p:nvPr>
            <p:ph type="ctrTitle"/>
          </p:nvPr>
        </p:nvSpPr>
        <p:spPr/>
        <p:txBody>
          <a:bodyPr/>
          <a:lstStyle/>
          <a:p>
            <a:r>
              <a:rPr lang="en-US" dirty="0"/>
              <a:t>Disaster Relief Project</a:t>
            </a:r>
            <a:br>
              <a:rPr lang="en-US" dirty="0"/>
            </a:br>
            <a:r>
              <a:rPr lang="en-US" dirty="0"/>
              <a:t>Part 2</a:t>
            </a:r>
          </a:p>
        </p:txBody>
      </p:sp>
      <p:sp>
        <p:nvSpPr>
          <p:cNvPr id="3" name="Subtitle 2">
            <a:extLst>
              <a:ext uri="{FF2B5EF4-FFF2-40B4-BE49-F238E27FC236}">
                <a16:creationId xmlns:a16="http://schemas.microsoft.com/office/drawing/2014/main" id="{A79CFD4D-53EE-49CD-8C64-E943FB722745}"/>
              </a:ext>
            </a:extLst>
          </p:cNvPr>
          <p:cNvSpPr>
            <a:spLocks noGrp="1"/>
          </p:cNvSpPr>
          <p:nvPr>
            <p:ph type="subTitle" idx="1"/>
          </p:nvPr>
        </p:nvSpPr>
        <p:spPr>
          <a:xfrm>
            <a:off x="1524000" y="4303787"/>
            <a:ext cx="9144000" cy="1655762"/>
          </a:xfrm>
        </p:spPr>
        <p:txBody>
          <a:bodyPr/>
          <a:lstStyle/>
          <a:p>
            <a:pPr algn="l"/>
            <a:r>
              <a:rPr lang="en-US" dirty="0"/>
              <a:t>NAME: Gavin Wiehl (gtw4vx)</a:t>
            </a:r>
          </a:p>
          <a:p>
            <a:pPr algn="l"/>
            <a:r>
              <a:rPr lang="en-US" dirty="0"/>
              <a:t>DATE: 5/3/2020</a:t>
            </a:r>
          </a:p>
          <a:p>
            <a:pPr algn="l"/>
            <a:r>
              <a:rPr lang="en-US" dirty="0"/>
              <a:t>COURSE NAME AND NUMBER: Data Mining-SYS6018</a:t>
            </a:r>
          </a:p>
        </p:txBody>
      </p:sp>
    </p:spTree>
    <p:extLst>
      <p:ext uri="{BB962C8B-B14F-4D97-AF65-F5344CB8AC3E}">
        <p14:creationId xmlns:p14="http://schemas.microsoft.com/office/powerpoint/2010/main" val="3149447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D4CEA-E5AE-4B1E-8156-EEDB48BF4AED}"/>
              </a:ext>
            </a:extLst>
          </p:cNvPr>
          <p:cNvSpPr>
            <a:spLocks noGrp="1"/>
          </p:cNvSpPr>
          <p:nvPr>
            <p:ph type="title"/>
          </p:nvPr>
        </p:nvSpPr>
        <p:spPr/>
        <p:txBody>
          <a:bodyPr/>
          <a:lstStyle/>
          <a:p>
            <a:r>
              <a:rPr lang="en-US" b="1" dirty="0"/>
              <a:t>Performance Metrics, 10x Cross-Validation:</a:t>
            </a:r>
          </a:p>
        </p:txBody>
      </p:sp>
      <p:graphicFrame>
        <p:nvGraphicFramePr>
          <p:cNvPr id="4" name="Table 3">
            <a:extLst>
              <a:ext uri="{FF2B5EF4-FFF2-40B4-BE49-F238E27FC236}">
                <a16:creationId xmlns:a16="http://schemas.microsoft.com/office/drawing/2014/main" id="{A7CEA897-980E-4A75-9780-86351FC0D921}"/>
              </a:ext>
            </a:extLst>
          </p:cNvPr>
          <p:cNvGraphicFramePr>
            <a:graphicFrameLocks noGrp="1"/>
          </p:cNvGraphicFramePr>
          <p:nvPr>
            <p:extLst>
              <p:ext uri="{D42A27DB-BD31-4B8C-83A1-F6EECF244321}">
                <p14:modId xmlns:p14="http://schemas.microsoft.com/office/powerpoint/2010/main" val="2310940210"/>
              </p:ext>
            </p:extLst>
          </p:nvPr>
        </p:nvGraphicFramePr>
        <p:xfrm>
          <a:off x="432496" y="1456660"/>
          <a:ext cx="10254554" cy="5149362"/>
        </p:xfrm>
        <a:graphic>
          <a:graphicData uri="http://schemas.openxmlformats.org/drawingml/2006/table">
            <a:tbl>
              <a:tblPr>
                <a:tableStyleId>{7DF18680-E054-41AD-8BC1-D1AEF772440D}</a:tableStyleId>
              </a:tblPr>
              <a:tblGrid>
                <a:gridCol w="5089228">
                  <a:extLst>
                    <a:ext uri="{9D8B030D-6E8A-4147-A177-3AD203B41FA5}">
                      <a16:colId xmlns:a16="http://schemas.microsoft.com/office/drawing/2014/main" val="894772311"/>
                    </a:ext>
                  </a:extLst>
                </a:gridCol>
                <a:gridCol w="2582663">
                  <a:extLst>
                    <a:ext uri="{9D8B030D-6E8A-4147-A177-3AD203B41FA5}">
                      <a16:colId xmlns:a16="http://schemas.microsoft.com/office/drawing/2014/main" val="284855583"/>
                    </a:ext>
                  </a:extLst>
                </a:gridCol>
                <a:gridCol w="2582663">
                  <a:extLst>
                    <a:ext uri="{9D8B030D-6E8A-4147-A177-3AD203B41FA5}">
                      <a16:colId xmlns:a16="http://schemas.microsoft.com/office/drawing/2014/main" val="4119360301"/>
                    </a:ext>
                  </a:extLst>
                </a:gridCol>
              </a:tblGrid>
              <a:tr h="583272">
                <a:tc>
                  <a:txBody>
                    <a:bodyPr/>
                    <a:lstStyle/>
                    <a:p>
                      <a:pPr algn="l" fontAlgn="b"/>
                      <a:r>
                        <a:rPr lang="en-US" sz="3600" b="1" u="none" strike="noStrike" dirty="0">
                          <a:effectLst/>
                        </a:rPr>
                        <a:t>Method</a:t>
                      </a:r>
                      <a:endParaRPr lang="en-US" sz="3600" b="1" i="0" u="none" strike="noStrike" dirty="0">
                        <a:solidFill>
                          <a:srgbClr val="000000"/>
                        </a:solidFill>
                        <a:effectLst/>
                        <a:latin typeface="Calibri" panose="020F0502020204030204" pitchFamily="34" charset="0"/>
                      </a:endParaRPr>
                    </a:p>
                  </a:txBody>
                  <a:tcPr marL="3810" marR="3810" marT="3810" marB="0" anchor="b"/>
                </a:tc>
                <a:tc>
                  <a:txBody>
                    <a:bodyPr/>
                    <a:lstStyle/>
                    <a:p>
                      <a:pPr algn="l" fontAlgn="b"/>
                      <a:r>
                        <a:rPr lang="en-US" sz="3600" b="1" u="none" strike="noStrike" dirty="0">
                          <a:effectLst/>
                        </a:rPr>
                        <a:t>Accuracy</a:t>
                      </a:r>
                      <a:endParaRPr lang="en-US" sz="3600" b="1" i="0" u="none" strike="noStrike" dirty="0">
                        <a:solidFill>
                          <a:srgbClr val="000000"/>
                        </a:solidFill>
                        <a:effectLst/>
                        <a:latin typeface="Calibri" panose="020F0502020204030204" pitchFamily="34" charset="0"/>
                      </a:endParaRPr>
                    </a:p>
                  </a:txBody>
                  <a:tcPr marL="3810" marR="3810" marT="3810" marB="0" anchor="b"/>
                </a:tc>
                <a:tc>
                  <a:txBody>
                    <a:bodyPr/>
                    <a:lstStyle/>
                    <a:p>
                      <a:pPr algn="l" fontAlgn="b"/>
                      <a:r>
                        <a:rPr lang="en-US" sz="3600" b="1" i="0" u="none" strike="noStrike" dirty="0">
                          <a:solidFill>
                            <a:srgbClr val="000000"/>
                          </a:solidFill>
                          <a:effectLst/>
                          <a:latin typeface="Calibri" panose="020F0502020204030204" pitchFamily="34" charset="0"/>
                        </a:rPr>
                        <a:t> AUC</a:t>
                      </a:r>
                    </a:p>
                  </a:txBody>
                  <a:tcPr marL="3810" marR="3810" marT="3810" marB="0" anchor="b"/>
                </a:tc>
                <a:extLst>
                  <a:ext uri="{0D108BD9-81ED-4DB2-BD59-A6C34878D82A}">
                    <a16:rowId xmlns:a16="http://schemas.microsoft.com/office/drawing/2014/main" val="1749536310"/>
                  </a:ext>
                </a:extLst>
              </a:tr>
              <a:tr h="583272">
                <a:tc>
                  <a:txBody>
                    <a:bodyPr/>
                    <a:lstStyle/>
                    <a:p>
                      <a:pPr algn="l" fontAlgn="b"/>
                      <a:r>
                        <a:rPr lang="en-US" sz="3600" u="none" strike="noStrike" dirty="0">
                          <a:effectLst/>
                        </a:rPr>
                        <a:t>KNN (</a:t>
                      </a:r>
                      <a:r>
                        <a:rPr lang="en-US" sz="3600" i="1" u="none" strike="noStrike" dirty="0">
                          <a:effectLst/>
                        </a:rPr>
                        <a:t>K </a:t>
                      </a:r>
                      <a:r>
                        <a:rPr lang="en-US" sz="3600" u="none" strike="noStrike" dirty="0">
                          <a:effectLst/>
                        </a:rPr>
                        <a:t>=  7  )</a:t>
                      </a:r>
                      <a:endParaRPr lang="en-US" sz="3600" b="0" i="0" u="none" strike="noStrike" dirty="0">
                        <a:solidFill>
                          <a:srgbClr val="000000"/>
                        </a:solidFill>
                        <a:effectLst/>
                        <a:latin typeface="Calibri" panose="020F0502020204030204" pitchFamily="34" charset="0"/>
                      </a:endParaRPr>
                    </a:p>
                  </a:txBody>
                  <a:tcPr marL="3810" marR="3810" marT="3810" marB="0" anchor="b"/>
                </a:tc>
                <a:tc>
                  <a:txBody>
                    <a:bodyPr/>
                    <a:lstStyle/>
                    <a:p>
                      <a:pPr algn="l" fontAlgn="b"/>
                      <a:r>
                        <a:rPr lang="en-US" sz="3600" b="0" i="0" u="none" strike="noStrike" dirty="0">
                          <a:solidFill>
                            <a:srgbClr val="000000"/>
                          </a:solidFill>
                          <a:effectLst/>
                          <a:latin typeface="Calibri" panose="020F0502020204030204" pitchFamily="34" charset="0"/>
                        </a:rPr>
                        <a:t> 99.73%</a:t>
                      </a:r>
                    </a:p>
                  </a:txBody>
                  <a:tcPr marL="3810" marR="3810" marT="3810" marB="0" anchor="b"/>
                </a:tc>
                <a:tc>
                  <a:txBody>
                    <a:bodyPr/>
                    <a:lstStyle/>
                    <a:p>
                      <a:pPr algn="l" fontAlgn="b"/>
                      <a:r>
                        <a:rPr lang="en-US" sz="3600" b="0" i="0" u="none" strike="noStrike" dirty="0">
                          <a:solidFill>
                            <a:srgbClr val="000000"/>
                          </a:solidFill>
                          <a:effectLst/>
                          <a:latin typeface="Calibri" panose="020F0502020204030204" pitchFamily="34" charset="0"/>
                        </a:rPr>
                        <a:t> 0.999</a:t>
                      </a:r>
                    </a:p>
                  </a:txBody>
                  <a:tcPr marL="3810" marR="3810" marT="3810" marB="0" anchor="b"/>
                </a:tc>
                <a:extLst>
                  <a:ext uri="{0D108BD9-81ED-4DB2-BD59-A6C34878D82A}">
                    <a16:rowId xmlns:a16="http://schemas.microsoft.com/office/drawing/2014/main" val="1072464708"/>
                  </a:ext>
                </a:extLst>
              </a:tr>
              <a:tr h="583272">
                <a:tc>
                  <a:txBody>
                    <a:bodyPr/>
                    <a:lstStyle/>
                    <a:p>
                      <a:pPr algn="l" fontAlgn="b"/>
                      <a:r>
                        <a:rPr lang="en-US" sz="3600" u="none" strike="noStrike" dirty="0">
                          <a:effectLst/>
                        </a:rPr>
                        <a:t>LDA</a:t>
                      </a:r>
                      <a:endParaRPr lang="en-US" sz="3600" b="0" i="0" u="none" strike="noStrike" dirty="0">
                        <a:solidFill>
                          <a:srgbClr val="000000"/>
                        </a:solidFill>
                        <a:effectLst/>
                        <a:latin typeface="Calibri" panose="020F0502020204030204" pitchFamily="34" charset="0"/>
                      </a:endParaRPr>
                    </a:p>
                  </a:txBody>
                  <a:tcPr marL="3810" marR="3810" marT="3810" marB="0" anchor="b"/>
                </a:tc>
                <a:tc>
                  <a:txBody>
                    <a:bodyPr/>
                    <a:lstStyle/>
                    <a:p>
                      <a:pPr algn="l" fontAlgn="b"/>
                      <a:r>
                        <a:rPr lang="en-US" sz="3600" b="0" i="0" u="none" strike="noStrike" dirty="0">
                          <a:solidFill>
                            <a:srgbClr val="000000"/>
                          </a:solidFill>
                          <a:effectLst/>
                          <a:latin typeface="Calibri" panose="020F0502020204030204" pitchFamily="34" charset="0"/>
                        </a:rPr>
                        <a:t> 99.36%</a:t>
                      </a:r>
                    </a:p>
                  </a:txBody>
                  <a:tcPr marL="3810" marR="3810" marT="3810" marB="0" anchor="b"/>
                </a:tc>
                <a:tc>
                  <a:txBody>
                    <a:bodyPr/>
                    <a:lstStyle/>
                    <a:p>
                      <a:pPr algn="l" fontAlgn="b"/>
                      <a:r>
                        <a:rPr lang="en-US" sz="3600" b="0" i="0" u="none" strike="noStrike" dirty="0">
                          <a:solidFill>
                            <a:srgbClr val="000000"/>
                          </a:solidFill>
                          <a:effectLst/>
                          <a:latin typeface="Calibri" panose="020F0502020204030204" pitchFamily="34" charset="0"/>
                        </a:rPr>
                        <a:t> 0.997</a:t>
                      </a:r>
                    </a:p>
                  </a:txBody>
                  <a:tcPr marL="3810" marR="3810" marT="3810" marB="0" anchor="b"/>
                </a:tc>
                <a:extLst>
                  <a:ext uri="{0D108BD9-81ED-4DB2-BD59-A6C34878D82A}">
                    <a16:rowId xmlns:a16="http://schemas.microsoft.com/office/drawing/2014/main" val="2343274196"/>
                  </a:ext>
                </a:extLst>
              </a:tr>
              <a:tr h="583272">
                <a:tc>
                  <a:txBody>
                    <a:bodyPr/>
                    <a:lstStyle/>
                    <a:p>
                      <a:pPr algn="l" fontAlgn="b"/>
                      <a:r>
                        <a:rPr lang="en-US" sz="3600" u="none" strike="noStrike" dirty="0">
                          <a:effectLst/>
                        </a:rPr>
                        <a:t>QDA</a:t>
                      </a:r>
                      <a:endParaRPr lang="en-US" sz="3600" b="0" i="0" u="none" strike="noStrike" dirty="0">
                        <a:solidFill>
                          <a:srgbClr val="000000"/>
                        </a:solidFill>
                        <a:effectLst/>
                        <a:latin typeface="Calibri" panose="020F0502020204030204" pitchFamily="34" charset="0"/>
                      </a:endParaRPr>
                    </a:p>
                  </a:txBody>
                  <a:tcPr marL="3810" marR="3810" marT="3810" marB="0" anchor="b"/>
                </a:tc>
                <a:tc>
                  <a:txBody>
                    <a:bodyPr/>
                    <a:lstStyle/>
                    <a:p>
                      <a:pPr algn="l" fontAlgn="b"/>
                      <a:r>
                        <a:rPr lang="en-US" sz="3600" b="0" i="0" u="none" strike="noStrike" dirty="0">
                          <a:solidFill>
                            <a:srgbClr val="000000"/>
                          </a:solidFill>
                          <a:effectLst/>
                          <a:latin typeface="Calibri" panose="020F0502020204030204" pitchFamily="34" charset="0"/>
                        </a:rPr>
                        <a:t> 99.46%</a:t>
                      </a:r>
                    </a:p>
                  </a:txBody>
                  <a:tcPr marL="3810" marR="3810" marT="3810" marB="0" anchor="b"/>
                </a:tc>
                <a:tc>
                  <a:txBody>
                    <a:bodyPr/>
                    <a:lstStyle/>
                    <a:p>
                      <a:pPr algn="l" fontAlgn="b"/>
                      <a:r>
                        <a:rPr lang="en-US" sz="3600" b="0" i="0" u="none" strike="noStrike" dirty="0">
                          <a:solidFill>
                            <a:srgbClr val="000000"/>
                          </a:solidFill>
                          <a:effectLst/>
                          <a:latin typeface="Calibri" panose="020F0502020204030204" pitchFamily="34" charset="0"/>
                        </a:rPr>
                        <a:t> 0.999</a:t>
                      </a:r>
                    </a:p>
                  </a:txBody>
                  <a:tcPr marL="3810" marR="3810" marT="3810" marB="0" anchor="b"/>
                </a:tc>
                <a:extLst>
                  <a:ext uri="{0D108BD9-81ED-4DB2-BD59-A6C34878D82A}">
                    <a16:rowId xmlns:a16="http://schemas.microsoft.com/office/drawing/2014/main" val="1553670215"/>
                  </a:ext>
                </a:extLst>
              </a:tr>
              <a:tr h="583272">
                <a:tc>
                  <a:txBody>
                    <a:bodyPr/>
                    <a:lstStyle/>
                    <a:p>
                      <a:pPr algn="l" fontAlgn="b"/>
                      <a:r>
                        <a:rPr lang="en-US" sz="3600" u="none" strike="noStrike" dirty="0">
                          <a:effectLst/>
                        </a:rPr>
                        <a:t>Logistic Regression</a:t>
                      </a:r>
                      <a:endParaRPr lang="en-US" sz="3600" b="0" i="0" u="none" strike="noStrike" dirty="0">
                        <a:solidFill>
                          <a:srgbClr val="000000"/>
                        </a:solidFill>
                        <a:effectLst/>
                        <a:latin typeface="Calibri" panose="020F0502020204030204" pitchFamily="34" charset="0"/>
                      </a:endParaRPr>
                    </a:p>
                  </a:txBody>
                  <a:tcPr marL="3810" marR="3810" marT="3810" marB="0" anchor="b"/>
                </a:tc>
                <a:tc>
                  <a:txBody>
                    <a:bodyPr/>
                    <a:lstStyle/>
                    <a:p>
                      <a:pPr algn="l" fontAlgn="b"/>
                      <a:r>
                        <a:rPr lang="en-US" sz="3600" b="0" i="0" u="none" strike="noStrike" dirty="0">
                          <a:solidFill>
                            <a:srgbClr val="000000"/>
                          </a:solidFill>
                          <a:effectLst/>
                          <a:latin typeface="Calibri" panose="020F0502020204030204" pitchFamily="34" charset="0"/>
                        </a:rPr>
                        <a:t> 99.57%</a:t>
                      </a:r>
                    </a:p>
                  </a:txBody>
                  <a:tcPr marL="3810" marR="3810" marT="3810" marB="0" anchor="b"/>
                </a:tc>
                <a:tc>
                  <a:txBody>
                    <a:bodyPr/>
                    <a:lstStyle/>
                    <a:p>
                      <a:pPr algn="l" fontAlgn="b"/>
                      <a:r>
                        <a:rPr lang="en-US" sz="3600" b="0" i="0" u="none" strike="noStrike" dirty="0">
                          <a:solidFill>
                            <a:srgbClr val="000000"/>
                          </a:solidFill>
                          <a:effectLst/>
                          <a:latin typeface="Calibri" panose="020F0502020204030204" pitchFamily="34" charset="0"/>
                        </a:rPr>
                        <a:t> 0.986</a:t>
                      </a:r>
                    </a:p>
                  </a:txBody>
                  <a:tcPr marL="3810" marR="3810" marT="3810" marB="0" anchor="b"/>
                </a:tc>
                <a:extLst>
                  <a:ext uri="{0D108BD9-81ED-4DB2-BD59-A6C34878D82A}">
                    <a16:rowId xmlns:a16="http://schemas.microsoft.com/office/drawing/2014/main" val="815293012"/>
                  </a:ext>
                </a:extLst>
              </a:tr>
              <a:tr h="583272">
                <a:tc>
                  <a:txBody>
                    <a:bodyPr/>
                    <a:lstStyle/>
                    <a:p>
                      <a:pPr algn="l" fontAlgn="b"/>
                      <a:r>
                        <a:rPr lang="en-US" sz="3600" b="0" i="0" u="none" strike="noStrike" dirty="0">
                          <a:solidFill>
                            <a:srgbClr val="000000"/>
                          </a:solidFill>
                          <a:effectLst/>
                          <a:latin typeface="Calibri" panose="020F0502020204030204" pitchFamily="34" charset="0"/>
                        </a:rPr>
                        <a:t>Random Forest (parameters: </a:t>
                      </a:r>
                      <a:r>
                        <a:rPr lang="en-US" sz="2800" b="0" i="0" u="none" strike="noStrike" dirty="0" err="1">
                          <a:solidFill>
                            <a:srgbClr val="000000"/>
                          </a:solidFill>
                          <a:effectLst/>
                          <a:latin typeface="Calibri" panose="020F0502020204030204" pitchFamily="34" charset="0"/>
                        </a:rPr>
                        <a:t>mtry</a:t>
                      </a:r>
                      <a:r>
                        <a:rPr lang="en-US" sz="2800" b="0" i="0" u="none" strike="noStrike" dirty="0">
                          <a:solidFill>
                            <a:srgbClr val="000000"/>
                          </a:solidFill>
                          <a:effectLst/>
                          <a:latin typeface="Calibri" panose="020F0502020204030204" pitchFamily="34" charset="0"/>
                        </a:rPr>
                        <a:t>=1, </a:t>
                      </a:r>
                      <a:r>
                        <a:rPr lang="en-US" sz="2800" b="0" i="0" u="none" strike="noStrike" dirty="0" err="1">
                          <a:solidFill>
                            <a:srgbClr val="000000"/>
                          </a:solidFill>
                          <a:effectLst/>
                          <a:latin typeface="Calibri" panose="020F0502020204030204" pitchFamily="34" charset="0"/>
                        </a:rPr>
                        <a:t>ntree</a:t>
                      </a:r>
                      <a:r>
                        <a:rPr lang="en-US" sz="2800" b="0" i="0" u="none" strike="noStrike" dirty="0">
                          <a:solidFill>
                            <a:srgbClr val="000000"/>
                          </a:solidFill>
                          <a:effectLst/>
                          <a:latin typeface="Calibri" panose="020F0502020204030204" pitchFamily="34" charset="0"/>
                        </a:rPr>
                        <a:t>=1000 </a:t>
                      </a:r>
                      <a:r>
                        <a:rPr lang="en-US" sz="3600" b="0" i="0" u="none" strike="noStrike" dirty="0">
                          <a:solidFill>
                            <a:srgbClr val="000000"/>
                          </a:solidFill>
                          <a:effectLst/>
                          <a:latin typeface="Calibri" panose="020F0502020204030204" pitchFamily="34" charset="0"/>
                        </a:rPr>
                        <a:t>)</a:t>
                      </a:r>
                    </a:p>
                  </a:txBody>
                  <a:tcPr marL="3810" marR="3810" marT="3810" marB="0" anchor="b"/>
                </a:tc>
                <a:tc>
                  <a:txBody>
                    <a:bodyPr/>
                    <a:lstStyle/>
                    <a:p>
                      <a:pPr algn="l" fontAlgn="b"/>
                      <a:r>
                        <a:rPr lang="en-US" sz="3600" b="0" i="0" u="none" strike="noStrike" dirty="0">
                          <a:solidFill>
                            <a:srgbClr val="000000"/>
                          </a:solidFill>
                          <a:effectLst/>
                          <a:latin typeface="Calibri" panose="020F0502020204030204" pitchFamily="34" charset="0"/>
                        </a:rPr>
                        <a:t> 99.95%</a:t>
                      </a:r>
                    </a:p>
                  </a:txBody>
                  <a:tcPr marL="3810" marR="3810" marT="3810" marB="0" anchor="b"/>
                </a:tc>
                <a:tc>
                  <a:txBody>
                    <a:bodyPr/>
                    <a:lstStyle/>
                    <a:p>
                      <a:pPr algn="l" fontAlgn="b"/>
                      <a:r>
                        <a:rPr lang="en-US" sz="3600" b="0" i="0" u="none" strike="noStrike" dirty="0">
                          <a:solidFill>
                            <a:srgbClr val="000000"/>
                          </a:solidFill>
                          <a:effectLst/>
                          <a:latin typeface="Calibri" panose="020F0502020204030204" pitchFamily="34" charset="0"/>
                        </a:rPr>
                        <a:t> 0.999 </a:t>
                      </a:r>
                    </a:p>
                  </a:txBody>
                  <a:tcPr marL="3810" marR="3810" marT="3810" marB="0" anchor="b"/>
                </a:tc>
                <a:extLst>
                  <a:ext uri="{0D108BD9-81ED-4DB2-BD59-A6C34878D82A}">
                    <a16:rowId xmlns:a16="http://schemas.microsoft.com/office/drawing/2014/main" val="4279618485"/>
                  </a:ext>
                </a:extLst>
              </a:tr>
              <a:tr h="583272">
                <a:tc>
                  <a:txBody>
                    <a:bodyPr/>
                    <a:lstStyle/>
                    <a:p>
                      <a:pPr algn="l" fontAlgn="b"/>
                      <a:r>
                        <a:rPr lang="en-US" sz="3600" b="0" i="0" u="none" strike="noStrike" dirty="0">
                          <a:solidFill>
                            <a:srgbClr val="000000"/>
                          </a:solidFill>
                          <a:effectLst/>
                          <a:latin typeface="Calibri" panose="020F0502020204030204" pitchFamily="34" charset="0"/>
                        </a:rPr>
                        <a:t>SVM (kernel type = radial )</a:t>
                      </a:r>
                    </a:p>
                  </a:txBody>
                  <a:tcPr marL="3810" marR="3810" marT="3810" marB="0" anchor="b"/>
                </a:tc>
                <a:tc>
                  <a:txBody>
                    <a:bodyPr/>
                    <a:lstStyle/>
                    <a:p>
                      <a:pPr algn="l" fontAlgn="b"/>
                      <a:r>
                        <a:rPr lang="en-US" sz="3600" b="0" i="0" u="none" strike="noStrike" dirty="0">
                          <a:solidFill>
                            <a:srgbClr val="000000"/>
                          </a:solidFill>
                          <a:effectLst/>
                          <a:latin typeface="Calibri" panose="020F0502020204030204" pitchFamily="34" charset="0"/>
                        </a:rPr>
                        <a:t> 99.73%</a:t>
                      </a:r>
                    </a:p>
                  </a:txBody>
                  <a:tcPr marL="3810" marR="3810" marT="3810" marB="0" anchor="b"/>
                </a:tc>
                <a:tc>
                  <a:txBody>
                    <a:bodyPr/>
                    <a:lstStyle/>
                    <a:p>
                      <a:pPr algn="l" fontAlgn="b"/>
                      <a:r>
                        <a:rPr lang="en-US" sz="3600" b="0" i="0" u="none" strike="noStrike" dirty="0">
                          <a:solidFill>
                            <a:srgbClr val="000000"/>
                          </a:solidFill>
                          <a:effectLst/>
                          <a:latin typeface="Calibri" panose="020F0502020204030204" pitchFamily="34" charset="0"/>
                        </a:rPr>
                        <a:t> 0.989</a:t>
                      </a:r>
                    </a:p>
                  </a:txBody>
                  <a:tcPr marL="3810" marR="3810" marT="3810" marB="0" anchor="b"/>
                </a:tc>
                <a:extLst>
                  <a:ext uri="{0D108BD9-81ED-4DB2-BD59-A6C34878D82A}">
                    <a16:rowId xmlns:a16="http://schemas.microsoft.com/office/drawing/2014/main" val="849044471"/>
                  </a:ext>
                </a:extLst>
              </a:tr>
            </a:tbl>
          </a:graphicData>
        </a:graphic>
      </p:graphicFrame>
      <p:sp>
        <p:nvSpPr>
          <p:cNvPr id="5" name="TextBox 4">
            <a:extLst>
              <a:ext uri="{FF2B5EF4-FFF2-40B4-BE49-F238E27FC236}">
                <a16:creationId xmlns:a16="http://schemas.microsoft.com/office/drawing/2014/main" id="{62B65972-8CE2-44EC-A52C-3AED83F53D0D}"/>
              </a:ext>
            </a:extLst>
          </p:cNvPr>
          <p:cNvSpPr txBox="1"/>
          <p:nvPr/>
        </p:nvSpPr>
        <p:spPr>
          <a:xfrm>
            <a:off x="63795" y="69112"/>
            <a:ext cx="3181192" cy="461665"/>
          </a:xfrm>
          <a:prstGeom prst="rect">
            <a:avLst/>
          </a:prstGeom>
          <a:noFill/>
        </p:spPr>
        <p:txBody>
          <a:bodyPr wrap="none" rtlCol="0">
            <a:spAutoFit/>
          </a:bodyPr>
          <a:lstStyle/>
          <a:p>
            <a:r>
              <a:rPr lang="en-US" sz="2400" b="1" dirty="0"/>
              <a:t>RESULTS</a:t>
            </a:r>
            <a:r>
              <a:rPr lang="en-US" sz="2400" dirty="0"/>
              <a:t>  </a:t>
            </a:r>
            <a:r>
              <a:rPr lang="en-US" sz="2400" dirty="0">
                <a:solidFill>
                  <a:schemeClr val="bg1">
                    <a:lumMod val="75000"/>
                  </a:schemeClr>
                </a:solidFill>
              </a:rPr>
              <a:t>CONCLUSIONS</a:t>
            </a:r>
          </a:p>
        </p:txBody>
      </p:sp>
    </p:spTree>
    <p:extLst>
      <p:ext uri="{BB962C8B-B14F-4D97-AF65-F5344CB8AC3E}">
        <p14:creationId xmlns:p14="http://schemas.microsoft.com/office/powerpoint/2010/main" val="255326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D4CEA-E5AE-4B1E-8156-EEDB48BF4AED}"/>
              </a:ext>
            </a:extLst>
          </p:cNvPr>
          <p:cNvSpPr>
            <a:spLocks noGrp="1"/>
          </p:cNvSpPr>
          <p:nvPr>
            <p:ph type="title"/>
          </p:nvPr>
        </p:nvSpPr>
        <p:spPr/>
        <p:txBody>
          <a:bodyPr/>
          <a:lstStyle/>
          <a:p>
            <a:r>
              <a:rPr lang="en-US" b="1" dirty="0"/>
              <a:t>Performance Metrics, Hold-Out Data:</a:t>
            </a:r>
          </a:p>
        </p:txBody>
      </p:sp>
      <p:graphicFrame>
        <p:nvGraphicFramePr>
          <p:cNvPr id="4" name="Table 3">
            <a:extLst>
              <a:ext uri="{FF2B5EF4-FFF2-40B4-BE49-F238E27FC236}">
                <a16:creationId xmlns:a16="http://schemas.microsoft.com/office/drawing/2014/main" id="{A7CEA897-980E-4A75-9780-86351FC0D921}"/>
              </a:ext>
            </a:extLst>
          </p:cNvPr>
          <p:cNvGraphicFramePr>
            <a:graphicFrameLocks noGrp="1"/>
          </p:cNvGraphicFramePr>
          <p:nvPr>
            <p:extLst>
              <p:ext uri="{D42A27DB-BD31-4B8C-83A1-F6EECF244321}">
                <p14:modId xmlns:p14="http://schemas.microsoft.com/office/powerpoint/2010/main" val="3079176806"/>
              </p:ext>
            </p:extLst>
          </p:nvPr>
        </p:nvGraphicFramePr>
        <p:xfrm>
          <a:off x="432496" y="1456660"/>
          <a:ext cx="10515600" cy="5149362"/>
        </p:xfrm>
        <a:graphic>
          <a:graphicData uri="http://schemas.openxmlformats.org/drawingml/2006/table">
            <a:tbl>
              <a:tblPr>
                <a:tableStyleId>{7DF18680-E054-41AD-8BC1-D1AEF772440D}</a:tableStyleId>
              </a:tblPr>
              <a:tblGrid>
                <a:gridCol w="5218782">
                  <a:extLst>
                    <a:ext uri="{9D8B030D-6E8A-4147-A177-3AD203B41FA5}">
                      <a16:colId xmlns:a16="http://schemas.microsoft.com/office/drawing/2014/main" val="894772311"/>
                    </a:ext>
                  </a:extLst>
                </a:gridCol>
                <a:gridCol w="2648409">
                  <a:extLst>
                    <a:ext uri="{9D8B030D-6E8A-4147-A177-3AD203B41FA5}">
                      <a16:colId xmlns:a16="http://schemas.microsoft.com/office/drawing/2014/main" val="284855583"/>
                    </a:ext>
                  </a:extLst>
                </a:gridCol>
                <a:gridCol w="2648409">
                  <a:extLst>
                    <a:ext uri="{9D8B030D-6E8A-4147-A177-3AD203B41FA5}">
                      <a16:colId xmlns:a16="http://schemas.microsoft.com/office/drawing/2014/main" val="1463637364"/>
                    </a:ext>
                  </a:extLst>
                </a:gridCol>
              </a:tblGrid>
              <a:tr h="583272">
                <a:tc>
                  <a:txBody>
                    <a:bodyPr/>
                    <a:lstStyle/>
                    <a:p>
                      <a:pPr algn="l" fontAlgn="b"/>
                      <a:r>
                        <a:rPr lang="en-US" sz="3600" b="1" u="none" strike="noStrike" dirty="0">
                          <a:effectLst/>
                        </a:rPr>
                        <a:t>Method</a:t>
                      </a:r>
                      <a:endParaRPr lang="en-US" sz="3600" b="1" i="0" u="none" strike="noStrike" dirty="0">
                        <a:solidFill>
                          <a:srgbClr val="000000"/>
                        </a:solidFill>
                        <a:effectLst/>
                        <a:latin typeface="Calibri" panose="020F0502020204030204" pitchFamily="34" charset="0"/>
                      </a:endParaRPr>
                    </a:p>
                  </a:txBody>
                  <a:tcPr marL="3810" marR="3810" marT="3810" marB="0" anchor="b"/>
                </a:tc>
                <a:tc>
                  <a:txBody>
                    <a:bodyPr/>
                    <a:lstStyle/>
                    <a:p>
                      <a:pPr algn="l" fontAlgn="b"/>
                      <a:r>
                        <a:rPr lang="en-US" sz="3600" b="1" u="none" strike="noStrike" dirty="0">
                          <a:effectLst/>
                        </a:rPr>
                        <a:t>Accuracy</a:t>
                      </a:r>
                      <a:endParaRPr lang="en-US" sz="3600" b="1" i="0" u="none" strike="noStrike" dirty="0">
                        <a:solidFill>
                          <a:srgbClr val="000000"/>
                        </a:solidFill>
                        <a:effectLst/>
                        <a:latin typeface="Calibri" panose="020F0502020204030204" pitchFamily="34" charset="0"/>
                      </a:endParaRPr>
                    </a:p>
                  </a:txBody>
                  <a:tcPr marL="3810" marR="3810" marT="3810" marB="0" anchor="b"/>
                </a:tc>
                <a:tc>
                  <a:txBody>
                    <a:bodyPr/>
                    <a:lstStyle/>
                    <a:p>
                      <a:pPr algn="l" fontAlgn="b"/>
                      <a:r>
                        <a:rPr lang="en-US" sz="3600" b="1" i="0" u="none" strike="noStrike" dirty="0">
                          <a:solidFill>
                            <a:srgbClr val="000000"/>
                          </a:solidFill>
                          <a:effectLst/>
                          <a:latin typeface="Calibri" panose="020F0502020204030204" pitchFamily="34" charset="0"/>
                        </a:rPr>
                        <a:t> AUC</a:t>
                      </a:r>
                    </a:p>
                  </a:txBody>
                  <a:tcPr marL="3810" marR="3810" marT="3810" marB="0" anchor="b"/>
                </a:tc>
                <a:extLst>
                  <a:ext uri="{0D108BD9-81ED-4DB2-BD59-A6C34878D82A}">
                    <a16:rowId xmlns:a16="http://schemas.microsoft.com/office/drawing/2014/main" val="1749536310"/>
                  </a:ext>
                </a:extLst>
              </a:tr>
              <a:tr h="583272">
                <a:tc>
                  <a:txBody>
                    <a:bodyPr/>
                    <a:lstStyle/>
                    <a:p>
                      <a:pPr algn="l" fontAlgn="b"/>
                      <a:r>
                        <a:rPr lang="en-US" sz="3600" u="none" strike="noStrike" dirty="0">
                          <a:effectLst/>
                        </a:rPr>
                        <a:t>KNN (</a:t>
                      </a:r>
                      <a:r>
                        <a:rPr lang="en-US" sz="3600" i="1" u="none" strike="noStrike" dirty="0">
                          <a:effectLst/>
                        </a:rPr>
                        <a:t>K </a:t>
                      </a:r>
                      <a:r>
                        <a:rPr lang="en-US" sz="3600" u="none" strike="noStrike" dirty="0">
                          <a:effectLst/>
                        </a:rPr>
                        <a:t>=  7  )</a:t>
                      </a:r>
                      <a:endParaRPr lang="en-US" sz="3600" b="0" i="0" u="none" strike="noStrike" dirty="0">
                        <a:solidFill>
                          <a:srgbClr val="000000"/>
                        </a:solidFill>
                        <a:effectLst/>
                        <a:latin typeface="Calibri" panose="020F0502020204030204" pitchFamily="34" charset="0"/>
                      </a:endParaRPr>
                    </a:p>
                  </a:txBody>
                  <a:tcPr marL="3810" marR="3810" marT="3810" marB="0" anchor="b"/>
                </a:tc>
                <a:tc>
                  <a:txBody>
                    <a:bodyPr/>
                    <a:lstStyle/>
                    <a:p>
                      <a:pPr algn="l" fontAlgn="b"/>
                      <a:r>
                        <a:rPr lang="en-US" sz="3600" b="0" i="0" u="none" strike="noStrike" dirty="0">
                          <a:solidFill>
                            <a:srgbClr val="000000"/>
                          </a:solidFill>
                          <a:effectLst/>
                          <a:latin typeface="Calibri" panose="020F0502020204030204" pitchFamily="34" charset="0"/>
                        </a:rPr>
                        <a:t> 99.23%</a:t>
                      </a:r>
                    </a:p>
                  </a:txBody>
                  <a:tcPr marL="3810" marR="3810" marT="3810" marB="0" anchor="b"/>
                </a:tc>
                <a:tc>
                  <a:txBody>
                    <a:bodyPr/>
                    <a:lstStyle/>
                    <a:p>
                      <a:pPr algn="l" fontAlgn="b"/>
                      <a:r>
                        <a:rPr lang="en-US" sz="3600" b="0" i="0" u="none" strike="noStrike" dirty="0">
                          <a:solidFill>
                            <a:srgbClr val="000000"/>
                          </a:solidFill>
                          <a:effectLst/>
                          <a:latin typeface="Calibri" panose="020F0502020204030204" pitchFamily="34" charset="0"/>
                        </a:rPr>
                        <a:t> 0.952</a:t>
                      </a:r>
                    </a:p>
                  </a:txBody>
                  <a:tcPr marL="3810" marR="3810" marT="3810" marB="0" anchor="b"/>
                </a:tc>
                <a:extLst>
                  <a:ext uri="{0D108BD9-81ED-4DB2-BD59-A6C34878D82A}">
                    <a16:rowId xmlns:a16="http://schemas.microsoft.com/office/drawing/2014/main" val="1072464708"/>
                  </a:ext>
                </a:extLst>
              </a:tr>
              <a:tr h="583272">
                <a:tc>
                  <a:txBody>
                    <a:bodyPr/>
                    <a:lstStyle/>
                    <a:p>
                      <a:pPr algn="l" fontAlgn="b"/>
                      <a:r>
                        <a:rPr lang="en-US" sz="3600" u="none" strike="noStrike">
                          <a:effectLst/>
                        </a:rPr>
                        <a:t>LDA</a:t>
                      </a:r>
                      <a:endParaRPr lang="en-US" sz="36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3600" b="0" i="0" u="none" strike="noStrike" dirty="0">
                          <a:solidFill>
                            <a:srgbClr val="000000"/>
                          </a:solidFill>
                          <a:effectLst/>
                          <a:latin typeface="Calibri" panose="020F0502020204030204" pitchFamily="34" charset="0"/>
                        </a:rPr>
                        <a:t> 99.73%</a:t>
                      </a:r>
                    </a:p>
                  </a:txBody>
                  <a:tcPr marL="3810" marR="3810" marT="3810" marB="0" anchor="b"/>
                </a:tc>
                <a:tc>
                  <a:txBody>
                    <a:bodyPr/>
                    <a:lstStyle/>
                    <a:p>
                      <a:pPr algn="l" fontAlgn="b"/>
                      <a:r>
                        <a:rPr lang="en-US" sz="3600" b="0" i="0" u="none" strike="noStrike" dirty="0">
                          <a:solidFill>
                            <a:srgbClr val="000000"/>
                          </a:solidFill>
                          <a:effectLst/>
                          <a:latin typeface="Calibri" panose="020F0502020204030204" pitchFamily="34" charset="0"/>
                        </a:rPr>
                        <a:t> 0.998</a:t>
                      </a:r>
                    </a:p>
                  </a:txBody>
                  <a:tcPr marL="3810" marR="3810" marT="3810" marB="0" anchor="b"/>
                </a:tc>
                <a:extLst>
                  <a:ext uri="{0D108BD9-81ED-4DB2-BD59-A6C34878D82A}">
                    <a16:rowId xmlns:a16="http://schemas.microsoft.com/office/drawing/2014/main" val="2343274196"/>
                  </a:ext>
                </a:extLst>
              </a:tr>
              <a:tr h="583272">
                <a:tc>
                  <a:txBody>
                    <a:bodyPr/>
                    <a:lstStyle/>
                    <a:p>
                      <a:pPr algn="l" fontAlgn="b"/>
                      <a:r>
                        <a:rPr lang="en-US" sz="3600" u="none" strike="noStrike">
                          <a:effectLst/>
                        </a:rPr>
                        <a:t>QDA</a:t>
                      </a:r>
                      <a:endParaRPr lang="en-US" sz="36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3600" b="0" i="0" u="none" strike="noStrike" dirty="0">
                          <a:solidFill>
                            <a:srgbClr val="000000"/>
                          </a:solidFill>
                          <a:effectLst/>
                          <a:latin typeface="Calibri" panose="020F0502020204030204" pitchFamily="34" charset="0"/>
                        </a:rPr>
                        <a:t> 99.39%</a:t>
                      </a:r>
                    </a:p>
                  </a:txBody>
                  <a:tcPr marL="3810" marR="3810" marT="3810" marB="0" anchor="b"/>
                </a:tc>
                <a:tc>
                  <a:txBody>
                    <a:bodyPr/>
                    <a:lstStyle/>
                    <a:p>
                      <a:pPr algn="l" fontAlgn="b"/>
                      <a:r>
                        <a:rPr lang="en-US" sz="3600" b="0" i="0" u="none" strike="noStrike" dirty="0">
                          <a:solidFill>
                            <a:srgbClr val="000000"/>
                          </a:solidFill>
                          <a:effectLst/>
                          <a:latin typeface="Calibri" panose="020F0502020204030204" pitchFamily="34" charset="0"/>
                        </a:rPr>
                        <a:t> 0.794</a:t>
                      </a:r>
                    </a:p>
                  </a:txBody>
                  <a:tcPr marL="3810" marR="3810" marT="3810" marB="0" anchor="b"/>
                </a:tc>
                <a:extLst>
                  <a:ext uri="{0D108BD9-81ED-4DB2-BD59-A6C34878D82A}">
                    <a16:rowId xmlns:a16="http://schemas.microsoft.com/office/drawing/2014/main" val="1553670215"/>
                  </a:ext>
                </a:extLst>
              </a:tr>
              <a:tr h="583272">
                <a:tc>
                  <a:txBody>
                    <a:bodyPr/>
                    <a:lstStyle/>
                    <a:p>
                      <a:pPr algn="l" fontAlgn="b"/>
                      <a:r>
                        <a:rPr lang="en-US" sz="3600" u="none" strike="noStrike" dirty="0">
                          <a:effectLst/>
                        </a:rPr>
                        <a:t>Logistic Regression</a:t>
                      </a:r>
                      <a:endParaRPr lang="en-US" sz="3600" b="0" i="0" u="none" strike="noStrike" dirty="0">
                        <a:solidFill>
                          <a:srgbClr val="000000"/>
                        </a:solidFill>
                        <a:effectLst/>
                        <a:latin typeface="Calibri" panose="020F0502020204030204" pitchFamily="34" charset="0"/>
                      </a:endParaRPr>
                    </a:p>
                  </a:txBody>
                  <a:tcPr marL="3810" marR="3810" marT="3810" marB="0" anchor="b"/>
                </a:tc>
                <a:tc>
                  <a:txBody>
                    <a:bodyPr/>
                    <a:lstStyle/>
                    <a:p>
                      <a:pPr algn="l" fontAlgn="b"/>
                      <a:r>
                        <a:rPr lang="en-US" sz="3600" b="0" i="0" u="none" strike="noStrike" dirty="0">
                          <a:solidFill>
                            <a:srgbClr val="000000"/>
                          </a:solidFill>
                          <a:effectLst/>
                          <a:latin typeface="Calibri" panose="020F0502020204030204" pitchFamily="34" charset="0"/>
                        </a:rPr>
                        <a:t> 99.21%</a:t>
                      </a:r>
                    </a:p>
                  </a:txBody>
                  <a:tcPr marL="3810" marR="3810" marT="3810" marB="0" anchor="b"/>
                </a:tc>
                <a:tc>
                  <a:txBody>
                    <a:bodyPr/>
                    <a:lstStyle/>
                    <a:p>
                      <a:pPr algn="l" fontAlgn="b"/>
                      <a:r>
                        <a:rPr lang="en-US" sz="3600" b="0" i="0" u="none" strike="noStrike" dirty="0">
                          <a:solidFill>
                            <a:srgbClr val="000000"/>
                          </a:solidFill>
                          <a:effectLst/>
                          <a:latin typeface="Calibri" panose="020F0502020204030204" pitchFamily="34" charset="0"/>
                        </a:rPr>
                        <a:t> 0.983</a:t>
                      </a:r>
                    </a:p>
                  </a:txBody>
                  <a:tcPr marL="3810" marR="3810" marT="3810" marB="0" anchor="b"/>
                </a:tc>
                <a:extLst>
                  <a:ext uri="{0D108BD9-81ED-4DB2-BD59-A6C34878D82A}">
                    <a16:rowId xmlns:a16="http://schemas.microsoft.com/office/drawing/2014/main" val="815293012"/>
                  </a:ext>
                </a:extLst>
              </a:tr>
              <a:tr h="583272">
                <a:tc>
                  <a:txBody>
                    <a:bodyPr/>
                    <a:lstStyle/>
                    <a:p>
                      <a:pPr algn="l" fontAlgn="b"/>
                      <a:r>
                        <a:rPr lang="en-US" sz="3600" b="0" i="0" u="none" strike="noStrike" dirty="0">
                          <a:solidFill>
                            <a:srgbClr val="000000"/>
                          </a:solidFill>
                          <a:effectLst/>
                          <a:latin typeface="Calibri" panose="020F0502020204030204" pitchFamily="34" charset="0"/>
                        </a:rPr>
                        <a:t>Random Forest (parameters: </a:t>
                      </a:r>
                      <a:r>
                        <a:rPr lang="en-US" sz="2800" b="0" i="0" u="none" strike="noStrike" dirty="0" err="1">
                          <a:solidFill>
                            <a:srgbClr val="000000"/>
                          </a:solidFill>
                          <a:effectLst/>
                          <a:latin typeface="Calibri" panose="020F0502020204030204" pitchFamily="34" charset="0"/>
                        </a:rPr>
                        <a:t>mtry</a:t>
                      </a:r>
                      <a:r>
                        <a:rPr lang="en-US" sz="2800" b="0" i="0" u="none" strike="noStrike" dirty="0">
                          <a:solidFill>
                            <a:srgbClr val="000000"/>
                          </a:solidFill>
                          <a:effectLst/>
                          <a:latin typeface="Calibri" panose="020F0502020204030204" pitchFamily="34" charset="0"/>
                        </a:rPr>
                        <a:t>=1, </a:t>
                      </a:r>
                      <a:r>
                        <a:rPr lang="en-US" sz="2800" b="0" i="0" u="none" strike="noStrike" dirty="0" err="1">
                          <a:solidFill>
                            <a:srgbClr val="000000"/>
                          </a:solidFill>
                          <a:effectLst/>
                          <a:latin typeface="Calibri" panose="020F0502020204030204" pitchFamily="34" charset="0"/>
                        </a:rPr>
                        <a:t>ntree</a:t>
                      </a:r>
                      <a:r>
                        <a:rPr lang="en-US" sz="2800" b="0" i="0" u="none" strike="noStrike" dirty="0">
                          <a:solidFill>
                            <a:srgbClr val="000000"/>
                          </a:solidFill>
                          <a:effectLst/>
                          <a:latin typeface="Calibri" panose="020F0502020204030204" pitchFamily="34" charset="0"/>
                        </a:rPr>
                        <a:t>=1000 </a:t>
                      </a:r>
                      <a:r>
                        <a:rPr lang="en-US" sz="3600" b="0" i="0" u="none" strike="noStrike" dirty="0">
                          <a:solidFill>
                            <a:srgbClr val="000000"/>
                          </a:solidFill>
                          <a:effectLst/>
                          <a:latin typeface="Calibri" panose="020F0502020204030204" pitchFamily="34" charset="0"/>
                        </a:rPr>
                        <a:t>)</a:t>
                      </a:r>
                    </a:p>
                  </a:txBody>
                  <a:tcPr marL="3810" marR="3810" marT="3810" marB="0" anchor="b"/>
                </a:tc>
                <a:tc>
                  <a:txBody>
                    <a:bodyPr/>
                    <a:lstStyle/>
                    <a:p>
                      <a:pPr algn="l" fontAlgn="b"/>
                      <a:r>
                        <a:rPr lang="en-US" sz="3600" b="0" i="0" u="none" strike="noStrike" dirty="0">
                          <a:solidFill>
                            <a:srgbClr val="000000"/>
                          </a:solidFill>
                          <a:effectLst/>
                          <a:latin typeface="Calibri" panose="020F0502020204030204" pitchFamily="34" charset="0"/>
                        </a:rPr>
                        <a:t> 99.48%</a:t>
                      </a:r>
                    </a:p>
                  </a:txBody>
                  <a:tcPr marL="3810" marR="3810" marT="3810" marB="0" anchor="b"/>
                </a:tc>
                <a:tc>
                  <a:txBody>
                    <a:bodyPr/>
                    <a:lstStyle/>
                    <a:p>
                      <a:pPr algn="l" fontAlgn="b"/>
                      <a:r>
                        <a:rPr lang="en-US" sz="3600" b="0" i="0" u="none" strike="noStrike" dirty="0">
                          <a:solidFill>
                            <a:srgbClr val="000000"/>
                          </a:solidFill>
                          <a:effectLst/>
                          <a:latin typeface="Calibri" panose="020F0502020204030204" pitchFamily="34" charset="0"/>
                        </a:rPr>
                        <a:t> 0.982</a:t>
                      </a:r>
                    </a:p>
                  </a:txBody>
                  <a:tcPr marL="3810" marR="3810" marT="3810" marB="0" anchor="b"/>
                </a:tc>
                <a:extLst>
                  <a:ext uri="{0D108BD9-81ED-4DB2-BD59-A6C34878D82A}">
                    <a16:rowId xmlns:a16="http://schemas.microsoft.com/office/drawing/2014/main" val="4279618485"/>
                  </a:ext>
                </a:extLst>
              </a:tr>
              <a:tr h="583272">
                <a:tc>
                  <a:txBody>
                    <a:bodyPr/>
                    <a:lstStyle/>
                    <a:p>
                      <a:pPr algn="l" fontAlgn="b"/>
                      <a:r>
                        <a:rPr lang="en-US" sz="3600" b="0" i="0" u="none" strike="noStrike" dirty="0">
                          <a:solidFill>
                            <a:srgbClr val="000000"/>
                          </a:solidFill>
                          <a:effectLst/>
                          <a:latin typeface="Calibri" panose="020F0502020204030204" pitchFamily="34" charset="0"/>
                        </a:rPr>
                        <a:t>SVM (kernel type = linear )</a:t>
                      </a:r>
                    </a:p>
                  </a:txBody>
                  <a:tcPr marL="3810" marR="3810" marT="3810" marB="0" anchor="b"/>
                </a:tc>
                <a:tc>
                  <a:txBody>
                    <a:bodyPr/>
                    <a:lstStyle/>
                    <a:p>
                      <a:pPr algn="l" fontAlgn="b"/>
                      <a:r>
                        <a:rPr lang="en-US" sz="3600" b="0" i="0" u="none" strike="noStrike" dirty="0">
                          <a:solidFill>
                            <a:srgbClr val="000000"/>
                          </a:solidFill>
                          <a:effectLst/>
                          <a:latin typeface="Calibri" panose="020F0502020204030204" pitchFamily="34" charset="0"/>
                        </a:rPr>
                        <a:t> 99.31%</a:t>
                      </a:r>
                    </a:p>
                  </a:txBody>
                  <a:tcPr marL="3810" marR="3810" marT="3810" marB="0" anchor="b"/>
                </a:tc>
                <a:tc>
                  <a:txBody>
                    <a:bodyPr/>
                    <a:lstStyle/>
                    <a:p>
                      <a:pPr algn="l" fontAlgn="b"/>
                      <a:r>
                        <a:rPr lang="en-US" sz="3600" b="0" i="0" u="none" strike="noStrike" dirty="0">
                          <a:solidFill>
                            <a:srgbClr val="000000"/>
                          </a:solidFill>
                          <a:effectLst/>
                          <a:latin typeface="Calibri" panose="020F0502020204030204" pitchFamily="34" charset="0"/>
                        </a:rPr>
                        <a:t> 0.988</a:t>
                      </a:r>
                    </a:p>
                  </a:txBody>
                  <a:tcPr marL="3810" marR="3810" marT="3810" marB="0" anchor="b"/>
                </a:tc>
                <a:extLst>
                  <a:ext uri="{0D108BD9-81ED-4DB2-BD59-A6C34878D82A}">
                    <a16:rowId xmlns:a16="http://schemas.microsoft.com/office/drawing/2014/main" val="849044471"/>
                  </a:ext>
                </a:extLst>
              </a:tr>
            </a:tbl>
          </a:graphicData>
        </a:graphic>
      </p:graphicFrame>
      <p:sp>
        <p:nvSpPr>
          <p:cNvPr id="6" name="TextBox 5">
            <a:extLst>
              <a:ext uri="{FF2B5EF4-FFF2-40B4-BE49-F238E27FC236}">
                <a16:creationId xmlns:a16="http://schemas.microsoft.com/office/drawing/2014/main" id="{053E1293-A0CA-48DD-907D-DF451B3D3ACD}"/>
              </a:ext>
            </a:extLst>
          </p:cNvPr>
          <p:cNvSpPr txBox="1"/>
          <p:nvPr/>
        </p:nvSpPr>
        <p:spPr>
          <a:xfrm>
            <a:off x="63795" y="69112"/>
            <a:ext cx="3181192" cy="461665"/>
          </a:xfrm>
          <a:prstGeom prst="rect">
            <a:avLst/>
          </a:prstGeom>
          <a:noFill/>
        </p:spPr>
        <p:txBody>
          <a:bodyPr wrap="none" rtlCol="0">
            <a:spAutoFit/>
          </a:bodyPr>
          <a:lstStyle/>
          <a:p>
            <a:r>
              <a:rPr lang="en-US" sz="2400" b="1" dirty="0"/>
              <a:t>RESULTS</a:t>
            </a:r>
            <a:r>
              <a:rPr lang="en-US" sz="2400" dirty="0"/>
              <a:t>  </a:t>
            </a:r>
            <a:r>
              <a:rPr lang="en-US" sz="2400" dirty="0">
                <a:solidFill>
                  <a:schemeClr val="bg1">
                    <a:lumMod val="75000"/>
                  </a:schemeClr>
                </a:solidFill>
              </a:rPr>
              <a:t>CONCLUSIONS</a:t>
            </a:r>
          </a:p>
        </p:txBody>
      </p:sp>
    </p:spTree>
    <p:extLst>
      <p:ext uri="{BB962C8B-B14F-4D97-AF65-F5344CB8AC3E}">
        <p14:creationId xmlns:p14="http://schemas.microsoft.com/office/powerpoint/2010/main" val="3942208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C5273-6619-439F-8620-6610E7D37654}"/>
              </a:ext>
            </a:extLst>
          </p:cNvPr>
          <p:cNvSpPr>
            <a:spLocks noGrp="1"/>
          </p:cNvSpPr>
          <p:nvPr>
            <p:ph type="title"/>
          </p:nvPr>
        </p:nvSpPr>
        <p:spPr/>
        <p:txBody>
          <a:bodyPr/>
          <a:lstStyle/>
          <a:p>
            <a:r>
              <a:rPr lang="en-US" b="1" dirty="0"/>
              <a:t>Conclusions:</a:t>
            </a:r>
          </a:p>
        </p:txBody>
      </p:sp>
      <p:sp>
        <p:nvSpPr>
          <p:cNvPr id="3" name="Content Placeholder 2">
            <a:extLst>
              <a:ext uri="{FF2B5EF4-FFF2-40B4-BE49-F238E27FC236}">
                <a16:creationId xmlns:a16="http://schemas.microsoft.com/office/drawing/2014/main" id="{BB2BF823-AB52-4BB1-B915-0F6907617AE9}"/>
              </a:ext>
            </a:extLst>
          </p:cNvPr>
          <p:cNvSpPr>
            <a:spLocks noGrp="1"/>
          </p:cNvSpPr>
          <p:nvPr>
            <p:ph idx="1"/>
          </p:nvPr>
        </p:nvSpPr>
        <p:spPr/>
        <p:txBody>
          <a:bodyPr/>
          <a:lstStyle/>
          <a:p>
            <a:r>
              <a:rPr lang="en-US" dirty="0"/>
              <a:t>The random forest model works has the greatest accuracy measure for the cross-validation data, followed by SVM-radial and KNN. </a:t>
            </a:r>
          </a:p>
          <a:p>
            <a:r>
              <a:rPr lang="en-US" dirty="0"/>
              <a:t>LDA, despite having the worst cross-validation accuracy, has the highest hold out accuracy. It also has a good sensitivity rate, capturing 91.23% of the true blue tarp. </a:t>
            </a:r>
          </a:p>
          <a:p>
            <a:r>
              <a:rPr lang="en-US" dirty="0"/>
              <a:t>I would recommend using the LDA model. It has a great accuracy percentage, a very good sensitivity rate, and does not cost too much computational time to run. SVM have very good accuracy rates and the best sensitivity rates, however SVM have too many false positives for my liking.</a:t>
            </a:r>
          </a:p>
        </p:txBody>
      </p:sp>
      <p:sp>
        <p:nvSpPr>
          <p:cNvPr id="4" name="TextBox 3">
            <a:extLst>
              <a:ext uri="{FF2B5EF4-FFF2-40B4-BE49-F238E27FC236}">
                <a16:creationId xmlns:a16="http://schemas.microsoft.com/office/drawing/2014/main" id="{E7C614E1-A6E2-4045-BE05-582B1CB454B2}"/>
              </a:ext>
            </a:extLst>
          </p:cNvPr>
          <p:cNvSpPr txBox="1"/>
          <p:nvPr/>
        </p:nvSpPr>
        <p:spPr>
          <a:xfrm>
            <a:off x="63795" y="69112"/>
            <a:ext cx="3214406" cy="461665"/>
          </a:xfrm>
          <a:prstGeom prst="rect">
            <a:avLst/>
          </a:prstGeom>
          <a:noFill/>
        </p:spPr>
        <p:txBody>
          <a:bodyPr wrap="none" rtlCol="0">
            <a:spAutoFit/>
          </a:bodyPr>
          <a:lstStyle/>
          <a:p>
            <a:r>
              <a:rPr lang="en-US" sz="2400" dirty="0">
                <a:solidFill>
                  <a:schemeClr val="bg1">
                    <a:lumMod val="75000"/>
                  </a:schemeClr>
                </a:solidFill>
              </a:rPr>
              <a:t>RESULTS</a:t>
            </a:r>
            <a:r>
              <a:rPr lang="en-US" sz="2400" dirty="0"/>
              <a:t>  </a:t>
            </a:r>
            <a:r>
              <a:rPr lang="en-US" sz="2400" b="1" dirty="0"/>
              <a:t>CONCLUSIONS</a:t>
            </a:r>
          </a:p>
        </p:txBody>
      </p:sp>
    </p:spTree>
    <p:extLst>
      <p:ext uri="{BB962C8B-B14F-4D97-AF65-F5344CB8AC3E}">
        <p14:creationId xmlns:p14="http://schemas.microsoft.com/office/powerpoint/2010/main" val="1535929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3437</TotalTime>
  <Words>573</Words>
  <Application>Microsoft Office PowerPoint</Application>
  <PresentationFormat>Widescreen</PresentationFormat>
  <Paragraphs>78</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Disaster Relief Project Part 2</vt:lpstr>
      <vt:lpstr>Performance Metrics, 10x Cross-Validation:</vt:lpstr>
      <vt:lpstr>Performance Metrics, Hold-Out Data:</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Disaster Relief Project Part 1</dc:title>
  <dc:creator>William Basener</dc:creator>
  <cp:lastModifiedBy>Gavin Wiehl</cp:lastModifiedBy>
  <cp:revision>20</cp:revision>
  <dcterms:created xsi:type="dcterms:W3CDTF">2019-07-15T18:51:17Z</dcterms:created>
  <dcterms:modified xsi:type="dcterms:W3CDTF">2020-05-03T23:14:31Z</dcterms:modified>
</cp:coreProperties>
</file>