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60" r:id="rId4"/>
    <p:sldId id="261" r:id="rId5"/>
    <p:sldId id="258"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53082" autoAdjust="0"/>
  </p:normalViewPr>
  <p:slideViewPr>
    <p:cSldViewPr snapToGrid="0">
      <p:cViewPr varScale="1">
        <p:scale>
          <a:sx n="37" d="100"/>
          <a:sy n="37" d="100"/>
        </p:scale>
        <p:origin x="1445"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99713A-0511-4614-87BE-D113082406C5}" type="datetimeFigureOut">
              <a:rPr lang="en-US" smtClean="0"/>
              <a:t>3/1/2020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A4AD19-DBB1-40DC-8CC9-1BABAF7BC437}" type="slidenum">
              <a:rPr lang="en-US" smtClean="0"/>
              <a:t>‹#›</a:t>
            </a:fld>
            <a:endParaRPr lang="en-US"/>
          </a:p>
        </p:txBody>
      </p:sp>
    </p:spTree>
    <p:extLst>
      <p:ext uri="{BB962C8B-B14F-4D97-AF65-F5344CB8AC3E}">
        <p14:creationId xmlns:p14="http://schemas.microsoft.com/office/powerpoint/2010/main" val="19067958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200" b="1" i="0" u="none" strike="noStrike" dirty="0">
                <a:solidFill>
                  <a:srgbClr val="000000"/>
                </a:solidFill>
                <a:effectLst/>
                <a:latin typeface="Calibri" panose="020F0502020204030204" pitchFamily="34" charset="0"/>
              </a:rPr>
              <a:t>Results (30 points)</a:t>
            </a:r>
            <a:endParaRPr lang="en-US" b="0" dirty="0">
              <a:effectLst/>
            </a:endParaRPr>
          </a:p>
          <a:p>
            <a:pPr rtl="0">
              <a:spcBef>
                <a:spcPts val="0"/>
              </a:spcBef>
              <a:spcAft>
                <a:spcPts val="0"/>
              </a:spcAft>
            </a:pPr>
            <a:r>
              <a:rPr lang="en-US" sz="1200" b="0" i="0" u="none" strike="noStrike" dirty="0">
                <a:solidFill>
                  <a:srgbClr val="000000"/>
                </a:solidFill>
                <a:effectLst/>
                <a:latin typeface="Calibri" panose="020F0502020204030204" pitchFamily="34" charset="0"/>
              </a:rPr>
              <a:t>Fill in the % accuracy you get for each method </a:t>
            </a:r>
            <a:r>
              <a:rPr lang="en-US" sz="1200" b="1" i="0" u="none" strike="noStrike" dirty="0">
                <a:solidFill>
                  <a:srgbClr val="000000"/>
                </a:solidFill>
                <a:effectLst/>
                <a:latin typeface="Calibri" panose="020F0502020204030204" pitchFamily="34" charset="0"/>
              </a:rPr>
              <a:t>(24 points; 0, 3, or 6 points each based on reasonableness of answer)</a:t>
            </a:r>
            <a:endParaRPr lang="en-US" b="0" dirty="0">
              <a:effectLst/>
            </a:endParaRPr>
          </a:p>
          <a:p>
            <a:pPr rtl="0">
              <a:spcBef>
                <a:spcPts val="0"/>
              </a:spcBef>
              <a:spcAft>
                <a:spcPts val="0"/>
              </a:spcAft>
            </a:pPr>
            <a:r>
              <a:rPr lang="en-US" sz="1200" b="0" i="0" u="none" strike="noStrike" dirty="0">
                <a:solidFill>
                  <a:srgbClr val="000000"/>
                </a:solidFill>
                <a:effectLst/>
                <a:latin typeface="Calibri" panose="020F0502020204030204" pitchFamily="34" charset="0"/>
              </a:rPr>
              <a:t>Fill in the value you used for K in KNN </a:t>
            </a:r>
            <a:r>
              <a:rPr lang="en-US" sz="1200" b="1" i="0" u="none" strike="noStrike" dirty="0">
                <a:solidFill>
                  <a:srgbClr val="000000"/>
                </a:solidFill>
                <a:effectLst/>
                <a:latin typeface="Calibri" panose="020F0502020204030204" pitchFamily="34" charset="0"/>
              </a:rPr>
              <a:t>(0, 3, or 6 points based on reasonableness of answer)</a:t>
            </a:r>
            <a:endParaRPr lang="en-US" b="0" dirty="0">
              <a:effectLst/>
            </a:endParaRPr>
          </a:p>
          <a:p>
            <a:pPr rtl="0">
              <a:spcBef>
                <a:spcPts val="0"/>
              </a:spcBef>
              <a:spcAft>
                <a:spcPts val="0"/>
              </a:spcAft>
            </a:pPr>
            <a:r>
              <a:rPr lang="en-US" sz="1200" b="0" i="0" u="none" strike="noStrike" dirty="0">
                <a:solidFill>
                  <a:srgbClr val="000000"/>
                </a:solidFill>
                <a:effectLst/>
                <a:latin typeface="Calibri" panose="020F0502020204030204" pitchFamily="34" charset="0"/>
              </a:rPr>
              <a:t>For a </a:t>
            </a:r>
            <a:r>
              <a:rPr lang="en-US" sz="1200" b="1" i="0" u="none" strike="noStrike" dirty="0">
                <a:solidFill>
                  <a:srgbClr val="000000"/>
                </a:solidFill>
                <a:effectLst/>
                <a:latin typeface="Calibri" panose="020F0502020204030204" pitchFamily="34" charset="0"/>
              </a:rPr>
              <a:t>2-point </a:t>
            </a:r>
            <a:r>
              <a:rPr lang="en-US" sz="1200" b="0" i="0" u="none" strike="noStrike" dirty="0">
                <a:solidFill>
                  <a:srgbClr val="000000"/>
                </a:solidFill>
                <a:effectLst/>
                <a:latin typeface="Calibri" panose="020F0502020204030204" pitchFamily="34" charset="0"/>
              </a:rPr>
              <a:t>bonus, add another column next to Accuracy and include the AUC (area under the curve) values for each method.</a:t>
            </a:r>
            <a:endParaRPr lang="en-US" b="0" dirty="0">
              <a:effectLst/>
            </a:endParaRPr>
          </a:p>
          <a:p>
            <a:r>
              <a:rPr lang="en-US" sz="1200" b="0" i="0" u="none" strike="noStrike" dirty="0">
                <a:solidFill>
                  <a:srgbClr val="000000"/>
                </a:solidFill>
                <a:effectLst/>
                <a:latin typeface="Calibri" panose="020F0502020204030204" pitchFamily="34" charset="0"/>
              </a:rPr>
              <a:t>For an additional</a:t>
            </a:r>
            <a:r>
              <a:rPr lang="en-US" sz="1200" b="1" i="0" u="none" strike="noStrike" dirty="0">
                <a:solidFill>
                  <a:srgbClr val="000000"/>
                </a:solidFill>
                <a:effectLst/>
                <a:latin typeface="Calibri" panose="020F0502020204030204" pitchFamily="34" charset="0"/>
              </a:rPr>
              <a:t> 2-point</a:t>
            </a:r>
            <a:r>
              <a:rPr lang="en-US" sz="1200" b="0" i="0" u="none" strike="noStrike" dirty="0">
                <a:solidFill>
                  <a:srgbClr val="000000"/>
                </a:solidFill>
                <a:effectLst/>
                <a:latin typeface="Calibri" panose="020F0502020204030204" pitchFamily="34" charset="0"/>
              </a:rPr>
              <a:t> bonus, add another slide with ROC curves for all methods.</a:t>
            </a:r>
            <a:endParaRPr lang="en-US" dirty="0"/>
          </a:p>
        </p:txBody>
      </p:sp>
      <p:sp>
        <p:nvSpPr>
          <p:cNvPr id="4" name="Slide Number Placeholder 3"/>
          <p:cNvSpPr>
            <a:spLocks noGrp="1"/>
          </p:cNvSpPr>
          <p:nvPr>
            <p:ph type="sldNum" sz="quarter" idx="5"/>
          </p:nvPr>
        </p:nvSpPr>
        <p:spPr/>
        <p:txBody>
          <a:bodyPr/>
          <a:lstStyle/>
          <a:p>
            <a:fld id="{A6A4AD19-DBB1-40DC-8CC9-1BABAF7BC437}" type="slidenum">
              <a:rPr lang="en-US" smtClean="0"/>
              <a:t>2</a:t>
            </a:fld>
            <a:endParaRPr lang="en-US"/>
          </a:p>
        </p:txBody>
      </p:sp>
    </p:spTree>
    <p:extLst>
      <p:ext uri="{BB962C8B-B14F-4D97-AF65-F5344CB8AC3E}">
        <p14:creationId xmlns:p14="http://schemas.microsoft.com/office/powerpoint/2010/main" val="1056930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200" b="1" i="0" u="none" strike="noStrike" dirty="0">
                <a:solidFill>
                  <a:srgbClr val="000000"/>
                </a:solidFill>
                <a:effectLst/>
                <a:latin typeface="Calibri" panose="020F0502020204030204" pitchFamily="34" charset="0"/>
              </a:rPr>
              <a:t>Conclusions (30 points)</a:t>
            </a:r>
            <a:endParaRPr lang="en-US" b="0" dirty="0">
              <a:effectLst/>
            </a:endParaRPr>
          </a:p>
          <a:p>
            <a:pPr rtl="0">
              <a:spcBef>
                <a:spcPts val="0"/>
              </a:spcBef>
              <a:spcAft>
                <a:spcPts val="0"/>
              </a:spcAft>
            </a:pPr>
            <a:r>
              <a:rPr lang="en-US" sz="1200" b="0" i="0" u="none" strike="noStrike" dirty="0">
                <a:solidFill>
                  <a:srgbClr val="000000"/>
                </a:solidFill>
                <a:effectLst/>
                <a:latin typeface="Calibri" panose="020F0502020204030204" pitchFamily="34" charset="0"/>
              </a:rPr>
              <a:t>State at least three conclusions.  </a:t>
            </a:r>
            <a:endParaRPr lang="en-US" b="0" dirty="0">
              <a:effectLst/>
            </a:endParaRPr>
          </a:p>
          <a:p>
            <a:pPr rtl="0">
              <a:spcBef>
                <a:spcPts val="0"/>
              </a:spcBef>
              <a:spcAft>
                <a:spcPts val="0"/>
              </a:spcAft>
            </a:pPr>
            <a:r>
              <a:rPr lang="en-US" sz="1200" b="0" i="0" u="none" strike="noStrike" dirty="0">
                <a:solidFill>
                  <a:srgbClr val="000000"/>
                </a:solidFill>
                <a:effectLst/>
                <a:latin typeface="Calibri" panose="020F0502020204030204" pitchFamily="34" charset="0"/>
              </a:rPr>
              <a:t>One of your conclusions must be your determination of which algorithm works best. (</a:t>
            </a:r>
            <a:r>
              <a:rPr lang="en-US" sz="1200" b="1" i="0" u="none" strike="noStrike" dirty="0">
                <a:solidFill>
                  <a:srgbClr val="000000"/>
                </a:solidFill>
                <a:effectLst/>
                <a:latin typeface="Calibri" panose="020F0502020204030204" pitchFamily="34" charset="0"/>
              </a:rPr>
              <a:t>10 points total; 0, 5, or 10 points each based on reasonableness of answer)</a:t>
            </a:r>
            <a:endParaRPr lang="en-US" b="0" dirty="0">
              <a:effectLst/>
            </a:endParaRPr>
          </a:p>
          <a:p>
            <a:pPr rtl="0">
              <a:spcBef>
                <a:spcPts val="0"/>
              </a:spcBef>
              <a:spcAft>
                <a:spcPts val="0"/>
              </a:spcAft>
            </a:pPr>
            <a:r>
              <a:rPr lang="en-US" sz="1200" b="0" i="0" u="none" strike="noStrike" dirty="0">
                <a:solidFill>
                  <a:srgbClr val="000000"/>
                </a:solidFill>
                <a:effectLst/>
                <a:latin typeface="Calibri" panose="020F0502020204030204" pitchFamily="34" charset="0"/>
              </a:rPr>
              <a:t>Your other conclusions should be observations you make based on the work on this project, such as the following: (</a:t>
            </a:r>
            <a:r>
              <a:rPr lang="en-US" sz="1200" b="1" i="0" u="none" strike="noStrike" dirty="0">
                <a:solidFill>
                  <a:srgbClr val="000000"/>
                </a:solidFill>
                <a:effectLst/>
                <a:latin typeface="Calibri" panose="020F0502020204030204" pitchFamily="34" charset="0"/>
              </a:rPr>
              <a:t>0–20 points based on the quality of the conclusions)</a:t>
            </a:r>
            <a:endParaRPr lang="en-US" b="0" dirty="0">
              <a:effectLst/>
            </a:endParaRPr>
          </a:p>
          <a:p>
            <a:pPr rtl="0" fontAlgn="base">
              <a:spcBef>
                <a:spcPts val="0"/>
              </a:spcBef>
              <a:spcAft>
                <a:spcPts val="0"/>
              </a:spcAft>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Were there multiple adequate performing methods or just one clear best method?</a:t>
            </a:r>
          </a:p>
          <a:p>
            <a:pPr rtl="0" fontAlgn="base">
              <a:spcBef>
                <a:spcPts val="0"/>
              </a:spcBef>
              <a:spcAft>
                <a:spcPts val="0"/>
              </a:spcAft>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Are there actions you recommend that might improve results?  </a:t>
            </a:r>
          </a:p>
          <a:p>
            <a:pPr rtl="0" fontAlgn="base">
              <a:spcBef>
                <a:spcPts val="0"/>
              </a:spcBef>
              <a:spcAft>
                <a:spcPts val="0"/>
              </a:spcAft>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Do these data seem particularly well-suited to one class of prediction methods, and if so, why?</a:t>
            </a:r>
          </a:p>
          <a:p>
            <a:endParaRPr lang="en-US" dirty="0"/>
          </a:p>
        </p:txBody>
      </p:sp>
      <p:sp>
        <p:nvSpPr>
          <p:cNvPr id="4" name="Slide Number Placeholder 3"/>
          <p:cNvSpPr>
            <a:spLocks noGrp="1"/>
          </p:cNvSpPr>
          <p:nvPr>
            <p:ph type="sldNum" sz="quarter" idx="5"/>
          </p:nvPr>
        </p:nvSpPr>
        <p:spPr/>
        <p:txBody>
          <a:bodyPr/>
          <a:lstStyle/>
          <a:p>
            <a:fld id="{A6A4AD19-DBB1-40DC-8CC9-1BABAF7BC437}" type="slidenum">
              <a:rPr lang="en-US" smtClean="0"/>
              <a:t>5</a:t>
            </a:fld>
            <a:endParaRPr lang="en-US"/>
          </a:p>
        </p:txBody>
      </p:sp>
    </p:spTree>
    <p:extLst>
      <p:ext uri="{BB962C8B-B14F-4D97-AF65-F5344CB8AC3E}">
        <p14:creationId xmlns:p14="http://schemas.microsoft.com/office/powerpoint/2010/main" val="2798070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200" b="1" i="0" u="none" strike="noStrike" dirty="0">
                <a:solidFill>
                  <a:srgbClr val="000000"/>
                </a:solidFill>
                <a:effectLst/>
                <a:latin typeface="Calibri" panose="020F0502020204030204" pitchFamily="34" charset="0"/>
              </a:rPr>
              <a:t>Conclusions (30 points)</a:t>
            </a:r>
            <a:endParaRPr lang="en-US" b="0" dirty="0">
              <a:effectLst/>
            </a:endParaRPr>
          </a:p>
          <a:p>
            <a:pPr rtl="0">
              <a:spcBef>
                <a:spcPts val="0"/>
              </a:spcBef>
              <a:spcAft>
                <a:spcPts val="0"/>
              </a:spcAft>
            </a:pPr>
            <a:r>
              <a:rPr lang="en-US" sz="1200" b="0" i="0" u="none" strike="noStrike" dirty="0">
                <a:solidFill>
                  <a:srgbClr val="000000"/>
                </a:solidFill>
                <a:effectLst/>
                <a:latin typeface="Calibri" panose="020F0502020204030204" pitchFamily="34" charset="0"/>
              </a:rPr>
              <a:t>State at least three conclusions.  </a:t>
            </a:r>
            <a:endParaRPr lang="en-US" b="0" dirty="0">
              <a:effectLst/>
            </a:endParaRPr>
          </a:p>
          <a:p>
            <a:pPr rtl="0">
              <a:spcBef>
                <a:spcPts val="0"/>
              </a:spcBef>
              <a:spcAft>
                <a:spcPts val="0"/>
              </a:spcAft>
            </a:pPr>
            <a:r>
              <a:rPr lang="en-US" sz="1200" b="0" i="0" u="none" strike="noStrike" dirty="0">
                <a:solidFill>
                  <a:srgbClr val="000000"/>
                </a:solidFill>
                <a:effectLst/>
                <a:latin typeface="Calibri" panose="020F0502020204030204" pitchFamily="34" charset="0"/>
              </a:rPr>
              <a:t>One of your conclusions must be your determination of which algorithm works best. (</a:t>
            </a:r>
            <a:r>
              <a:rPr lang="en-US" sz="1200" b="1" i="0" u="none" strike="noStrike" dirty="0">
                <a:solidFill>
                  <a:srgbClr val="000000"/>
                </a:solidFill>
                <a:effectLst/>
                <a:latin typeface="Calibri" panose="020F0502020204030204" pitchFamily="34" charset="0"/>
              </a:rPr>
              <a:t>10 points total; 0, 5, or 10 points each based on reasonableness of answer)</a:t>
            </a:r>
            <a:endParaRPr lang="en-US" b="0" dirty="0">
              <a:effectLst/>
            </a:endParaRPr>
          </a:p>
          <a:p>
            <a:pPr rtl="0">
              <a:spcBef>
                <a:spcPts val="0"/>
              </a:spcBef>
              <a:spcAft>
                <a:spcPts val="0"/>
              </a:spcAft>
            </a:pPr>
            <a:r>
              <a:rPr lang="en-US" sz="1200" b="0" i="0" u="none" strike="noStrike" dirty="0">
                <a:solidFill>
                  <a:srgbClr val="000000"/>
                </a:solidFill>
                <a:effectLst/>
                <a:latin typeface="Calibri" panose="020F0502020204030204" pitchFamily="34" charset="0"/>
              </a:rPr>
              <a:t>Your other conclusions should be observations you make based on the work on this project, such as the following: (</a:t>
            </a:r>
            <a:r>
              <a:rPr lang="en-US" sz="1200" b="1" i="0" u="none" strike="noStrike" dirty="0">
                <a:solidFill>
                  <a:srgbClr val="000000"/>
                </a:solidFill>
                <a:effectLst/>
                <a:latin typeface="Calibri" panose="020F0502020204030204" pitchFamily="34" charset="0"/>
              </a:rPr>
              <a:t>0–20 points based on the quality of the conclusions)</a:t>
            </a:r>
            <a:endParaRPr lang="en-US" b="0" dirty="0">
              <a:effectLst/>
            </a:endParaRPr>
          </a:p>
          <a:p>
            <a:pPr rtl="0" fontAlgn="base">
              <a:spcBef>
                <a:spcPts val="0"/>
              </a:spcBef>
              <a:spcAft>
                <a:spcPts val="0"/>
              </a:spcAft>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Were there multiple adequate performing methods or just one clear best method?</a:t>
            </a:r>
          </a:p>
          <a:p>
            <a:pPr rtl="0" fontAlgn="base">
              <a:spcBef>
                <a:spcPts val="0"/>
              </a:spcBef>
              <a:spcAft>
                <a:spcPts val="0"/>
              </a:spcAft>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Are there actions you recommend that might improve results?  </a:t>
            </a:r>
          </a:p>
          <a:p>
            <a:pPr rtl="0" fontAlgn="base">
              <a:spcBef>
                <a:spcPts val="0"/>
              </a:spcBef>
              <a:spcAft>
                <a:spcPts val="0"/>
              </a:spcAft>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Do these data seem particularly well-suited to one class of prediction methods, and if so, why?</a:t>
            </a:r>
          </a:p>
          <a:p>
            <a:endParaRPr lang="en-US" dirty="0"/>
          </a:p>
        </p:txBody>
      </p:sp>
      <p:sp>
        <p:nvSpPr>
          <p:cNvPr id="4" name="Slide Number Placeholder 3"/>
          <p:cNvSpPr>
            <a:spLocks noGrp="1"/>
          </p:cNvSpPr>
          <p:nvPr>
            <p:ph type="sldNum" sz="quarter" idx="5"/>
          </p:nvPr>
        </p:nvSpPr>
        <p:spPr/>
        <p:txBody>
          <a:bodyPr/>
          <a:lstStyle/>
          <a:p>
            <a:fld id="{A6A4AD19-DBB1-40DC-8CC9-1BABAF7BC437}" type="slidenum">
              <a:rPr lang="en-US" smtClean="0"/>
              <a:t>6</a:t>
            </a:fld>
            <a:endParaRPr lang="en-US"/>
          </a:p>
        </p:txBody>
      </p:sp>
    </p:spTree>
    <p:extLst>
      <p:ext uri="{BB962C8B-B14F-4D97-AF65-F5344CB8AC3E}">
        <p14:creationId xmlns:p14="http://schemas.microsoft.com/office/powerpoint/2010/main" val="145705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A5F53-644B-432A-9D43-DF29A5E061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BD24595-11D8-481B-ACD9-C51B857D7E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973DA6-96A3-43DC-8643-04F2FBE74599}"/>
              </a:ext>
            </a:extLst>
          </p:cNvPr>
          <p:cNvSpPr>
            <a:spLocks noGrp="1"/>
          </p:cNvSpPr>
          <p:nvPr>
            <p:ph type="dt" sz="half" idx="10"/>
          </p:nvPr>
        </p:nvSpPr>
        <p:spPr/>
        <p:txBody>
          <a:bodyPr/>
          <a:lstStyle/>
          <a:p>
            <a:fld id="{C745FDD0-101C-4035-AAFB-2EA21C719728}" type="datetimeFigureOut">
              <a:rPr lang="en-US" smtClean="0"/>
              <a:t>3/1/2020</a:t>
            </a:fld>
            <a:endParaRPr lang="en-US"/>
          </a:p>
        </p:txBody>
      </p:sp>
      <p:sp>
        <p:nvSpPr>
          <p:cNvPr id="5" name="Footer Placeholder 4">
            <a:extLst>
              <a:ext uri="{FF2B5EF4-FFF2-40B4-BE49-F238E27FC236}">
                <a16:creationId xmlns:a16="http://schemas.microsoft.com/office/drawing/2014/main" id="{A7B63314-995E-4426-B497-0E5968A8B3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4BDBD5-8331-475E-99BA-1BA40B8ED68A}"/>
              </a:ext>
            </a:extLst>
          </p:cNvPr>
          <p:cNvSpPr>
            <a:spLocks noGrp="1"/>
          </p:cNvSpPr>
          <p:nvPr>
            <p:ph type="sldNum" sz="quarter" idx="12"/>
          </p:nvPr>
        </p:nvSpPr>
        <p:spPr/>
        <p:txBody>
          <a:bodyPr/>
          <a:lstStyle/>
          <a:p>
            <a:fld id="{DC95C669-FB57-4393-82A3-B7E1A45E63A2}" type="slidenum">
              <a:rPr lang="en-US" smtClean="0"/>
              <a:t>‹#›</a:t>
            </a:fld>
            <a:endParaRPr lang="en-US"/>
          </a:p>
        </p:txBody>
      </p:sp>
    </p:spTree>
    <p:extLst>
      <p:ext uri="{BB962C8B-B14F-4D97-AF65-F5344CB8AC3E}">
        <p14:creationId xmlns:p14="http://schemas.microsoft.com/office/powerpoint/2010/main" val="3953916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E2BD4-EA1C-4D31-A893-23601664AF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C7683E-1CBB-4A85-956B-B109057B10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23FBC5-BFF2-4470-B051-7B7B1EB4CDF5}"/>
              </a:ext>
            </a:extLst>
          </p:cNvPr>
          <p:cNvSpPr>
            <a:spLocks noGrp="1"/>
          </p:cNvSpPr>
          <p:nvPr>
            <p:ph type="dt" sz="half" idx="10"/>
          </p:nvPr>
        </p:nvSpPr>
        <p:spPr/>
        <p:txBody>
          <a:bodyPr/>
          <a:lstStyle/>
          <a:p>
            <a:fld id="{C745FDD0-101C-4035-AAFB-2EA21C719728}" type="datetimeFigureOut">
              <a:rPr lang="en-US" smtClean="0"/>
              <a:t>3/1/2020</a:t>
            </a:fld>
            <a:endParaRPr lang="en-US"/>
          </a:p>
        </p:txBody>
      </p:sp>
      <p:sp>
        <p:nvSpPr>
          <p:cNvPr id="5" name="Footer Placeholder 4">
            <a:extLst>
              <a:ext uri="{FF2B5EF4-FFF2-40B4-BE49-F238E27FC236}">
                <a16:creationId xmlns:a16="http://schemas.microsoft.com/office/drawing/2014/main" id="{BE972E74-4203-476A-8F97-D8BAE09DCC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3C4CD2-13EB-4A41-90E2-D623F6BA67C6}"/>
              </a:ext>
            </a:extLst>
          </p:cNvPr>
          <p:cNvSpPr>
            <a:spLocks noGrp="1"/>
          </p:cNvSpPr>
          <p:nvPr>
            <p:ph type="sldNum" sz="quarter" idx="12"/>
          </p:nvPr>
        </p:nvSpPr>
        <p:spPr/>
        <p:txBody>
          <a:bodyPr/>
          <a:lstStyle/>
          <a:p>
            <a:fld id="{DC95C669-FB57-4393-82A3-B7E1A45E63A2}" type="slidenum">
              <a:rPr lang="en-US" smtClean="0"/>
              <a:t>‹#›</a:t>
            </a:fld>
            <a:endParaRPr lang="en-US"/>
          </a:p>
        </p:txBody>
      </p:sp>
    </p:spTree>
    <p:extLst>
      <p:ext uri="{BB962C8B-B14F-4D97-AF65-F5344CB8AC3E}">
        <p14:creationId xmlns:p14="http://schemas.microsoft.com/office/powerpoint/2010/main" val="643017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F9F049-29C3-4046-AC35-78A0970B897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4AE240-7A12-4962-8961-B4EBDA44D2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D45CD0-DDBF-48CA-ACE5-15F977E05B9E}"/>
              </a:ext>
            </a:extLst>
          </p:cNvPr>
          <p:cNvSpPr>
            <a:spLocks noGrp="1"/>
          </p:cNvSpPr>
          <p:nvPr>
            <p:ph type="dt" sz="half" idx="10"/>
          </p:nvPr>
        </p:nvSpPr>
        <p:spPr/>
        <p:txBody>
          <a:bodyPr/>
          <a:lstStyle/>
          <a:p>
            <a:fld id="{C745FDD0-101C-4035-AAFB-2EA21C719728}" type="datetimeFigureOut">
              <a:rPr lang="en-US" smtClean="0"/>
              <a:t>3/1/2020</a:t>
            </a:fld>
            <a:endParaRPr lang="en-US"/>
          </a:p>
        </p:txBody>
      </p:sp>
      <p:sp>
        <p:nvSpPr>
          <p:cNvPr id="5" name="Footer Placeholder 4">
            <a:extLst>
              <a:ext uri="{FF2B5EF4-FFF2-40B4-BE49-F238E27FC236}">
                <a16:creationId xmlns:a16="http://schemas.microsoft.com/office/drawing/2014/main" id="{2545C2A1-E3EF-46AF-BF3F-79C7FEE795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69C42E-919D-4FDA-B746-BD010FB3B26D}"/>
              </a:ext>
            </a:extLst>
          </p:cNvPr>
          <p:cNvSpPr>
            <a:spLocks noGrp="1"/>
          </p:cNvSpPr>
          <p:nvPr>
            <p:ph type="sldNum" sz="quarter" idx="12"/>
          </p:nvPr>
        </p:nvSpPr>
        <p:spPr/>
        <p:txBody>
          <a:bodyPr/>
          <a:lstStyle/>
          <a:p>
            <a:fld id="{DC95C669-FB57-4393-82A3-B7E1A45E63A2}" type="slidenum">
              <a:rPr lang="en-US" smtClean="0"/>
              <a:t>‹#›</a:t>
            </a:fld>
            <a:endParaRPr lang="en-US"/>
          </a:p>
        </p:txBody>
      </p:sp>
    </p:spTree>
    <p:extLst>
      <p:ext uri="{BB962C8B-B14F-4D97-AF65-F5344CB8AC3E}">
        <p14:creationId xmlns:p14="http://schemas.microsoft.com/office/powerpoint/2010/main" val="4020160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B1FDF-B62C-4A1A-A60B-DCBB79C2C2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72FC4D-700C-4246-9901-0308CC6C8A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0374FF-5C56-4268-90A6-DD3436EFD213}"/>
              </a:ext>
            </a:extLst>
          </p:cNvPr>
          <p:cNvSpPr>
            <a:spLocks noGrp="1"/>
          </p:cNvSpPr>
          <p:nvPr>
            <p:ph type="dt" sz="half" idx="10"/>
          </p:nvPr>
        </p:nvSpPr>
        <p:spPr/>
        <p:txBody>
          <a:bodyPr/>
          <a:lstStyle/>
          <a:p>
            <a:fld id="{C745FDD0-101C-4035-AAFB-2EA21C719728}" type="datetimeFigureOut">
              <a:rPr lang="en-US" smtClean="0"/>
              <a:t>3/1/2020</a:t>
            </a:fld>
            <a:endParaRPr lang="en-US"/>
          </a:p>
        </p:txBody>
      </p:sp>
      <p:sp>
        <p:nvSpPr>
          <p:cNvPr id="5" name="Footer Placeholder 4">
            <a:extLst>
              <a:ext uri="{FF2B5EF4-FFF2-40B4-BE49-F238E27FC236}">
                <a16:creationId xmlns:a16="http://schemas.microsoft.com/office/drawing/2014/main" id="{03B5A49A-C1F6-4B75-AE9B-902BBC9B92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EE82FA-A8AE-488A-8680-F64BA19C1448}"/>
              </a:ext>
            </a:extLst>
          </p:cNvPr>
          <p:cNvSpPr>
            <a:spLocks noGrp="1"/>
          </p:cNvSpPr>
          <p:nvPr>
            <p:ph type="sldNum" sz="quarter" idx="12"/>
          </p:nvPr>
        </p:nvSpPr>
        <p:spPr/>
        <p:txBody>
          <a:bodyPr/>
          <a:lstStyle/>
          <a:p>
            <a:fld id="{DC95C669-FB57-4393-82A3-B7E1A45E63A2}" type="slidenum">
              <a:rPr lang="en-US" smtClean="0"/>
              <a:t>‹#›</a:t>
            </a:fld>
            <a:endParaRPr lang="en-US"/>
          </a:p>
        </p:txBody>
      </p:sp>
    </p:spTree>
    <p:extLst>
      <p:ext uri="{BB962C8B-B14F-4D97-AF65-F5344CB8AC3E}">
        <p14:creationId xmlns:p14="http://schemas.microsoft.com/office/powerpoint/2010/main" val="1440874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E6B33-7B07-4A7C-9894-AE64D8DC77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A56E6AC-DD63-4A6F-AC4F-AB0125799E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DA768D-C5A9-47C1-ACDB-06B36D96695F}"/>
              </a:ext>
            </a:extLst>
          </p:cNvPr>
          <p:cNvSpPr>
            <a:spLocks noGrp="1"/>
          </p:cNvSpPr>
          <p:nvPr>
            <p:ph type="dt" sz="half" idx="10"/>
          </p:nvPr>
        </p:nvSpPr>
        <p:spPr/>
        <p:txBody>
          <a:bodyPr/>
          <a:lstStyle/>
          <a:p>
            <a:fld id="{C745FDD0-101C-4035-AAFB-2EA21C719728}" type="datetimeFigureOut">
              <a:rPr lang="en-US" smtClean="0"/>
              <a:t>3/1/2020</a:t>
            </a:fld>
            <a:endParaRPr lang="en-US"/>
          </a:p>
        </p:txBody>
      </p:sp>
      <p:sp>
        <p:nvSpPr>
          <p:cNvPr id="5" name="Footer Placeholder 4">
            <a:extLst>
              <a:ext uri="{FF2B5EF4-FFF2-40B4-BE49-F238E27FC236}">
                <a16:creationId xmlns:a16="http://schemas.microsoft.com/office/drawing/2014/main" id="{E549D0AA-8068-4864-8912-72CEC71634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131847-8F17-4777-B580-38CE45161FE7}"/>
              </a:ext>
            </a:extLst>
          </p:cNvPr>
          <p:cNvSpPr>
            <a:spLocks noGrp="1"/>
          </p:cNvSpPr>
          <p:nvPr>
            <p:ph type="sldNum" sz="quarter" idx="12"/>
          </p:nvPr>
        </p:nvSpPr>
        <p:spPr/>
        <p:txBody>
          <a:bodyPr/>
          <a:lstStyle/>
          <a:p>
            <a:fld id="{DC95C669-FB57-4393-82A3-B7E1A45E63A2}" type="slidenum">
              <a:rPr lang="en-US" smtClean="0"/>
              <a:t>‹#›</a:t>
            </a:fld>
            <a:endParaRPr lang="en-US"/>
          </a:p>
        </p:txBody>
      </p:sp>
    </p:spTree>
    <p:extLst>
      <p:ext uri="{BB962C8B-B14F-4D97-AF65-F5344CB8AC3E}">
        <p14:creationId xmlns:p14="http://schemas.microsoft.com/office/powerpoint/2010/main" val="2000104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2BFE1-967B-4781-8C80-B362FFAF86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F18962-459E-494C-BF16-0AEE8CE6C4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B0BA0F-B29E-46B3-AF56-9CD2537542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3A43CB-15C2-4FCB-9EC2-56A8BBBD6289}"/>
              </a:ext>
            </a:extLst>
          </p:cNvPr>
          <p:cNvSpPr>
            <a:spLocks noGrp="1"/>
          </p:cNvSpPr>
          <p:nvPr>
            <p:ph type="dt" sz="half" idx="10"/>
          </p:nvPr>
        </p:nvSpPr>
        <p:spPr/>
        <p:txBody>
          <a:bodyPr/>
          <a:lstStyle/>
          <a:p>
            <a:fld id="{C745FDD0-101C-4035-AAFB-2EA21C719728}" type="datetimeFigureOut">
              <a:rPr lang="en-US" smtClean="0"/>
              <a:t>3/1/2020</a:t>
            </a:fld>
            <a:endParaRPr lang="en-US"/>
          </a:p>
        </p:txBody>
      </p:sp>
      <p:sp>
        <p:nvSpPr>
          <p:cNvPr id="6" name="Footer Placeholder 5">
            <a:extLst>
              <a:ext uri="{FF2B5EF4-FFF2-40B4-BE49-F238E27FC236}">
                <a16:creationId xmlns:a16="http://schemas.microsoft.com/office/drawing/2014/main" id="{00048F4E-CA6B-4413-B073-83532D2293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3B9145-C33F-41AE-B454-9F2C5FDD6C1C}"/>
              </a:ext>
            </a:extLst>
          </p:cNvPr>
          <p:cNvSpPr>
            <a:spLocks noGrp="1"/>
          </p:cNvSpPr>
          <p:nvPr>
            <p:ph type="sldNum" sz="quarter" idx="12"/>
          </p:nvPr>
        </p:nvSpPr>
        <p:spPr/>
        <p:txBody>
          <a:bodyPr/>
          <a:lstStyle/>
          <a:p>
            <a:fld id="{DC95C669-FB57-4393-82A3-B7E1A45E63A2}" type="slidenum">
              <a:rPr lang="en-US" smtClean="0"/>
              <a:t>‹#›</a:t>
            </a:fld>
            <a:endParaRPr lang="en-US"/>
          </a:p>
        </p:txBody>
      </p:sp>
    </p:spTree>
    <p:extLst>
      <p:ext uri="{BB962C8B-B14F-4D97-AF65-F5344CB8AC3E}">
        <p14:creationId xmlns:p14="http://schemas.microsoft.com/office/powerpoint/2010/main" val="2183978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3B3CE-363B-48B4-B9BA-3A7B14CA461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13B45DB-BFD5-455F-B585-BDF4B0961C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FDEF63-F537-4FE6-892E-AA6DBC7003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BA4B7D8-319D-48AB-8657-5033B3D367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B42D61-8CA1-46E4-B9CF-BC8D593518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F7BC20-E262-4880-AAB9-1FCF11CB9EC1}"/>
              </a:ext>
            </a:extLst>
          </p:cNvPr>
          <p:cNvSpPr>
            <a:spLocks noGrp="1"/>
          </p:cNvSpPr>
          <p:nvPr>
            <p:ph type="dt" sz="half" idx="10"/>
          </p:nvPr>
        </p:nvSpPr>
        <p:spPr/>
        <p:txBody>
          <a:bodyPr/>
          <a:lstStyle/>
          <a:p>
            <a:fld id="{C745FDD0-101C-4035-AAFB-2EA21C719728}" type="datetimeFigureOut">
              <a:rPr lang="en-US" smtClean="0"/>
              <a:t>3/1/2020</a:t>
            </a:fld>
            <a:endParaRPr lang="en-US"/>
          </a:p>
        </p:txBody>
      </p:sp>
      <p:sp>
        <p:nvSpPr>
          <p:cNvPr id="8" name="Footer Placeholder 7">
            <a:extLst>
              <a:ext uri="{FF2B5EF4-FFF2-40B4-BE49-F238E27FC236}">
                <a16:creationId xmlns:a16="http://schemas.microsoft.com/office/drawing/2014/main" id="{E0B32ACD-F017-450D-9DFD-C115AB9B395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02B471-A342-49C5-B5E0-5BF39ECB24A5}"/>
              </a:ext>
            </a:extLst>
          </p:cNvPr>
          <p:cNvSpPr>
            <a:spLocks noGrp="1"/>
          </p:cNvSpPr>
          <p:nvPr>
            <p:ph type="sldNum" sz="quarter" idx="12"/>
          </p:nvPr>
        </p:nvSpPr>
        <p:spPr/>
        <p:txBody>
          <a:bodyPr/>
          <a:lstStyle/>
          <a:p>
            <a:fld id="{DC95C669-FB57-4393-82A3-B7E1A45E63A2}" type="slidenum">
              <a:rPr lang="en-US" smtClean="0"/>
              <a:t>‹#›</a:t>
            </a:fld>
            <a:endParaRPr lang="en-US"/>
          </a:p>
        </p:txBody>
      </p:sp>
    </p:spTree>
    <p:extLst>
      <p:ext uri="{BB962C8B-B14F-4D97-AF65-F5344CB8AC3E}">
        <p14:creationId xmlns:p14="http://schemas.microsoft.com/office/powerpoint/2010/main" val="1474488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B4109-984E-41A4-9756-D509761DA7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CB5FF8E-B20A-4A33-805D-3C3B674E090A}"/>
              </a:ext>
            </a:extLst>
          </p:cNvPr>
          <p:cNvSpPr>
            <a:spLocks noGrp="1"/>
          </p:cNvSpPr>
          <p:nvPr>
            <p:ph type="dt" sz="half" idx="10"/>
          </p:nvPr>
        </p:nvSpPr>
        <p:spPr/>
        <p:txBody>
          <a:bodyPr/>
          <a:lstStyle/>
          <a:p>
            <a:fld id="{C745FDD0-101C-4035-AAFB-2EA21C719728}" type="datetimeFigureOut">
              <a:rPr lang="en-US" smtClean="0"/>
              <a:t>3/1/2020</a:t>
            </a:fld>
            <a:endParaRPr lang="en-US"/>
          </a:p>
        </p:txBody>
      </p:sp>
      <p:sp>
        <p:nvSpPr>
          <p:cNvPr id="4" name="Footer Placeholder 3">
            <a:extLst>
              <a:ext uri="{FF2B5EF4-FFF2-40B4-BE49-F238E27FC236}">
                <a16:creationId xmlns:a16="http://schemas.microsoft.com/office/drawing/2014/main" id="{143E0A15-627A-4EE6-A79D-DFD7131E03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CD044A-306D-485E-A4A0-689238B106AC}"/>
              </a:ext>
            </a:extLst>
          </p:cNvPr>
          <p:cNvSpPr>
            <a:spLocks noGrp="1"/>
          </p:cNvSpPr>
          <p:nvPr>
            <p:ph type="sldNum" sz="quarter" idx="12"/>
          </p:nvPr>
        </p:nvSpPr>
        <p:spPr/>
        <p:txBody>
          <a:bodyPr/>
          <a:lstStyle/>
          <a:p>
            <a:fld id="{DC95C669-FB57-4393-82A3-B7E1A45E63A2}" type="slidenum">
              <a:rPr lang="en-US" smtClean="0"/>
              <a:t>‹#›</a:t>
            </a:fld>
            <a:endParaRPr lang="en-US"/>
          </a:p>
        </p:txBody>
      </p:sp>
    </p:spTree>
    <p:extLst>
      <p:ext uri="{BB962C8B-B14F-4D97-AF65-F5344CB8AC3E}">
        <p14:creationId xmlns:p14="http://schemas.microsoft.com/office/powerpoint/2010/main" val="566906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81CE39-CA62-4C81-8962-331600B00675}"/>
              </a:ext>
            </a:extLst>
          </p:cNvPr>
          <p:cNvSpPr>
            <a:spLocks noGrp="1"/>
          </p:cNvSpPr>
          <p:nvPr>
            <p:ph type="dt" sz="half" idx="10"/>
          </p:nvPr>
        </p:nvSpPr>
        <p:spPr/>
        <p:txBody>
          <a:bodyPr/>
          <a:lstStyle/>
          <a:p>
            <a:fld id="{C745FDD0-101C-4035-AAFB-2EA21C719728}" type="datetimeFigureOut">
              <a:rPr lang="en-US" smtClean="0"/>
              <a:t>3/1/2020</a:t>
            </a:fld>
            <a:endParaRPr lang="en-US"/>
          </a:p>
        </p:txBody>
      </p:sp>
      <p:sp>
        <p:nvSpPr>
          <p:cNvPr id="3" name="Footer Placeholder 2">
            <a:extLst>
              <a:ext uri="{FF2B5EF4-FFF2-40B4-BE49-F238E27FC236}">
                <a16:creationId xmlns:a16="http://schemas.microsoft.com/office/drawing/2014/main" id="{6EA25198-ED60-4CE6-931C-3AD6C87092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6021986-9ED4-4194-B085-26F15FD63C83}"/>
              </a:ext>
            </a:extLst>
          </p:cNvPr>
          <p:cNvSpPr>
            <a:spLocks noGrp="1"/>
          </p:cNvSpPr>
          <p:nvPr>
            <p:ph type="sldNum" sz="quarter" idx="12"/>
          </p:nvPr>
        </p:nvSpPr>
        <p:spPr/>
        <p:txBody>
          <a:bodyPr/>
          <a:lstStyle/>
          <a:p>
            <a:fld id="{DC95C669-FB57-4393-82A3-B7E1A45E63A2}" type="slidenum">
              <a:rPr lang="en-US" smtClean="0"/>
              <a:t>‹#›</a:t>
            </a:fld>
            <a:endParaRPr lang="en-US"/>
          </a:p>
        </p:txBody>
      </p:sp>
    </p:spTree>
    <p:extLst>
      <p:ext uri="{BB962C8B-B14F-4D97-AF65-F5344CB8AC3E}">
        <p14:creationId xmlns:p14="http://schemas.microsoft.com/office/powerpoint/2010/main" val="1803571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AD7FA-ECD0-430D-815B-7ACF60134B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48F6CE4-2ADF-4FDB-A8DB-CFBA03EC05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AD120B-52C7-4F60-9124-F88A3BC40E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9F470E-6B08-4EE9-8F99-50C1A269AE2D}"/>
              </a:ext>
            </a:extLst>
          </p:cNvPr>
          <p:cNvSpPr>
            <a:spLocks noGrp="1"/>
          </p:cNvSpPr>
          <p:nvPr>
            <p:ph type="dt" sz="half" idx="10"/>
          </p:nvPr>
        </p:nvSpPr>
        <p:spPr/>
        <p:txBody>
          <a:bodyPr/>
          <a:lstStyle/>
          <a:p>
            <a:fld id="{C745FDD0-101C-4035-AAFB-2EA21C719728}" type="datetimeFigureOut">
              <a:rPr lang="en-US" smtClean="0"/>
              <a:t>3/1/2020</a:t>
            </a:fld>
            <a:endParaRPr lang="en-US"/>
          </a:p>
        </p:txBody>
      </p:sp>
      <p:sp>
        <p:nvSpPr>
          <p:cNvPr id="6" name="Footer Placeholder 5">
            <a:extLst>
              <a:ext uri="{FF2B5EF4-FFF2-40B4-BE49-F238E27FC236}">
                <a16:creationId xmlns:a16="http://schemas.microsoft.com/office/drawing/2014/main" id="{08F65CC0-0EF9-45EA-A350-9CE138A466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EDC84E-39B0-4AF3-A5E2-0E5D5F47FC49}"/>
              </a:ext>
            </a:extLst>
          </p:cNvPr>
          <p:cNvSpPr>
            <a:spLocks noGrp="1"/>
          </p:cNvSpPr>
          <p:nvPr>
            <p:ph type="sldNum" sz="quarter" idx="12"/>
          </p:nvPr>
        </p:nvSpPr>
        <p:spPr/>
        <p:txBody>
          <a:bodyPr/>
          <a:lstStyle/>
          <a:p>
            <a:fld id="{DC95C669-FB57-4393-82A3-B7E1A45E63A2}" type="slidenum">
              <a:rPr lang="en-US" smtClean="0"/>
              <a:t>‹#›</a:t>
            </a:fld>
            <a:endParaRPr lang="en-US"/>
          </a:p>
        </p:txBody>
      </p:sp>
    </p:spTree>
    <p:extLst>
      <p:ext uri="{BB962C8B-B14F-4D97-AF65-F5344CB8AC3E}">
        <p14:creationId xmlns:p14="http://schemas.microsoft.com/office/powerpoint/2010/main" val="3984326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46B34-9FC4-46BF-8EC3-60461812E0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78B673-1D10-462F-B1E9-432BE26F1A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9374F59-1222-4798-88FC-4FB87C6C6F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B3C79F-287B-43CE-9F76-8C9982D46C43}"/>
              </a:ext>
            </a:extLst>
          </p:cNvPr>
          <p:cNvSpPr>
            <a:spLocks noGrp="1"/>
          </p:cNvSpPr>
          <p:nvPr>
            <p:ph type="dt" sz="half" idx="10"/>
          </p:nvPr>
        </p:nvSpPr>
        <p:spPr/>
        <p:txBody>
          <a:bodyPr/>
          <a:lstStyle/>
          <a:p>
            <a:fld id="{C745FDD0-101C-4035-AAFB-2EA21C719728}" type="datetimeFigureOut">
              <a:rPr lang="en-US" smtClean="0"/>
              <a:t>3/1/2020</a:t>
            </a:fld>
            <a:endParaRPr lang="en-US"/>
          </a:p>
        </p:txBody>
      </p:sp>
      <p:sp>
        <p:nvSpPr>
          <p:cNvPr id="6" name="Footer Placeholder 5">
            <a:extLst>
              <a:ext uri="{FF2B5EF4-FFF2-40B4-BE49-F238E27FC236}">
                <a16:creationId xmlns:a16="http://schemas.microsoft.com/office/drawing/2014/main" id="{5FD76449-84E8-41EB-A886-9D13346659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13B873-74E6-4845-90FE-F0B01404F766}"/>
              </a:ext>
            </a:extLst>
          </p:cNvPr>
          <p:cNvSpPr>
            <a:spLocks noGrp="1"/>
          </p:cNvSpPr>
          <p:nvPr>
            <p:ph type="sldNum" sz="quarter" idx="12"/>
          </p:nvPr>
        </p:nvSpPr>
        <p:spPr/>
        <p:txBody>
          <a:bodyPr/>
          <a:lstStyle/>
          <a:p>
            <a:fld id="{DC95C669-FB57-4393-82A3-B7E1A45E63A2}" type="slidenum">
              <a:rPr lang="en-US" smtClean="0"/>
              <a:t>‹#›</a:t>
            </a:fld>
            <a:endParaRPr lang="en-US"/>
          </a:p>
        </p:txBody>
      </p:sp>
    </p:spTree>
    <p:extLst>
      <p:ext uri="{BB962C8B-B14F-4D97-AF65-F5344CB8AC3E}">
        <p14:creationId xmlns:p14="http://schemas.microsoft.com/office/powerpoint/2010/main" val="3977624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925F68-1663-4361-AF59-232B124858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95FD7E2-A232-4CB3-83ED-70B6018D51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6EA524-D3BA-4F6D-A1D4-06FD6333D1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45FDD0-101C-4035-AAFB-2EA21C719728}" type="datetimeFigureOut">
              <a:rPr lang="en-US" smtClean="0"/>
              <a:t>3/1/2020</a:t>
            </a:fld>
            <a:endParaRPr lang="en-US"/>
          </a:p>
        </p:txBody>
      </p:sp>
      <p:sp>
        <p:nvSpPr>
          <p:cNvPr id="5" name="Footer Placeholder 4">
            <a:extLst>
              <a:ext uri="{FF2B5EF4-FFF2-40B4-BE49-F238E27FC236}">
                <a16:creationId xmlns:a16="http://schemas.microsoft.com/office/drawing/2014/main" id="{773BB239-CF01-4AE1-8848-CD02E03CF9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B8C8889-CE9D-42A2-B33C-D01635A8FC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95C669-FB57-4393-82A3-B7E1A45E63A2}" type="slidenum">
              <a:rPr lang="en-US" smtClean="0"/>
              <a:t>‹#›</a:t>
            </a:fld>
            <a:endParaRPr lang="en-US"/>
          </a:p>
        </p:txBody>
      </p:sp>
    </p:spTree>
    <p:extLst>
      <p:ext uri="{BB962C8B-B14F-4D97-AF65-F5344CB8AC3E}">
        <p14:creationId xmlns:p14="http://schemas.microsoft.com/office/powerpoint/2010/main" val="1221526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A2483-3BA5-4726-BB0D-828415C15A51}"/>
              </a:ext>
            </a:extLst>
          </p:cNvPr>
          <p:cNvSpPr>
            <a:spLocks noGrp="1"/>
          </p:cNvSpPr>
          <p:nvPr>
            <p:ph type="ctrTitle"/>
          </p:nvPr>
        </p:nvSpPr>
        <p:spPr/>
        <p:txBody>
          <a:bodyPr/>
          <a:lstStyle/>
          <a:p>
            <a:r>
              <a:rPr lang="en-US" dirty="0"/>
              <a:t>Disaster Relief Project</a:t>
            </a:r>
            <a:br>
              <a:rPr lang="en-US" dirty="0"/>
            </a:br>
            <a:r>
              <a:rPr lang="en-US" dirty="0"/>
              <a:t>Part 1</a:t>
            </a:r>
          </a:p>
        </p:txBody>
      </p:sp>
      <p:sp>
        <p:nvSpPr>
          <p:cNvPr id="3" name="Subtitle 2">
            <a:extLst>
              <a:ext uri="{FF2B5EF4-FFF2-40B4-BE49-F238E27FC236}">
                <a16:creationId xmlns:a16="http://schemas.microsoft.com/office/drawing/2014/main" id="{A79CFD4D-53EE-49CD-8C64-E943FB722745}"/>
              </a:ext>
            </a:extLst>
          </p:cNvPr>
          <p:cNvSpPr>
            <a:spLocks noGrp="1"/>
          </p:cNvSpPr>
          <p:nvPr>
            <p:ph type="subTitle" idx="1"/>
          </p:nvPr>
        </p:nvSpPr>
        <p:spPr>
          <a:xfrm>
            <a:off x="1524000" y="4303787"/>
            <a:ext cx="9144000" cy="1655762"/>
          </a:xfrm>
        </p:spPr>
        <p:txBody>
          <a:bodyPr/>
          <a:lstStyle/>
          <a:p>
            <a:pPr algn="l"/>
            <a:r>
              <a:rPr lang="en-US" dirty="0"/>
              <a:t>NAME: Gavin Wiehl (gtw4vx)</a:t>
            </a:r>
          </a:p>
          <a:p>
            <a:pPr algn="l"/>
            <a:r>
              <a:rPr lang="en-US" dirty="0"/>
              <a:t>DATE: 3/1/2020</a:t>
            </a:r>
          </a:p>
          <a:p>
            <a:pPr algn="l"/>
            <a:r>
              <a:rPr lang="en-US" dirty="0"/>
              <a:t>COURSE NAME AND NUMBER: SYS6018</a:t>
            </a:r>
          </a:p>
        </p:txBody>
      </p:sp>
    </p:spTree>
    <p:extLst>
      <p:ext uri="{BB962C8B-B14F-4D97-AF65-F5344CB8AC3E}">
        <p14:creationId xmlns:p14="http://schemas.microsoft.com/office/powerpoint/2010/main" val="3149447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D4CEA-E5AE-4B1E-8156-EEDB48BF4AED}"/>
              </a:ext>
            </a:extLst>
          </p:cNvPr>
          <p:cNvSpPr>
            <a:spLocks noGrp="1"/>
          </p:cNvSpPr>
          <p:nvPr>
            <p:ph type="title"/>
          </p:nvPr>
        </p:nvSpPr>
        <p:spPr/>
        <p:txBody>
          <a:bodyPr/>
          <a:lstStyle/>
          <a:p>
            <a:r>
              <a:rPr lang="en-US" b="1" dirty="0"/>
              <a:t>Performance Metrics, 10x cross-validation:</a:t>
            </a:r>
          </a:p>
        </p:txBody>
      </p:sp>
      <p:graphicFrame>
        <p:nvGraphicFramePr>
          <p:cNvPr id="4" name="Table 3">
            <a:extLst>
              <a:ext uri="{FF2B5EF4-FFF2-40B4-BE49-F238E27FC236}">
                <a16:creationId xmlns:a16="http://schemas.microsoft.com/office/drawing/2014/main" id="{A7CEA897-980E-4A75-9780-86351FC0D921}"/>
              </a:ext>
            </a:extLst>
          </p:cNvPr>
          <p:cNvGraphicFramePr>
            <a:graphicFrameLocks noGrp="1"/>
          </p:cNvGraphicFramePr>
          <p:nvPr>
            <p:extLst>
              <p:ext uri="{D42A27DB-BD31-4B8C-83A1-F6EECF244321}">
                <p14:modId xmlns:p14="http://schemas.microsoft.com/office/powerpoint/2010/main" val="171204841"/>
              </p:ext>
            </p:extLst>
          </p:nvPr>
        </p:nvGraphicFramePr>
        <p:xfrm>
          <a:off x="1075764" y="1775010"/>
          <a:ext cx="9917818" cy="4717864"/>
        </p:xfrm>
        <a:graphic>
          <a:graphicData uri="http://schemas.openxmlformats.org/drawingml/2006/table">
            <a:tbl>
              <a:tblPr>
                <a:tableStyleId>{7DF18680-E054-41AD-8BC1-D1AEF772440D}</a:tableStyleId>
              </a:tblPr>
              <a:tblGrid>
                <a:gridCol w="4642384">
                  <a:extLst>
                    <a:ext uri="{9D8B030D-6E8A-4147-A177-3AD203B41FA5}">
                      <a16:colId xmlns:a16="http://schemas.microsoft.com/office/drawing/2014/main" val="894772311"/>
                    </a:ext>
                  </a:extLst>
                </a:gridCol>
                <a:gridCol w="2637717">
                  <a:extLst>
                    <a:ext uri="{9D8B030D-6E8A-4147-A177-3AD203B41FA5}">
                      <a16:colId xmlns:a16="http://schemas.microsoft.com/office/drawing/2014/main" val="284855583"/>
                    </a:ext>
                  </a:extLst>
                </a:gridCol>
                <a:gridCol w="2637717">
                  <a:extLst>
                    <a:ext uri="{9D8B030D-6E8A-4147-A177-3AD203B41FA5}">
                      <a16:colId xmlns:a16="http://schemas.microsoft.com/office/drawing/2014/main" val="3488043033"/>
                    </a:ext>
                  </a:extLst>
                </a:gridCol>
              </a:tblGrid>
              <a:tr h="885786">
                <a:tc>
                  <a:txBody>
                    <a:bodyPr/>
                    <a:lstStyle/>
                    <a:p>
                      <a:pPr algn="l" fontAlgn="b"/>
                      <a:r>
                        <a:rPr lang="en-US" sz="4400" b="1" u="none" strike="noStrike" dirty="0">
                          <a:effectLst/>
                        </a:rPr>
                        <a:t>Method</a:t>
                      </a:r>
                      <a:endParaRPr lang="en-US" sz="4400" b="1" i="0" u="none" strike="noStrike" dirty="0">
                        <a:solidFill>
                          <a:srgbClr val="000000"/>
                        </a:solidFill>
                        <a:effectLst/>
                        <a:latin typeface="Calibri" panose="020F0502020204030204" pitchFamily="34" charset="0"/>
                      </a:endParaRPr>
                    </a:p>
                  </a:txBody>
                  <a:tcPr marL="3810" marR="3810" marT="3810" marB="0" anchor="b"/>
                </a:tc>
                <a:tc>
                  <a:txBody>
                    <a:bodyPr/>
                    <a:lstStyle/>
                    <a:p>
                      <a:pPr algn="l" fontAlgn="b"/>
                      <a:r>
                        <a:rPr lang="en-US" sz="4400" b="1" u="none" strike="noStrike" dirty="0">
                          <a:effectLst/>
                        </a:rPr>
                        <a:t>Accuracy</a:t>
                      </a:r>
                      <a:endParaRPr lang="en-US" sz="4400" b="1" i="0" u="none" strike="noStrike" dirty="0">
                        <a:solidFill>
                          <a:srgbClr val="000000"/>
                        </a:solidFill>
                        <a:effectLst/>
                        <a:latin typeface="Calibri" panose="020F0502020204030204" pitchFamily="34" charset="0"/>
                      </a:endParaRPr>
                    </a:p>
                  </a:txBody>
                  <a:tcPr marL="3810" marR="3810" marT="3810" marB="0" anchor="b"/>
                </a:tc>
                <a:tc>
                  <a:txBody>
                    <a:bodyPr/>
                    <a:lstStyle/>
                    <a:p>
                      <a:pPr algn="l" fontAlgn="b"/>
                      <a:r>
                        <a:rPr lang="en-US" sz="4400" b="1" i="0" u="none" strike="noStrike" dirty="0">
                          <a:solidFill>
                            <a:srgbClr val="000000"/>
                          </a:solidFill>
                          <a:effectLst/>
                          <a:latin typeface="Calibri" panose="020F0502020204030204" pitchFamily="34" charset="0"/>
                        </a:rPr>
                        <a:t> AUC</a:t>
                      </a:r>
                    </a:p>
                  </a:txBody>
                  <a:tcPr marL="3810" marR="3810" marT="3810" marB="0" anchor="b"/>
                </a:tc>
                <a:extLst>
                  <a:ext uri="{0D108BD9-81ED-4DB2-BD59-A6C34878D82A}">
                    <a16:rowId xmlns:a16="http://schemas.microsoft.com/office/drawing/2014/main" val="1749536310"/>
                  </a:ext>
                </a:extLst>
              </a:tr>
              <a:tr h="885786">
                <a:tc>
                  <a:txBody>
                    <a:bodyPr/>
                    <a:lstStyle/>
                    <a:p>
                      <a:pPr algn="l" fontAlgn="b"/>
                      <a:r>
                        <a:rPr lang="en-US" sz="4400" u="none" strike="noStrike" dirty="0">
                          <a:effectLst/>
                        </a:rPr>
                        <a:t>KNN (</a:t>
                      </a:r>
                      <a:r>
                        <a:rPr lang="en-US" sz="4400" i="1" u="none" strike="noStrike" dirty="0">
                          <a:effectLst/>
                        </a:rPr>
                        <a:t>K </a:t>
                      </a:r>
                      <a:r>
                        <a:rPr lang="en-US" sz="4400" u="none" strike="noStrike" dirty="0">
                          <a:effectLst/>
                        </a:rPr>
                        <a:t>= 7 )</a:t>
                      </a:r>
                      <a:endParaRPr lang="en-US" sz="4400" b="0" i="0" u="none" strike="noStrike" dirty="0">
                        <a:solidFill>
                          <a:srgbClr val="000000"/>
                        </a:solidFill>
                        <a:effectLst/>
                        <a:latin typeface="Calibri" panose="020F0502020204030204" pitchFamily="34" charset="0"/>
                      </a:endParaRPr>
                    </a:p>
                  </a:txBody>
                  <a:tcPr marL="3810" marR="3810" marT="3810" marB="0" anchor="b"/>
                </a:tc>
                <a:tc>
                  <a:txBody>
                    <a:bodyPr/>
                    <a:lstStyle/>
                    <a:p>
                      <a:pPr algn="l" fontAlgn="b"/>
                      <a:r>
                        <a:rPr lang="en-US" sz="4400" b="0" i="0" u="none" strike="noStrike" dirty="0">
                          <a:solidFill>
                            <a:srgbClr val="000000"/>
                          </a:solidFill>
                          <a:effectLst/>
                          <a:latin typeface="Calibri" panose="020F0502020204030204" pitchFamily="34" charset="0"/>
                        </a:rPr>
                        <a:t> 99.73%</a:t>
                      </a:r>
                    </a:p>
                  </a:txBody>
                  <a:tcPr marL="3810" marR="3810" marT="3810" marB="0" anchor="b"/>
                </a:tc>
                <a:tc>
                  <a:txBody>
                    <a:bodyPr/>
                    <a:lstStyle/>
                    <a:p>
                      <a:pPr algn="l" fontAlgn="b"/>
                      <a:r>
                        <a:rPr lang="en-US" sz="4400" b="0" i="0" u="none" strike="noStrike" dirty="0">
                          <a:solidFill>
                            <a:srgbClr val="000000"/>
                          </a:solidFill>
                          <a:effectLst/>
                          <a:latin typeface="Calibri" panose="020F0502020204030204" pitchFamily="34" charset="0"/>
                        </a:rPr>
                        <a:t> 0.999</a:t>
                      </a:r>
                    </a:p>
                  </a:txBody>
                  <a:tcPr marL="3810" marR="3810" marT="3810" marB="0" anchor="b"/>
                </a:tc>
                <a:extLst>
                  <a:ext uri="{0D108BD9-81ED-4DB2-BD59-A6C34878D82A}">
                    <a16:rowId xmlns:a16="http://schemas.microsoft.com/office/drawing/2014/main" val="1072464708"/>
                  </a:ext>
                </a:extLst>
              </a:tr>
              <a:tr h="885786">
                <a:tc>
                  <a:txBody>
                    <a:bodyPr/>
                    <a:lstStyle/>
                    <a:p>
                      <a:pPr algn="l" fontAlgn="b"/>
                      <a:r>
                        <a:rPr lang="en-US" sz="4400" u="none" strike="noStrike">
                          <a:effectLst/>
                        </a:rPr>
                        <a:t>LDA</a:t>
                      </a:r>
                      <a:endParaRPr lang="en-US" sz="44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4400" b="0" i="0" u="none" strike="noStrike" dirty="0">
                          <a:solidFill>
                            <a:srgbClr val="000000"/>
                          </a:solidFill>
                          <a:effectLst/>
                          <a:latin typeface="Calibri" panose="020F0502020204030204" pitchFamily="34" charset="0"/>
                        </a:rPr>
                        <a:t> 99.36%</a:t>
                      </a:r>
                    </a:p>
                  </a:txBody>
                  <a:tcPr marL="3810" marR="3810" marT="3810" marB="0" anchor="b"/>
                </a:tc>
                <a:tc>
                  <a:txBody>
                    <a:bodyPr/>
                    <a:lstStyle/>
                    <a:p>
                      <a:pPr algn="l" fontAlgn="b"/>
                      <a:r>
                        <a:rPr lang="en-US" sz="4400" b="0" i="0" u="none" strike="noStrike" dirty="0">
                          <a:solidFill>
                            <a:srgbClr val="000000"/>
                          </a:solidFill>
                          <a:effectLst/>
                          <a:latin typeface="Calibri" panose="020F0502020204030204" pitchFamily="34" charset="0"/>
                        </a:rPr>
                        <a:t> 0.997</a:t>
                      </a:r>
                    </a:p>
                  </a:txBody>
                  <a:tcPr marL="3810" marR="3810" marT="3810" marB="0" anchor="b"/>
                </a:tc>
                <a:extLst>
                  <a:ext uri="{0D108BD9-81ED-4DB2-BD59-A6C34878D82A}">
                    <a16:rowId xmlns:a16="http://schemas.microsoft.com/office/drawing/2014/main" val="2343274196"/>
                  </a:ext>
                </a:extLst>
              </a:tr>
              <a:tr h="885786">
                <a:tc>
                  <a:txBody>
                    <a:bodyPr/>
                    <a:lstStyle/>
                    <a:p>
                      <a:pPr algn="l" fontAlgn="b"/>
                      <a:r>
                        <a:rPr lang="en-US" sz="4400" u="none" strike="noStrike">
                          <a:effectLst/>
                        </a:rPr>
                        <a:t>QDA</a:t>
                      </a:r>
                      <a:endParaRPr lang="en-US" sz="44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4400" b="0" i="0" u="none" strike="noStrike" dirty="0">
                          <a:solidFill>
                            <a:srgbClr val="000000"/>
                          </a:solidFill>
                          <a:effectLst/>
                          <a:latin typeface="Calibri" panose="020F0502020204030204" pitchFamily="34" charset="0"/>
                        </a:rPr>
                        <a:t> 99.46%</a:t>
                      </a:r>
                    </a:p>
                  </a:txBody>
                  <a:tcPr marL="3810" marR="3810" marT="3810" marB="0" anchor="b"/>
                </a:tc>
                <a:tc>
                  <a:txBody>
                    <a:bodyPr/>
                    <a:lstStyle/>
                    <a:p>
                      <a:pPr algn="l" fontAlgn="b"/>
                      <a:r>
                        <a:rPr lang="en-US" sz="4400" b="0" i="0" u="none" strike="noStrike" dirty="0">
                          <a:solidFill>
                            <a:srgbClr val="000000"/>
                          </a:solidFill>
                          <a:effectLst/>
                          <a:latin typeface="Calibri" panose="020F0502020204030204" pitchFamily="34" charset="0"/>
                        </a:rPr>
                        <a:t> 0.999</a:t>
                      </a:r>
                    </a:p>
                  </a:txBody>
                  <a:tcPr marL="3810" marR="3810" marT="3810" marB="0" anchor="b"/>
                </a:tc>
                <a:extLst>
                  <a:ext uri="{0D108BD9-81ED-4DB2-BD59-A6C34878D82A}">
                    <a16:rowId xmlns:a16="http://schemas.microsoft.com/office/drawing/2014/main" val="1553670215"/>
                  </a:ext>
                </a:extLst>
              </a:tr>
              <a:tr h="1174720">
                <a:tc>
                  <a:txBody>
                    <a:bodyPr/>
                    <a:lstStyle/>
                    <a:p>
                      <a:pPr algn="l" fontAlgn="b"/>
                      <a:r>
                        <a:rPr lang="en-US" sz="4400" u="none" strike="noStrike">
                          <a:effectLst/>
                        </a:rPr>
                        <a:t>Logistic Regression</a:t>
                      </a:r>
                      <a:endParaRPr lang="en-US" sz="44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4400" b="0" i="0" u="none" strike="noStrike" dirty="0">
                          <a:solidFill>
                            <a:srgbClr val="000000"/>
                          </a:solidFill>
                          <a:effectLst/>
                          <a:latin typeface="Calibri" panose="020F0502020204030204" pitchFamily="34" charset="0"/>
                        </a:rPr>
                        <a:t> 99.57%</a:t>
                      </a:r>
                    </a:p>
                  </a:txBody>
                  <a:tcPr marL="3810" marR="3810" marT="3810" marB="0" anchor="b"/>
                </a:tc>
                <a:tc>
                  <a:txBody>
                    <a:bodyPr/>
                    <a:lstStyle/>
                    <a:p>
                      <a:pPr algn="l" fontAlgn="b"/>
                      <a:r>
                        <a:rPr lang="en-US" sz="4400" b="0" i="0" u="none" strike="noStrike" dirty="0">
                          <a:solidFill>
                            <a:srgbClr val="000000"/>
                          </a:solidFill>
                          <a:effectLst/>
                          <a:latin typeface="Calibri" panose="020F0502020204030204" pitchFamily="34" charset="0"/>
                        </a:rPr>
                        <a:t> 0.986</a:t>
                      </a:r>
                    </a:p>
                  </a:txBody>
                  <a:tcPr marL="3810" marR="3810" marT="3810" marB="0" anchor="b"/>
                </a:tc>
                <a:extLst>
                  <a:ext uri="{0D108BD9-81ED-4DB2-BD59-A6C34878D82A}">
                    <a16:rowId xmlns:a16="http://schemas.microsoft.com/office/drawing/2014/main" val="815293012"/>
                  </a:ext>
                </a:extLst>
              </a:tr>
            </a:tbl>
          </a:graphicData>
        </a:graphic>
      </p:graphicFrame>
      <p:sp>
        <p:nvSpPr>
          <p:cNvPr id="5" name="TextBox 4">
            <a:extLst>
              <a:ext uri="{FF2B5EF4-FFF2-40B4-BE49-F238E27FC236}">
                <a16:creationId xmlns:a16="http://schemas.microsoft.com/office/drawing/2014/main" id="{F0E73256-303E-4B82-BF74-5FEEBB5F5E8F}"/>
              </a:ext>
            </a:extLst>
          </p:cNvPr>
          <p:cNvSpPr txBox="1"/>
          <p:nvPr/>
        </p:nvSpPr>
        <p:spPr>
          <a:xfrm>
            <a:off x="63795" y="69112"/>
            <a:ext cx="3181192" cy="461665"/>
          </a:xfrm>
          <a:prstGeom prst="rect">
            <a:avLst/>
          </a:prstGeom>
          <a:noFill/>
        </p:spPr>
        <p:txBody>
          <a:bodyPr wrap="none" rtlCol="0">
            <a:spAutoFit/>
          </a:bodyPr>
          <a:lstStyle/>
          <a:p>
            <a:r>
              <a:rPr lang="en-US" sz="2400" b="1" dirty="0"/>
              <a:t>RESULTS</a:t>
            </a:r>
            <a:r>
              <a:rPr lang="en-US" sz="2400" dirty="0"/>
              <a:t>  </a:t>
            </a:r>
            <a:r>
              <a:rPr lang="en-US" sz="2400" dirty="0">
                <a:solidFill>
                  <a:schemeClr val="bg1">
                    <a:lumMod val="75000"/>
                  </a:schemeClr>
                </a:solidFill>
              </a:rPr>
              <a:t>CONCLUSIONS</a:t>
            </a:r>
          </a:p>
        </p:txBody>
      </p:sp>
    </p:spTree>
    <p:extLst>
      <p:ext uri="{BB962C8B-B14F-4D97-AF65-F5344CB8AC3E}">
        <p14:creationId xmlns:p14="http://schemas.microsoft.com/office/powerpoint/2010/main" val="2553266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F8C13-820B-4DF0-A459-884F420416C8}"/>
              </a:ext>
            </a:extLst>
          </p:cNvPr>
          <p:cNvSpPr>
            <a:spLocks noGrp="1"/>
          </p:cNvSpPr>
          <p:nvPr>
            <p:ph type="title"/>
          </p:nvPr>
        </p:nvSpPr>
        <p:spPr>
          <a:xfrm>
            <a:off x="0" y="153192"/>
            <a:ext cx="12192000" cy="1325563"/>
          </a:xfrm>
        </p:spPr>
        <p:txBody>
          <a:bodyPr/>
          <a:lstStyle/>
          <a:p>
            <a:r>
              <a:rPr lang="en-US" dirty="0"/>
              <a:t>    Logistic Regression Plot                  KNN ROC plot</a:t>
            </a:r>
          </a:p>
        </p:txBody>
      </p:sp>
      <p:pic>
        <p:nvPicPr>
          <p:cNvPr id="4" name="Content Placeholder 3">
            <a:extLst>
              <a:ext uri="{FF2B5EF4-FFF2-40B4-BE49-F238E27FC236}">
                <a16:creationId xmlns:a16="http://schemas.microsoft.com/office/drawing/2014/main" id="{B2CBFB31-5B9F-4D87-AFB6-C87BD8CEC916}"/>
              </a:ext>
            </a:extLst>
          </p:cNvPr>
          <p:cNvPicPr>
            <a:picLocks noGrp="1" noChangeAspect="1"/>
          </p:cNvPicPr>
          <p:nvPr>
            <p:ph idx="1"/>
          </p:nvPr>
        </p:nvPicPr>
        <p:blipFill>
          <a:blip r:embed="rId2"/>
          <a:stretch>
            <a:fillRect/>
          </a:stretch>
        </p:blipFill>
        <p:spPr>
          <a:xfrm>
            <a:off x="7689273" y="1365449"/>
            <a:ext cx="4093355" cy="4676577"/>
          </a:xfrm>
          <a:prstGeom prst="rect">
            <a:avLst/>
          </a:prstGeom>
        </p:spPr>
      </p:pic>
      <p:pic>
        <p:nvPicPr>
          <p:cNvPr id="5" name="Picture 4">
            <a:extLst>
              <a:ext uri="{FF2B5EF4-FFF2-40B4-BE49-F238E27FC236}">
                <a16:creationId xmlns:a16="http://schemas.microsoft.com/office/drawing/2014/main" id="{3D40B1C4-B951-4366-97B4-696D89442321}"/>
              </a:ext>
            </a:extLst>
          </p:cNvPr>
          <p:cNvPicPr>
            <a:picLocks noChangeAspect="1"/>
          </p:cNvPicPr>
          <p:nvPr/>
        </p:nvPicPr>
        <p:blipFill>
          <a:blip r:embed="rId3"/>
          <a:stretch>
            <a:fillRect/>
          </a:stretch>
        </p:blipFill>
        <p:spPr>
          <a:xfrm>
            <a:off x="409372" y="1454817"/>
            <a:ext cx="4093355" cy="4676577"/>
          </a:xfrm>
          <a:prstGeom prst="rect">
            <a:avLst/>
          </a:prstGeom>
        </p:spPr>
      </p:pic>
    </p:spTree>
    <p:extLst>
      <p:ext uri="{BB962C8B-B14F-4D97-AF65-F5344CB8AC3E}">
        <p14:creationId xmlns:p14="http://schemas.microsoft.com/office/powerpoint/2010/main" val="1573833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A633A-9625-4CAC-BFA9-20E1E334AA9F}"/>
              </a:ext>
            </a:extLst>
          </p:cNvPr>
          <p:cNvSpPr>
            <a:spLocks noGrp="1"/>
          </p:cNvSpPr>
          <p:nvPr>
            <p:ph type="title"/>
          </p:nvPr>
        </p:nvSpPr>
        <p:spPr/>
        <p:txBody>
          <a:bodyPr/>
          <a:lstStyle/>
          <a:p>
            <a:r>
              <a:rPr lang="en-US" dirty="0"/>
              <a:t> LDA ROC plot                             QDA ROC plot</a:t>
            </a:r>
          </a:p>
        </p:txBody>
      </p:sp>
      <p:pic>
        <p:nvPicPr>
          <p:cNvPr id="4" name="Content Placeholder 3">
            <a:extLst>
              <a:ext uri="{FF2B5EF4-FFF2-40B4-BE49-F238E27FC236}">
                <a16:creationId xmlns:a16="http://schemas.microsoft.com/office/drawing/2014/main" id="{D7C24C32-AD23-41E2-8A9B-8845275B356B}"/>
              </a:ext>
            </a:extLst>
          </p:cNvPr>
          <p:cNvPicPr>
            <a:picLocks noGrp="1" noChangeAspect="1"/>
          </p:cNvPicPr>
          <p:nvPr>
            <p:ph idx="1"/>
          </p:nvPr>
        </p:nvPicPr>
        <p:blipFill>
          <a:blip r:embed="rId2"/>
          <a:stretch>
            <a:fillRect/>
          </a:stretch>
        </p:blipFill>
        <p:spPr>
          <a:xfrm>
            <a:off x="838200" y="1953491"/>
            <a:ext cx="3973272" cy="4539384"/>
          </a:xfrm>
          <a:prstGeom prst="rect">
            <a:avLst/>
          </a:prstGeom>
        </p:spPr>
      </p:pic>
      <p:pic>
        <p:nvPicPr>
          <p:cNvPr id="5" name="Picture 4">
            <a:extLst>
              <a:ext uri="{FF2B5EF4-FFF2-40B4-BE49-F238E27FC236}">
                <a16:creationId xmlns:a16="http://schemas.microsoft.com/office/drawing/2014/main" id="{A73229DB-597B-43AC-857F-F4F8B7F5C35F}"/>
              </a:ext>
            </a:extLst>
          </p:cNvPr>
          <p:cNvPicPr>
            <a:picLocks noChangeAspect="1"/>
          </p:cNvPicPr>
          <p:nvPr/>
        </p:nvPicPr>
        <p:blipFill>
          <a:blip r:embed="rId3"/>
          <a:stretch>
            <a:fillRect/>
          </a:stretch>
        </p:blipFill>
        <p:spPr>
          <a:xfrm>
            <a:off x="7174073" y="1690688"/>
            <a:ext cx="4179727" cy="4775255"/>
          </a:xfrm>
          <a:prstGeom prst="rect">
            <a:avLst/>
          </a:prstGeom>
        </p:spPr>
      </p:pic>
    </p:spTree>
    <p:extLst>
      <p:ext uri="{BB962C8B-B14F-4D97-AF65-F5344CB8AC3E}">
        <p14:creationId xmlns:p14="http://schemas.microsoft.com/office/powerpoint/2010/main" val="1744508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C5273-6619-439F-8620-6610E7D37654}"/>
              </a:ext>
            </a:extLst>
          </p:cNvPr>
          <p:cNvSpPr>
            <a:spLocks noGrp="1"/>
          </p:cNvSpPr>
          <p:nvPr>
            <p:ph type="title"/>
          </p:nvPr>
        </p:nvSpPr>
        <p:spPr/>
        <p:txBody>
          <a:bodyPr/>
          <a:lstStyle/>
          <a:p>
            <a:r>
              <a:rPr lang="en-US" b="1" dirty="0"/>
              <a:t>Conclusions:</a:t>
            </a:r>
          </a:p>
        </p:txBody>
      </p:sp>
      <p:sp>
        <p:nvSpPr>
          <p:cNvPr id="3" name="Content Placeholder 2">
            <a:extLst>
              <a:ext uri="{FF2B5EF4-FFF2-40B4-BE49-F238E27FC236}">
                <a16:creationId xmlns:a16="http://schemas.microsoft.com/office/drawing/2014/main" id="{BB2BF823-AB52-4BB1-B915-0F6907617AE9}"/>
              </a:ext>
            </a:extLst>
          </p:cNvPr>
          <p:cNvSpPr>
            <a:spLocks noGrp="1"/>
          </p:cNvSpPr>
          <p:nvPr>
            <p:ph idx="1"/>
          </p:nvPr>
        </p:nvSpPr>
        <p:spPr/>
        <p:txBody>
          <a:bodyPr/>
          <a:lstStyle/>
          <a:p>
            <a:r>
              <a:rPr lang="en-US" dirty="0"/>
              <a:t>I believe the KNN model should work the best. Not only is it’s 10-fold cross validated test accuracy the highest, but it also had the highest sensitivity rate at 96.17%. This is important since we want to maximize the number of blue tents found out of the total blue tents, in order to help as many people as we can. We don’t want to categorize a blue tent as something else and we should be more lenient when categorizing something else as blue tents.</a:t>
            </a:r>
          </a:p>
        </p:txBody>
      </p:sp>
      <p:sp>
        <p:nvSpPr>
          <p:cNvPr id="4" name="TextBox 3">
            <a:extLst>
              <a:ext uri="{FF2B5EF4-FFF2-40B4-BE49-F238E27FC236}">
                <a16:creationId xmlns:a16="http://schemas.microsoft.com/office/drawing/2014/main" id="{5CECF6AC-E09F-43FF-8E97-59535A7B6B4E}"/>
              </a:ext>
            </a:extLst>
          </p:cNvPr>
          <p:cNvSpPr txBox="1"/>
          <p:nvPr/>
        </p:nvSpPr>
        <p:spPr>
          <a:xfrm>
            <a:off x="63795" y="69112"/>
            <a:ext cx="3235245" cy="461665"/>
          </a:xfrm>
          <a:prstGeom prst="rect">
            <a:avLst/>
          </a:prstGeom>
          <a:noFill/>
        </p:spPr>
        <p:txBody>
          <a:bodyPr wrap="none" rtlCol="0">
            <a:spAutoFit/>
          </a:bodyPr>
          <a:lstStyle/>
          <a:p>
            <a:r>
              <a:rPr lang="en-US" sz="2400" dirty="0">
                <a:solidFill>
                  <a:schemeClr val="bg2">
                    <a:lumMod val="75000"/>
                  </a:schemeClr>
                </a:solidFill>
              </a:rPr>
              <a:t>RESULTS</a:t>
            </a:r>
            <a:r>
              <a:rPr lang="en-US" sz="2400" dirty="0"/>
              <a:t>  </a:t>
            </a:r>
            <a:r>
              <a:rPr lang="en-US" sz="2400" b="1" dirty="0"/>
              <a:t>CONCLUSIONS</a:t>
            </a:r>
          </a:p>
        </p:txBody>
      </p:sp>
    </p:spTree>
    <p:extLst>
      <p:ext uri="{BB962C8B-B14F-4D97-AF65-F5344CB8AC3E}">
        <p14:creationId xmlns:p14="http://schemas.microsoft.com/office/powerpoint/2010/main" val="1535929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C5273-6619-439F-8620-6610E7D37654}"/>
              </a:ext>
            </a:extLst>
          </p:cNvPr>
          <p:cNvSpPr>
            <a:spLocks noGrp="1"/>
          </p:cNvSpPr>
          <p:nvPr>
            <p:ph type="title"/>
          </p:nvPr>
        </p:nvSpPr>
        <p:spPr/>
        <p:txBody>
          <a:bodyPr/>
          <a:lstStyle/>
          <a:p>
            <a:r>
              <a:rPr lang="en-US" b="1" dirty="0"/>
              <a:t>Conclusions:</a:t>
            </a:r>
          </a:p>
        </p:txBody>
      </p:sp>
      <p:sp>
        <p:nvSpPr>
          <p:cNvPr id="3" name="Content Placeholder 2">
            <a:extLst>
              <a:ext uri="{FF2B5EF4-FFF2-40B4-BE49-F238E27FC236}">
                <a16:creationId xmlns:a16="http://schemas.microsoft.com/office/drawing/2014/main" id="{BB2BF823-AB52-4BB1-B915-0F6907617AE9}"/>
              </a:ext>
            </a:extLst>
          </p:cNvPr>
          <p:cNvSpPr>
            <a:spLocks noGrp="1"/>
          </p:cNvSpPr>
          <p:nvPr>
            <p:ph idx="1"/>
          </p:nvPr>
        </p:nvSpPr>
        <p:spPr/>
        <p:txBody>
          <a:bodyPr>
            <a:normAutofit lnSpcReduction="10000"/>
          </a:bodyPr>
          <a:lstStyle/>
          <a:p>
            <a:r>
              <a:rPr lang="en-US" dirty="0"/>
              <a:t>Logistic regression also worked quite well, with an accuracy of 99.57% and a sensitivity rate of 91.03%. Both LDA and QDA worked well, but not as well as KNN and Logistic. </a:t>
            </a:r>
          </a:p>
          <a:p>
            <a:r>
              <a:rPr lang="en-US" dirty="0"/>
              <a:t>I found that including interaction terms of all three colors improved the results of the models. I think this is because the pixels are a set of three colors that combine to make other colors, thus it makes sense there would be interaction between the predictors in the models .</a:t>
            </a:r>
          </a:p>
          <a:p>
            <a:r>
              <a:rPr lang="en-US" dirty="0"/>
              <a:t>The data suites both Logistic Regression and KNN better than LDA or QDA, since the normality assumption does not hold with this data. The variances are also different, while this is not a problem for KNN or Logistic Regression.</a:t>
            </a:r>
          </a:p>
        </p:txBody>
      </p:sp>
      <p:sp>
        <p:nvSpPr>
          <p:cNvPr id="4" name="TextBox 3">
            <a:extLst>
              <a:ext uri="{FF2B5EF4-FFF2-40B4-BE49-F238E27FC236}">
                <a16:creationId xmlns:a16="http://schemas.microsoft.com/office/drawing/2014/main" id="{5CECF6AC-E09F-43FF-8E97-59535A7B6B4E}"/>
              </a:ext>
            </a:extLst>
          </p:cNvPr>
          <p:cNvSpPr txBox="1"/>
          <p:nvPr/>
        </p:nvSpPr>
        <p:spPr>
          <a:xfrm>
            <a:off x="63795" y="69112"/>
            <a:ext cx="3235245" cy="461665"/>
          </a:xfrm>
          <a:prstGeom prst="rect">
            <a:avLst/>
          </a:prstGeom>
          <a:noFill/>
        </p:spPr>
        <p:txBody>
          <a:bodyPr wrap="none" rtlCol="0">
            <a:spAutoFit/>
          </a:bodyPr>
          <a:lstStyle/>
          <a:p>
            <a:r>
              <a:rPr lang="en-US" sz="2400" dirty="0">
                <a:solidFill>
                  <a:schemeClr val="bg2">
                    <a:lumMod val="75000"/>
                  </a:schemeClr>
                </a:solidFill>
              </a:rPr>
              <a:t>RESULTS</a:t>
            </a:r>
            <a:r>
              <a:rPr lang="en-US" sz="2400" dirty="0"/>
              <a:t>  </a:t>
            </a:r>
            <a:r>
              <a:rPr lang="en-US" sz="2400" b="1" dirty="0"/>
              <a:t>CONCLUSIONS</a:t>
            </a:r>
          </a:p>
        </p:txBody>
      </p:sp>
    </p:spTree>
    <p:extLst>
      <p:ext uri="{BB962C8B-B14F-4D97-AF65-F5344CB8AC3E}">
        <p14:creationId xmlns:p14="http://schemas.microsoft.com/office/powerpoint/2010/main" val="15151378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923</TotalTime>
  <Words>645</Words>
  <Application>Microsoft Office PowerPoint</Application>
  <PresentationFormat>Widescreen</PresentationFormat>
  <Paragraphs>53</Paragraphs>
  <Slides>6</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Disaster Relief Project Part 1</vt:lpstr>
      <vt:lpstr>Performance Metrics, 10x cross-validation:</vt:lpstr>
      <vt:lpstr>    Logistic Regression Plot                  KNN ROC plot</vt:lpstr>
      <vt:lpstr> LDA ROC plot                             QDA ROC plot</vt:lpstr>
      <vt:lpstr>Conclusions: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Disaster Relief Project Part 1</dc:title>
  <dc:creator>William Basener</dc:creator>
  <cp:lastModifiedBy>Gavin Wiehl</cp:lastModifiedBy>
  <cp:revision>18</cp:revision>
  <dcterms:created xsi:type="dcterms:W3CDTF">2019-07-15T18:51:17Z</dcterms:created>
  <dcterms:modified xsi:type="dcterms:W3CDTF">2020-03-02T03:39:23Z</dcterms:modified>
</cp:coreProperties>
</file>