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jciech Mioduszewski" initials="WM" lastIdx="2" clrIdx="0">
    <p:extLst>
      <p:ext uri="{19B8F6BF-5375-455C-9EA6-DF929625EA0E}">
        <p15:presenceInfo xmlns:p15="http://schemas.microsoft.com/office/powerpoint/2012/main" userId="2706164db40ed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621" autoAdjust="0"/>
  </p:normalViewPr>
  <p:slideViewPr>
    <p:cSldViewPr snapToGrid="0">
      <p:cViewPr varScale="1">
        <p:scale>
          <a:sx n="99" d="100"/>
          <a:sy n="99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20D97-ECEA-40EB-8391-18E32DC98ADC}" type="datetimeFigureOut">
              <a:rPr lang="pl-PL" smtClean="0"/>
              <a:t>2014-03-19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F7F9A-C7A4-44E0-B820-59E603A4E9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5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21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Podejście najbardziej bazowe, prosta koncepcja. Wyjściem metody jest funkcja liniowa, która w dobry sposób estymuje funkcje monotoniczne, a przy sinusoidalnych sprawia wiele kłopotu. Realny cel, do którego mogłaby posłużyć w tym przypadku jest wyznaczenie jakiegoś trendu, co jest zdecydowanie niewystarczające, ponieważ potrzebna jest znacznie większa dokładność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593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Podobnie jak regresja, metoda ta skupia się na specyficznym atrybucie, najczęściej w kontekście długoterminowym, zatem do przedmiotu tej pracy nie jest najlepszym wyborem, ponieważ posiada niewystarczającą ilość informacji o dynamice badanego szeregu czasowego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Modele ARIMA wnoszą do analizy danych czasowych nową wartość – dotychczasowe podejścia nie brały pod uwagę tego, że wartości historyczne mogą wpływać na wartości uzyskane w późniejszym okresie (na tym samym lub nawet innych atrybutach). Niekonwencjonalny jak dotąd wzór ARIMA bazuje na idei przedstawienia obecnej wartości funkcji na podstawie </a:t>
                </a:r>
                <a:r>
                  <a:rPr lang="pl-PL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poprzednich wartości. Przykładowa funkcja wygląda następująco: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pl-PL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lang="pl-PL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−1.4</m:t>
                      </m:r>
                      <m:sSub>
                        <m:sSubPr>
                          <m:ctrlP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−2</m:t>
                          </m:r>
                        </m:sub>
                      </m:sSub>
                      <m:r>
                        <a:rPr lang="pl-PL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lang="pl-PL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l-PL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Jednak modele ARIMA nie są koncepcyjnie stworzone w celu klasyfikowania danych czasowych, czy podejmowania na ich podstawie jakichś decyzji. Służą one raczej do prognozowania wartości przyszłych dla zadanego szeregu wartości, szczególnie w odniesieniu do krótkich przebiegów czasowych.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Modele ARIMA wnoszą do analizy danych czasowych nową wartość – dotychczasowe podejścia nie brały pod uwagę tego, że wartości historyczne mogą wpływać na wartości uzyskane w późniejszym okresie (na tym samym lub nawet innych atrybutach). Niekonwencjonalny jak dotąd wzór ARIMA bazuje na idei przedstawienia obecnej wartości funkcji na podstawie </a:t>
                </a:r>
                <a:r>
                  <a:rPr lang="pl-PL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poprzednich wartości. Przykładowa funkcja wygląda następująco:</a:t>
                </a:r>
              </a:p>
              <a:p>
                <a:r>
                  <a:rPr lang="pl-PL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𝑥_𝑡=𝑥_(𝑡−1)−1.4𝑥_(𝑡−2)+𝜔_𝑡</a:t>
                </a:r>
                <a:endParaRPr lang="pl-PL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Jednak modele ARIMA nie są koncepcyjnie stworzone w celu klasyfikowania danych czasowych, czy podejmowania na ich podstawie jakichś decyzji. Służą one raczej do prognozowania wartości przyszłych dla zadanego szeregu wartości, szczególnie w odniesieniu do krótkich przebiegów czasowych.</a:t>
                </a:r>
              </a:p>
              <a:p>
                <a:endParaRPr lang="pl-P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52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 spektrum zwraca uwagę na kolejną charakterystyczną cechę pewnej rodziny przebiegów czasowych – a mianowicie na powtarzalność lub mówiąc inaczej – okresowość. W tej metodzie dominuje spojrzenie na wariacje funkcji sinus oraz cosinus – produkując ich liniowe kombinacje w celu jak najdoskonalszego przybliżenia do bieżących danych. Ze względu na liczne modyfikacje tej metody (zastosowanie Dyskretnej Transformaty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Fourier’a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uwzględnienie gęstości spektrum, filtrów liniowych) oraz konfigurowalne atrybuty (amplituda, częstotliwość) można sądzić, że ta metoda sprawdziłaby się jako model decyzyjny dla przedmiotu tej pracy, jednak w mojej opinii jest metodą dość skomplikowaną matematycznie i prawdopodobnie będzie wymagająca jeśli chodzi o implementację.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07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Symboliczna reprezentacja</a:t>
            </a:r>
            <a:r>
              <a:rPr lang="pl-PL" baseline="0" dirty="0" smtClean="0"/>
              <a:t> szeregów czasowych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7F9A-C7A4-44E0-B820-59E603A4E96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11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Klasyfikacja danych opisanych za pomocą szeregów czasowych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Promotor: dr inż. Jerzy Błaszczyński</a:t>
            </a:r>
          </a:p>
          <a:p>
            <a:r>
              <a:rPr lang="pl-PL" dirty="0" smtClean="0"/>
              <a:t>Realizacja: Wojciech Mioduszewski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15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82" y="0"/>
            <a:ext cx="9241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omówionych metod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Skupiają się raczej na predykcji niż na decyzji (klasyfikacji) – której to predykcji nie potrzebujemy</a:t>
            </a:r>
          </a:p>
          <a:p>
            <a:r>
              <a:rPr lang="pl-PL" dirty="0" smtClean="0"/>
              <a:t>Nie zawsze są wystarczająco dokładne (regresja)</a:t>
            </a:r>
          </a:p>
          <a:p>
            <a:r>
              <a:rPr lang="pl-PL" dirty="0" smtClean="0"/>
              <a:t>Ewentualna klasyfikacja byłaby skupiona na uśrednianiu, co ponownie wprowadza niedokładności</a:t>
            </a:r>
          </a:p>
          <a:p>
            <a:r>
              <a:rPr lang="pl-PL" dirty="0" smtClean="0"/>
              <a:t>Celem jest wykorzystanie wiedzy, który pacjent jest chory, a który zdrowy</a:t>
            </a:r>
          </a:p>
          <a:p>
            <a:pPr marL="0" indent="0">
              <a:buNone/>
            </a:pPr>
            <a:endParaRPr lang="pl-PL" b="1" dirty="0" smtClean="0"/>
          </a:p>
          <a:p>
            <a:pPr marL="0" indent="0">
              <a:buNone/>
            </a:pPr>
            <a:r>
              <a:rPr lang="pl-PL" b="1" dirty="0" smtClean="0"/>
              <a:t>Wniosek</a:t>
            </a:r>
            <a:r>
              <a:rPr lang="pl-PL" dirty="0" smtClean="0"/>
              <a:t>: Potrzebujemy czegoś innego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3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SAX - </a:t>
            </a:r>
            <a:r>
              <a:rPr lang="pl-PL" b="1" dirty="0" err="1"/>
              <a:t>S</a:t>
            </a:r>
            <a:r>
              <a:rPr lang="pl-PL" dirty="0" err="1"/>
              <a:t>ymbolic</a:t>
            </a:r>
            <a:r>
              <a:rPr lang="pl-PL" dirty="0"/>
              <a:t> </a:t>
            </a:r>
            <a:r>
              <a:rPr lang="pl-PL" b="1" dirty="0" err="1"/>
              <a:t>A</a:t>
            </a:r>
            <a:r>
              <a:rPr lang="pl-PL" dirty="0" err="1"/>
              <a:t>ggregate</a:t>
            </a:r>
            <a:r>
              <a:rPr lang="pl-PL" dirty="0"/>
              <a:t> </a:t>
            </a:r>
            <a:r>
              <a:rPr lang="pl-PL" dirty="0" err="1"/>
              <a:t>appro</a:t>
            </a:r>
            <a:r>
              <a:rPr lang="pl-PL" b="1" dirty="0" err="1"/>
              <a:t>X</a:t>
            </a:r>
            <a:r>
              <a:rPr lang="pl-PL" dirty="0" err="1"/>
              <a:t>imation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Eamonn</a:t>
            </a:r>
            <a:r>
              <a:rPr lang="en-US" dirty="0" smtClean="0"/>
              <a:t> Keogh </a:t>
            </a:r>
            <a:r>
              <a:rPr lang="pl-PL" dirty="0" smtClean="0"/>
              <a:t>oraz </a:t>
            </a:r>
            <a:r>
              <a:rPr lang="en-US" dirty="0" err="1" smtClean="0"/>
              <a:t>Jessic</a:t>
            </a:r>
            <a:r>
              <a:rPr lang="pl-PL" dirty="0" smtClean="0"/>
              <a:t>a</a:t>
            </a:r>
            <a:r>
              <a:rPr lang="en-US" dirty="0" smtClean="0"/>
              <a:t> Lin</a:t>
            </a:r>
            <a:r>
              <a:rPr lang="pl-PL" dirty="0" smtClean="0"/>
              <a:t> (2002 r.)</a:t>
            </a:r>
          </a:p>
          <a:p>
            <a:r>
              <a:rPr lang="pl-PL" dirty="0" smtClean="0"/>
              <a:t>Zamiana szeregu czasowego w ciąg symboli</a:t>
            </a:r>
          </a:p>
          <a:p>
            <a:pPr lvl="1"/>
            <a:r>
              <a:rPr lang="pl-PL" dirty="0" smtClean="0"/>
              <a:t>Redukcja wymiarowości</a:t>
            </a:r>
          </a:p>
          <a:p>
            <a:pPr lvl="1"/>
            <a:r>
              <a:rPr lang="pl-PL" dirty="0" smtClean="0"/>
              <a:t>Standaryzacja długości</a:t>
            </a:r>
          </a:p>
          <a:p>
            <a:pPr lvl="1"/>
            <a:r>
              <a:rPr lang="pl-PL" dirty="0" smtClean="0"/>
              <a:t>Dyskretyzacja</a:t>
            </a:r>
          </a:p>
          <a:p>
            <a:pPr lvl="1"/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90" y="4100975"/>
            <a:ext cx="631595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Mówię jak jest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Rozszerzenie SAX do </a:t>
            </a:r>
            <a:r>
              <a:rPr lang="pl-PL" dirty="0" err="1" smtClean="0"/>
              <a:t>iSAX</a:t>
            </a:r>
            <a:r>
              <a:rPr lang="pl-PL" dirty="0" smtClean="0"/>
              <a:t> (</a:t>
            </a:r>
            <a:r>
              <a:rPr lang="pl-PL" dirty="0" err="1" smtClean="0"/>
              <a:t>indexed</a:t>
            </a:r>
            <a:r>
              <a:rPr lang="pl-PL" dirty="0" smtClean="0"/>
              <a:t> SAX) – Uniwersytet Kalifornijski</a:t>
            </a:r>
          </a:p>
          <a:p>
            <a:pPr lvl="1"/>
            <a:r>
              <a:rPr lang="pl-PL" dirty="0" smtClean="0"/>
              <a:t>Przetwarzanie masywnych danych w sposób dokładny i wydajny</a:t>
            </a:r>
          </a:p>
          <a:p>
            <a:pPr lvl="1"/>
            <a:r>
              <a:rPr lang="pl-PL" dirty="0" smtClean="0"/>
              <a:t>Metoda uznana przez statystyków – wspierana przez SIGKDD (</a:t>
            </a:r>
            <a:r>
              <a:rPr lang="en-US" dirty="0"/>
              <a:t>Special Interest Group on Knowledge Discovery and Data </a:t>
            </a:r>
            <a:r>
              <a:rPr lang="en-US" dirty="0" smtClean="0"/>
              <a:t>Mining</a:t>
            </a:r>
            <a:r>
              <a:rPr lang="pl-PL" dirty="0" smtClean="0"/>
              <a:t>, stowarzyszenie ACM)</a:t>
            </a:r>
            <a:endParaRPr lang="pl-PL" dirty="0"/>
          </a:p>
          <a:p>
            <a:pPr marL="457200" lvl="1" indent="0">
              <a:buNone/>
            </a:pPr>
            <a:r>
              <a:rPr lang="pl-PL" i="1" dirty="0" smtClean="0"/>
              <a:t>„…</a:t>
            </a:r>
            <a:r>
              <a:rPr lang="en-US" i="1" dirty="0" smtClean="0"/>
              <a:t>we </a:t>
            </a:r>
            <a:r>
              <a:rPr lang="en-US" i="1" dirty="0"/>
              <a:t>can find similarity searches using edit distance over 10,000 time series in 50 milliseconds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  <a:r>
              <a:rPr lang="en-US" i="1" dirty="0"/>
              <a:t> </a:t>
            </a:r>
            <a:endParaRPr lang="pl-PL" i="1" dirty="0" smtClean="0"/>
          </a:p>
          <a:p>
            <a:pPr marL="457200" lvl="1" indent="0">
              <a:buNone/>
            </a:pPr>
            <a:r>
              <a:rPr lang="en-US" dirty="0" smtClean="0"/>
              <a:t>Ray </a:t>
            </a:r>
            <a:r>
              <a:rPr lang="en-US" dirty="0"/>
              <a:t>Cromwell, </a:t>
            </a:r>
            <a:r>
              <a:rPr lang="en-US" dirty="0" smtClean="0"/>
              <a:t>Timepedia.org</a:t>
            </a:r>
            <a:endParaRPr lang="pl-PL" dirty="0" smtClean="0"/>
          </a:p>
          <a:p>
            <a:pPr marL="457200" lvl="1" indent="0">
              <a:buNone/>
            </a:pPr>
            <a:r>
              <a:rPr lang="pl-PL" i="1" dirty="0" smtClean="0"/>
              <a:t>„</a:t>
            </a:r>
            <a:r>
              <a:rPr lang="en-US" i="1" dirty="0" smtClean="0"/>
              <a:t>In </a:t>
            </a:r>
            <a:r>
              <a:rPr lang="en-US" i="1" dirty="0"/>
              <a:t>our current research the (</a:t>
            </a:r>
            <a:r>
              <a:rPr lang="en-US" b="1" i="1" dirty="0"/>
              <a:t>SAX</a:t>
            </a:r>
            <a:r>
              <a:rPr lang="en-US" i="1" dirty="0"/>
              <a:t>) symbolic representation of Lin and Keogh  wins out even over well-known approximations</a:t>
            </a:r>
            <a:r>
              <a:rPr lang="en-US" i="1" dirty="0" smtClean="0"/>
              <a:t>...</a:t>
            </a:r>
            <a:r>
              <a:rPr lang="pl-PL" i="1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Data </a:t>
            </a:r>
            <a:r>
              <a:rPr lang="en-US" dirty="0"/>
              <a:t>Mining Applications in the Automotive Industry. 2010 Kruse, </a:t>
            </a:r>
            <a:r>
              <a:rPr lang="en-US" dirty="0" err="1"/>
              <a:t>Steinbrecher</a:t>
            </a:r>
            <a:r>
              <a:rPr lang="en-US" dirty="0"/>
              <a:t> and </a:t>
            </a:r>
            <a:r>
              <a:rPr lang="en-US" dirty="0" err="1" smtClean="0"/>
              <a:t>Moewes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01" y="609600"/>
            <a:ext cx="177250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Badanie obrazów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69216"/>
            <a:ext cx="4768313" cy="253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91" y="0"/>
            <a:ext cx="5881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wykorzystać 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Dane szeregi czasowe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4" y="2537928"/>
            <a:ext cx="1631348" cy="11168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81701" y="2791327"/>
            <a:ext cx="1424539" cy="40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5783" y="253792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SAX</a:t>
            </a:r>
            <a:endParaRPr lang="pl-PL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45095" y="2791328"/>
            <a:ext cx="826069" cy="58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0307" y="3192604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Zwykłe dane </a:t>
            </a:r>
          </a:p>
          <a:p>
            <a:r>
              <a:rPr lang="pl-PL" dirty="0" smtClean="0"/>
              <a:t>(para: ciąg symboli; diagnoza)</a:t>
            </a:r>
            <a:endParaRPr lang="pl-PL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43048" y="3984859"/>
            <a:ext cx="596767" cy="7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2057" y="491647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Klasyfikator</a:t>
            </a:r>
            <a:endParaRPr lang="pl-PL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06240" y="4504623"/>
            <a:ext cx="1126156" cy="4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06240" y="5171677"/>
            <a:ext cx="1126156" cy="44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1" y="3765590"/>
            <a:ext cx="1224878" cy="10697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1" y="4995512"/>
            <a:ext cx="1224878" cy="15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Bibliografia:</a:t>
            </a:r>
          </a:p>
          <a:p>
            <a:pPr lvl="1"/>
            <a:r>
              <a:rPr lang="pl-PL" dirty="0" err="1" smtClean="0"/>
              <a:t>Shieh</a:t>
            </a:r>
            <a:r>
              <a:rPr lang="pl-PL" dirty="0" smtClean="0"/>
              <a:t> J., </a:t>
            </a:r>
            <a:r>
              <a:rPr lang="pl-PL" dirty="0" err="1" smtClean="0"/>
              <a:t>Keogh</a:t>
            </a:r>
            <a:r>
              <a:rPr lang="pl-PL" dirty="0" smtClean="0"/>
              <a:t> E., </a:t>
            </a:r>
            <a:r>
              <a:rPr lang="en-US" dirty="0" err="1" smtClean="0"/>
              <a:t>iSAX</a:t>
            </a:r>
            <a:r>
              <a:rPr lang="en-US" dirty="0"/>
              <a:t>: Indexing and Mining Terabyte Sized Time Series, </a:t>
            </a:r>
            <a:r>
              <a:rPr lang="pl-PL" dirty="0"/>
              <a:t/>
            </a:r>
            <a:br>
              <a:rPr lang="pl-PL" dirty="0"/>
            </a:br>
            <a:r>
              <a:rPr lang="en-US" dirty="0" smtClean="0"/>
              <a:t>SIGKDD </a:t>
            </a:r>
            <a:r>
              <a:rPr lang="en-US" dirty="0"/>
              <a:t>2008 </a:t>
            </a:r>
            <a:r>
              <a:rPr lang="en-US" dirty="0" smtClean="0"/>
              <a:t> </a:t>
            </a:r>
            <a:endParaRPr lang="pl-PL" dirty="0" smtClean="0"/>
          </a:p>
          <a:p>
            <a:pPr lvl="1"/>
            <a:r>
              <a:rPr lang="pl-PL" dirty="0" err="1" smtClean="0"/>
              <a:t>Shumway</a:t>
            </a:r>
            <a:r>
              <a:rPr lang="pl-PL" dirty="0" smtClean="0"/>
              <a:t> </a:t>
            </a:r>
            <a:r>
              <a:rPr lang="pl-PL" dirty="0"/>
              <a:t>R</a:t>
            </a:r>
            <a:r>
              <a:rPr lang="pl-PL" dirty="0" smtClean="0"/>
              <a:t>., </a:t>
            </a:r>
            <a:r>
              <a:rPr lang="pl-PL" dirty="0" err="1" smtClean="0"/>
              <a:t>Stoffer</a:t>
            </a:r>
            <a:r>
              <a:rPr lang="pl-PL" dirty="0"/>
              <a:t> D</a:t>
            </a:r>
            <a:r>
              <a:rPr lang="pl-PL" dirty="0" smtClean="0"/>
              <a:t>., Time Series Analysis and </a:t>
            </a:r>
            <a:r>
              <a:rPr lang="pl-PL" dirty="0" err="1" smtClean="0"/>
              <a:t>Its</a:t>
            </a:r>
            <a:r>
              <a:rPr lang="pl-PL" dirty="0" smtClean="0"/>
              <a:t> Applications, 2011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Cel</a:t>
            </a:r>
          </a:p>
          <a:p>
            <a:pPr lvl="1"/>
            <a:r>
              <a:rPr lang="pl-PL" dirty="0" smtClean="0"/>
              <a:t>Opracowanie </a:t>
            </a:r>
            <a:r>
              <a:rPr lang="pl-PL" dirty="0"/>
              <a:t>i implementacja różnych podejść do klasyfikacji danych czasowych.</a:t>
            </a:r>
          </a:p>
          <a:p>
            <a:r>
              <a:rPr lang="pl-PL" b="1" dirty="0"/>
              <a:t>Zadania:</a:t>
            </a:r>
            <a:endParaRPr lang="pl-PL" dirty="0"/>
          </a:p>
          <a:p>
            <a:pPr lvl="1"/>
            <a:r>
              <a:rPr lang="pl-PL" dirty="0"/>
              <a:t>Zapoznać się z literaturą tematu.</a:t>
            </a:r>
          </a:p>
          <a:p>
            <a:pPr lvl="1"/>
            <a:r>
              <a:rPr lang="pl-PL" dirty="0"/>
              <a:t>Opracować wybrane podejścia do klasyfikacji danych czasowych.</a:t>
            </a:r>
          </a:p>
          <a:p>
            <a:pPr lvl="1"/>
            <a:r>
              <a:rPr lang="pl-PL" dirty="0"/>
              <a:t>Zaimplementować i udokumentować zaproponowane rozwiązania.</a:t>
            </a:r>
          </a:p>
          <a:p>
            <a:pPr lvl="1"/>
            <a:r>
              <a:rPr lang="pl-PL" dirty="0"/>
              <a:t>Przeprowadzić eksperyment obliczeniowy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9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szereg czasowy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Ciąg informacji uporządkowanych w czasie</a:t>
            </a:r>
          </a:p>
          <a:p>
            <a:r>
              <a:rPr lang="pl-PL" dirty="0" smtClean="0"/>
              <a:t>Krok może być regularny, bądź nie – (szeregi czasowe rozmyte)</a:t>
            </a:r>
          </a:p>
          <a:p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1050757" y="1679550"/>
            <a:ext cx="770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Szereg czasowy</a:t>
            </a:r>
            <a:r>
              <a:rPr lang="pl-PL" i="1" dirty="0"/>
              <a:t> to realizacja procesu stochastycznego, </a:t>
            </a:r>
            <a:r>
              <a:rPr lang="pl-PL" i="1" dirty="0" smtClean="0"/>
              <a:t>którego</a:t>
            </a:r>
            <a:r>
              <a:rPr lang="pl-PL" i="1" dirty="0"/>
              <a:t> dziedziną jest czas</a:t>
            </a:r>
            <a:endParaRPr lang="pl-PL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12" y="3682375"/>
            <a:ext cx="3445711" cy="23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Sposoby analizy przebiegów czasowych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Klasyczna regresja</a:t>
            </a:r>
          </a:p>
          <a:p>
            <a:r>
              <a:rPr lang="pl-PL" dirty="0" smtClean="0"/>
              <a:t>Wygładzanie („</a:t>
            </a:r>
            <a:r>
              <a:rPr lang="pl-PL" dirty="0" err="1" smtClean="0"/>
              <a:t>Smoothing</a:t>
            </a:r>
            <a:r>
              <a:rPr lang="pl-PL" dirty="0" smtClean="0"/>
              <a:t>”)</a:t>
            </a:r>
          </a:p>
          <a:p>
            <a:r>
              <a:rPr lang="pl-PL" dirty="0" smtClean="0"/>
              <a:t>Modele ARIMA</a:t>
            </a:r>
          </a:p>
          <a:p>
            <a:r>
              <a:rPr lang="pl-PL" dirty="0" smtClean="0"/>
              <a:t>Analiza spektrum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20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Regresja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Podejście najbardziej banalne</a:t>
            </a:r>
          </a:p>
          <a:p>
            <a:r>
              <a:rPr lang="pl-PL" dirty="0" smtClean="0"/>
              <a:t>Wyjściem jest funkcja liniowa</a:t>
            </a:r>
          </a:p>
          <a:p>
            <a:r>
              <a:rPr lang="pl-PL" dirty="0" smtClean="0"/>
              <a:t>Estymuje trend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0" y="3607368"/>
            <a:ext cx="5705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Wygładzanie (</a:t>
            </a:r>
            <a:r>
              <a:rPr lang="pl-PL" dirty="0" err="1" smtClean="0"/>
              <a:t>Smoothing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Uśrednianie wyników w celu zminimalizowania nagłych skoków danego szeregu</a:t>
            </a:r>
          </a:p>
          <a:p>
            <a:r>
              <a:rPr lang="pl-PL" dirty="0" smtClean="0"/>
              <a:t>Skupia się na jednym atrybucie</a:t>
            </a:r>
          </a:p>
          <a:p>
            <a:r>
              <a:rPr lang="pl-PL" dirty="0" smtClean="0"/>
              <a:t>Gubi informację dotyczącą dynamiki szeregu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05" y="3666323"/>
            <a:ext cx="46577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 ARIMA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Dopuszcza analizę wpływu danych historycznych na dane obecne</a:t>
                </a:r>
              </a:p>
              <a:p>
                <a:r>
                  <a:rPr lang="pl-PL" dirty="0" smtClean="0"/>
                  <a:t>Przeznaczona do stosunkowo krótkich serii</a:t>
                </a:r>
              </a:p>
              <a:p>
                <a:r>
                  <a:rPr lang="pl-PL" dirty="0" smtClean="0"/>
                  <a:t>Estymacja kolejnej wartości na podstawie </a:t>
                </a:r>
                <a:r>
                  <a:rPr lang="pl-PL" i="1" dirty="0" smtClean="0"/>
                  <a:t>p </a:t>
                </a:r>
                <a:r>
                  <a:rPr lang="pl-PL" dirty="0" smtClean="0"/>
                  <a:t>wartości poprzednich</a:t>
                </a:r>
              </a:p>
              <a:p>
                <a:pPr marL="0" indent="0">
                  <a:buNone/>
                </a:pPr>
                <a:endParaRPr lang="pl-PL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i="1"/>
                            <m:t>𝑥</m:t>
                          </m:r>
                        </m:e>
                        <m:sub>
                          <m:r>
                            <a:rPr lang="pl-PL" i="1"/>
                            <m:t>𝑡</m:t>
                          </m:r>
                        </m:sub>
                      </m:sSub>
                      <m:r>
                        <a:rPr lang="pl-PL" i="1"/>
                        <m:t>=</m:t>
                      </m:r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0.7 </m:t>
                          </m:r>
                          <m:r>
                            <a:rPr lang="pl-PL" i="1"/>
                            <m:t>𝑥</m:t>
                          </m:r>
                        </m:e>
                        <m:sub>
                          <m:r>
                            <a:rPr lang="pl-PL" i="1"/>
                            <m:t>𝑡</m:t>
                          </m:r>
                          <m:r>
                            <a:rPr lang="pl-PL" i="1"/>
                            <m:t>−1</m:t>
                          </m:r>
                        </m:sub>
                      </m:sSub>
                      <m:r>
                        <a:rPr lang="pl-PL" i="1"/>
                        <m:t>−1.4</m:t>
                      </m:r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i="1"/>
                            <m:t>𝑥</m:t>
                          </m:r>
                        </m:e>
                        <m:sub>
                          <m:r>
                            <a:rPr lang="pl-PL" i="1"/>
                            <m:t>𝑡</m:t>
                          </m:r>
                          <m:r>
                            <a:rPr lang="pl-PL" i="1"/>
                            <m:t>−2</m:t>
                          </m:r>
                        </m:sub>
                      </m:sSub>
                      <m:r>
                        <a:rPr lang="pl-PL" i="1"/>
                        <m:t>+</m:t>
                      </m:r>
                      <m:sSub>
                        <m:sSubPr>
                          <m:ctrlPr>
                            <a:rPr lang="pl-PL" i="1"/>
                          </m:ctrlPr>
                        </m:sSubPr>
                        <m:e>
                          <m:r>
                            <a:rPr lang="pl-PL" i="1"/>
                            <m:t>𝜔</m:t>
                          </m:r>
                        </m:e>
                        <m:sub>
                          <m:r>
                            <a:rPr lang="pl-PL" i="1"/>
                            <m:t>𝑡</m:t>
                          </m:r>
                        </m:sub>
                      </m:sSub>
                    </m:oMath>
                  </m:oMathPara>
                </a14:m>
                <a:endParaRPr lang="pl-PL" i="1" dirty="0" smtClean="0"/>
              </a:p>
              <a:p>
                <a:pPr/>
                <a:r>
                  <a:rPr lang="pl-PL" dirty="0" smtClean="0"/>
                  <a:t>Prognozowanie wartości</a:t>
                </a:r>
                <a:endParaRPr lang="pl-P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7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spektrum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Uwzględnia powtarzalność, okresowość</a:t>
                </a:r>
              </a:p>
              <a:p>
                <a:r>
                  <a:rPr lang="pl-PL" dirty="0" smtClean="0"/>
                  <a:t>Wiele rozszerzeń dopasowujących metodę do badanego szeregu</a:t>
                </a:r>
              </a:p>
              <a:p>
                <a:pPr lvl="1"/>
                <a:r>
                  <a:rPr lang="pl-PL" dirty="0" smtClean="0"/>
                  <a:t>Transformaty Fouriera</a:t>
                </a:r>
              </a:p>
              <a:p>
                <a:pPr lvl="1"/>
                <a:r>
                  <a:rPr lang="pl-PL" dirty="0" smtClean="0"/>
                  <a:t>Gęstość spektrum</a:t>
                </a:r>
              </a:p>
              <a:p>
                <a:pPr lvl="1"/>
                <a:r>
                  <a:rPr lang="pl-PL" dirty="0" smtClean="0"/>
                  <a:t>Filtry liniowe</a:t>
                </a:r>
              </a:p>
              <a:p>
                <a:r>
                  <a:rPr lang="pl-PL" dirty="0"/>
                  <a:t>S</a:t>
                </a:r>
                <a:r>
                  <a:rPr lang="pl-PL" dirty="0" smtClean="0"/>
                  <a:t>komplikowana matematycznie</a:t>
                </a:r>
              </a:p>
              <a:p>
                <a:pPr marL="0" indent="0">
                  <a:buNone/>
                </a:pPr>
                <a:endParaRPr lang="pl-PL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l-G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ω</m:t>
                                  </m:r>
                                </m:e>
                                <m:sub>
                                  <m:r>
                                    <a:rPr lang="pl-PL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ω</m:t>
                          </m:r>
                        </m:e>
                        <m:sub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wyjściowy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Stworzenie klasyfikatora potrafiącego zdecydować, czy badany pacjent jest chory na jaskrę, czy nie.</a:t>
            </a:r>
          </a:p>
          <a:p>
            <a:r>
              <a:rPr lang="pl-PL" dirty="0" smtClean="0"/>
              <a:t>Jakie posiadamy dane?</a:t>
            </a:r>
          </a:p>
          <a:p>
            <a:pPr lvl="1"/>
            <a:r>
              <a:rPr lang="pl-PL" dirty="0" smtClean="0"/>
              <a:t>Diagnoza:	pacjent chory; pacjent zdrowy</a:t>
            </a:r>
          </a:p>
          <a:p>
            <a:pPr lvl="1"/>
            <a:r>
              <a:rPr lang="pl-PL" dirty="0" smtClean="0"/>
              <a:t>Time:		Czas wykonania badania</a:t>
            </a:r>
          </a:p>
          <a:p>
            <a:pPr lvl="1"/>
            <a:r>
              <a:rPr lang="pl-PL" dirty="0" smtClean="0"/>
              <a:t>TFADJ:		Dane z urządzenia</a:t>
            </a:r>
          </a:p>
          <a:p>
            <a:pPr marL="457200" lvl="1" indent="0">
              <a:buNone/>
            </a:pPr>
            <a:r>
              <a:rPr lang="pl-PL" dirty="0" smtClean="0"/>
              <a:t>Dane pobierane są z urządzenia co 15 min przez całą dobę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62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651</Words>
  <Application>Microsoft Office PowerPoint</Application>
  <PresentationFormat>Widescreen</PresentationFormat>
  <Paragraphs>97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Klasyfikacja danych opisanych za pomocą szeregów czasowych</vt:lpstr>
      <vt:lpstr>Cele</vt:lpstr>
      <vt:lpstr>Czym jest szereg czasowy</vt:lpstr>
      <vt:lpstr>Sposoby analizy przebiegów czasowych</vt:lpstr>
      <vt:lpstr>Regresja</vt:lpstr>
      <vt:lpstr>Wygładzanie (Smoothing)</vt:lpstr>
      <vt:lpstr>Modele ARIMA</vt:lpstr>
      <vt:lpstr>Analiza spektrum</vt:lpstr>
      <vt:lpstr>Problem wyjściowy</vt:lpstr>
      <vt:lpstr>PowerPoint Presentation</vt:lpstr>
      <vt:lpstr>Podsumowanie omówionych metod</vt:lpstr>
      <vt:lpstr>SAX - Symbolic Aggregate approXimation</vt:lpstr>
      <vt:lpstr>Mówię jak jest</vt:lpstr>
      <vt:lpstr>Badanie obrazów</vt:lpstr>
      <vt:lpstr>Jak to wykorzystać ?</vt:lpstr>
      <vt:lpstr>Dziękuję za uwagę</vt:lpstr>
    </vt:vector>
  </TitlesOfParts>
  <Company>Rycho444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</dc:title>
  <dc:creator>Wojciech Mioduszewski</dc:creator>
  <cp:lastModifiedBy>Wojciech Mioduszewski</cp:lastModifiedBy>
  <cp:revision>22</cp:revision>
  <dcterms:created xsi:type="dcterms:W3CDTF">2014-03-19T10:24:40Z</dcterms:created>
  <dcterms:modified xsi:type="dcterms:W3CDTF">2014-03-19T12:46:57Z</dcterms:modified>
</cp:coreProperties>
</file>