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smtClean="0"/>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8/28/2021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8/28/2021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smtClean="0"/>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smtClean="0"/>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smtClean="0"/>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smtClean="0"/>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8/28/2021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oracle.com/in/database/what-is-database/#WhatIsDB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bm.com/cloud/learn/disaster-recovery-introduction" TargetMode="External"/><Relationship Id="rId2" Type="http://schemas.openxmlformats.org/officeDocument/2006/relationships/hyperlink" Target="https://www.ibm.com/cloud/databases-for-postgresq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5400" b="1" dirty="0" err="1">
                <a:solidFill>
                  <a:schemeClr val="bg2">
                    <a:lumMod val="75000"/>
                  </a:schemeClr>
                </a:solidFill>
              </a:rPr>
              <a:t>Relational</a:t>
            </a:r>
            <a:r>
              <a:rPr lang="fr-FR" sz="5400" b="1" dirty="0">
                <a:solidFill>
                  <a:schemeClr val="bg2">
                    <a:lumMod val="75000"/>
                  </a:schemeClr>
                </a:solidFill>
              </a:rPr>
              <a:t> </a:t>
            </a:r>
            <a:r>
              <a:rPr lang="fr-FR" sz="5400" b="1" dirty="0" err="1">
                <a:solidFill>
                  <a:schemeClr val="bg2">
                    <a:lumMod val="75000"/>
                  </a:schemeClr>
                </a:solidFill>
              </a:rPr>
              <a:t>DataBase</a:t>
            </a:r>
            <a:r>
              <a:rPr lang="fr-FR" sz="5400" b="1" dirty="0">
                <a:solidFill>
                  <a:schemeClr val="bg2">
                    <a:lumMod val="75000"/>
                  </a:schemeClr>
                </a:solidFill>
              </a:rPr>
              <a:t> Management </a:t>
            </a:r>
            <a:r>
              <a:rPr lang="fr-FR" sz="5400" b="1" dirty="0" err="1">
                <a:solidFill>
                  <a:schemeClr val="bg2">
                    <a:lumMod val="75000"/>
                  </a:schemeClr>
                </a:solidFill>
              </a:rPr>
              <a:t>Systems</a:t>
            </a:r>
            <a:r>
              <a:rPr lang="fr-FR" sz="5400" b="1" dirty="0">
                <a:solidFill>
                  <a:schemeClr val="bg2">
                    <a:lumMod val="75000"/>
                  </a:schemeClr>
                </a:solidFill>
              </a:rPr>
              <a:t/>
            </a:r>
            <a:br>
              <a:rPr lang="fr-FR" sz="5400" b="1" dirty="0">
                <a:solidFill>
                  <a:schemeClr val="bg2">
                    <a:lumMod val="75000"/>
                  </a:schemeClr>
                </a:solidFill>
              </a:rPr>
            </a:br>
            <a:r>
              <a:rPr lang="fr-FR" sz="5400" b="1" dirty="0">
                <a:solidFill>
                  <a:schemeClr val="bg2">
                    <a:lumMod val="75000"/>
                  </a:schemeClr>
                </a:solidFill>
              </a:rPr>
              <a:t>(RDBMS)</a:t>
            </a:r>
            <a:endParaRPr lang="fr-FR" sz="5400" dirty="0"/>
          </a:p>
        </p:txBody>
      </p:sp>
      <p:sp>
        <p:nvSpPr>
          <p:cNvPr id="3" name="Sous-titre 2"/>
          <p:cNvSpPr>
            <a:spLocks noGrp="1"/>
          </p:cNvSpPr>
          <p:nvPr>
            <p:ph type="subTitle" idx="1"/>
          </p:nvPr>
        </p:nvSpPr>
        <p:spPr/>
        <p:txBody>
          <a:bodyPr>
            <a:normAutofit/>
          </a:bodyPr>
          <a:lstStyle/>
          <a:p>
            <a:r>
              <a:rPr lang="fr-FR" sz="4400" cap="none" dirty="0" smtClean="0">
                <a:ln w="0"/>
                <a:solidFill>
                  <a:schemeClr val="accent1"/>
                </a:solidFill>
                <a:effectLst>
                  <a:outerShdw blurRad="38100" dist="25400" dir="5400000" algn="ctr" rotWithShape="0">
                    <a:srgbClr val="6E747A">
                      <a:alpha val="43000"/>
                    </a:srgbClr>
                  </a:outerShdw>
                </a:effectLst>
              </a:rPr>
              <a:t>Wiem jaballah</a:t>
            </a:r>
            <a:endParaRPr lang="fr-FR" sz="4400" cap="none"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3683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824248" y="1184856"/>
            <a:ext cx="10453352" cy="4606343"/>
          </a:xfrm>
        </p:spPr>
        <p:txBody>
          <a:bodyPr>
            <a:normAutofit fontScale="92500" lnSpcReduction="20000"/>
          </a:bodyPr>
          <a:lstStyle/>
          <a:p>
            <a:r>
              <a:rPr lang="en-US" sz="2400" dirty="0"/>
              <a:t>A database is an organized collection of structured information, or data, typically stored electronically in a computer system. A database is usually controlled by a </a:t>
            </a:r>
            <a:r>
              <a:rPr lang="en-US" sz="2400" dirty="0">
                <a:hlinkClick r:id="rId2"/>
              </a:rPr>
              <a:t>database management system (DBMS)</a:t>
            </a:r>
            <a:r>
              <a:rPr lang="en-US" sz="2400" dirty="0"/>
              <a:t>. Together, the data and the DBMS, along with the applications that are associated with them, are referred to as a database system, often shortened to just database.</a:t>
            </a:r>
          </a:p>
          <a:p>
            <a:r>
              <a:rPr lang="en-US" sz="2400" dirty="0"/>
              <a:t>Data within the most common types of databases in operation today is typically modeled in rows and columns in a series of tables to make processing and data querying efficient. The data can then be easily accessed, managed, modified, updated, controlled, and organized. Most databases use structured query language (SQL) for writing and querying data.</a:t>
            </a:r>
          </a:p>
          <a:p>
            <a:endParaRPr lang="fr-FR" dirty="0"/>
          </a:p>
        </p:txBody>
      </p:sp>
    </p:spTree>
    <p:extLst>
      <p:ext uri="{BB962C8B-B14F-4D97-AF65-F5344CB8AC3E}">
        <p14:creationId xmlns:p14="http://schemas.microsoft.com/office/powerpoint/2010/main" val="4112230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913774" y="399246"/>
            <a:ext cx="10363826" cy="5391954"/>
          </a:xfrm>
        </p:spPr>
        <p:txBody>
          <a:bodyPr>
            <a:normAutofit/>
          </a:bodyPr>
          <a:lstStyle/>
          <a:p>
            <a:pPr>
              <a:lnSpc>
                <a:spcPct val="100000"/>
              </a:lnSpc>
            </a:pPr>
            <a:r>
              <a:rPr lang="en-US" sz="2200" dirty="0"/>
              <a:t>Before creating these tables, the RDBMS must check the following constraints: </a:t>
            </a:r>
          </a:p>
          <a:p>
            <a:pPr>
              <a:lnSpc>
                <a:spcPct val="100000"/>
              </a:lnSpc>
            </a:pPr>
            <a:endParaRPr lang="en-US" sz="2200" dirty="0"/>
          </a:p>
          <a:p>
            <a:pPr>
              <a:lnSpc>
                <a:spcPct val="100000"/>
              </a:lnSpc>
            </a:pPr>
            <a:r>
              <a:rPr lang="en-US" sz="2200" dirty="0"/>
              <a:t>• Primary keys : this identifies each row in the table. One table can only contain one primary key. The key must be unique and without null values. </a:t>
            </a:r>
          </a:p>
          <a:p>
            <a:pPr>
              <a:lnSpc>
                <a:spcPct val="100000"/>
              </a:lnSpc>
            </a:pPr>
            <a:r>
              <a:rPr lang="en-US" sz="2200" dirty="0"/>
              <a:t>• Foreign keys : this is used to link two tables. The foreign key is kept in one table and refers to the primary key associated with another table. </a:t>
            </a:r>
          </a:p>
          <a:p>
            <a:pPr>
              <a:lnSpc>
                <a:spcPct val="100000"/>
              </a:lnSpc>
            </a:pPr>
            <a:r>
              <a:rPr lang="en-US" sz="2200" dirty="0"/>
              <a:t>• Not null : this ensures that every column does not have a null value, such as an empty cell. </a:t>
            </a:r>
          </a:p>
          <a:p>
            <a:pPr>
              <a:lnSpc>
                <a:spcPct val="100000"/>
              </a:lnSpc>
            </a:pPr>
            <a:r>
              <a:rPr lang="en-US" sz="2200" dirty="0"/>
              <a:t>• Check : this confirms that each entry in a column or row satisfies a precise condition and that every column holds unique data. </a:t>
            </a:r>
          </a:p>
          <a:p>
            <a:pPr>
              <a:lnSpc>
                <a:spcPct val="100000"/>
              </a:lnSpc>
            </a:pPr>
            <a:r>
              <a:rPr lang="en-US" sz="2200" dirty="0"/>
              <a:t>• Data integrity : the integrity of the data must be confirmed before the data is created. </a:t>
            </a:r>
            <a:endParaRPr lang="fr-FR" sz="2200" dirty="0"/>
          </a:p>
          <a:p>
            <a:endParaRPr lang="fr-FR" dirty="0"/>
          </a:p>
        </p:txBody>
      </p:sp>
    </p:spTree>
    <p:extLst>
      <p:ext uri="{BB962C8B-B14F-4D97-AF65-F5344CB8AC3E}">
        <p14:creationId xmlns:p14="http://schemas.microsoft.com/office/powerpoint/2010/main" val="44241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927278" y="540914"/>
            <a:ext cx="10350321" cy="5250286"/>
          </a:xfrm>
        </p:spPr>
        <p:txBody>
          <a:bodyPr>
            <a:normAutofit/>
          </a:bodyPr>
          <a:lstStyle/>
          <a:p>
            <a:pPr>
              <a:lnSpc>
                <a:spcPct val="100000"/>
              </a:lnSpc>
            </a:pPr>
            <a:r>
              <a:rPr lang="en-US" sz="2200" dirty="0"/>
              <a:t>Assuring the integrity of data includes several specific tests, including entity, domain, referential and user-defined integrity. Entity integrity confirms that the rows are not duplicated in the table. </a:t>
            </a:r>
          </a:p>
          <a:p>
            <a:pPr>
              <a:lnSpc>
                <a:spcPct val="100000"/>
              </a:lnSpc>
            </a:pPr>
            <a:endParaRPr lang="en-US" sz="2200" dirty="0"/>
          </a:p>
          <a:p>
            <a:pPr>
              <a:lnSpc>
                <a:spcPct val="100000"/>
              </a:lnSpc>
            </a:pPr>
            <a:r>
              <a:rPr lang="en-US" sz="2200" dirty="0"/>
              <a:t>Domain integrity makes sure that data is entered into the table based on specific conditions, such as file format or range of values. Referential integrity ensures that any row that is re-linked to a different table cannot be deleted.</a:t>
            </a:r>
          </a:p>
          <a:p>
            <a:pPr>
              <a:lnSpc>
                <a:spcPct val="100000"/>
              </a:lnSpc>
            </a:pPr>
            <a:r>
              <a:rPr lang="en-US" sz="2200" dirty="0"/>
              <a:t> Finally, user-defined integrity confirms that the table will satisfy all user-defined conditions. </a:t>
            </a:r>
            <a:endParaRPr lang="fr-FR" sz="2200" dirty="0"/>
          </a:p>
          <a:p>
            <a:endParaRPr lang="fr-FR" dirty="0"/>
          </a:p>
        </p:txBody>
      </p:sp>
    </p:spTree>
    <p:extLst>
      <p:ext uri="{BB962C8B-B14F-4D97-AF65-F5344CB8AC3E}">
        <p14:creationId xmlns:p14="http://schemas.microsoft.com/office/powerpoint/2010/main" val="226981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7865" y="232151"/>
            <a:ext cx="10364451" cy="1596177"/>
          </a:xfrm>
        </p:spPr>
        <p:txBody>
          <a:bodyPr/>
          <a:lstStyle/>
          <a:p>
            <a:r>
              <a:rPr lang="en-US" cap="none" dirty="0">
                <a:ln w="0"/>
                <a:solidFill>
                  <a:schemeClr val="accent1"/>
                </a:solidFill>
                <a:effectLst>
                  <a:outerShdw blurRad="38100" dist="25400" dir="5400000" algn="ctr" rotWithShape="0">
                    <a:srgbClr val="6E747A">
                      <a:alpha val="43000"/>
                    </a:srgbClr>
                  </a:outerShdw>
                </a:effectLst>
              </a:rPr>
              <a:t>Benefits</a:t>
            </a:r>
            <a:br>
              <a:rPr lang="en-US" cap="none" dirty="0">
                <a:ln w="0"/>
                <a:solidFill>
                  <a:schemeClr val="accent1"/>
                </a:solidFill>
                <a:effectLst>
                  <a:outerShdw blurRad="38100" dist="25400" dir="5400000" algn="ctr" rotWithShape="0">
                    <a:srgbClr val="6E747A">
                      <a:alpha val="43000"/>
                    </a:srgbClr>
                  </a:outerShdw>
                </a:effectLst>
              </a:rPr>
            </a:br>
            <a:endParaRPr lang="fr-FR" cap="none" dirty="0">
              <a:ln w="0"/>
              <a:solidFill>
                <a:schemeClr val="accent1"/>
              </a:solidFill>
              <a:effectLst>
                <a:outerShdw blurRad="38100" dist="25400" dir="5400000" algn="ctr" rotWithShape="0">
                  <a:srgbClr val="6E747A">
                    <a:alpha val="43000"/>
                  </a:srgbClr>
                </a:outerShdw>
              </a:effectLst>
            </a:endParaRPr>
          </a:p>
        </p:txBody>
      </p:sp>
      <p:sp>
        <p:nvSpPr>
          <p:cNvPr id="3" name="Espace réservé du contenu 2"/>
          <p:cNvSpPr>
            <a:spLocks noGrp="1"/>
          </p:cNvSpPr>
          <p:nvPr>
            <p:ph sz="quarter" idx="13"/>
          </p:nvPr>
        </p:nvSpPr>
        <p:spPr>
          <a:xfrm>
            <a:off x="913774" y="1545466"/>
            <a:ext cx="10363826" cy="4245734"/>
          </a:xfrm>
        </p:spPr>
        <p:txBody>
          <a:bodyPr>
            <a:normAutofit fontScale="92500" lnSpcReduction="10000"/>
          </a:bodyPr>
          <a:lstStyle/>
          <a:p>
            <a:pPr fontAlgn="base">
              <a:lnSpc>
                <a:spcPct val="110000"/>
              </a:lnSpc>
            </a:pPr>
            <a:r>
              <a:rPr lang="en-US" sz="2400" dirty="0"/>
              <a:t>The </a:t>
            </a:r>
            <a:r>
              <a:rPr lang="en-US" sz="2400" dirty="0"/>
              <a:t>primary benefit of the relational database approach is the ability to create meaningful information by joining the tables. Joining tables allows you to understand the relationships between the data, or how the tables connect. SQL includes the ability to count, add, group, and also combine queries. SQL can perform basic math and subtotal functions and logical transformations. Analysts can order the results by date, name, or any column.</a:t>
            </a:r>
          </a:p>
          <a:p>
            <a:pPr fontAlgn="base">
              <a:lnSpc>
                <a:spcPct val="110000"/>
              </a:lnSpc>
            </a:pPr>
            <a:r>
              <a:rPr lang="en-US" sz="2400" dirty="0"/>
              <a:t>Those features make the relational approach the single most popular query tool in business today.</a:t>
            </a:r>
          </a:p>
          <a:p>
            <a:pPr fontAlgn="base">
              <a:lnSpc>
                <a:spcPct val="110000"/>
              </a:lnSpc>
            </a:pPr>
            <a:r>
              <a:rPr lang="en-US" sz="2400" dirty="0"/>
              <a:t>Relational databases have several advantages compared to other database formats:</a:t>
            </a:r>
          </a:p>
          <a:p>
            <a:endParaRPr lang="fr-FR" dirty="0"/>
          </a:p>
        </p:txBody>
      </p:sp>
    </p:spTree>
    <p:extLst>
      <p:ext uri="{BB962C8B-B14F-4D97-AF65-F5344CB8AC3E}">
        <p14:creationId xmlns:p14="http://schemas.microsoft.com/office/powerpoint/2010/main" val="148242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3"/>
          </p:nvPr>
        </p:nvSpPr>
        <p:spPr>
          <a:xfrm>
            <a:off x="913774" y="734096"/>
            <a:ext cx="10363826" cy="5911403"/>
          </a:xfrm>
        </p:spPr>
        <p:txBody>
          <a:bodyPr>
            <a:normAutofit fontScale="40000" lnSpcReduction="20000"/>
          </a:bodyPr>
          <a:lstStyle/>
          <a:p>
            <a:pPr fontAlgn="base"/>
            <a:r>
              <a:rPr lang="en-US" sz="4000" dirty="0"/>
              <a:t>Flexibility </a:t>
            </a:r>
          </a:p>
          <a:p>
            <a:pPr fontAlgn="base"/>
            <a:r>
              <a:rPr lang="en-US" sz="4000" dirty="0"/>
              <a:t>SQL has its a built-in language for creating tables called Data Definition Language (DDL). DDL allows you to add new columns, add new tables, rename relations, and make other changes even while the database is running and while queries are happening. This allows you to change the schema or how you model data on the fly.</a:t>
            </a:r>
          </a:p>
          <a:p>
            <a:pPr fontAlgn="base"/>
            <a:r>
              <a:rPr lang="en-US" sz="4000" dirty="0"/>
              <a:t>Reduced redundancy </a:t>
            </a:r>
          </a:p>
          <a:p>
            <a:pPr fontAlgn="base"/>
            <a:r>
              <a:rPr lang="en-US" sz="4000" dirty="0"/>
              <a:t>Relational databases eliminate data redundancy. The information for a single customer appears in one place—a single entry in the customer table. The order table only needs to store a link to the customer table. The practice of separating the data to avoid redundancy is called normalization. </a:t>
            </a:r>
            <a:r>
              <a:rPr lang="en-US" sz="4000" dirty="0" err="1"/>
              <a:t>Progressional</a:t>
            </a:r>
            <a:r>
              <a:rPr lang="en-US" sz="4000" dirty="0"/>
              <a:t> database designers make sure the tables normalize during the design process.</a:t>
            </a:r>
          </a:p>
          <a:p>
            <a:pPr fontAlgn="base"/>
            <a:r>
              <a:rPr lang="en-US" sz="4000" dirty="0"/>
              <a:t>Ease of backup and disaster recovery </a:t>
            </a:r>
          </a:p>
          <a:p>
            <a:pPr fontAlgn="base"/>
            <a:r>
              <a:rPr lang="en-US" sz="4000" dirty="0"/>
              <a:t>Relational databases are transactional—they guarantee the state of the entire system is consistent at any moment. Most relational databases offer easy export and import options, making backup and restore trivial. These exports can happen even while the database is running, making restore on failure easy. Modern, cloud-based relational databases can do continuous mirroring, making the loss of data on restore measured in seconds or less. Most cloud-managed services allow you to create Read Replicas, like in </a:t>
            </a:r>
            <a:r>
              <a:rPr lang="en-US" sz="4000" dirty="0">
                <a:hlinkClick r:id="rId2" tooltip="databases-for-postgresql"/>
              </a:rPr>
              <a:t>IBM Cloud Databases for PostgreSQL</a:t>
            </a:r>
            <a:r>
              <a:rPr lang="en-US" sz="4000" dirty="0"/>
              <a:t>. These Read Replicas enable you to store a read-only copy of your data in a cloud data center. Replicas can be promoted to Read/Write instances for </a:t>
            </a:r>
            <a:r>
              <a:rPr lang="en-US" sz="4000" dirty="0">
                <a:hlinkClick r:id="rId3" tooltip="disaster-recovery-introduction"/>
              </a:rPr>
              <a:t>disaster recovery</a:t>
            </a:r>
            <a:r>
              <a:rPr lang="en-US" sz="4000" dirty="0"/>
              <a:t> as well.</a:t>
            </a:r>
          </a:p>
          <a:p>
            <a:endParaRPr lang="fr-FR" dirty="0"/>
          </a:p>
        </p:txBody>
      </p:sp>
    </p:spTree>
    <p:extLst>
      <p:ext uri="{BB962C8B-B14F-4D97-AF65-F5344CB8AC3E}">
        <p14:creationId xmlns:p14="http://schemas.microsoft.com/office/powerpoint/2010/main" val="479586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sz="quarter" idx="13"/>
          </p:nvPr>
        </p:nvPicPr>
        <p:blipFill>
          <a:blip r:embed="rId2"/>
          <a:srcRect/>
          <a:stretch>
            <a:fillRect/>
          </a:stretch>
        </p:blipFill>
        <p:spPr bwMode="auto">
          <a:xfrm>
            <a:off x="2459866" y="538618"/>
            <a:ext cx="5750800" cy="4518487"/>
          </a:xfrm>
          <a:prstGeom prst="rect">
            <a:avLst/>
          </a:prstGeom>
          <a:noFill/>
          <a:ln w="9525">
            <a:noFill/>
            <a:miter lim="800000"/>
            <a:headEnd/>
            <a:tailEnd/>
          </a:ln>
          <a:effectLst/>
        </p:spPr>
      </p:pic>
      <p:sp>
        <p:nvSpPr>
          <p:cNvPr id="5" name="Rectangle 4"/>
          <p:cNvSpPr/>
          <p:nvPr/>
        </p:nvSpPr>
        <p:spPr>
          <a:xfrm>
            <a:off x="2105575" y="5369349"/>
            <a:ext cx="6978385" cy="584775"/>
          </a:xfrm>
          <a:prstGeom prst="rect">
            <a:avLst/>
          </a:prstGeom>
        </p:spPr>
        <p:txBody>
          <a:bodyPr wrap="none">
            <a:spAutoFit/>
          </a:bodyPr>
          <a:lstStyle/>
          <a:p>
            <a:r>
              <a:rPr lang="en-US" sz="3200" b="1" u="sng" dirty="0">
                <a:solidFill>
                  <a:schemeClr val="bg2">
                    <a:lumMod val="75000"/>
                  </a:schemeClr>
                </a:solidFill>
              </a:rPr>
              <a:t>Comparison between the three RDBMS </a:t>
            </a:r>
            <a:endParaRPr lang="fr-FR" sz="3200" dirty="0"/>
          </a:p>
        </p:txBody>
      </p:sp>
    </p:spTree>
    <p:extLst>
      <p:ext uri="{BB962C8B-B14F-4D97-AF65-F5344CB8AC3E}">
        <p14:creationId xmlns:p14="http://schemas.microsoft.com/office/powerpoint/2010/main" val="678069698"/>
      </p:ext>
    </p:extLst>
  </p:cSld>
  <p:clrMapOvr>
    <a:masterClrMapping/>
  </p:clrMapOvr>
</p:sld>
</file>

<file path=ppt/theme/theme1.xml><?xml version="1.0" encoding="utf-8"?>
<a:theme xmlns:a="http://schemas.openxmlformats.org/drawingml/2006/main" name="Ronds dans l’eau">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TM04033925[[fn=Ronds dans l’eau]]</Template>
  <TotalTime>13</TotalTime>
  <Words>298</Words>
  <Application>Microsoft Office PowerPoint</Application>
  <PresentationFormat>Grand écran</PresentationFormat>
  <Paragraphs>26</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Arial</vt:lpstr>
      <vt:lpstr>Tw Cen MT</vt:lpstr>
      <vt:lpstr>Ronds dans l’eau</vt:lpstr>
      <vt:lpstr>Relational DataBase Management Systems (RDBMS)</vt:lpstr>
      <vt:lpstr>Présentation PowerPoint</vt:lpstr>
      <vt:lpstr>Présentation PowerPoint</vt:lpstr>
      <vt:lpstr>Présentation PowerPoint</vt:lpstr>
      <vt:lpstr>Benefits </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Management Systems (RDBMS)</dc:title>
  <dc:creator>jaballah wiem</dc:creator>
  <cp:lastModifiedBy>jaballah wiem</cp:lastModifiedBy>
  <cp:revision>2</cp:revision>
  <dcterms:created xsi:type="dcterms:W3CDTF">2021-08-28T12:25:36Z</dcterms:created>
  <dcterms:modified xsi:type="dcterms:W3CDTF">2021-08-28T12:38:38Z</dcterms:modified>
</cp:coreProperties>
</file>