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9" r:id="rId5"/>
    <p:sldId id="286" r:id="rId6"/>
    <p:sldId id="270" r:id="rId7"/>
    <p:sldId id="292" r:id="rId8"/>
    <p:sldId id="273" r:id="rId9"/>
    <p:sldId id="288" r:id="rId1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296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xmlns="" id="{42F7A84F-E231-42BE-A9F8-B5131853C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BCB813BC-9E49-4ABB-A3C3-CEE0885B02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376C9FE-6161-49F4-9B0C-8E8F4E0DC825}" type="datetime1">
              <a:rPr lang="fr-FR" smtClean="0"/>
              <a:t>08/05/2021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47ADFF29-9BE4-4CDF-A198-BBEE303F0E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60D4AFC6-5A97-4417-A16A-485E5801A6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FA8C659-3DDB-48CB-A056-6A658A161B7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0767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17B90-74B4-4C3F-8BC3-941162B6672A}" type="datetime1">
              <a:rPr lang="fr-FR" smtClean="0"/>
              <a:pPr/>
              <a:t>08/05/2021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A004F4-F240-48F9-8AE1-486585C7F00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885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9089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2317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3538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417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2744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rtlCol="0"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F5AEC0-4151-413B-B0AC-25490BB0CB5E}" type="datetime1">
              <a:rPr lang="fr-FR" noProof="0" smtClean="0"/>
              <a:t>08/05/2021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xmlns="" id="{37202246-9B90-4CE1-AAF1-3328E51AE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xmlns="" id="{843DF42B-5E6A-409A-A205-0B59AE5FBD9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530301" y="1690689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xmlns="" id="{9C7A202D-9C81-48E9-AC0B-E4DDE20AE14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88689" y="170282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7076" y="170282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701BC0-7442-420D-9818-2E3D4A36FA8F}" type="datetime1">
              <a:rPr lang="fr-FR" noProof="0" smtClean="0"/>
              <a:t>08/05/2021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xmlns="" id="{70506441-775A-4D93-ADE3-695C86D669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530301" y="384945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26" name="Espace réservé du contenu 2">
            <a:extLst>
              <a:ext uri="{FF2B5EF4-FFF2-40B4-BE49-F238E27FC236}">
                <a16:creationId xmlns:a16="http://schemas.microsoft.com/office/drawing/2014/main" xmlns="" id="{FA00A08C-FA2D-44B5-9451-63F193A3E7B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888689" y="384945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xmlns="" id="{6A8F9540-8D26-4ADA-88E6-B9A742232C2D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1337076" y="3849456"/>
            <a:ext cx="3148965" cy="1922438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29" name="Espace réservé d’image 28">
            <a:extLst>
              <a:ext uri="{FF2B5EF4-FFF2-40B4-BE49-F238E27FC236}">
                <a16:creationId xmlns:a16="http://schemas.microsoft.com/office/drawing/2014/main" xmlns="" id="{3D7801BA-80A8-4F2C-90C8-155E6210A85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7634" y="1679576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30" name="Espace réservé d’image 28">
            <a:extLst>
              <a:ext uri="{FF2B5EF4-FFF2-40B4-BE49-F238E27FC236}">
                <a16:creationId xmlns:a16="http://schemas.microsoft.com/office/drawing/2014/main" xmlns="" id="{99C7ED62-8CE2-417B-9E03-DB47D419110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99246" y="1679576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31" name="Espace réservé d’image 28">
            <a:extLst>
              <a:ext uri="{FF2B5EF4-FFF2-40B4-BE49-F238E27FC236}">
                <a16:creationId xmlns:a16="http://schemas.microsoft.com/office/drawing/2014/main" xmlns="" id="{96383197-4013-4D5E-BF47-64BD2386A4D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26282" y="1679576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32" name="Espace réservé d’image 28">
            <a:extLst>
              <a:ext uri="{FF2B5EF4-FFF2-40B4-BE49-F238E27FC236}">
                <a16:creationId xmlns:a16="http://schemas.microsoft.com/office/drawing/2014/main" xmlns="" id="{B2568099-B430-4F70-A248-1840860FFEE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47634" y="3792079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33" name="Espace réservé d’image 28">
            <a:extLst>
              <a:ext uri="{FF2B5EF4-FFF2-40B4-BE49-F238E27FC236}">
                <a16:creationId xmlns:a16="http://schemas.microsoft.com/office/drawing/2014/main" xmlns="" id="{82A0F640-3653-4074-BEAA-B09FF6E0B39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99246" y="3792079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34" name="Espace réservé d’image 28">
            <a:extLst>
              <a:ext uri="{FF2B5EF4-FFF2-40B4-BE49-F238E27FC236}">
                <a16:creationId xmlns:a16="http://schemas.microsoft.com/office/drawing/2014/main" xmlns="" id="{1723BD4F-261F-418F-B763-09039D2CA7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26282" y="3792079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6710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aison avec u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’image 12">
            <a:extLst>
              <a:ext uri="{FF2B5EF4-FFF2-40B4-BE49-F238E27FC236}">
                <a16:creationId xmlns:a16="http://schemas.microsoft.com/office/drawing/2014/main" xmlns="" id="{B74348DE-EC54-4C62-948C-0B2BF90455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115389"/>
            <a:ext cx="12188825" cy="3742611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10" name="objet 3">
            <a:extLst>
              <a:ext uri="{FF2B5EF4-FFF2-40B4-BE49-F238E27FC236}">
                <a16:creationId xmlns:a16="http://schemas.microsoft.com/office/drawing/2014/main" xmlns="" id="{2A53E879-94A1-4659-9069-ED0D6F03014D}"/>
              </a:ext>
            </a:extLst>
          </p:cNvPr>
          <p:cNvSpPr/>
          <p:nvPr userDrawn="1"/>
        </p:nvSpPr>
        <p:spPr>
          <a:xfrm>
            <a:off x="2400" y="1999821"/>
            <a:ext cx="12189600" cy="1115568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859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34047"/>
            <a:ext cx="5157787" cy="2755616"/>
          </a:xfrm>
        </p:spPr>
        <p:txBody>
          <a:bodyPr rtlCol="0"/>
          <a:lstStyle/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2A93A737-E48B-4909-BE04-F55B5810325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985963"/>
            <a:ext cx="5183188" cy="823912"/>
          </a:xfrm>
        </p:spPr>
        <p:txBody>
          <a:bodyPr rtlCol="0" anchor="b"/>
          <a:lstStyle>
            <a:lvl1pPr marL="0" indent="0" rtl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34047"/>
            <a:ext cx="5183188" cy="2755616"/>
          </a:xfrm>
        </p:spPr>
        <p:txBody>
          <a:bodyPr rtlCol="0"/>
          <a:lstStyle/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4522A9-F76C-4046-8B84-3638158573C0}" type="datetime1">
              <a:rPr lang="fr-FR" noProof="0" smtClean="0"/>
              <a:t>08/05/2021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7533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CC9460-AC45-4D28-8D2A-992BD279ED0A}" type="datetime1">
              <a:rPr lang="fr-FR" noProof="0" smtClean="0"/>
              <a:t>08/05/2021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46C2EC-951B-4188-89DD-3C234AE22C8A}" type="datetime1">
              <a:rPr lang="fr-FR" noProof="0" smtClean="0"/>
              <a:t>08/05/2021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 6">
            <a:extLst>
              <a:ext uri="{FF2B5EF4-FFF2-40B4-BE49-F238E27FC236}">
                <a16:creationId xmlns:a16="http://schemas.microsoft.com/office/drawing/2014/main" xmlns="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F895AD-A578-491A-A8E0-796FBA1CFCCA}" type="datetime1">
              <a:rPr lang="fr-FR" noProof="0" smtClean="0"/>
              <a:t>08/05/2021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2A93A737-E48B-4909-BE04-F55B5810325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 rtl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8E5984-EE76-4972-A77C-789403698123}" type="datetime1">
              <a:rPr lang="fr-FR" noProof="0" smtClean="0"/>
              <a:t>08/05/2021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6921A3-122E-4A1E-A73D-70B4FCDA7E44}" type="datetime1">
              <a:rPr lang="fr-FR" noProof="0" smtClean="0"/>
              <a:t>08/05/2021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3387BA-9A4F-4085-8A5D-5732F67FD2F6}" type="datetime1">
              <a:rPr lang="fr-FR" noProof="0" smtClean="0"/>
              <a:t>08/05/2021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19E735-B1DE-44EE-B499-70EBF05DD47E}" type="datetime1">
              <a:rPr lang="fr-FR" noProof="0" smtClean="0"/>
              <a:t>08/05/2021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xmlns="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smtClean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3FDE28-C6B5-4FC2-A144-671863FE142F}" type="datetime1">
              <a:rPr lang="fr-FR" noProof="0" smtClean="0"/>
              <a:t>08/05/2021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xmlns="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832D104-F6EF-46A3-BB8C-CC3974B9BBC4}" type="datetime1">
              <a:rPr lang="fr-FR" noProof="0" smtClean="0"/>
              <a:t>08/05/2021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xmlns="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Professionnels attablés, collaborant sur un ordinateur portable">
            <a:extLst>
              <a:ext uri="{FF2B5EF4-FFF2-40B4-BE49-F238E27FC236}">
                <a16:creationId xmlns:a16="http://schemas.microsoft.com/office/drawing/2014/main" xmlns="" id="{1E745F20-F130-4708-BD5A-1A4FF4BE4D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89460" cy="6858000"/>
          </a:xfrm>
          <a:prstGeom prst="rect">
            <a:avLst/>
          </a:prstGeom>
        </p:spPr>
      </p:pic>
      <p:sp>
        <p:nvSpPr>
          <p:cNvPr id="4" name="objet 3" descr="Personnes avec des documents">
            <a:extLst>
              <a:ext uri="{FF2B5EF4-FFF2-40B4-BE49-F238E27FC236}">
                <a16:creationId xmlns:a16="http://schemas.microsoft.com/office/drawing/2014/main" xmlns="" id="{0CA2E80D-F3EC-4A5F-8E65-56FEA206EE0F}"/>
              </a:ext>
            </a:extLst>
          </p:cNvPr>
          <p:cNvSpPr/>
          <p:nvPr/>
        </p:nvSpPr>
        <p:spPr bwMode="ltGray">
          <a:xfrm>
            <a:off x="254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 bwMode="ltGray">
          <a:xfrm>
            <a:off x="1524000" y="1548882"/>
            <a:ext cx="9144000" cy="2618681"/>
          </a:xfrm>
        </p:spPr>
        <p:txBody>
          <a:bodyPr rtlCol="0">
            <a:normAutofit/>
          </a:bodyPr>
          <a:lstStyle/>
          <a:p>
            <a:pPr rtl="0">
              <a:lnSpc>
                <a:spcPct val="125000"/>
              </a:lnSpc>
            </a:pPr>
            <a:r>
              <a:rPr lang="fr-FR" sz="5000" dirty="0" err="1" smtClean="0">
                <a:solidFill>
                  <a:schemeClr val="bg1"/>
                </a:solidFill>
              </a:rPr>
              <a:t>Chekpoint</a:t>
            </a:r>
            <a:r>
              <a:rPr lang="fr-FR" sz="5000" dirty="0" smtClean="0">
                <a:solidFill>
                  <a:schemeClr val="bg1"/>
                </a:solidFill>
              </a:rPr>
              <a:t> 1</a:t>
            </a:r>
            <a:endParaRPr lang="fr-FR" sz="5000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Gray">
          <a:xfrm>
            <a:off x="4044000" y="4221162"/>
            <a:ext cx="4104000" cy="882001"/>
          </a:xfrm>
          <a:solidFill>
            <a:schemeClr val="accent2">
              <a:alpha val="90000"/>
            </a:schemeClr>
          </a:solidFill>
        </p:spPr>
        <p:txBody>
          <a:bodyPr rtlCol="0" anchor="ctr" anchorCtr="0">
            <a:normAutofit/>
          </a:bodyPr>
          <a:lstStyle/>
          <a:p>
            <a:pPr rtl="0"/>
            <a:r>
              <a:rPr lang="fr-FR" sz="2500" b="1" i="1" spc="65" dirty="0" smtClean="0">
                <a:solidFill>
                  <a:schemeClr val="accent1"/>
                </a:solidFill>
                <a:cs typeface="Arial"/>
              </a:rPr>
              <a:t>Wiem jaballah </a:t>
            </a:r>
            <a:endParaRPr lang="fr-FR" sz="2500" b="1" i="1" spc="65" dirty="0">
              <a:solidFill>
                <a:schemeClr val="accent1"/>
              </a:solidFill>
              <a:cs typeface="Arial"/>
            </a:endParaRPr>
          </a:p>
        </p:txBody>
      </p:sp>
      <p:sp>
        <p:nvSpPr>
          <p:cNvPr id="6" name="objet 7" descr="Rectangle beige">
            <a:extLst>
              <a:ext uri="{FF2B5EF4-FFF2-40B4-BE49-F238E27FC236}">
                <a16:creationId xmlns:a16="http://schemas.microsoft.com/office/drawing/2014/main" xmlns="" id="{B36975AA-C62E-46BE-9382-E2CF56FDF817}"/>
              </a:ext>
            </a:extLst>
          </p:cNvPr>
          <p:cNvSpPr/>
          <p:nvPr/>
        </p:nvSpPr>
        <p:spPr bwMode="white">
          <a:xfrm>
            <a:off x="3297547" y="3328982"/>
            <a:ext cx="5616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000" y="143773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t 3" descr="Rectangle beige">
            <a:extLst>
              <a:ext uri="{FF2B5EF4-FFF2-40B4-BE49-F238E27FC236}">
                <a16:creationId xmlns:a16="http://schemas.microsoft.com/office/drawing/2014/main" xmlns="" id="{DCF29767-6635-4A46-AB77-672CC90C6FBE}"/>
              </a:ext>
            </a:extLst>
          </p:cNvPr>
          <p:cNvSpPr/>
          <p:nvPr/>
        </p:nvSpPr>
        <p:spPr>
          <a:xfrm>
            <a:off x="1022684" y="2605177"/>
            <a:ext cx="9829346" cy="3157268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web est un system de publication des information sur internet a partir des pages web ,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Tout personne capable de créer des pages web a partir de serveur web ( web server) , et de lire des pages en tapant son adresse dans un navigateur web ( web </a:t>
            </a:r>
            <a:r>
              <a:rPr lang="fr-F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browse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rtl="0"/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        Partager des document très facilement  </a:t>
            </a:r>
            <a:endParaRPr lang="fr-F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endParaRPr lang="fr-FR" dirty="0"/>
          </a:p>
        </p:txBody>
      </p:sp>
      <p:sp>
        <p:nvSpPr>
          <p:cNvPr id="6" name="objet 6" descr="Rectangle bleu">
            <a:extLst>
              <a:ext uri="{FF2B5EF4-FFF2-40B4-BE49-F238E27FC236}">
                <a16:creationId xmlns:a16="http://schemas.microsoft.com/office/drawing/2014/main" xmlns="" id="{9FABC344-E043-45BE-8588-06C658DBCE70}"/>
              </a:ext>
            </a:extLst>
          </p:cNvPr>
          <p:cNvSpPr/>
          <p:nvPr/>
        </p:nvSpPr>
        <p:spPr>
          <a:xfrm>
            <a:off x="356869" y="388314"/>
            <a:ext cx="5509093" cy="1387615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528636" y="665193"/>
            <a:ext cx="5165558" cy="833856"/>
          </a:xfrm>
        </p:spPr>
        <p:txBody>
          <a:bodyPr rtlCol="0"/>
          <a:lstStyle/>
          <a:p>
            <a:pPr rtl="0"/>
            <a:r>
              <a:rPr lang="fr-FR" dirty="0" smtClean="0">
                <a:solidFill>
                  <a:schemeClr val="bg1"/>
                </a:solidFill>
              </a:rPr>
              <a:t>How </a:t>
            </a:r>
            <a:r>
              <a:rPr lang="fr-FR" dirty="0" err="1" smtClean="0">
                <a:solidFill>
                  <a:schemeClr val="bg1"/>
                </a:solidFill>
              </a:rPr>
              <a:t>does</a:t>
            </a:r>
            <a:r>
              <a:rPr lang="fr-FR" dirty="0" smtClean="0">
                <a:solidFill>
                  <a:schemeClr val="bg1"/>
                </a:solidFill>
              </a:rPr>
              <a:t> the web </a:t>
            </a:r>
            <a:r>
              <a:rPr lang="fr-FR" dirty="0" err="1" smtClean="0">
                <a:solidFill>
                  <a:schemeClr val="bg1"/>
                </a:solidFill>
              </a:rPr>
              <a:t>work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sz="1000" smtClean="0"/>
              <a:t>2</a:t>
            </a:fld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ce réservé d’image 20" descr="Deux personnes se serrant la main">
            <a:extLst>
              <a:ext uri="{FF2B5EF4-FFF2-40B4-BE49-F238E27FC236}">
                <a16:creationId xmlns:a16="http://schemas.microsoft.com/office/drawing/2014/main" xmlns="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t 3" descr="Rectangle bleu">
            <a:extLst>
              <a:ext uri="{FF2B5EF4-FFF2-40B4-BE49-F238E27FC236}">
                <a16:creationId xmlns:a16="http://schemas.microsoft.com/office/drawing/2014/main" xmlns="" id="{2D225086-68BE-4168-8F17-9443ADD89675}"/>
              </a:ext>
            </a:extLst>
          </p:cNvPr>
          <p:cNvSpPr/>
          <p:nvPr/>
        </p:nvSpPr>
        <p:spPr>
          <a:xfrm>
            <a:off x="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23" name="Ovale 22" descr="Ovale beige">
            <a:extLst>
              <a:ext uri="{FF2B5EF4-FFF2-40B4-BE49-F238E27FC236}">
                <a16:creationId xmlns:a16="http://schemas.microsoft.com/office/drawing/2014/main" xmlns="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xmlns="" id="{2D8AA6DB-EBDB-4269-B4E5-AD059714C629}"/>
              </a:ext>
            </a:extLst>
          </p:cNvPr>
          <p:cNvSpPr>
            <a:spLocks noGrp="1"/>
          </p:cNvSpPr>
          <p:nvPr>
            <p:ph sz="half" idx="15"/>
          </p:nvPr>
        </p:nvSpPr>
        <p:spPr bwMode="white">
          <a:xfrm>
            <a:off x="8414471" y="575141"/>
            <a:ext cx="3172398" cy="2158765"/>
          </a:xfrm>
        </p:spPr>
        <p:txBody>
          <a:bodyPr rtlCol="0">
            <a:noAutofit/>
          </a:bodyPr>
          <a:lstStyle/>
          <a:p>
            <a:pPr marL="355600" indent="-342900" rtl="0">
              <a:lnSpc>
                <a:spcPct val="12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fr-FR" sz="1900" b="1" dirty="0" smtClean="0">
                <a:solidFill>
                  <a:schemeClr val="bg1"/>
                </a:solidFill>
              </a:rPr>
              <a:t>FAI reçoit l’adresse IP du serveur et il envoi au navigateur web </a:t>
            </a:r>
            <a:endParaRPr lang="fr-FR" sz="1900" b="1" dirty="0">
              <a:solidFill>
                <a:schemeClr val="bg1"/>
              </a:solidFill>
            </a:endParaRP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xmlns="" id="{2AF9D9A5-149E-4118-AAE3-8EF91B9C5B7D}"/>
              </a:ext>
            </a:extLst>
          </p:cNvPr>
          <p:cNvSpPr>
            <a:spLocks noGrp="1"/>
          </p:cNvSpPr>
          <p:nvPr>
            <p:ph sz="half" idx="14"/>
          </p:nvPr>
        </p:nvSpPr>
        <p:spPr bwMode="white">
          <a:xfrm>
            <a:off x="4880932" y="609898"/>
            <a:ext cx="3148965" cy="2089252"/>
          </a:xfrm>
        </p:spPr>
        <p:txBody>
          <a:bodyPr rtlCol="0">
            <a:noAutofit/>
          </a:bodyPr>
          <a:lstStyle/>
          <a:p>
            <a:pPr marL="355600" marR="5080" indent="-342900">
              <a:lnSpc>
                <a:spcPct val="12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fr-FR" sz="1900" b="1" dirty="0">
                <a:solidFill>
                  <a:schemeClr val="bg1"/>
                </a:solidFill>
              </a:rPr>
              <a:t> </a:t>
            </a:r>
            <a:r>
              <a:rPr lang="fr-FR" sz="1900" b="1" dirty="0">
                <a:solidFill>
                  <a:schemeClr val="bg1"/>
                </a:solidFill>
              </a:rPr>
              <a:t>le</a:t>
            </a:r>
            <a:r>
              <a:rPr lang="fr-FR" sz="1900" b="1" dirty="0">
                <a:solidFill>
                  <a:schemeClr val="bg1"/>
                </a:solidFill>
              </a:rPr>
              <a:t> navigateur  communique avec FAI pour effectuer une recherche DNS de l’adresse IP de serveur </a:t>
            </a:r>
            <a:br>
              <a:rPr lang="fr-FR" sz="1900" b="1" dirty="0">
                <a:solidFill>
                  <a:schemeClr val="bg1"/>
                </a:solidFill>
              </a:rPr>
            </a:br>
            <a:endParaRPr lang="fr-FR" sz="14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sz="1000" smtClean="0"/>
              <a:t>3</a:t>
            </a:fld>
            <a:endParaRPr lang="fr-FR" sz="1000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xmlns="" id="{23DC0E4E-6822-467C-96E3-77C667B41D2B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1343846" y="658353"/>
            <a:ext cx="3148965" cy="2146629"/>
          </a:xfrm>
        </p:spPr>
        <p:txBody>
          <a:bodyPr rtlCol="0">
            <a:noAutofit/>
          </a:bodyPr>
          <a:lstStyle/>
          <a:p>
            <a:pPr marL="355600" indent="-342900" rtl="0">
              <a:lnSpc>
                <a:spcPct val="12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fr-FR" sz="1900" b="1" dirty="0" smtClean="0">
                <a:solidFill>
                  <a:schemeClr val="bg1"/>
                </a:solidFill>
              </a:rPr>
              <a:t>Saisir URL dans le navigateur </a:t>
            </a:r>
            <a:endParaRPr lang="fr-FR" sz="1900" b="1" dirty="0">
              <a:solidFill>
                <a:schemeClr val="bg1"/>
              </a:solidFill>
            </a:endParaRPr>
          </a:p>
          <a:p>
            <a:pPr marL="355600" marR="5080" indent="-342900">
              <a:lnSpc>
                <a:spcPct val="12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fr-FR" sz="1900" b="1" dirty="0">
                <a:solidFill>
                  <a:schemeClr val="bg1"/>
                </a:solidFill>
              </a:rPr>
              <a:t>Le navigateur analyse les information dans URL ( </a:t>
            </a:r>
            <a:r>
              <a:rPr lang="fr-FR" sz="1900" b="1" dirty="0" smtClean="0">
                <a:solidFill>
                  <a:schemeClr val="bg1"/>
                </a:solidFill>
              </a:rPr>
              <a:t>protocole, </a:t>
            </a:r>
            <a:r>
              <a:rPr lang="fr-FR" sz="1900" b="1" dirty="0">
                <a:solidFill>
                  <a:schemeClr val="bg1"/>
                </a:solidFill>
              </a:rPr>
              <a:t>nom de domaine ressource),</a:t>
            </a:r>
            <a:endParaRPr lang="fr-FR" sz="1900" b="1" dirty="0">
              <a:solidFill>
                <a:schemeClr val="bg1"/>
              </a:solidFill>
            </a:endParaRP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xmlns="" id="{DBCC020E-50A1-4B26-95EE-F180516D8BD8}"/>
              </a:ext>
            </a:extLst>
          </p:cNvPr>
          <p:cNvSpPr>
            <a:spLocks noGrp="1"/>
          </p:cNvSpPr>
          <p:nvPr>
            <p:ph sz="half" idx="16"/>
          </p:nvPr>
        </p:nvSpPr>
        <p:spPr bwMode="white">
          <a:xfrm>
            <a:off x="8479502" y="3849455"/>
            <a:ext cx="3148965" cy="2055125"/>
          </a:xfrm>
        </p:spPr>
        <p:txBody>
          <a:bodyPr rtlCol="0">
            <a:noAutofit/>
          </a:bodyPr>
          <a:lstStyle/>
          <a:p>
            <a:pPr marL="285750" marR="508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900" b="1" dirty="0">
                <a:solidFill>
                  <a:schemeClr val="bg1"/>
                </a:solidFill>
              </a:rPr>
              <a:t>Serveur web </a:t>
            </a:r>
            <a:r>
              <a:rPr lang="fr-FR" sz="1900" b="1" dirty="0" smtClean="0">
                <a:solidFill>
                  <a:schemeClr val="bg1"/>
                </a:solidFill>
              </a:rPr>
              <a:t>reçoit </a:t>
            </a:r>
            <a:r>
              <a:rPr lang="fr-FR" sz="1900" b="1" dirty="0">
                <a:solidFill>
                  <a:schemeClr val="bg1"/>
                </a:solidFill>
              </a:rPr>
              <a:t>la demande et recherche la page HTML</a:t>
            </a:r>
            <a:endParaRPr lang="fr-FR" sz="1900" b="1" dirty="0">
              <a:solidFill>
                <a:schemeClr val="bg1"/>
              </a:solidFill>
            </a:endParaRPr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xmlns="" id="{72176240-9D71-46A9-959A-FFCF84DC04A3}"/>
              </a:ext>
            </a:extLst>
          </p:cNvPr>
          <p:cNvSpPr>
            <a:spLocks noGrp="1"/>
          </p:cNvSpPr>
          <p:nvPr>
            <p:ph sz="half" idx="17"/>
          </p:nvPr>
        </p:nvSpPr>
        <p:spPr bwMode="white">
          <a:xfrm>
            <a:off x="4843363" y="3849456"/>
            <a:ext cx="3278847" cy="2377976"/>
          </a:xfrm>
        </p:spPr>
        <p:txBody>
          <a:bodyPr rtlCol="0">
            <a:noAutofit/>
          </a:bodyPr>
          <a:lstStyle/>
          <a:p>
            <a:pPr marL="298450" indent="-285750" rtl="0">
              <a:lnSpc>
                <a:spcPct val="12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fr-FR" sz="1900" b="1" dirty="0">
                <a:solidFill>
                  <a:schemeClr val="bg1"/>
                </a:solidFill>
              </a:rPr>
              <a:t>Navigateur web envoie une </a:t>
            </a:r>
            <a:r>
              <a:rPr lang="fr-FR" sz="1900" b="1" dirty="0" smtClean="0">
                <a:solidFill>
                  <a:schemeClr val="bg1"/>
                </a:solidFill>
              </a:rPr>
              <a:t>requête </a:t>
            </a:r>
            <a:r>
              <a:rPr lang="fr-FR" sz="1900" b="1" dirty="0">
                <a:solidFill>
                  <a:schemeClr val="bg1"/>
                </a:solidFill>
              </a:rPr>
              <a:t>HTTP au serveur web </a:t>
            </a:r>
            <a:endParaRPr lang="fr-FR" sz="1900" b="1" dirty="0">
              <a:solidFill>
                <a:schemeClr val="bg1"/>
              </a:solidFill>
            </a:endParaRP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xmlns="" id="{77C0FED8-C734-4A93-8023-C7053E036A1E}"/>
              </a:ext>
            </a:extLst>
          </p:cNvPr>
          <p:cNvSpPr>
            <a:spLocks noGrp="1"/>
          </p:cNvSpPr>
          <p:nvPr>
            <p:ph sz="half" idx="18"/>
          </p:nvPr>
        </p:nvSpPr>
        <p:spPr bwMode="white">
          <a:xfrm>
            <a:off x="1337076" y="3849455"/>
            <a:ext cx="3259789" cy="2377977"/>
          </a:xfrm>
        </p:spPr>
        <p:txBody>
          <a:bodyPr rtlCol="0">
            <a:noAutofit/>
          </a:bodyPr>
          <a:lstStyle/>
          <a:p>
            <a:pPr marL="355600" indent="-342900" rtl="0">
              <a:lnSpc>
                <a:spcPct val="12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fr-FR" sz="1900" b="1" dirty="0" smtClean="0">
                <a:solidFill>
                  <a:schemeClr val="bg1"/>
                </a:solidFill>
              </a:rPr>
              <a:t>Le navigateur prend l’adresse IP et le numéro de port donnée de URL et ouvre une connexion de stock TCP</a:t>
            </a:r>
          </a:p>
          <a:p>
            <a:pPr marL="12700" rtl="0">
              <a:lnSpc>
                <a:spcPct val="120000"/>
              </a:lnSpc>
              <a:spcBef>
                <a:spcPts val="100"/>
              </a:spcBef>
            </a:pPr>
            <a:r>
              <a:rPr lang="fr-FR" sz="1900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  navigateur web et serveur sont connecté </a:t>
            </a:r>
            <a:endParaRPr lang="fr-FR" sz="1900" b="1" dirty="0">
              <a:solidFill>
                <a:schemeClr val="bg1"/>
              </a:solidFill>
            </a:endParaRPr>
          </a:p>
          <a:p>
            <a:pPr marL="0" indent="0" rtl="0">
              <a:lnSpc>
                <a:spcPct val="100000"/>
              </a:lnSpc>
              <a:spcBef>
                <a:spcPts val="600"/>
              </a:spcBef>
              <a:buNone/>
            </a:pPr>
            <a:endParaRPr lang="fr-FR" dirty="0"/>
          </a:p>
        </p:txBody>
      </p:sp>
      <p:pic>
        <p:nvPicPr>
          <p:cNvPr id="36" name="Espace réservé d’image 35" descr="Icône de coche">
            <a:extLst>
              <a:ext uri="{FF2B5EF4-FFF2-40B4-BE49-F238E27FC236}">
                <a16:creationId xmlns:a16="http://schemas.microsoft.com/office/drawing/2014/main" xmlns="" id="{1A9D8BC9-CF04-4A6C-89E6-E6A18D7419F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609898"/>
            <a:ext cx="576000" cy="576000"/>
          </a:xfrm>
        </p:spPr>
      </p:pic>
      <p:pic>
        <p:nvPicPr>
          <p:cNvPr id="38" name="Espace réservé d’image 37" descr="Icône de coche">
            <a:extLst>
              <a:ext uri="{FF2B5EF4-FFF2-40B4-BE49-F238E27FC236}">
                <a16:creationId xmlns:a16="http://schemas.microsoft.com/office/drawing/2014/main" xmlns="" id="{D15B4FC9-0788-4E4C-9F5A-FCFAF69E7E7F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378157" y="765175"/>
            <a:ext cx="576000" cy="576000"/>
          </a:xfrm>
        </p:spPr>
      </p:pic>
      <p:pic>
        <p:nvPicPr>
          <p:cNvPr id="40" name="Espace réservé d’image 39" descr="Icône de coche">
            <a:extLst>
              <a:ext uri="{FF2B5EF4-FFF2-40B4-BE49-F238E27FC236}">
                <a16:creationId xmlns:a16="http://schemas.microsoft.com/office/drawing/2014/main" xmlns="" id="{250F553C-3E38-47E0-8A58-2967D756991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7859569" y="596171"/>
            <a:ext cx="576000" cy="576000"/>
          </a:xfrm>
        </p:spPr>
      </p:pic>
      <p:pic>
        <p:nvPicPr>
          <p:cNvPr id="34" name="Espace réservé d’image 33" descr="Icône de coche">
            <a:extLst>
              <a:ext uri="{FF2B5EF4-FFF2-40B4-BE49-F238E27FC236}">
                <a16:creationId xmlns:a16="http://schemas.microsoft.com/office/drawing/2014/main" xmlns="" id="{EA6876F1-58FD-4237-BE75-C15655445FE1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3792079"/>
            <a:ext cx="576000" cy="576000"/>
          </a:xfrm>
        </p:spPr>
      </p:pic>
      <p:pic>
        <p:nvPicPr>
          <p:cNvPr id="42" name="Espace réservé d’image 41" descr="Icône de coche">
            <a:extLst>
              <a:ext uri="{FF2B5EF4-FFF2-40B4-BE49-F238E27FC236}">
                <a16:creationId xmlns:a16="http://schemas.microsoft.com/office/drawing/2014/main" xmlns="" id="{C9B2F2DF-F5C3-47DD-B3B0-43E328A2AAAB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015029" y="3792078"/>
            <a:ext cx="576000" cy="576000"/>
          </a:xfrm>
        </p:spPr>
      </p:pic>
      <p:pic>
        <p:nvPicPr>
          <p:cNvPr id="32" name="Espace réservé d’image 31" descr="Icône de coche">
            <a:extLst>
              <a:ext uri="{FF2B5EF4-FFF2-40B4-BE49-F238E27FC236}">
                <a16:creationId xmlns:a16="http://schemas.microsoft.com/office/drawing/2014/main" xmlns="" id="{6054A700-8461-40AD-8429-6C9F6EEEEC4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4378157" y="3792078"/>
            <a:ext cx="576000" cy="576000"/>
          </a:xfrm>
        </p:spPr>
      </p:pic>
    </p:spTree>
    <p:extLst>
      <p:ext uri="{BB962C8B-B14F-4D97-AF65-F5344CB8AC3E}">
        <p14:creationId xmlns:p14="http://schemas.microsoft.com/office/powerpoint/2010/main" val="336603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 descr="Rectangle bleu">
            <a:extLst>
              <a:ext uri="{FF2B5EF4-FFF2-40B4-BE49-F238E27FC236}">
                <a16:creationId xmlns:a16="http://schemas.microsoft.com/office/drawing/2014/main" xmlns="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8" name="objet 3" descr="Rectangle bleu">
            <a:extLst>
              <a:ext uri="{FF2B5EF4-FFF2-40B4-BE49-F238E27FC236}">
                <a16:creationId xmlns:a16="http://schemas.microsoft.com/office/drawing/2014/main" xmlns="" id="{A277388B-76FD-44C4-B506-F8A157E57C65}"/>
              </a:ext>
            </a:extLst>
          </p:cNvPr>
          <p:cNvSpPr/>
          <p:nvPr/>
        </p:nvSpPr>
        <p:spPr>
          <a:xfrm>
            <a:off x="24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9" name="Ovale 8" descr="Ovale beige">
            <a:extLst>
              <a:ext uri="{FF2B5EF4-FFF2-40B4-BE49-F238E27FC236}">
                <a16:creationId xmlns:a16="http://schemas.microsoft.com/office/drawing/2014/main" xmlns="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838200" y="329956"/>
            <a:ext cx="10515600" cy="1325563"/>
          </a:xfrm>
        </p:spPr>
        <p:txBody>
          <a:bodyPr rtlCol="0"/>
          <a:lstStyle/>
          <a:p>
            <a:r>
              <a:rPr lang="en-US" dirty="0">
                <a:solidFill>
                  <a:schemeClr val="bg1"/>
                </a:solidFill>
              </a:rPr>
              <a:t>What do you need to be a web developer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sz="1000" smtClean="0"/>
              <a:t>4</a:t>
            </a:fld>
            <a:endParaRPr lang="fr-FR" sz="1000" dirty="0"/>
          </a:p>
        </p:txBody>
      </p:sp>
      <p:graphicFrame>
        <p:nvGraphicFramePr>
          <p:cNvPr id="13" name="Espace réservé du contenu 12" descr="Tableau">
            <a:extLst>
              <a:ext uri="{FF2B5EF4-FFF2-40B4-BE49-F238E27FC236}">
                <a16:creationId xmlns:a16="http://schemas.microsoft.com/office/drawing/2014/main" xmlns="" id="{1D6AB21B-0AB3-44DD-AD8E-D2EDD77DEA42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48903025"/>
              </p:ext>
            </p:extLst>
          </p:nvPr>
        </p:nvGraphicFramePr>
        <p:xfrm>
          <a:off x="859454" y="2544763"/>
          <a:ext cx="10473092" cy="155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9467">
                  <a:extLst>
                    <a:ext uri="{9D8B030D-6E8A-4147-A177-3AD203B41FA5}">
                      <a16:colId xmlns:a16="http://schemas.microsoft.com/office/drawing/2014/main" xmlns="" val="3572385518"/>
                    </a:ext>
                  </a:extLst>
                </a:gridCol>
                <a:gridCol w="2725947">
                  <a:extLst>
                    <a:ext uri="{9D8B030D-6E8A-4147-A177-3AD203B41FA5}">
                      <a16:colId xmlns:a16="http://schemas.microsoft.com/office/drawing/2014/main" xmlns="" val="1440817424"/>
                    </a:ext>
                  </a:extLst>
                </a:gridCol>
                <a:gridCol w="4517678">
                  <a:extLst>
                    <a:ext uri="{9D8B030D-6E8A-4147-A177-3AD203B41FA5}">
                      <a16:colId xmlns:a16="http://schemas.microsoft.com/office/drawing/2014/main" xmlns="" val="1835666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fr" sz="3000" b="1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HTML</a:t>
                      </a:r>
                      <a:endParaRPr lang="fr" sz="30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3000" b="1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CSS</a:t>
                      </a:r>
                      <a:endParaRPr lang="fr" sz="30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3000" b="1" dirty="0" smtClean="0">
                          <a:solidFill>
                            <a:schemeClr val="accent1"/>
                          </a:solidFill>
                          <a:latin typeface="+mj-lt"/>
                        </a:rPr>
                        <a:t>JAVA SCRIPT</a:t>
                      </a:r>
                      <a:endParaRPr lang="fr" sz="30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88120738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1" u="none" strike="noStrike" kern="1200" cap="none" spc="-25" normalizeH="0" noProof="0" dirty="0" smtClean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C</a:t>
                      </a:r>
                      <a:r>
                        <a:rPr lang="fr" sz="1800" b="0" i="1" u="none" strike="noStrike" kern="1200" cap="none" spc="-25" normalizeH="0" noProof="0" dirty="0" smtClean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ree le site web</a:t>
                      </a:r>
                      <a:endParaRPr kumimoji="0" lang="en-US" sz="1800" b="0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Arial 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1" u="none" strike="noStrike" kern="1200" cap="none" spc="-25" normalizeH="0" noProof="0" dirty="0" smtClean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P</a:t>
                      </a:r>
                      <a:r>
                        <a:rPr lang="fr" sz="1800" b="0" i="1" u="none" strike="noStrike" kern="1200" cap="none" spc="-25" normalizeH="0" noProof="0" dirty="0" smtClean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resentation visuel</a:t>
                      </a:r>
                      <a:endParaRPr kumimoji="0" lang="en-US" sz="1800" b="0" i="1" u="none" strike="noStrike" kern="1200" cap="none" spc="-25" normalizeH="0" baseline="0" noProof="0" dirty="0">
                        <a:ln>
                          <a:noFill/>
                        </a:ln>
                        <a:solidFill>
                          <a:srgbClr val="64B2C1">
                            <a:lumMod val="20000"/>
                            <a:lumOff val="80000"/>
                          </a:srgbClr>
                        </a:solidFill>
                        <a:effectLst/>
                        <a:uLnTx/>
                        <a:uFillTx/>
                        <a:latin typeface="Arial 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i="1" kern="1200" spc="-25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R</a:t>
                      </a:r>
                      <a:r>
                        <a:rPr lang="fr" sz="1800" i="1" kern="1200" spc="-25" dirty="0" smtClean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endre les page interactive 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95001753"/>
                  </a:ext>
                </a:extLst>
              </a:tr>
            </a:tbl>
          </a:graphicData>
        </a:graphic>
      </p:graphicFrame>
      <p:sp>
        <p:nvSpPr>
          <p:cNvPr id="11" name="objet 5" descr="Rectangle beige">
            <a:extLst>
              <a:ext uri="{FF2B5EF4-FFF2-40B4-BE49-F238E27FC236}">
                <a16:creationId xmlns:a16="http://schemas.microsoft.com/office/drawing/2014/main" xmlns="" id="{B07BA1F9-2C19-4C07-B29B-18B9FBCC4755}"/>
              </a:ext>
            </a:extLst>
          </p:cNvPr>
          <p:cNvSpPr/>
          <p:nvPr/>
        </p:nvSpPr>
        <p:spPr bwMode="white">
          <a:xfrm>
            <a:off x="947606" y="1324563"/>
            <a:ext cx="5975707" cy="45719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cxnSp>
        <p:nvCxnSpPr>
          <p:cNvPr id="12" name="Connecteur droit 11" descr="Ligne">
            <a:extLst>
              <a:ext uri="{FF2B5EF4-FFF2-40B4-BE49-F238E27FC236}">
                <a16:creationId xmlns:a16="http://schemas.microsoft.com/office/drawing/2014/main" xmlns="" id="{0D4D8421-B427-472B-95AE-FBBC914ACC5F}"/>
              </a:ext>
            </a:extLst>
          </p:cNvPr>
          <p:cNvCxnSpPr/>
          <p:nvPr/>
        </p:nvCxnSpPr>
        <p:spPr>
          <a:xfrm>
            <a:off x="6096000" y="4101403"/>
            <a:ext cx="0" cy="396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81554E6-FFC7-4D10-8E15-D72915B89452}"/>
              </a:ext>
            </a:extLst>
          </p:cNvPr>
          <p:cNvSpPr/>
          <p:nvPr/>
        </p:nvSpPr>
        <p:spPr>
          <a:xfrm>
            <a:off x="4278703" y="4497403"/>
            <a:ext cx="3898736" cy="64770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 rtl="0">
              <a:lnSpc>
                <a:spcPct val="100000"/>
              </a:lnSpc>
              <a:spcBef>
                <a:spcPts val="1055"/>
              </a:spcBef>
            </a:pPr>
            <a:r>
              <a:rPr lang="fr-FR" sz="3000" dirty="0" smtClean="0">
                <a:solidFill>
                  <a:schemeClr val="tx2"/>
                </a:solidFill>
                <a:latin typeface="+mj-lt"/>
              </a:rPr>
              <a:t>Création d’un site web </a:t>
            </a:r>
            <a:endParaRPr lang="fr-FR" sz="3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47606" y="1846053"/>
            <a:ext cx="807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Pour devenir un développeur web il faux métrisé les suivants : 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36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’image 10" descr="Personnes en train de discuter">
            <a:extLst>
              <a:ext uri="{FF2B5EF4-FFF2-40B4-BE49-F238E27FC236}">
                <a16:creationId xmlns:a16="http://schemas.microsoft.com/office/drawing/2014/main" xmlns="" id="{AA6A75DC-BE31-480B-B034-B1DF7AFA509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115389"/>
            <a:ext cx="12192000" cy="3742611"/>
          </a:xfrm>
        </p:spPr>
      </p:pic>
      <p:sp>
        <p:nvSpPr>
          <p:cNvPr id="12" name="objet 3" descr="Rectangle bleu">
            <a:extLst>
              <a:ext uri="{FF2B5EF4-FFF2-40B4-BE49-F238E27FC236}">
                <a16:creationId xmlns:a16="http://schemas.microsoft.com/office/drawing/2014/main" xmlns="" id="{CDEEA71D-C3B3-45BB-A776-D17D92A58127}"/>
              </a:ext>
            </a:extLst>
          </p:cNvPr>
          <p:cNvSpPr/>
          <p:nvPr/>
        </p:nvSpPr>
        <p:spPr>
          <a:xfrm>
            <a:off x="2400" y="3115389"/>
            <a:ext cx="12189600" cy="3742611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13" name="Ovale 12" descr="Ovale beige">
            <a:extLst>
              <a:ext uri="{FF2B5EF4-FFF2-40B4-BE49-F238E27FC236}">
                <a16:creationId xmlns:a16="http://schemas.microsoft.com/office/drawing/2014/main" xmlns="" id="{F336552F-CA64-452F-9BD8-01334388BFF5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xmlns="" id="{F9ADB42F-AE48-4323-897F-DB5A083B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68" y="365126"/>
            <a:ext cx="10515600" cy="952500"/>
          </a:xfrm>
        </p:spPr>
        <p:txBody>
          <a:bodyPr rtlCol="0">
            <a:normAutofit fontScale="90000"/>
          </a:bodyPr>
          <a:lstStyle/>
          <a:p>
            <a:r>
              <a:rPr lang="en-US" b="0" i="1" dirty="0"/>
              <a:t>What is the role of a web developer.</a:t>
            </a:r>
            <a:r>
              <a:rPr lang="en-US" b="0" dirty="0"/>
              <a:t/>
            </a:r>
            <a:br>
              <a:rPr lang="en-US" b="0" dirty="0"/>
            </a:b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xmlns="" id="{6DEAD4F2-C5CC-44E9-A092-76413D5CA7F4}"/>
              </a:ext>
            </a:extLst>
          </p:cNvPr>
          <p:cNvSpPr>
            <a:spLocks noGrp="1"/>
          </p:cNvSpPr>
          <p:nvPr>
            <p:ph sz="half" idx="2"/>
          </p:nvPr>
        </p:nvSpPr>
        <p:spPr bwMode="white">
          <a:xfrm>
            <a:off x="763834" y="3419286"/>
            <a:ext cx="5171140" cy="2755616"/>
          </a:xfrm>
        </p:spPr>
        <p:txBody>
          <a:bodyPr rtlCol="0">
            <a:normAutofit/>
          </a:bodyPr>
          <a:lstStyle/>
          <a:p>
            <a:pPr>
              <a:lnSpc>
                <a:spcPct val="125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fr-FR" sz="1800" b="1" i="1" spc="-5" dirty="0" smtClean="0">
                <a:solidFill>
                  <a:schemeClr val="accent1"/>
                </a:solidFill>
                <a:cs typeface="Arial"/>
              </a:rPr>
              <a:t> partie logistique , base de donnée et codage d’un site web : back end </a:t>
            </a:r>
          </a:p>
          <a:p>
            <a:pPr>
              <a:lnSpc>
                <a:spcPct val="125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fr-FR" sz="1800" b="1" i="1" spc="-5" dirty="0" smtClean="0">
                <a:solidFill>
                  <a:schemeClr val="accent1"/>
                </a:solidFill>
                <a:cs typeface="Arial"/>
              </a:rPr>
              <a:t>Partie conception et interface : </a:t>
            </a:r>
            <a:r>
              <a:rPr lang="fr-FR" sz="1800" b="1" i="1" spc="-5" dirty="0" err="1" smtClean="0">
                <a:solidFill>
                  <a:schemeClr val="accent1"/>
                </a:solidFill>
                <a:cs typeface="Arial"/>
              </a:rPr>
              <a:t>frond</a:t>
            </a:r>
            <a:r>
              <a:rPr lang="fr-FR" sz="1800" b="1" i="1" spc="-5" dirty="0" smtClean="0">
                <a:solidFill>
                  <a:schemeClr val="accent1"/>
                </a:solidFill>
                <a:cs typeface="Arial"/>
              </a:rPr>
              <a:t> –end </a:t>
            </a:r>
          </a:p>
          <a:p>
            <a:pPr>
              <a:lnSpc>
                <a:spcPct val="125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fr-FR" sz="1800" b="1" i="1" spc="-5" dirty="0" smtClean="0">
                <a:solidFill>
                  <a:schemeClr val="accent1"/>
                </a:solidFill>
                <a:cs typeface="Arial"/>
              </a:rPr>
              <a:t>Soit les deux partie : full </a:t>
            </a:r>
            <a:r>
              <a:rPr lang="fr-FR" sz="1800" b="1" i="1" spc="-5" dirty="0" err="1" smtClean="0">
                <a:solidFill>
                  <a:schemeClr val="accent1"/>
                </a:solidFill>
                <a:cs typeface="Arial"/>
              </a:rPr>
              <a:t>stack</a:t>
            </a:r>
            <a:endParaRPr lang="fr-FR" sz="1800" b="1" i="1" spc="-5" dirty="0">
              <a:solidFill>
                <a:schemeClr val="accent1"/>
              </a:solidFill>
              <a:cs typeface="Arial"/>
            </a:endParaRP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xmlns="" id="{7E0C6FDF-5982-4E37-B65D-F7B05D0FFB52}"/>
              </a:ext>
            </a:extLst>
          </p:cNvPr>
          <p:cNvSpPr>
            <a:spLocks noGrp="1"/>
          </p:cNvSpPr>
          <p:nvPr>
            <p:ph sz="quarter" idx="4"/>
          </p:nvPr>
        </p:nvSpPr>
        <p:spPr bwMode="white"/>
        <p:txBody>
          <a:bodyPr rtlCol="0">
            <a:normAutofit/>
          </a:bodyPr>
          <a:lstStyle/>
          <a:p>
            <a:pPr rtl="0">
              <a:lnSpc>
                <a:spcPct val="125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fr-FR" sz="1800" i="1" dirty="0" smtClean="0">
                <a:solidFill>
                  <a:schemeClr val="bg1"/>
                </a:solidFill>
              </a:rPr>
              <a:t>Rôle :</a:t>
            </a:r>
          </a:p>
          <a:p>
            <a:pPr rtl="0">
              <a:lnSpc>
                <a:spcPct val="125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fr-FR" sz="1800" i="1" dirty="0" smtClean="0">
                <a:solidFill>
                  <a:schemeClr val="bg1"/>
                </a:solidFill>
              </a:rPr>
              <a:t>Ecrire du code dans plusieurs langage (HTML,XML,PHP,,,)</a:t>
            </a:r>
          </a:p>
          <a:p>
            <a:pPr rtl="0">
              <a:lnSpc>
                <a:spcPct val="125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fr-FR" sz="1800" i="1" dirty="0" smtClean="0">
                <a:solidFill>
                  <a:schemeClr val="bg1"/>
                </a:solidFill>
              </a:rPr>
              <a:t>Correction de problème sur site web</a:t>
            </a:r>
          </a:p>
          <a:p>
            <a:pPr rtl="0">
              <a:lnSpc>
                <a:spcPct val="125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fr-FR" sz="1800" i="1" dirty="0" smtClean="0">
                <a:solidFill>
                  <a:schemeClr val="bg1"/>
                </a:solidFill>
              </a:rPr>
              <a:t>Ajout des nouvelle fonction ,,,</a:t>
            </a:r>
          </a:p>
          <a:p>
            <a:pPr rtl="0">
              <a:lnSpc>
                <a:spcPct val="125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fr-FR" sz="1800" i="1" dirty="0" smtClean="0">
                <a:solidFill>
                  <a:schemeClr val="bg1"/>
                </a:solidFill>
              </a:rPr>
              <a:t> </a:t>
            </a:r>
          </a:p>
          <a:p>
            <a:pPr rtl="0">
              <a:lnSpc>
                <a:spcPct val="125000"/>
              </a:lnSpc>
              <a:spcBef>
                <a:spcPts val="100"/>
              </a:spcBef>
              <a:buClr>
                <a:schemeClr val="accent1"/>
              </a:buClr>
            </a:pPr>
            <a:endParaRPr lang="fr-FR" sz="1800" i="1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68F7FB6B-EAC9-40F7-9522-61A8D53E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fr-FR" sz="1000" smtClean="0"/>
              <a:t>5</a:t>
            </a:fld>
            <a:endParaRPr lang="fr-FR" sz="1000" dirty="0"/>
          </a:p>
        </p:txBody>
      </p:sp>
      <p:sp>
        <p:nvSpPr>
          <p:cNvPr id="9" name="objet 5" descr="Rectangle beige">
            <a:extLst>
              <a:ext uri="{FF2B5EF4-FFF2-40B4-BE49-F238E27FC236}">
                <a16:creationId xmlns:a16="http://schemas.microsoft.com/office/drawing/2014/main" xmlns="" id="{890F7762-BD37-4D33-9F80-1DA07B5E172E}"/>
              </a:ext>
            </a:extLst>
          </p:cNvPr>
          <p:cNvSpPr/>
          <p:nvPr/>
        </p:nvSpPr>
        <p:spPr>
          <a:xfrm flipV="1">
            <a:off x="915636" y="1300665"/>
            <a:ext cx="4412143" cy="45719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0" y="1984075"/>
            <a:ext cx="12192000" cy="1085118"/>
          </a:xfrm>
        </p:spPr>
        <p:txBody>
          <a:bodyPr>
            <a:normAutofit/>
          </a:bodyPr>
          <a:lstStyle/>
          <a:p>
            <a:r>
              <a:rPr lang="fr-FR" dirty="0" smtClean="0"/>
              <a:t>Les développeurs web travaillent a la création et a la maintenance de site web et d’application web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701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xmlns="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1341439"/>
            <a:ext cx="6348413" cy="41402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25000"/>
              </a:lnSpc>
              <a:buFont typeface="Arial" panose="020B0604020202020204" pitchFamily="34" charset="0"/>
              <a:buNone/>
            </a:pPr>
            <a:endParaRPr lang="fr-FR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6" name="objet 6" descr="Rectangle beige">
            <a:extLst>
              <a:ext uri="{FF2B5EF4-FFF2-40B4-BE49-F238E27FC236}">
                <a16:creationId xmlns:a16="http://schemas.microsoft.com/office/drawing/2014/main" xmlns="" id="{B0C70F64-F3E5-413B-AF4F-E15CE944B761}"/>
              </a:ext>
            </a:extLst>
          </p:cNvPr>
          <p:cNvSpPr/>
          <p:nvPr/>
        </p:nvSpPr>
        <p:spPr bwMode="ltGray">
          <a:xfrm flipV="1">
            <a:off x="931203" y="2783144"/>
            <a:ext cx="2474470" cy="111757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38200" y="1701559"/>
            <a:ext cx="4859215" cy="1325563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sz="5000" dirty="0">
                <a:solidFill>
                  <a:schemeClr val="bg1"/>
                </a:solidFill>
              </a:rPr>
              <a:t>MERCI </a:t>
            </a:r>
            <a:r>
              <a:rPr lang="fr-FR" sz="5000" dirty="0" smtClean="0">
                <a:solidFill>
                  <a:schemeClr val="bg1"/>
                </a:solidFill>
              </a:rPr>
              <a:t>pour votre attention </a:t>
            </a:r>
            <a:endParaRPr lang="fr-FR" sz="5000" dirty="0"/>
          </a:p>
        </p:txBody>
      </p:sp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5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8098_TF23188392" id="{5CC67371-79D9-43A6-BA9E-632980EB64FD}" vid="{F1385A2A-8CDB-41FD-B16C-5A4DE6EC444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FDD087A-3273-4D74-8700-4C8E2BE507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DAF9E5-DED4-4A50-A81B-4CC218A03F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1946EF-A3EA-4ECB-8D9A-56C36FFF4075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rapide de services professionnels</Template>
  <TotalTime>0</TotalTime>
  <Words>293</Words>
  <Application>Microsoft Office PowerPoint</Application>
  <PresentationFormat>Grand écran</PresentationFormat>
  <Paragraphs>44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Arial</vt:lpstr>
      <vt:lpstr>Arial </vt:lpstr>
      <vt:lpstr>Calibri</vt:lpstr>
      <vt:lpstr>Gill Sans MT</vt:lpstr>
      <vt:lpstr>Times New Roman</vt:lpstr>
      <vt:lpstr>Wingdings</vt:lpstr>
      <vt:lpstr>Thème Office</vt:lpstr>
      <vt:lpstr>Chekpoint 1</vt:lpstr>
      <vt:lpstr>How does the web work </vt:lpstr>
      <vt:lpstr>Présentation PowerPoint</vt:lpstr>
      <vt:lpstr>What do you need to be a web developer</vt:lpstr>
      <vt:lpstr>What is the role of a web developer. </vt:lpstr>
      <vt:lpstr>MERCI pour votre attention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2021-05-08T10:16:08Z</dcterms:created>
  <dcterms:modified xsi:type="dcterms:W3CDTF">2021-05-08T12:10:48Z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