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F529AE-9D84-4598-86C8-DFBABD24A6E6}" type="datetimeFigureOut">
              <a:rPr lang="fr-FR" smtClean="0"/>
              <a:t>19/02/2024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71D2B69-F943-4281-B9A3-34BE17D0D12E}" type="slidenum">
              <a:rPr lang="fr-FR" smtClean="0"/>
              <a:t>‹#›</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39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F529AE-9D84-4598-86C8-DFBABD24A6E6}" type="datetimeFigureOut">
              <a:rPr lang="fr-FR" smtClean="0"/>
              <a:t>19/02/2024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71D2B69-F943-4281-B9A3-34BE17D0D12E}" type="slidenum">
              <a:rPr lang="fr-FR" smtClean="0"/>
              <a:t>‹#›</a:t>
            </a:fld>
            <a:endParaRPr lang="fr-FR"/>
          </a:p>
        </p:txBody>
      </p:sp>
    </p:spTree>
    <p:extLst>
      <p:ext uri="{BB962C8B-B14F-4D97-AF65-F5344CB8AC3E}">
        <p14:creationId xmlns:p14="http://schemas.microsoft.com/office/powerpoint/2010/main" val="237059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F529AE-9D84-4598-86C8-DFBABD24A6E6}" type="datetimeFigureOut">
              <a:rPr lang="fr-FR" smtClean="0"/>
              <a:t>19/02/2024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71D2B69-F943-4281-B9A3-34BE17D0D12E}" type="slidenum">
              <a:rPr lang="fr-FR" smtClean="0"/>
              <a:t>‹#›</a:t>
            </a:fld>
            <a:endParaRPr lang="fr-FR"/>
          </a:p>
        </p:txBody>
      </p:sp>
    </p:spTree>
    <p:extLst>
      <p:ext uri="{BB962C8B-B14F-4D97-AF65-F5344CB8AC3E}">
        <p14:creationId xmlns:p14="http://schemas.microsoft.com/office/powerpoint/2010/main" val="100959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F529AE-9D84-4598-86C8-DFBABD24A6E6}" type="datetimeFigureOut">
              <a:rPr lang="fr-FR" smtClean="0"/>
              <a:t>19/02/2024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71D2B69-F943-4281-B9A3-34BE17D0D12E}" type="slidenum">
              <a:rPr lang="fr-FR" smtClean="0"/>
              <a:t>‹#›</a:t>
            </a:fld>
            <a:endParaRPr lang="fr-FR"/>
          </a:p>
        </p:txBody>
      </p:sp>
    </p:spTree>
    <p:extLst>
      <p:ext uri="{BB962C8B-B14F-4D97-AF65-F5344CB8AC3E}">
        <p14:creationId xmlns:p14="http://schemas.microsoft.com/office/powerpoint/2010/main" val="13635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F529AE-9D84-4598-86C8-DFBABD24A6E6}" type="datetimeFigureOut">
              <a:rPr lang="fr-FR" smtClean="0"/>
              <a:t>19/02/2024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71D2B69-F943-4281-B9A3-34BE17D0D12E}" type="slidenum">
              <a:rPr lang="fr-FR" smtClean="0"/>
              <a:t>‹#›</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090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F529AE-9D84-4598-86C8-DFBABD24A6E6}" type="datetimeFigureOut">
              <a:rPr lang="fr-FR" smtClean="0"/>
              <a:t>19/02/2024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71D2B69-F943-4281-B9A3-34BE17D0D12E}" type="slidenum">
              <a:rPr lang="fr-FR" smtClean="0"/>
              <a:t>‹#›</a:t>
            </a:fld>
            <a:endParaRPr lang="fr-FR"/>
          </a:p>
        </p:txBody>
      </p:sp>
    </p:spTree>
    <p:extLst>
      <p:ext uri="{BB962C8B-B14F-4D97-AF65-F5344CB8AC3E}">
        <p14:creationId xmlns:p14="http://schemas.microsoft.com/office/powerpoint/2010/main" val="148575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F529AE-9D84-4598-86C8-DFBABD24A6E6}" type="datetimeFigureOut">
              <a:rPr lang="fr-FR" smtClean="0"/>
              <a:t>19/02/2024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71D2B69-F943-4281-B9A3-34BE17D0D12E}" type="slidenum">
              <a:rPr lang="fr-FR" smtClean="0"/>
              <a:t>‹#›</a:t>
            </a:fld>
            <a:endParaRPr lang="fr-FR"/>
          </a:p>
        </p:txBody>
      </p:sp>
    </p:spTree>
    <p:extLst>
      <p:ext uri="{BB962C8B-B14F-4D97-AF65-F5344CB8AC3E}">
        <p14:creationId xmlns:p14="http://schemas.microsoft.com/office/powerpoint/2010/main" val="3329909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F529AE-9D84-4598-86C8-DFBABD24A6E6}" type="datetimeFigureOut">
              <a:rPr lang="fr-FR" smtClean="0"/>
              <a:t>19/02/2024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71D2B69-F943-4281-B9A3-34BE17D0D12E}" type="slidenum">
              <a:rPr lang="fr-FR" smtClean="0"/>
              <a:t>‹#›</a:t>
            </a:fld>
            <a:endParaRPr lang="fr-FR"/>
          </a:p>
        </p:txBody>
      </p:sp>
    </p:spTree>
    <p:extLst>
      <p:ext uri="{BB962C8B-B14F-4D97-AF65-F5344CB8AC3E}">
        <p14:creationId xmlns:p14="http://schemas.microsoft.com/office/powerpoint/2010/main" val="281852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F529AE-9D84-4598-86C8-DFBABD24A6E6}" type="datetimeFigureOut">
              <a:rPr lang="fr-FR" smtClean="0"/>
              <a:t>19/02/2024</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971D2B69-F943-4281-B9A3-34BE17D0D12E}" type="slidenum">
              <a:rPr lang="fr-FR" smtClean="0"/>
              <a:t>‹#›</a:t>
            </a:fld>
            <a:endParaRPr lang="fr-FR"/>
          </a:p>
        </p:txBody>
      </p:sp>
    </p:spTree>
    <p:extLst>
      <p:ext uri="{BB962C8B-B14F-4D97-AF65-F5344CB8AC3E}">
        <p14:creationId xmlns:p14="http://schemas.microsoft.com/office/powerpoint/2010/main" val="39725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F529AE-9D84-4598-86C8-DFBABD24A6E6}" type="datetimeFigureOut">
              <a:rPr lang="fr-FR" smtClean="0"/>
              <a:t>19/02/2024</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1D2B69-F943-4281-B9A3-34BE17D0D12E}" type="slidenum">
              <a:rPr lang="fr-FR" smtClean="0"/>
              <a:t>‹#›</a:t>
            </a:fld>
            <a:endParaRPr lang="fr-FR"/>
          </a:p>
        </p:txBody>
      </p:sp>
    </p:spTree>
    <p:extLst>
      <p:ext uri="{BB962C8B-B14F-4D97-AF65-F5344CB8AC3E}">
        <p14:creationId xmlns:p14="http://schemas.microsoft.com/office/powerpoint/2010/main" val="107804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F529AE-9D84-4598-86C8-DFBABD24A6E6}" type="datetimeFigureOut">
              <a:rPr lang="fr-FR" smtClean="0"/>
              <a:t>19/02/2024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71D2B69-F943-4281-B9A3-34BE17D0D12E}" type="slidenum">
              <a:rPr lang="fr-FR" smtClean="0"/>
              <a:t>‹#›</a:t>
            </a:fld>
            <a:endParaRPr lang="fr-FR"/>
          </a:p>
        </p:txBody>
      </p:sp>
    </p:spTree>
    <p:extLst>
      <p:ext uri="{BB962C8B-B14F-4D97-AF65-F5344CB8AC3E}">
        <p14:creationId xmlns:p14="http://schemas.microsoft.com/office/powerpoint/2010/main" val="92935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F529AE-9D84-4598-86C8-DFBABD24A6E6}" type="datetimeFigureOut">
              <a:rPr lang="fr-FR" smtClean="0"/>
              <a:t>19/02/2024</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1D2B69-F943-4281-B9A3-34BE17D0D12E}" type="slidenum">
              <a:rPr lang="fr-FR" smtClean="0"/>
              <a:t>‹#›</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3605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1785465"/>
          </a:xfrm>
        </p:spPr>
        <p:txBody>
          <a:bodyPr/>
          <a:lstStyle/>
          <a:p>
            <a:pPr algn="ctr"/>
            <a:r>
              <a:rPr lang="fr-FR" dirty="0" smtClean="0">
                <a:solidFill>
                  <a:srgbClr val="00B0F0"/>
                </a:solidFill>
                <a:latin typeface="Arial Black" panose="020B0A04020102020204" pitchFamily="34" charset="0"/>
              </a:rPr>
              <a:t>LA PCR</a:t>
            </a:r>
            <a:endParaRPr lang="fr-FR" dirty="0">
              <a:solidFill>
                <a:srgbClr val="00B0F0"/>
              </a:solidFill>
              <a:latin typeface="Arial Black" panose="020B0A04020102020204" pitchFamily="34" charset="0"/>
            </a:endParaRPr>
          </a:p>
        </p:txBody>
      </p:sp>
      <p:sp>
        <p:nvSpPr>
          <p:cNvPr id="3" name="Subtitle 2"/>
          <p:cNvSpPr>
            <a:spLocks noGrp="1"/>
          </p:cNvSpPr>
          <p:nvPr>
            <p:ph type="subTitle" idx="1"/>
          </p:nvPr>
        </p:nvSpPr>
        <p:spPr>
          <a:xfrm>
            <a:off x="1097280" y="3215216"/>
            <a:ext cx="10058400" cy="1143000"/>
          </a:xfrm>
        </p:spPr>
        <p:txBody>
          <a:bodyPr>
            <a:normAutofit/>
          </a:bodyPr>
          <a:lstStyle/>
          <a:p>
            <a:r>
              <a:rPr lang="fr-FR" dirty="0" smtClean="0">
                <a:solidFill>
                  <a:srgbClr val="7030A0"/>
                </a:solidFill>
                <a:latin typeface="Andalus" panose="02020603050405020304" pitchFamily="18" charset="-78"/>
                <a:cs typeface="Andalus" panose="02020603050405020304" pitchFamily="18" charset="-78"/>
              </a:rPr>
              <a:t>Elaborer par :          mhamdi chadhe </a:t>
            </a:r>
          </a:p>
          <a:p>
            <a:r>
              <a:rPr lang="fr-FR" dirty="0">
                <a:solidFill>
                  <a:srgbClr val="7030A0"/>
                </a:solidFill>
                <a:latin typeface="Andalus" panose="02020603050405020304" pitchFamily="18" charset="-78"/>
                <a:cs typeface="Andalus" panose="02020603050405020304" pitchFamily="18" charset="-78"/>
              </a:rPr>
              <a:t> </a:t>
            </a:r>
            <a:r>
              <a:rPr lang="fr-FR" dirty="0" smtClean="0">
                <a:solidFill>
                  <a:srgbClr val="7030A0"/>
                </a:solidFill>
                <a:latin typeface="Andalus" panose="02020603050405020304" pitchFamily="18" charset="-78"/>
                <a:cs typeface="Andalus" panose="02020603050405020304" pitchFamily="18" charset="-78"/>
              </a:rPr>
              <a:t>                                  brahmi mouid</a:t>
            </a:r>
            <a:endParaRPr lang="fr-FR" dirty="0">
              <a:solidFill>
                <a:srgbClr val="7030A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70295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52006"/>
            <a:ext cx="10058400" cy="1081377"/>
          </a:xfrm>
        </p:spPr>
        <p:txBody>
          <a:bodyPr>
            <a:normAutofit/>
          </a:bodyPr>
          <a:lstStyle/>
          <a:p>
            <a:r>
              <a:rPr lang="fr-FR" i="1" dirty="0" smtClean="0">
                <a:solidFill>
                  <a:srgbClr val="C00000"/>
                </a:solidFill>
                <a:latin typeface="Berlin Sans FB Demi" panose="020E0802020502020306" pitchFamily="34" charset="0"/>
              </a:rPr>
              <a:t>BUT :</a:t>
            </a:r>
            <a:endParaRPr lang="fr-FR" i="1" dirty="0">
              <a:solidFill>
                <a:srgbClr val="C00000"/>
              </a:solidFill>
              <a:latin typeface="Berlin Sans FB Demi" panose="020E0802020502020306" pitchFamily="34" charset="0"/>
            </a:endParaRPr>
          </a:p>
        </p:txBody>
      </p:sp>
      <p:sp>
        <p:nvSpPr>
          <p:cNvPr id="3" name="Content Placeholder 2"/>
          <p:cNvSpPr>
            <a:spLocks noGrp="1"/>
          </p:cNvSpPr>
          <p:nvPr>
            <p:ph idx="1"/>
          </p:nvPr>
        </p:nvSpPr>
        <p:spPr/>
        <p:txBody>
          <a:bodyPr>
            <a:normAutofit/>
          </a:bodyPr>
          <a:lstStyle/>
          <a:p>
            <a:r>
              <a:rPr lang="fr-FR" sz="3600" dirty="0"/>
              <a:t>La PCR, ou réaction en chaîne par polymérase, est une technique de biologie moléculaire permettant d'amplifier un fragment d'ADN spécifique à partir d'un échantillon biologique. Cette technique est utilisée dans de nombreux domaines, dont la recherche médicale, l'agriculture et la médecine légale.</a:t>
            </a:r>
          </a:p>
        </p:txBody>
      </p:sp>
    </p:spTree>
    <p:extLst>
      <p:ext uri="{BB962C8B-B14F-4D97-AF65-F5344CB8AC3E}">
        <p14:creationId xmlns:p14="http://schemas.microsoft.com/office/powerpoint/2010/main" val="851655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i="1" dirty="0" smtClean="0">
                <a:solidFill>
                  <a:srgbClr val="C00000"/>
                </a:solidFill>
                <a:latin typeface="Berlin Sans FB Demi" panose="020E0802020502020306" pitchFamily="34" charset="0"/>
              </a:rPr>
              <a:t>Principe </a:t>
            </a:r>
            <a:r>
              <a:rPr lang="fr-FR" i="1" dirty="0" smtClean="0">
                <a:solidFill>
                  <a:srgbClr val="C00000"/>
                </a:solidFill>
                <a:latin typeface="Berlin Sans FB Demi" panose="020E0802020502020306" pitchFamily="34" charset="0"/>
              </a:rPr>
              <a:t>de PCR :</a:t>
            </a:r>
            <a:endParaRPr lang="fr-FR" i="1" dirty="0">
              <a:solidFill>
                <a:srgbClr val="C00000"/>
              </a:solidFill>
              <a:latin typeface="Berlin Sans FB Demi" panose="020E0802020502020306" pitchFamily="34" charset="0"/>
            </a:endParaRPr>
          </a:p>
        </p:txBody>
      </p:sp>
      <p:sp>
        <p:nvSpPr>
          <p:cNvPr id="3" name="Content Placeholder 2"/>
          <p:cNvSpPr>
            <a:spLocks noGrp="1"/>
          </p:cNvSpPr>
          <p:nvPr>
            <p:ph idx="1"/>
          </p:nvPr>
        </p:nvSpPr>
        <p:spPr/>
        <p:txBody>
          <a:bodyPr>
            <a:normAutofit/>
          </a:bodyPr>
          <a:lstStyle/>
          <a:p>
            <a:r>
              <a:rPr lang="fr-FR" sz="3200" dirty="0"/>
              <a:t>L'une des nombreuses applications de la PCR est le sexage génétique, qui consiste à déterminer le sexe d'un individu en analysant son ADN. </a:t>
            </a:r>
            <a:endParaRPr lang="fr-FR" sz="3200" dirty="0" smtClean="0"/>
          </a:p>
          <a:p>
            <a:r>
              <a:rPr lang="fr-FR" sz="3200" dirty="0" smtClean="0"/>
              <a:t>Voici </a:t>
            </a:r>
            <a:r>
              <a:rPr lang="fr-FR" sz="3200" dirty="0"/>
              <a:t>comment la PCR est utilisée dans le processus de sexage génétique :</a:t>
            </a:r>
          </a:p>
        </p:txBody>
      </p:sp>
    </p:spTree>
    <p:extLst>
      <p:ext uri="{BB962C8B-B14F-4D97-AF65-F5344CB8AC3E}">
        <p14:creationId xmlns:p14="http://schemas.microsoft.com/office/powerpoint/2010/main" val="76207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fr-FR" sz="2400" b="1" i="1" u="sng" dirty="0">
                <a:solidFill>
                  <a:schemeClr val="bg2">
                    <a:lumMod val="50000"/>
                  </a:schemeClr>
                </a:solidFill>
                <a:latin typeface="Arial Black" panose="020B0A04020102020204" pitchFamily="34" charset="0"/>
              </a:rPr>
              <a:t>Extraction de l'ADN </a:t>
            </a:r>
            <a:r>
              <a:rPr lang="fr-FR" sz="2400" b="1" i="1" dirty="0">
                <a:solidFill>
                  <a:schemeClr val="bg2">
                    <a:lumMod val="50000"/>
                  </a:schemeClr>
                </a:solidFill>
              </a:rPr>
              <a:t>: </a:t>
            </a:r>
            <a:r>
              <a:rPr lang="fr-FR" sz="2400" dirty="0"/>
              <a:t>Tout d'abord, l'ADN est extrait de l'échantillon biologique à analyser. Cela peut être du sang, des cellules buccales, des plumes (dans le cas des oiseaux), ou tout autre matériau biologique contenant de l'ADN</a:t>
            </a:r>
            <a:r>
              <a:rPr lang="fr-FR" dirty="0"/>
              <a:t>.</a:t>
            </a:r>
          </a:p>
        </p:txBody>
      </p:sp>
      <p:sp>
        <p:nvSpPr>
          <p:cNvPr id="4" name="Content Placeholder 3"/>
          <p:cNvSpPr>
            <a:spLocks noGrp="1"/>
          </p:cNvSpPr>
          <p:nvPr>
            <p:ph sz="half" idx="2"/>
          </p:nvPr>
        </p:nvSpPr>
        <p:spPr/>
        <p:txBody>
          <a:bodyPr>
            <a:noAutofit/>
          </a:bodyPr>
          <a:lstStyle/>
          <a:p>
            <a:r>
              <a:rPr lang="fr-FR" sz="2400" b="1" i="1" u="sng" dirty="0">
                <a:solidFill>
                  <a:schemeClr val="bg2">
                    <a:lumMod val="50000"/>
                  </a:schemeClr>
                </a:solidFill>
                <a:latin typeface="Arial Black" panose="020B0A04020102020204" pitchFamily="34" charset="0"/>
              </a:rPr>
              <a:t>Choix des marqueurs génétiques : </a:t>
            </a:r>
            <a:r>
              <a:rPr lang="fr-FR" sz="2400" dirty="0"/>
              <a:t>Pour déterminer le sexe, des marqueurs génétiques spécifiques sont ciblés. Ces marqueurs sont des régions de l'ADN qui présentent des différences entre les chromosomes sexuels mâles (XY) et femelles (XX) chez de nombreuses espèces. Par exemple, chez les mammifères, le gène SRY (Sex-determining Region Y) est présent uniquement sur le chromosome Y mâle.</a:t>
            </a:r>
          </a:p>
        </p:txBody>
      </p:sp>
    </p:spTree>
    <p:extLst>
      <p:ext uri="{BB962C8B-B14F-4D97-AF65-F5344CB8AC3E}">
        <p14:creationId xmlns:p14="http://schemas.microsoft.com/office/powerpoint/2010/main" val="232374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Autofit/>
          </a:bodyPr>
          <a:lstStyle/>
          <a:p>
            <a:r>
              <a:rPr lang="fr-FR" sz="2400" b="1" i="1" u="sng" dirty="0">
                <a:solidFill>
                  <a:schemeClr val="bg2">
                    <a:lumMod val="50000"/>
                  </a:schemeClr>
                </a:solidFill>
                <a:latin typeface="Arial Black" panose="020B0A04020102020204" pitchFamily="34" charset="0"/>
              </a:rPr>
              <a:t>PCR : </a:t>
            </a:r>
            <a:r>
              <a:rPr lang="fr-FR" sz="2400" dirty="0"/>
              <a:t>Une fois les marqueurs sélectionnés, la PCR est utilisée pour amplifier sélectivement ces régions d'ADN. Cette amplification se fait en cycles répétés de chauffage et de refroidissement, au cours desquels des amorces spécifiques (courtes séquences d'ADN complémentaires aux régions cibles) dirigent l'ADN polymérase vers les régions d'intérêt, permettant ainsi la synthèse de nouvelles copies d'ADN.</a:t>
            </a:r>
          </a:p>
        </p:txBody>
      </p:sp>
      <p:sp>
        <p:nvSpPr>
          <p:cNvPr id="4" name="Content Placeholder 3"/>
          <p:cNvSpPr>
            <a:spLocks noGrp="1"/>
          </p:cNvSpPr>
          <p:nvPr>
            <p:ph sz="half" idx="2"/>
          </p:nvPr>
        </p:nvSpPr>
        <p:spPr/>
        <p:txBody>
          <a:bodyPr>
            <a:normAutofit/>
          </a:bodyPr>
          <a:lstStyle/>
          <a:p>
            <a:r>
              <a:rPr lang="fr-FR" sz="2400" b="1" i="1" u="sng" dirty="0">
                <a:solidFill>
                  <a:schemeClr val="bg2">
                    <a:lumMod val="50000"/>
                  </a:schemeClr>
                </a:solidFill>
                <a:latin typeface="Arial Black" panose="020B0A04020102020204" pitchFamily="34" charset="0"/>
              </a:rPr>
              <a:t>Analyse des produits de PCR : </a:t>
            </a:r>
            <a:r>
              <a:rPr lang="fr-FR" sz="2400" dirty="0"/>
              <a:t>Les produits de PCR obtenus sont ensuite analysés pour déterminer le sexe de l'individu. Cela peut se faire de différentes manières, notamment par électrophorèse sur gel pour séparer les fragments d'ADN en fonction de leur taille, ou par des techniques plus avancées telles que la séquençage d'ADN.</a:t>
            </a:r>
          </a:p>
        </p:txBody>
      </p:sp>
    </p:spTree>
    <p:extLst>
      <p:ext uri="{BB962C8B-B14F-4D97-AF65-F5344CB8AC3E}">
        <p14:creationId xmlns:p14="http://schemas.microsoft.com/office/powerpoint/2010/main" val="200960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794" y="186856"/>
            <a:ext cx="8496552" cy="6007210"/>
          </a:xfrm>
          <a:prstGeom prst="rect">
            <a:avLst/>
          </a:prstGeom>
        </p:spPr>
      </p:pic>
    </p:spTree>
    <p:extLst>
      <p:ext uri="{BB962C8B-B14F-4D97-AF65-F5344CB8AC3E}">
        <p14:creationId xmlns:p14="http://schemas.microsoft.com/office/powerpoint/2010/main" val="29396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i="1" dirty="0">
                <a:solidFill>
                  <a:srgbClr val="C00000"/>
                </a:solidFill>
                <a:latin typeface="Berlin Sans FB Demi" panose="020E0802020502020306" pitchFamily="34" charset="0"/>
              </a:rPr>
              <a:t>A</a:t>
            </a:r>
            <a:r>
              <a:rPr lang="fr-FR" i="1" dirty="0" smtClean="0">
                <a:solidFill>
                  <a:srgbClr val="C00000"/>
                </a:solidFill>
                <a:latin typeface="Berlin Sans FB Demi" panose="020E0802020502020306" pitchFamily="34" charset="0"/>
              </a:rPr>
              <a:t>pplications </a:t>
            </a:r>
            <a:r>
              <a:rPr lang="fr-FR" i="1" dirty="0">
                <a:solidFill>
                  <a:srgbClr val="C00000"/>
                </a:solidFill>
                <a:latin typeface="Berlin Sans FB Demi" panose="020E0802020502020306" pitchFamily="34" charset="0"/>
              </a:rPr>
              <a:t>du sexage par </a:t>
            </a:r>
            <a:r>
              <a:rPr lang="fr-FR" i="1" dirty="0" smtClean="0">
                <a:solidFill>
                  <a:srgbClr val="C00000"/>
                </a:solidFill>
                <a:latin typeface="Berlin Sans FB Demi" panose="020E0802020502020306" pitchFamily="34" charset="0"/>
              </a:rPr>
              <a:t>PCR :</a:t>
            </a:r>
            <a:endParaRPr lang="fr-FR" i="1" dirty="0">
              <a:solidFill>
                <a:srgbClr val="C00000"/>
              </a:solidFill>
              <a:latin typeface="Berlin Sans FB Demi" panose="020E0802020502020306" pitchFamily="34" charset="0"/>
            </a:endParaRPr>
          </a:p>
        </p:txBody>
      </p:sp>
      <p:sp>
        <p:nvSpPr>
          <p:cNvPr id="3" name="Content Placeholder 2"/>
          <p:cNvSpPr>
            <a:spLocks noGrp="1"/>
          </p:cNvSpPr>
          <p:nvPr>
            <p:ph idx="1"/>
          </p:nvPr>
        </p:nvSpPr>
        <p:spPr/>
        <p:txBody>
          <a:bodyPr>
            <a:normAutofit/>
          </a:bodyPr>
          <a:lstStyle/>
          <a:p>
            <a:r>
              <a:rPr lang="fr-FR" sz="2800" dirty="0" smtClean="0"/>
              <a:t>Le sexage par PCR est utilisé dans de nombreuses applications, dont :</a:t>
            </a:r>
          </a:p>
          <a:p>
            <a:r>
              <a:rPr lang="fr-FR" sz="2800" b="1" i="1" dirty="0" smtClean="0">
                <a:solidFill>
                  <a:schemeClr val="bg2">
                    <a:lumMod val="50000"/>
                  </a:schemeClr>
                </a:solidFill>
                <a:latin typeface="Arial Black" panose="020B0A04020102020204" pitchFamily="34" charset="0"/>
              </a:rPr>
              <a:t>Détermination du sexe d'embryons : </a:t>
            </a:r>
            <a:r>
              <a:rPr lang="fr-FR" sz="2800" dirty="0" smtClean="0"/>
              <a:t>Le sexage par PCR peut être réalisé sur des cellules embryonnaires afin de déterminer le sexe de l'enfant à naître.</a:t>
            </a:r>
          </a:p>
          <a:p>
            <a:r>
              <a:rPr lang="fr-FR" sz="2800" b="1" i="1" dirty="0" smtClean="0">
                <a:solidFill>
                  <a:schemeClr val="bg2">
                    <a:lumMod val="50000"/>
                  </a:schemeClr>
                </a:solidFill>
                <a:latin typeface="Arial Black" panose="020B0A04020102020204" pitchFamily="34" charset="0"/>
              </a:rPr>
              <a:t>Vérification du sexe des animaux : </a:t>
            </a:r>
            <a:r>
              <a:rPr lang="fr-FR" sz="2800" dirty="0" smtClean="0"/>
              <a:t>Le sexage par PCR est utilisé dans l'élevage d'animaux pour déterminer le sexe des animaux afin de les séparer en fonction de leur sexe.</a:t>
            </a:r>
            <a:endParaRPr lang="fr-FR" sz="2800" dirty="0"/>
          </a:p>
        </p:txBody>
      </p:sp>
    </p:spTree>
    <p:extLst>
      <p:ext uri="{BB962C8B-B14F-4D97-AF65-F5344CB8AC3E}">
        <p14:creationId xmlns:p14="http://schemas.microsoft.com/office/powerpoint/2010/main" val="72832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i="1" dirty="0">
                <a:solidFill>
                  <a:srgbClr val="C00000"/>
                </a:solidFill>
                <a:latin typeface="Berlin Sans FB Demi" panose="020E0802020502020306" pitchFamily="34" charset="0"/>
              </a:rPr>
              <a:t>Avantages du sexage par </a:t>
            </a:r>
            <a:r>
              <a:rPr lang="fr-FR" i="1" dirty="0" smtClean="0">
                <a:solidFill>
                  <a:srgbClr val="C00000"/>
                </a:solidFill>
                <a:latin typeface="Berlin Sans FB Demi" panose="020E0802020502020306" pitchFamily="34" charset="0"/>
              </a:rPr>
              <a:t>PCR :</a:t>
            </a:r>
            <a:endParaRPr lang="fr-FR" i="1" dirty="0">
              <a:solidFill>
                <a:srgbClr val="C00000"/>
              </a:solidFill>
              <a:latin typeface="Berlin Sans FB Demi" panose="020E0802020502020306" pitchFamily="34" charset="0"/>
            </a:endParaRPr>
          </a:p>
        </p:txBody>
      </p:sp>
      <p:sp>
        <p:nvSpPr>
          <p:cNvPr id="3" name="Content Placeholder 2"/>
          <p:cNvSpPr>
            <a:spLocks noGrp="1"/>
          </p:cNvSpPr>
          <p:nvPr>
            <p:ph idx="1"/>
          </p:nvPr>
        </p:nvSpPr>
        <p:spPr/>
        <p:txBody>
          <a:bodyPr>
            <a:normAutofit/>
          </a:bodyPr>
          <a:lstStyle/>
          <a:p>
            <a:r>
              <a:rPr lang="fr-FR" sz="2800" dirty="0"/>
              <a:t>Le sexage par PCR présente de nombreux avantages, dont </a:t>
            </a:r>
            <a:r>
              <a:rPr lang="fr-FR" sz="2800" dirty="0" smtClean="0"/>
              <a:t>:</a:t>
            </a:r>
            <a:endParaRPr lang="fr-FR" sz="2800" dirty="0"/>
          </a:p>
          <a:p>
            <a:r>
              <a:rPr lang="fr-FR" sz="2800" b="1" i="1" dirty="0">
                <a:solidFill>
                  <a:schemeClr val="bg2">
                    <a:lumMod val="50000"/>
                  </a:schemeClr>
                </a:solidFill>
                <a:latin typeface="Arial Black" panose="020B0A04020102020204" pitchFamily="34" charset="0"/>
              </a:rPr>
              <a:t>Rapidité: </a:t>
            </a:r>
            <a:r>
              <a:rPr lang="fr-FR" sz="2800" dirty="0"/>
              <a:t>La PCR est une technique rapide qui permet d'obtenir des résultats en quelques heures.</a:t>
            </a:r>
          </a:p>
          <a:p>
            <a:r>
              <a:rPr lang="fr-FR" sz="2800" b="1" i="1" dirty="0">
                <a:solidFill>
                  <a:schemeClr val="bg2">
                    <a:lumMod val="50000"/>
                  </a:schemeClr>
                </a:solidFill>
                <a:latin typeface="Arial Black" panose="020B0A04020102020204" pitchFamily="34" charset="0"/>
              </a:rPr>
              <a:t>Précision: </a:t>
            </a:r>
            <a:r>
              <a:rPr lang="fr-FR" sz="2800" dirty="0"/>
              <a:t>La PCR est une technique très précise qui permet de déterminer le sexe d'un individu avec une grande fiabilité.</a:t>
            </a:r>
          </a:p>
          <a:p>
            <a:r>
              <a:rPr lang="fr-FR" sz="2800" b="1" i="1" dirty="0">
                <a:solidFill>
                  <a:schemeClr val="bg2">
                    <a:lumMod val="50000"/>
                  </a:schemeClr>
                </a:solidFill>
                <a:latin typeface="Arial Black" panose="020B0A04020102020204" pitchFamily="34" charset="0"/>
              </a:rPr>
              <a:t>Simplicité: </a:t>
            </a:r>
            <a:r>
              <a:rPr lang="fr-FR" sz="2800" dirty="0"/>
              <a:t>La PCR est une technique relativement simple à mettre en œuvre.</a:t>
            </a:r>
          </a:p>
        </p:txBody>
      </p:sp>
    </p:spTree>
    <p:extLst>
      <p:ext uri="{BB962C8B-B14F-4D97-AF65-F5344CB8AC3E}">
        <p14:creationId xmlns:p14="http://schemas.microsoft.com/office/powerpoint/2010/main" val="67936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i="1" dirty="0" smtClean="0">
                <a:solidFill>
                  <a:srgbClr val="C00000"/>
                </a:solidFill>
                <a:latin typeface="Berlin Sans FB Demi" panose="020E0802020502020306" pitchFamily="34" charset="0"/>
              </a:rPr>
              <a:t>Conclusion :</a:t>
            </a:r>
            <a:endParaRPr lang="fr-FR" b="1" i="1" dirty="0">
              <a:solidFill>
                <a:srgbClr val="C00000"/>
              </a:solidFill>
              <a:latin typeface="Berlin Sans FB Demi" panose="020E0802020502020306" pitchFamily="34" charset="0"/>
            </a:endParaRPr>
          </a:p>
        </p:txBody>
      </p:sp>
      <p:sp>
        <p:nvSpPr>
          <p:cNvPr id="3" name="Content Placeholder 2"/>
          <p:cNvSpPr>
            <a:spLocks noGrp="1"/>
          </p:cNvSpPr>
          <p:nvPr>
            <p:ph idx="1"/>
          </p:nvPr>
        </p:nvSpPr>
        <p:spPr/>
        <p:txBody>
          <a:bodyPr>
            <a:normAutofit/>
          </a:bodyPr>
          <a:lstStyle/>
          <a:p>
            <a:r>
              <a:rPr lang="fr-FR" sz="2800" dirty="0"/>
              <a:t>Le sexage par PCR s'est imposé comme une technique incontournable dans divers domaines grâce à sa rapidité, sa précision et sa simplicité. En s'appuyant sur les différences génétiques des chromosomes sexuels, cette technique permet de déterminer le sexe d'un individu avec une grande fiabilité et ouvre la voie à de nombreuses applications importantes dans la recherche médicale, l'agriculture et la médecine </a:t>
            </a:r>
            <a:r>
              <a:rPr lang="fr-FR" sz="2800" dirty="0" smtClean="0"/>
              <a:t>légale.</a:t>
            </a:r>
            <a:endParaRPr lang="fr-FR" sz="2800" dirty="0"/>
          </a:p>
        </p:txBody>
      </p:sp>
    </p:spTree>
    <p:extLst>
      <p:ext uri="{BB962C8B-B14F-4D97-AF65-F5344CB8AC3E}">
        <p14:creationId xmlns:p14="http://schemas.microsoft.com/office/powerpoint/2010/main" val="37175123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TotalTime>
  <Words>552</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Andalus</vt:lpstr>
      <vt:lpstr>Arial Black</vt:lpstr>
      <vt:lpstr>Berlin Sans FB Demi</vt:lpstr>
      <vt:lpstr>Calibri</vt:lpstr>
      <vt:lpstr>Calibri Light</vt:lpstr>
      <vt:lpstr>Retrospect</vt:lpstr>
      <vt:lpstr>LA PCR</vt:lpstr>
      <vt:lpstr>BUT :</vt:lpstr>
      <vt:lpstr>Principe de PCR :</vt:lpstr>
      <vt:lpstr>PowerPoint Presentation</vt:lpstr>
      <vt:lpstr>PowerPoint Presentation</vt:lpstr>
      <vt:lpstr>PowerPoint Presentation</vt:lpstr>
      <vt:lpstr>Applications du sexage par PCR :</vt:lpstr>
      <vt:lpstr>Avantages du sexage par PCR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PCR</dc:title>
  <dc:creator>mouid brahmi</dc:creator>
  <cp:lastModifiedBy>mouid brahmi</cp:lastModifiedBy>
  <cp:revision>9</cp:revision>
  <dcterms:created xsi:type="dcterms:W3CDTF">2024-02-18T22:56:49Z</dcterms:created>
  <dcterms:modified xsi:type="dcterms:W3CDTF">2024-02-19T06:13:34Z</dcterms:modified>
</cp:coreProperties>
</file>