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3400"/>
  <p:notesSz cx="75692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3A"/>
    <a:srgbClr val="008080"/>
    <a:srgbClr val="003366"/>
    <a:srgbClr val="00FFCC"/>
    <a:srgbClr val="006666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77" d="100"/>
          <a:sy n="77" d="100"/>
        </p:scale>
        <p:origin x="936" y="-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4120" cy="10689590"/>
          </a:xfrm>
          <a:custGeom>
            <a:avLst/>
            <a:gdLst/>
            <a:ahLst/>
            <a:cxnLst/>
            <a:rect l="l" t="t" r="r" b="b"/>
            <a:pathLst>
              <a:path w="7564120" h="10689590">
                <a:moveTo>
                  <a:pt x="7563611" y="0"/>
                </a:moveTo>
                <a:lnTo>
                  <a:pt x="0" y="0"/>
                </a:lnTo>
                <a:lnTo>
                  <a:pt x="0" y="10689336"/>
                </a:lnTo>
                <a:lnTo>
                  <a:pt x="7563611" y="10689336"/>
                </a:lnTo>
                <a:lnTo>
                  <a:pt x="756361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9B9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D0D0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9B9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9B9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843" y="2170175"/>
            <a:ext cx="96832" cy="17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1772" y="973835"/>
            <a:ext cx="176705" cy="179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90365" y="550925"/>
            <a:ext cx="78105" cy="10057130"/>
          </a:xfrm>
          <a:custGeom>
            <a:avLst/>
            <a:gdLst/>
            <a:ahLst/>
            <a:cxnLst/>
            <a:rect l="l" t="t" r="r" b="b"/>
            <a:pathLst>
              <a:path w="78104" h="10057130">
                <a:moveTo>
                  <a:pt x="0" y="0"/>
                </a:moveTo>
                <a:lnTo>
                  <a:pt x="77724" y="10056863"/>
                </a:lnTo>
              </a:path>
            </a:pathLst>
          </a:custGeom>
          <a:ln w="22859">
            <a:solidFill>
              <a:srgbClr val="1677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97318" y="6693387"/>
            <a:ext cx="874885" cy="13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36904" y="7449324"/>
            <a:ext cx="1508760" cy="912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9472" y="7158227"/>
            <a:ext cx="911339" cy="653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68908" y="6810743"/>
            <a:ext cx="851928" cy="780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55420" y="6679704"/>
            <a:ext cx="562356" cy="911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952116" y="6753224"/>
            <a:ext cx="770255" cy="1228725"/>
          </a:xfrm>
          <a:custGeom>
            <a:avLst/>
            <a:gdLst/>
            <a:ahLst/>
            <a:cxnLst/>
            <a:rect l="l" t="t" r="r" b="b"/>
            <a:pathLst>
              <a:path w="770255" h="1228725">
                <a:moveTo>
                  <a:pt x="0" y="0"/>
                </a:moveTo>
                <a:lnTo>
                  <a:pt x="0" y="769874"/>
                </a:lnTo>
                <a:lnTo>
                  <a:pt x="618363" y="1228344"/>
                </a:lnTo>
                <a:lnTo>
                  <a:pt x="646491" y="1187745"/>
                </a:lnTo>
                <a:lnTo>
                  <a:pt x="671866" y="1145598"/>
                </a:lnTo>
                <a:lnTo>
                  <a:pt x="694438" y="1102047"/>
                </a:lnTo>
                <a:lnTo>
                  <a:pt x="714159" y="1057233"/>
                </a:lnTo>
                <a:lnTo>
                  <a:pt x="730980" y="1011301"/>
                </a:lnTo>
                <a:lnTo>
                  <a:pt x="744851" y="964393"/>
                </a:lnTo>
                <a:lnTo>
                  <a:pt x="755725" y="916653"/>
                </a:lnTo>
                <a:lnTo>
                  <a:pt x="763553" y="868224"/>
                </a:lnTo>
                <a:lnTo>
                  <a:pt x="768285" y="819250"/>
                </a:lnTo>
                <a:lnTo>
                  <a:pt x="769874" y="769874"/>
                </a:lnTo>
                <a:lnTo>
                  <a:pt x="768359" y="721185"/>
                </a:lnTo>
                <a:lnTo>
                  <a:pt x="763875" y="673301"/>
                </a:lnTo>
                <a:lnTo>
                  <a:pt x="756513" y="626312"/>
                </a:lnTo>
                <a:lnTo>
                  <a:pt x="746361" y="580308"/>
                </a:lnTo>
                <a:lnTo>
                  <a:pt x="733511" y="535380"/>
                </a:lnTo>
                <a:lnTo>
                  <a:pt x="718053" y="491617"/>
                </a:lnTo>
                <a:lnTo>
                  <a:pt x="700076" y="449110"/>
                </a:lnTo>
                <a:lnTo>
                  <a:pt x="679672" y="407949"/>
                </a:lnTo>
                <a:lnTo>
                  <a:pt x="656930" y="368224"/>
                </a:lnTo>
                <a:lnTo>
                  <a:pt x="631939" y="330025"/>
                </a:lnTo>
                <a:lnTo>
                  <a:pt x="604792" y="293443"/>
                </a:lnTo>
                <a:lnTo>
                  <a:pt x="575577" y="258567"/>
                </a:lnTo>
                <a:lnTo>
                  <a:pt x="544385" y="225488"/>
                </a:lnTo>
                <a:lnTo>
                  <a:pt x="511306" y="194296"/>
                </a:lnTo>
                <a:lnTo>
                  <a:pt x="476430" y="165081"/>
                </a:lnTo>
                <a:lnTo>
                  <a:pt x="439848" y="137934"/>
                </a:lnTo>
                <a:lnTo>
                  <a:pt x="401649" y="112943"/>
                </a:lnTo>
                <a:lnTo>
                  <a:pt x="361924" y="90201"/>
                </a:lnTo>
                <a:lnTo>
                  <a:pt x="320763" y="69797"/>
                </a:lnTo>
                <a:lnTo>
                  <a:pt x="278256" y="51820"/>
                </a:lnTo>
                <a:lnTo>
                  <a:pt x="234493" y="36362"/>
                </a:lnTo>
                <a:lnTo>
                  <a:pt x="189565" y="23512"/>
                </a:lnTo>
                <a:lnTo>
                  <a:pt x="143561" y="13360"/>
                </a:lnTo>
                <a:lnTo>
                  <a:pt x="96572" y="5998"/>
                </a:lnTo>
                <a:lnTo>
                  <a:pt x="48688" y="1514"/>
                </a:lnTo>
                <a:lnTo>
                  <a:pt x="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15491" y="7523098"/>
            <a:ext cx="1355090" cy="769620"/>
          </a:xfrm>
          <a:custGeom>
            <a:avLst/>
            <a:gdLst/>
            <a:ahLst/>
            <a:cxnLst/>
            <a:rect l="l" t="t" r="r" b="b"/>
            <a:pathLst>
              <a:path w="1355089" h="769620">
                <a:moveTo>
                  <a:pt x="736625" y="0"/>
                </a:moveTo>
                <a:lnTo>
                  <a:pt x="0" y="223392"/>
                </a:lnTo>
                <a:lnTo>
                  <a:pt x="15854" y="270182"/>
                </a:lnTo>
                <a:lnTo>
                  <a:pt x="34596" y="315675"/>
                </a:lnTo>
                <a:lnTo>
                  <a:pt x="56137" y="359749"/>
                </a:lnTo>
                <a:lnTo>
                  <a:pt x="80391" y="402282"/>
                </a:lnTo>
                <a:lnTo>
                  <a:pt x="107272" y="443150"/>
                </a:lnTo>
                <a:lnTo>
                  <a:pt x="136691" y="482232"/>
                </a:lnTo>
                <a:lnTo>
                  <a:pt x="168564" y="519404"/>
                </a:lnTo>
                <a:lnTo>
                  <a:pt x="202802" y="554543"/>
                </a:lnTo>
                <a:lnTo>
                  <a:pt x="239319" y="587528"/>
                </a:lnTo>
                <a:lnTo>
                  <a:pt x="278028" y="618235"/>
                </a:lnTo>
                <a:lnTo>
                  <a:pt x="318036" y="646017"/>
                </a:lnTo>
                <a:lnTo>
                  <a:pt x="359166" y="670935"/>
                </a:lnTo>
                <a:lnTo>
                  <a:pt x="401293" y="693009"/>
                </a:lnTo>
                <a:lnTo>
                  <a:pt x="444290" y="712256"/>
                </a:lnTo>
                <a:lnTo>
                  <a:pt x="488032" y="728695"/>
                </a:lnTo>
                <a:lnTo>
                  <a:pt x="532391" y="742345"/>
                </a:lnTo>
                <a:lnTo>
                  <a:pt x="577242" y="753226"/>
                </a:lnTo>
                <a:lnTo>
                  <a:pt x="622459" y="761355"/>
                </a:lnTo>
                <a:lnTo>
                  <a:pt x="667915" y="766751"/>
                </a:lnTo>
                <a:lnTo>
                  <a:pt x="713484" y="769433"/>
                </a:lnTo>
                <a:lnTo>
                  <a:pt x="759039" y="769419"/>
                </a:lnTo>
                <a:lnTo>
                  <a:pt x="804456" y="766729"/>
                </a:lnTo>
                <a:lnTo>
                  <a:pt x="849607" y="761380"/>
                </a:lnTo>
                <a:lnTo>
                  <a:pt x="894367" y="753393"/>
                </a:lnTo>
                <a:lnTo>
                  <a:pt x="938608" y="742784"/>
                </a:lnTo>
                <a:lnTo>
                  <a:pt x="982206" y="729574"/>
                </a:lnTo>
                <a:lnTo>
                  <a:pt x="1025033" y="713780"/>
                </a:lnTo>
                <a:lnTo>
                  <a:pt x="1066963" y="695422"/>
                </a:lnTo>
                <a:lnTo>
                  <a:pt x="1107871" y="674517"/>
                </a:lnTo>
                <a:lnTo>
                  <a:pt x="1147630" y="651086"/>
                </a:lnTo>
                <a:lnTo>
                  <a:pt x="1186114" y="625145"/>
                </a:lnTo>
                <a:lnTo>
                  <a:pt x="1223196" y="596715"/>
                </a:lnTo>
                <a:lnTo>
                  <a:pt x="1258751" y="565814"/>
                </a:lnTo>
                <a:lnTo>
                  <a:pt x="1292652" y="532460"/>
                </a:lnTo>
                <a:lnTo>
                  <a:pt x="1324773" y="496672"/>
                </a:lnTo>
                <a:lnTo>
                  <a:pt x="1354988" y="458469"/>
                </a:lnTo>
                <a:lnTo>
                  <a:pt x="736625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82475" y="7228458"/>
            <a:ext cx="770255" cy="518159"/>
          </a:xfrm>
          <a:custGeom>
            <a:avLst/>
            <a:gdLst/>
            <a:ahLst/>
            <a:cxnLst/>
            <a:rect l="l" t="t" r="r" b="b"/>
            <a:pathLst>
              <a:path w="770255" h="518159">
                <a:moveTo>
                  <a:pt x="58466" y="0"/>
                </a:moveTo>
                <a:lnTo>
                  <a:pt x="41348" y="45322"/>
                </a:lnTo>
                <a:lnTo>
                  <a:pt x="27171" y="91417"/>
                </a:lnTo>
                <a:lnTo>
                  <a:pt x="15940" y="138146"/>
                </a:lnTo>
                <a:lnTo>
                  <a:pt x="7663" y="185370"/>
                </a:lnTo>
                <a:lnTo>
                  <a:pt x="2348" y="232947"/>
                </a:lnTo>
                <a:lnTo>
                  <a:pt x="0" y="280740"/>
                </a:lnTo>
                <a:lnTo>
                  <a:pt x="626" y="328607"/>
                </a:lnTo>
                <a:lnTo>
                  <a:pt x="4234" y="376410"/>
                </a:lnTo>
                <a:lnTo>
                  <a:pt x="10830" y="424008"/>
                </a:lnTo>
                <a:lnTo>
                  <a:pt x="20422" y="471262"/>
                </a:lnTo>
                <a:lnTo>
                  <a:pt x="33016" y="518032"/>
                </a:lnTo>
                <a:lnTo>
                  <a:pt x="769641" y="294639"/>
                </a:lnTo>
                <a:lnTo>
                  <a:pt x="58466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40942" y="6883018"/>
            <a:ext cx="711200" cy="640080"/>
          </a:xfrm>
          <a:custGeom>
            <a:avLst/>
            <a:gdLst/>
            <a:ahLst/>
            <a:cxnLst/>
            <a:rect l="l" t="t" r="r" b="b"/>
            <a:pathLst>
              <a:path w="711200" h="640079">
                <a:moveTo>
                  <a:pt x="283565" y="0"/>
                </a:moveTo>
                <a:lnTo>
                  <a:pt x="242411" y="29490"/>
                </a:lnTo>
                <a:lnTo>
                  <a:pt x="203429" y="61491"/>
                </a:lnTo>
                <a:lnTo>
                  <a:pt x="166721" y="95880"/>
                </a:lnTo>
                <a:lnTo>
                  <a:pt x="132392" y="132532"/>
                </a:lnTo>
                <a:lnTo>
                  <a:pt x="100542" y="171326"/>
                </a:lnTo>
                <a:lnTo>
                  <a:pt x="71276" y="212137"/>
                </a:lnTo>
                <a:lnTo>
                  <a:pt x="44695" y="254841"/>
                </a:lnTo>
                <a:lnTo>
                  <a:pt x="20902" y="299317"/>
                </a:lnTo>
                <a:lnTo>
                  <a:pt x="0" y="345440"/>
                </a:lnTo>
                <a:lnTo>
                  <a:pt x="711174" y="640080"/>
                </a:lnTo>
                <a:lnTo>
                  <a:pt x="283565" y="0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24508" y="6753224"/>
            <a:ext cx="427990" cy="770255"/>
          </a:xfrm>
          <a:custGeom>
            <a:avLst/>
            <a:gdLst/>
            <a:ahLst/>
            <a:cxnLst/>
            <a:rect l="l" t="t" r="r" b="b"/>
            <a:pathLst>
              <a:path w="427989" h="770254">
                <a:moveTo>
                  <a:pt x="427609" y="0"/>
                </a:moveTo>
                <a:lnTo>
                  <a:pt x="377004" y="1666"/>
                </a:lnTo>
                <a:lnTo>
                  <a:pt x="326809" y="6633"/>
                </a:lnTo>
                <a:lnTo>
                  <a:pt x="277179" y="14854"/>
                </a:lnTo>
                <a:lnTo>
                  <a:pt x="228271" y="26279"/>
                </a:lnTo>
                <a:lnTo>
                  <a:pt x="180240" y="40861"/>
                </a:lnTo>
                <a:lnTo>
                  <a:pt x="133241" y="58551"/>
                </a:lnTo>
                <a:lnTo>
                  <a:pt x="87431" y="79302"/>
                </a:lnTo>
                <a:lnTo>
                  <a:pt x="42965" y="103066"/>
                </a:lnTo>
                <a:lnTo>
                  <a:pt x="0" y="129794"/>
                </a:lnTo>
                <a:lnTo>
                  <a:pt x="427609" y="769874"/>
                </a:lnTo>
                <a:lnTo>
                  <a:pt x="427609" y="0"/>
                </a:lnTo>
                <a:close/>
              </a:path>
            </a:pathLst>
          </a:custGeom>
          <a:solidFill>
            <a:srgbClr val="1F49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308" y="659130"/>
            <a:ext cx="645058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E9B9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333" y="4009389"/>
            <a:ext cx="7066533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0D0D0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24" Type="http://schemas.openxmlformats.org/officeDocument/2006/relationships/image" Target="../media/image29.png"/><Relationship Id="rId5" Type="http://schemas.openxmlformats.org/officeDocument/2006/relationships/hyperlink" Target="mailto:rourousamar20@gmail.com" TargetMode="External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44" y="5915856"/>
            <a:ext cx="448639" cy="44863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363614" y="537436"/>
            <a:ext cx="3634995" cy="2485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 smtClean="0">
                <a:solidFill>
                  <a:srgbClr val="252525"/>
                </a:solidFill>
                <a:latin typeface="Carlito"/>
                <a:cs typeface="Carlito"/>
              </a:rPr>
              <a:t>«</a:t>
            </a:r>
            <a:r>
              <a:rPr lang="fr-FR" sz="1600" b="1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Fraichement diplômée</a:t>
            </a:r>
            <a:r>
              <a:rPr lang="fr-FR" sz="16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lang="fr-FR" sz="1600" dirty="0">
                <a:solidFill>
                  <a:srgbClr val="252525"/>
                </a:solidFill>
                <a:latin typeface="Carlito"/>
                <a:cs typeface="Carlito"/>
              </a:rPr>
              <a:t>,</a:t>
            </a:r>
            <a:r>
              <a:rPr lang="fr-FR" sz="1600" dirty="0"/>
              <a:t>passionnée de l’univers de </a:t>
            </a:r>
            <a:r>
              <a:rPr lang="fr-FR" sz="1600" b="1" dirty="0"/>
              <a:t>Marketing Digital </a:t>
            </a:r>
            <a:r>
              <a:rPr lang="fr-FR" sz="1600" dirty="0"/>
              <a:t>et dotée d’une grande curiosité.</a:t>
            </a:r>
          </a:p>
          <a:p>
            <a:pPr marL="12700" marR="5080">
              <a:spcBef>
                <a:spcPts val="100"/>
              </a:spcBef>
            </a:pPr>
            <a:r>
              <a:rPr lang="fr-FR" sz="1600" dirty="0"/>
              <a:t>Je suis </a:t>
            </a:r>
            <a:r>
              <a:rPr lang="fr-FR" sz="1600" dirty="0" smtClean="0"/>
              <a:t>adaptable avec </a:t>
            </a:r>
            <a:r>
              <a:rPr lang="fr-FR" sz="1600" dirty="0"/>
              <a:t>tous les aspects clés du métier d’assistante </a:t>
            </a:r>
            <a:r>
              <a:rPr lang="fr-FR" sz="1600" dirty="0" smtClean="0"/>
              <a:t>administrative</a:t>
            </a:r>
            <a:r>
              <a:rPr lang="fr-FR" sz="1600" dirty="0"/>
              <a:t> : gestion des agendas, organisation de déplacements, tris des appels et courriers. Dynamique et </a:t>
            </a:r>
            <a:r>
              <a:rPr lang="fr-FR" sz="1600" dirty="0" smtClean="0"/>
              <a:t>rigoureuse avec un bon esprit d’</a:t>
            </a:r>
            <a:r>
              <a:rPr lang="fr-FR" sz="1600" dirty="0"/>
              <a:t>é</a:t>
            </a:r>
            <a:r>
              <a:rPr lang="fr-FR" sz="1600" dirty="0" smtClean="0"/>
              <a:t>quipe</a:t>
            </a:r>
            <a:r>
              <a:rPr lang="fr-FR" sz="1600" dirty="0" smtClean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lang="fr-FR" sz="1600" dirty="0">
                <a:solidFill>
                  <a:srgbClr val="252525"/>
                </a:solidFill>
                <a:latin typeface="Carlito"/>
                <a:cs typeface="Carlito"/>
              </a:rPr>
              <a:t>»</a:t>
            </a:r>
            <a:endParaRPr lang="fr-FR" sz="1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500" dirty="0" smtClean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75003"/>
            <a:ext cx="99060" cy="1004569"/>
          </a:xfrm>
          <a:custGeom>
            <a:avLst/>
            <a:gdLst/>
            <a:ahLst/>
            <a:cxnLst/>
            <a:rect l="l" t="t" r="r" b="b"/>
            <a:pathLst>
              <a:path w="99060" h="1004569">
                <a:moveTo>
                  <a:pt x="99060" y="0"/>
                </a:moveTo>
                <a:lnTo>
                  <a:pt x="0" y="0"/>
                </a:lnTo>
                <a:lnTo>
                  <a:pt x="0" y="1004316"/>
                </a:lnTo>
                <a:lnTo>
                  <a:pt x="99060" y="1004316"/>
                </a:lnTo>
                <a:lnTo>
                  <a:pt x="99060" y="0"/>
                </a:lnTo>
                <a:close/>
              </a:path>
            </a:pathLst>
          </a:custGeom>
          <a:solidFill>
            <a:srgbClr val="1677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3145" y="1175003"/>
            <a:ext cx="90170" cy="1004569"/>
          </a:xfrm>
          <a:custGeom>
            <a:avLst/>
            <a:gdLst/>
            <a:ahLst/>
            <a:cxnLst/>
            <a:rect l="l" t="t" r="r" b="b"/>
            <a:pathLst>
              <a:path w="90170" h="1004569">
                <a:moveTo>
                  <a:pt x="0" y="1004316"/>
                </a:moveTo>
                <a:lnTo>
                  <a:pt x="89915" y="1004316"/>
                </a:lnTo>
                <a:lnTo>
                  <a:pt x="89915" y="0"/>
                </a:lnTo>
                <a:lnTo>
                  <a:pt x="0" y="0"/>
                </a:lnTo>
                <a:lnTo>
                  <a:pt x="0" y="1004316"/>
                </a:lnTo>
                <a:close/>
              </a:path>
            </a:pathLst>
          </a:custGeom>
          <a:solidFill>
            <a:srgbClr val="43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2334" y="79582"/>
            <a:ext cx="37440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600">
              <a:lnSpc>
                <a:spcPct val="100000"/>
              </a:lnSpc>
              <a:spcBef>
                <a:spcPts val="100"/>
              </a:spcBef>
            </a:pPr>
            <a:r>
              <a:rPr lang="fr-FR" spc="-185" dirty="0" err="1" smtClean="0"/>
              <a:t>Wiam</a:t>
            </a:r>
            <a:r>
              <a:rPr spc="-475" dirty="0" smtClean="0"/>
              <a:t> </a:t>
            </a:r>
            <a:r>
              <a:rPr lang="fr-FR" spc="-475" dirty="0" smtClean="0"/>
              <a:t> </a:t>
            </a:r>
            <a:r>
              <a:rPr lang="fr-FR" spc="-165" dirty="0" err="1" smtClean="0">
                <a:solidFill>
                  <a:srgbClr val="434B54"/>
                </a:solidFill>
              </a:rPr>
              <a:t>Makhali</a:t>
            </a:r>
            <a:endParaRPr spc="-165" dirty="0">
              <a:solidFill>
                <a:srgbClr val="434B54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6453" y="2799316"/>
            <a:ext cx="3307872" cy="348886"/>
          </a:xfrm>
          <a:custGeom>
            <a:avLst/>
            <a:gdLst/>
            <a:ahLst/>
            <a:cxnLst/>
            <a:rect l="l" t="t" r="r" b="b"/>
            <a:pathLst>
              <a:path w="3104515" h="311150">
                <a:moveTo>
                  <a:pt x="3052572" y="0"/>
                </a:moveTo>
                <a:lnTo>
                  <a:pt x="51815" y="0"/>
                </a:ln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0" y="259079"/>
                </a:lnTo>
                <a:lnTo>
                  <a:pt x="4077" y="279231"/>
                </a:lnTo>
                <a:lnTo>
                  <a:pt x="15192" y="295703"/>
                </a:lnTo>
                <a:lnTo>
                  <a:pt x="31664" y="306818"/>
                </a:lnTo>
                <a:lnTo>
                  <a:pt x="51815" y="310896"/>
                </a:lnTo>
                <a:lnTo>
                  <a:pt x="3052572" y="310896"/>
                </a:lnTo>
                <a:lnTo>
                  <a:pt x="3072723" y="306818"/>
                </a:lnTo>
                <a:lnTo>
                  <a:pt x="3089195" y="295703"/>
                </a:lnTo>
                <a:lnTo>
                  <a:pt x="3100310" y="279231"/>
                </a:lnTo>
                <a:lnTo>
                  <a:pt x="3104387" y="259079"/>
                </a:lnTo>
                <a:lnTo>
                  <a:pt x="3104387" y="51816"/>
                </a:lnTo>
                <a:lnTo>
                  <a:pt x="3100310" y="31664"/>
                </a:lnTo>
                <a:lnTo>
                  <a:pt x="3089195" y="15192"/>
                </a:lnTo>
                <a:lnTo>
                  <a:pt x="3072723" y="4077"/>
                </a:lnTo>
                <a:lnTo>
                  <a:pt x="3052572" y="0"/>
                </a:lnTo>
                <a:close/>
              </a:path>
            </a:pathLst>
          </a:custGeom>
          <a:solidFill>
            <a:srgbClr val="1677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2669" y="2806903"/>
            <a:ext cx="29730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 smtClean="0">
                <a:solidFill>
                  <a:srgbClr val="FFFFFF"/>
                </a:solidFill>
                <a:latin typeface="Carlito"/>
                <a:cs typeface="Carlito"/>
              </a:rPr>
              <a:t>Assistante Administrative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1221" y="3499865"/>
            <a:ext cx="17780" cy="7066280"/>
          </a:xfrm>
          <a:custGeom>
            <a:avLst/>
            <a:gdLst/>
            <a:ahLst/>
            <a:cxnLst/>
            <a:rect l="l" t="t" r="r" b="b"/>
            <a:pathLst>
              <a:path w="17779" h="7066280">
                <a:moveTo>
                  <a:pt x="17652" y="0"/>
                </a:moveTo>
                <a:lnTo>
                  <a:pt x="0" y="7065878"/>
                </a:lnTo>
              </a:path>
            </a:pathLst>
          </a:custGeom>
          <a:ln w="22860">
            <a:solidFill>
              <a:srgbClr val="1677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39" y="3499103"/>
            <a:ext cx="3406140" cy="245745"/>
          </a:xfrm>
          <a:custGeom>
            <a:avLst/>
            <a:gdLst/>
            <a:ahLst/>
            <a:cxnLst/>
            <a:rect l="l" t="t" r="r" b="b"/>
            <a:pathLst>
              <a:path w="3406140" h="245745">
                <a:moveTo>
                  <a:pt x="3365246" y="0"/>
                </a:moveTo>
                <a:lnTo>
                  <a:pt x="40894" y="0"/>
                </a:lnTo>
                <a:lnTo>
                  <a:pt x="24978" y="3210"/>
                </a:lnTo>
                <a:lnTo>
                  <a:pt x="11979" y="11969"/>
                </a:lnTo>
                <a:lnTo>
                  <a:pt x="3214" y="24967"/>
                </a:lnTo>
                <a:lnTo>
                  <a:pt x="0" y="40893"/>
                </a:lnTo>
                <a:lnTo>
                  <a:pt x="0" y="204470"/>
                </a:lnTo>
                <a:lnTo>
                  <a:pt x="3214" y="220396"/>
                </a:lnTo>
                <a:lnTo>
                  <a:pt x="11979" y="233394"/>
                </a:lnTo>
                <a:lnTo>
                  <a:pt x="24978" y="242153"/>
                </a:lnTo>
                <a:lnTo>
                  <a:pt x="40894" y="245363"/>
                </a:lnTo>
                <a:lnTo>
                  <a:pt x="3365246" y="245363"/>
                </a:lnTo>
                <a:lnTo>
                  <a:pt x="3381172" y="242153"/>
                </a:lnTo>
                <a:lnTo>
                  <a:pt x="3394170" y="233394"/>
                </a:lnTo>
                <a:lnTo>
                  <a:pt x="3402929" y="220396"/>
                </a:lnTo>
                <a:lnTo>
                  <a:pt x="3406140" y="204470"/>
                </a:lnTo>
                <a:lnTo>
                  <a:pt x="3406140" y="40893"/>
                </a:lnTo>
                <a:lnTo>
                  <a:pt x="3402929" y="24967"/>
                </a:lnTo>
                <a:lnTo>
                  <a:pt x="3394170" y="11969"/>
                </a:lnTo>
                <a:lnTo>
                  <a:pt x="3381172" y="3210"/>
                </a:lnTo>
                <a:lnTo>
                  <a:pt x="33652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962" y="3475482"/>
            <a:ext cx="17393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20" dirty="0" smtClean="0">
                <a:solidFill>
                  <a:srgbClr val="167786"/>
                </a:solidFill>
                <a:latin typeface="Carlito"/>
                <a:cs typeface="Carlito"/>
              </a:rPr>
              <a:t>FORMATION</a:t>
            </a:r>
            <a:r>
              <a:rPr sz="1600" b="1" spc="-10" dirty="0" smtClean="0">
                <a:solidFill>
                  <a:srgbClr val="167786"/>
                </a:solidFill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84" y="3532632"/>
            <a:ext cx="100965" cy="170815"/>
          </a:xfrm>
          <a:custGeom>
            <a:avLst/>
            <a:gdLst/>
            <a:ahLst/>
            <a:cxnLst/>
            <a:rect l="l" t="t" r="r" b="b"/>
            <a:pathLst>
              <a:path w="100964" h="170814">
                <a:moveTo>
                  <a:pt x="100584" y="0"/>
                </a:moveTo>
                <a:lnTo>
                  <a:pt x="0" y="0"/>
                </a:lnTo>
                <a:lnTo>
                  <a:pt x="0" y="170688"/>
                </a:lnTo>
                <a:lnTo>
                  <a:pt x="100584" y="170688"/>
                </a:lnTo>
                <a:lnTo>
                  <a:pt x="100584" y="0"/>
                </a:lnTo>
                <a:close/>
              </a:path>
            </a:pathLst>
          </a:custGeom>
          <a:solidFill>
            <a:srgbClr val="43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44058"/>
              </p:ext>
            </p:extLst>
          </p:nvPr>
        </p:nvGraphicFramePr>
        <p:xfrm>
          <a:off x="379476" y="3928938"/>
          <a:ext cx="3036917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24"/>
                <a:gridCol w="2451193"/>
              </a:tblGrid>
              <a:tr h="643128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200" dirty="0" smtClean="0">
                          <a:latin typeface="Carlito"/>
                        </a:rPr>
                        <a:t>20</a:t>
                      </a:r>
                      <a:r>
                        <a:rPr lang="fr-FR" sz="1200" dirty="0" smtClean="0">
                          <a:latin typeface="Carlito"/>
                        </a:rPr>
                        <a:t>19-</a:t>
                      </a:r>
                      <a:r>
                        <a:rPr lang="fr-FR" sz="1200" spc="-5" dirty="0" smtClean="0">
                          <a:latin typeface="Carlito"/>
                        </a:rPr>
                        <a:t>2022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algn="l">
                        <a:lnSpc>
                          <a:spcPts val="1050"/>
                        </a:lnSpc>
                      </a:pPr>
                      <a:r>
                        <a:rPr lang="fr-FR" sz="1200" dirty="0" smtClean="0">
                          <a:latin typeface="Carlito"/>
                        </a:rPr>
                        <a:t>Institut Supérieur des Etudes Technologiques de Djerba</a:t>
                      </a:r>
                    </a:p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lang="fr-FR" sz="1200" spc="-5" dirty="0" smtClean="0">
                          <a:latin typeface="Carlito"/>
                        </a:rPr>
                        <a:t>(ISET</a:t>
                      </a:r>
                      <a:r>
                        <a:rPr lang="fr-FR" sz="1200" spc="-5" baseline="0" dirty="0" smtClean="0">
                          <a:latin typeface="Carlito"/>
                        </a:rPr>
                        <a:t> Djerba</a:t>
                      </a:r>
                      <a:r>
                        <a:rPr lang="fr-FR" sz="1200" dirty="0" smtClean="0">
                          <a:latin typeface="Carlito"/>
                        </a:rPr>
                        <a:t>)</a:t>
                      </a:r>
                    </a:p>
                    <a:p>
                      <a:pPr marL="132715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 smtClean="0">
                          <a:latin typeface="Carlito"/>
                        </a:rPr>
                        <a:t>Licence </a:t>
                      </a:r>
                      <a:r>
                        <a:rPr lang="fr-FR" sz="1200" spc="-5" dirty="0" smtClean="0">
                          <a:latin typeface="Carlito"/>
                        </a:rPr>
                        <a:t>Appliquée </a:t>
                      </a:r>
                      <a:r>
                        <a:rPr lang="fr-FR" sz="1200" dirty="0" smtClean="0">
                          <a:latin typeface="Carlito"/>
                        </a:rPr>
                        <a:t>en </a:t>
                      </a:r>
                      <a:endParaRPr lang="fr-FR" sz="1200" spc="-5" dirty="0" smtClean="0">
                        <a:latin typeface="Carlito"/>
                      </a:endParaRPr>
                    </a:p>
                    <a:p>
                      <a:pPr marL="132715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b="1" dirty="0" smtClean="0">
                          <a:latin typeface="Carlito"/>
                          <a:cs typeface="+mn-cs"/>
                        </a:rPr>
                        <a:t>Technologies</a:t>
                      </a:r>
                      <a:r>
                        <a:rPr lang="fr-FR" sz="1200" b="1" baseline="0" dirty="0" smtClean="0">
                          <a:latin typeface="Carlito"/>
                          <a:cs typeface="+mn-cs"/>
                        </a:rPr>
                        <a:t> de l’informatique</a:t>
                      </a:r>
                      <a:endParaRPr lang="fr-FR" sz="1200" b="1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4768"/>
              </p:ext>
            </p:extLst>
          </p:nvPr>
        </p:nvGraphicFramePr>
        <p:xfrm>
          <a:off x="351170" y="4889501"/>
          <a:ext cx="3756251" cy="1674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30"/>
                <a:gridCol w="3218421"/>
              </a:tblGrid>
              <a:tr h="990600">
                <a:tc>
                  <a:txBody>
                    <a:bodyPr/>
                    <a:lstStyle/>
                    <a:p>
                      <a:pPr marL="40005" algn="ctr">
                        <a:lnSpc>
                          <a:spcPts val="1050"/>
                        </a:lnSpc>
                      </a:pPr>
                      <a:r>
                        <a:rPr lang="fr-FR" sz="1200" dirty="0" smtClean="0">
                          <a:latin typeface="Carlito"/>
                        </a:rPr>
                        <a:t> </a:t>
                      </a:r>
                      <a:r>
                        <a:rPr sz="1200" dirty="0" smtClean="0">
                          <a:latin typeface="Carlito"/>
                        </a:rPr>
                        <a:t>2017-20</a:t>
                      </a:r>
                      <a:r>
                        <a:rPr lang="fr-FR" sz="1200" dirty="0" smtClean="0">
                          <a:latin typeface="Carlito"/>
                        </a:rPr>
                        <a:t>19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50"/>
                        </a:lnSpc>
                      </a:pPr>
                      <a:r>
                        <a:rPr sz="1200" dirty="0">
                          <a:latin typeface="Carlito"/>
                        </a:rPr>
                        <a:t>Institut </a:t>
                      </a:r>
                      <a:r>
                        <a:rPr sz="1200" spc="-5" dirty="0">
                          <a:latin typeface="Carlito"/>
                        </a:rPr>
                        <a:t>Supérieur de Gestion de</a:t>
                      </a:r>
                      <a:r>
                        <a:rPr sz="1200" spc="-45" dirty="0">
                          <a:latin typeface="Carlito"/>
                        </a:rPr>
                        <a:t> </a:t>
                      </a:r>
                      <a:r>
                        <a:rPr sz="1200" spc="-5" dirty="0" smtClean="0">
                          <a:latin typeface="Carlito"/>
                        </a:rPr>
                        <a:t>Tunis</a:t>
                      </a:r>
                      <a:endParaRPr lang="fr-FR" sz="1200" spc="-5" dirty="0" smtClean="0">
                        <a:latin typeface="Carlito"/>
                      </a:endParaRPr>
                    </a:p>
                    <a:p>
                      <a:pPr marL="86360" marR="0" indent="0" defTabSz="91440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pc="-5" dirty="0" smtClean="0">
                          <a:latin typeface="Carlito"/>
                        </a:rPr>
                        <a:t>(ISG</a:t>
                      </a:r>
                      <a:r>
                        <a:rPr lang="fr-FR" sz="1200" spc="-25" dirty="0" smtClean="0">
                          <a:latin typeface="Carlito"/>
                        </a:rPr>
                        <a:t> </a:t>
                      </a:r>
                      <a:r>
                        <a:rPr lang="fr-FR" sz="1200" dirty="0" smtClean="0">
                          <a:latin typeface="Carlito"/>
                        </a:rPr>
                        <a:t>Tunis</a:t>
                      </a:r>
                      <a:r>
                        <a:rPr lang="fr-FR" sz="1200" dirty="0" smtClean="0">
                          <a:latin typeface="Carlito"/>
                        </a:rPr>
                        <a:t>)</a:t>
                      </a:r>
                    </a:p>
                    <a:p>
                      <a:pPr marL="86360" marR="0" indent="0" defTabSz="91440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rlito"/>
                      </a:endParaRPr>
                    </a:p>
                    <a:p>
                      <a:pPr marL="86360" marR="0" indent="0" defTabSz="91440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200" dirty="0" err="1" smtClean="0">
                          <a:latin typeface="Carlito"/>
                        </a:rPr>
                        <a:t>Licence</a:t>
                      </a:r>
                      <a:r>
                        <a:rPr sz="1200" dirty="0" smtClean="0">
                          <a:latin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</a:rPr>
                        <a:t>Appliquée </a:t>
                      </a:r>
                      <a:r>
                        <a:rPr sz="1200" dirty="0">
                          <a:latin typeface="Carlito"/>
                        </a:rPr>
                        <a:t>en </a:t>
                      </a:r>
                      <a:r>
                        <a:rPr sz="1200" b="1" spc="-5" dirty="0" err="1" smtClean="0">
                          <a:latin typeface="Carlito"/>
                        </a:rPr>
                        <a:t>Informatique</a:t>
                      </a:r>
                      <a:endParaRPr lang="fr-FR" sz="1200" b="1" spc="-5" dirty="0" smtClean="0">
                        <a:latin typeface="Carlito"/>
                      </a:endParaRPr>
                    </a:p>
                    <a:p>
                      <a:pPr marL="86360" marR="0" indent="0" defTabSz="91440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200" b="1" spc="-5" dirty="0" smtClean="0">
                          <a:latin typeface="Carlito"/>
                        </a:rPr>
                        <a:t> </a:t>
                      </a:r>
                      <a:endParaRPr lang="fr-FR" sz="1200" b="1" spc="-5" dirty="0" smtClean="0">
                        <a:latin typeface="Carlito"/>
                      </a:endParaRPr>
                    </a:p>
                    <a:p>
                      <a:pPr marL="86360" marR="0" indent="0" defTabSz="91440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200" b="1" spc="-5" dirty="0" err="1" smtClean="0">
                          <a:latin typeface="Carlito"/>
                        </a:rPr>
                        <a:t>Décisionnelle</a:t>
                      </a:r>
                      <a:r>
                        <a:rPr sz="1200" b="1" spc="-5" dirty="0" smtClean="0">
                          <a:latin typeface="Carlito"/>
                        </a:rPr>
                        <a:t> </a:t>
                      </a:r>
                      <a:endParaRPr sz="1200" b="1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684187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lang="fr-FR" sz="1200" dirty="0" smtClean="0">
                          <a:latin typeface="Carlito"/>
                        </a:rPr>
                        <a:t> </a:t>
                      </a:r>
                      <a:r>
                        <a:rPr sz="1200" dirty="0" smtClean="0">
                          <a:latin typeface="Carlito"/>
                        </a:rPr>
                        <a:t>2016</a:t>
                      </a:r>
                      <a:r>
                        <a:rPr lang="fr-FR" sz="1200" dirty="0" smtClean="0">
                          <a:latin typeface="Carlito"/>
                        </a:rPr>
                        <a:t>-</a:t>
                      </a:r>
                      <a:r>
                        <a:rPr sz="1200" dirty="0" smtClean="0">
                          <a:latin typeface="Carlito"/>
                        </a:rPr>
                        <a:t>2017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0" marR="505459" indent="0" algn="l">
                        <a:lnSpc>
                          <a:spcPct val="100000"/>
                        </a:lnSpc>
                        <a:spcBef>
                          <a:spcPts val="78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fr-FR" sz="1200" dirty="0" smtClean="0">
                          <a:latin typeface="Carlito"/>
                        </a:rPr>
                        <a:t>  </a:t>
                      </a:r>
                      <a:r>
                        <a:rPr sz="1200" dirty="0" smtClean="0">
                          <a:latin typeface="Carlito"/>
                        </a:rPr>
                        <a:t>L</a:t>
                      </a:r>
                      <a:r>
                        <a:rPr lang="fr-FR" sz="1200" dirty="0" err="1" smtClean="0">
                          <a:latin typeface="Carlito"/>
                        </a:rPr>
                        <a:t>ycée</a:t>
                      </a:r>
                      <a:r>
                        <a:rPr sz="1200" dirty="0" smtClean="0">
                          <a:latin typeface="Carlito"/>
                        </a:rPr>
                        <a:t> </a:t>
                      </a:r>
                      <a:r>
                        <a:rPr lang="fr-FR" sz="1200" spc="-5" dirty="0" err="1" smtClean="0">
                          <a:latin typeface="Carlito"/>
                        </a:rPr>
                        <a:t>Houmet</a:t>
                      </a:r>
                      <a:r>
                        <a:rPr lang="fr-FR" sz="1200" spc="-5" dirty="0" smtClean="0">
                          <a:latin typeface="Carlito"/>
                        </a:rPr>
                        <a:t> Souk Djerba</a:t>
                      </a:r>
                    </a:p>
                    <a:p>
                      <a:pPr marL="0" marR="505459" indent="0" algn="l">
                        <a:lnSpc>
                          <a:spcPct val="100000"/>
                        </a:lnSpc>
                        <a:spcBef>
                          <a:spcPts val="78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fr-FR" sz="1200" spc="-5" baseline="0" dirty="0" smtClean="0">
                          <a:latin typeface="Carlito"/>
                        </a:rPr>
                        <a:t>  </a:t>
                      </a:r>
                      <a:r>
                        <a:rPr sz="1200" dirty="0" err="1" smtClean="0">
                          <a:latin typeface="Carlito"/>
                        </a:rPr>
                        <a:t>Bac</a:t>
                      </a:r>
                      <a:r>
                        <a:rPr lang="fr-FR" sz="1200" baseline="0" dirty="0" smtClean="0">
                          <a:latin typeface="Carlito"/>
                        </a:rPr>
                        <a:t> </a:t>
                      </a:r>
                      <a:r>
                        <a:rPr lang="fr-FR" sz="1200" b="1" dirty="0" smtClean="0">
                          <a:latin typeface="Carlito"/>
                        </a:rPr>
                        <a:t>Economie</a:t>
                      </a:r>
                      <a:r>
                        <a:rPr lang="fr-FR" sz="1200" b="1" baseline="0" dirty="0" smtClean="0">
                          <a:latin typeface="Carlito"/>
                        </a:rPr>
                        <a:t> et Gestion</a:t>
                      </a:r>
                      <a:endParaRPr sz="1200" b="1" dirty="0">
                        <a:latin typeface="Carlito"/>
                        <a:cs typeface="Carlito"/>
                      </a:endParaRPr>
                    </a:p>
                  </a:txBody>
                  <a:tcPr marL="0" marR="0" marT="9906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109115" y="8743355"/>
            <a:ext cx="3408045" cy="243840"/>
          </a:xfrm>
          <a:custGeom>
            <a:avLst/>
            <a:gdLst/>
            <a:ahLst/>
            <a:cxnLst/>
            <a:rect l="l" t="t" r="r" b="b"/>
            <a:pathLst>
              <a:path w="3408045" h="243840">
                <a:moveTo>
                  <a:pt x="3367024" y="0"/>
                </a:moveTo>
                <a:lnTo>
                  <a:pt x="40639" y="0"/>
                </a:lnTo>
                <a:lnTo>
                  <a:pt x="24822" y="3188"/>
                </a:lnTo>
                <a:lnTo>
                  <a:pt x="11904" y="11890"/>
                </a:lnTo>
                <a:lnTo>
                  <a:pt x="3194" y="24806"/>
                </a:lnTo>
                <a:lnTo>
                  <a:pt x="0" y="40639"/>
                </a:lnTo>
                <a:lnTo>
                  <a:pt x="0" y="203199"/>
                </a:lnTo>
                <a:lnTo>
                  <a:pt x="3194" y="219033"/>
                </a:lnTo>
                <a:lnTo>
                  <a:pt x="11904" y="231949"/>
                </a:lnTo>
                <a:lnTo>
                  <a:pt x="24822" y="240651"/>
                </a:lnTo>
                <a:lnTo>
                  <a:pt x="40639" y="243839"/>
                </a:lnTo>
                <a:lnTo>
                  <a:pt x="3367024" y="243839"/>
                </a:lnTo>
                <a:lnTo>
                  <a:pt x="3382857" y="240651"/>
                </a:lnTo>
                <a:lnTo>
                  <a:pt x="3395773" y="231949"/>
                </a:lnTo>
                <a:lnTo>
                  <a:pt x="3404475" y="219033"/>
                </a:lnTo>
                <a:lnTo>
                  <a:pt x="3407664" y="203199"/>
                </a:lnTo>
                <a:lnTo>
                  <a:pt x="3407664" y="40639"/>
                </a:lnTo>
                <a:lnTo>
                  <a:pt x="3404475" y="24806"/>
                </a:lnTo>
                <a:lnTo>
                  <a:pt x="3395773" y="11890"/>
                </a:lnTo>
                <a:lnTo>
                  <a:pt x="3382857" y="3188"/>
                </a:lnTo>
                <a:lnTo>
                  <a:pt x="33670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77631" y="8762405"/>
            <a:ext cx="102235" cy="169545"/>
          </a:xfrm>
          <a:custGeom>
            <a:avLst/>
            <a:gdLst/>
            <a:ahLst/>
            <a:cxnLst/>
            <a:rect l="l" t="t" r="r" b="b"/>
            <a:pathLst>
              <a:path w="102235" h="169545">
                <a:moveTo>
                  <a:pt x="102107" y="0"/>
                </a:moveTo>
                <a:lnTo>
                  <a:pt x="0" y="0"/>
                </a:lnTo>
                <a:lnTo>
                  <a:pt x="0" y="169164"/>
                </a:lnTo>
                <a:lnTo>
                  <a:pt x="102107" y="169164"/>
                </a:lnTo>
                <a:lnTo>
                  <a:pt x="102107" y="0"/>
                </a:lnTo>
                <a:close/>
              </a:path>
            </a:pathLst>
          </a:custGeom>
          <a:solidFill>
            <a:srgbClr val="43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9214" y="3501007"/>
            <a:ext cx="3578698" cy="260567"/>
          </a:xfrm>
          <a:custGeom>
            <a:avLst/>
            <a:gdLst/>
            <a:ahLst/>
            <a:cxnLst/>
            <a:rect l="l" t="t" r="r" b="b"/>
            <a:pathLst>
              <a:path w="3408045" h="243839">
                <a:moveTo>
                  <a:pt x="3367024" y="0"/>
                </a:moveTo>
                <a:lnTo>
                  <a:pt x="40639" y="0"/>
                </a:lnTo>
                <a:lnTo>
                  <a:pt x="24806" y="3188"/>
                </a:lnTo>
                <a:lnTo>
                  <a:pt x="11890" y="11890"/>
                </a:lnTo>
                <a:lnTo>
                  <a:pt x="3188" y="24806"/>
                </a:lnTo>
                <a:lnTo>
                  <a:pt x="0" y="40640"/>
                </a:lnTo>
                <a:lnTo>
                  <a:pt x="0" y="203200"/>
                </a:lnTo>
                <a:lnTo>
                  <a:pt x="3188" y="219033"/>
                </a:lnTo>
                <a:lnTo>
                  <a:pt x="11890" y="231949"/>
                </a:lnTo>
                <a:lnTo>
                  <a:pt x="24806" y="240651"/>
                </a:lnTo>
                <a:lnTo>
                  <a:pt x="40639" y="243840"/>
                </a:lnTo>
                <a:lnTo>
                  <a:pt x="3367024" y="243840"/>
                </a:lnTo>
                <a:lnTo>
                  <a:pt x="3382857" y="240651"/>
                </a:lnTo>
                <a:lnTo>
                  <a:pt x="3395773" y="231949"/>
                </a:lnTo>
                <a:lnTo>
                  <a:pt x="3404475" y="219033"/>
                </a:lnTo>
                <a:lnTo>
                  <a:pt x="3407663" y="203200"/>
                </a:lnTo>
                <a:lnTo>
                  <a:pt x="3407663" y="40640"/>
                </a:lnTo>
                <a:lnTo>
                  <a:pt x="3404475" y="24806"/>
                </a:lnTo>
                <a:lnTo>
                  <a:pt x="3395773" y="11890"/>
                </a:lnTo>
                <a:lnTo>
                  <a:pt x="3382857" y="3188"/>
                </a:lnTo>
                <a:lnTo>
                  <a:pt x="33670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52756" y="3507439"/>
            <a:ext cx="3956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35" dirty="0" smtClean="0">
                <a:solidFill>
                  <a:srgbClr val="167786"/>
                </a:solidFill>
                <a:latin typeface="Carlito"/>
                <a:cs typeface="Carlito"/>
              </a:rPr>
              <a:t>EXPERIENCES PROFESIONNELLES</a:t>
            </a:r>
            <a:endParaRPr lang="fr-FR" sz="16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6096" y="3552444"/>
            <a:ext cx="108585" cy="169545"/>
          </a:xfrm>
          <a:custGeom>
            <a:avLst/>
            <a:gdLst/>
            <a:ahLst/>
            <a:cxnLst/>
            <a:rect l="l" t="t" r="r" b="b"/>
            <a:pathLst>
              <a:path w="108585" h="169545">
                <a:moveTo>
                  <a:pt x="108203" y="0"/>
                </a:moveTo>
                <a:lnTo>
                  <a:pt x="0" y="0"/>
                </a:lnTo>
                <a:lnTo>
                  <a:pt x="0" y="169164"/>
                </a:lnTo>
                <a:lnTo>
                  <a:pt x="108203" y="169164"/>
                </a:lnTo>
                <a:lnTo>
                  <a:pt x="108203" y="0"/>
                </a:lnTo>
                <a:close/>
              </a:path>
            </a:pathLst>
          </a:custGeom>
          <a:solidFill>
            <a:srgbClr val="43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068262" y="863567"/>
            <a:ext cx="360045" cy="360045"/>
            <a:chOff x="374904" y="847343"/>
            <a:chExt cx="360045" cy="360045"/>
          </a:xfrm>
        </p:grpSpPr>
        <p:sp>
          <p:nvSpPr>
            <p:cNvPr id="29" name="object 29"/>
            <p:cNvSpPr/>
            <p:nvPr/>
          </p:nvSpPr>
          <p:spPr>
            <a:xfrm>
              <a:off x="374904" y="84734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4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2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68822" y="945705"/>
              <a:ext cx="181356" cy="181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75617" y="1293289"/>
            <a:ext cx="360045" cy="360045"/>
            <a:chOff x="-3052562" y="1734119"/>
            <a:chExt cx="360045" cy="360045"/>
          </a:xfrm>
        </p:grpSpPr>
        <p:sp>
          <p:nvSpPr>
            <p:cNvPr id="36" name="object 36"/>
            <p:cNvSpPr/>
            <p:nvPr/>
          </p:nvSpPr>
          <p:spPr>
            <a:xfrm>
              <a:off x="-3052562" y="173411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4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2964474" y="1826436"/>
              <a:ext cx="179831" cy="1798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84079" y="1396657"/>
            <a:ext cx="8331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smtClean="0">
                <a:latin typeface="Carlito"/>
                <a:cs typeface="Carlito"/>
              </a:rPr>
              <a:t>2</a:t>
            </a:r>
            <a:r>
              <a:rPr lang="fr-FR" sz="1100" dirty="0" smtClean="0">
                <a:latin typeface="Carlito"/>
                <a:cs typeface="Carlito"/>
              </a:rPr>
              <a:t>5</a:t>
            </a:r>
            <a:r>
              <a:rPr lang="fr-FR" sz="1100" dirty="0">
                <a:latin typeface="Carlito"/>
                <a:cs typeface="Carlito"/>
              </a:rPr>
              <a:t> </a:t>
            </a:r>
            <a:r>
              <a:rPr lang="fr-FR" sz="1100" dirty="0" smtClean="0">
                <a:latin typeface="Carlito"/>
                <a:cs typeface="Carlito"/>
              </a:rPr>
              <a:t>ans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4079" y="961183"/>
            <a:ext cx="120627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+216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lang="fr-FR" sz="1100" dirty="0" smtClean="0">
                <a:latin typeface="Carlito"/>
                <a:cs typeface="Carlito"/>
              </a:rPr>
              <a:t>53328233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09937" y="1746918"/>
            <a:ext cx="100587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spc="-5" dirty="0" err="1" smtClean="0">
                <a:latin typeface="Carlito"/>
                <a:cs typeface="Carlito"/>
                <a:hlinkClick r:id="rId5"/>
              </a:rPr>
              <a:t>wiemmakhali</a:t>
            </a:r>
            <a:r>
              <a:rPr sz="1100" spc="-5" dirty="0" smtClean="0">
                <a:latin typeface="Carlito"/>
                <a:cs typeface="Carlito"/>
                <a:hlinkClick r:id="rId5"/>
              </a:rPr>
              <a:t>@gmail.com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23726" y="2173545"/>
            <a:ext cx="104547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spc="-5" dirty="0" smtClean="0">
                <a:latin typeface="Carlito"/>
                <a:cs typeface="Carlito"/>
              </a:rPr>
              <a:t>Djerba , </a:t>
            </a:r>
            <a:r>
              <a:rPr lang="fr-FR" sz="1100" spc="-5" dirty="0" smtClean="0">
                <a:latin typeface="Carlito"/>
                <a:cs typeface="Carlito"/>
              </a:rPr>
              <a:t>Tunisie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9239" y="3524903"/>
            <a:ext cx="3099219" cy="5368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fr-FR" sz="12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fr-FR" sz="1200" b="1" dirty="0" smtClean="0">
                <a:latin typeface="Carlito"/>
                <a:cs typeface="Carlito"/>
              </a:rPr>
              <a:t>Freelancer « Conseiller Confirmé »</a:t>
            </a:r>
          </a:p>
          <a:p>
            <a:r>
              <a:rPr lang="fr-FR" sz="1200" b="1" dirty="0" err="1" smtClean="0">
                <a:solidFill>
                  <a:srgbClr val="7E7E7E"/>
                </a:solidFill>
                <a:latin typeface="Carlito"/>
                <a:cs typeface="Carlito"/>
              </a:rPr>
              <a:t>Arvea</a:t>
            </a:r>
            <a:r>
              <a:rPr lang="fr-FR" sz="1200" b="1" dirty="0" smtClean="0">
                <a:solidFill>
                  <a:srgbClr val="7E7E7E"/>
                </a:solidFill>
                <a:latin typeface="Carlito"/>
                <a:cs typeface="Carlito"/>
              </a:rPr>
              <a:t> | </a:t>
            </a:r>
            <a:r>
              <a:rPr lang="fr-FR" sz="1200" b="1" spc="-5" dirty="0" smtClean="0">
                <a:solidFill>
                  <a:srgbClr val="7E7E7E"/>
                </a:solidFill>
                <a:latin typeface="Carlito"/>
                <a:cs typeface="Carlito"/>
              </a:rPr>
              <a:t>Juillet </a:t>
            </a:r>
            <a:r>
              <a:rPr lang="fr-FR" sz="1200" b="1" spc="-5" dirty="0" smtClean="0">
                <a:solidFill>
                  <a:srgbClr val="7E7E7E"/>
                </a:solidFill>
                <a:latin typeface="Carlito"/>
                <a:cs typeface="Carlito"/>
              </a:rPr>
              <a:t>2021 </a:t>
            </a:r>
            <a:r>
              <a:rPr lang="fr-FR" sz="1200" b="1" spc="-60" dirty="0" smtClean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Présent</a:t>
            </a:r>
          </a:p>
          <a:p>
            <a:endParaRPr lang="fr-FR" sz="1200" b="1" spc="-60" dirty="0" smtClean="0">
              <a:solidFill>
                <a:srgbClr val="7E7E7E"/>
              </a:solidFill>
              <a:latin typeface="Carlito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200" b="1" dirty="0">
                <a:latin typeface="Carlito"/>
                <a:cs typeface="Carlito"/>
              </a:rPr>
              <a:t>Freelancer Social Media </a:t>
            </a:r>
            <a:r>
              <a:rPr lang="fr-FR" sz="1200" b="1" dirty="0" smtClean="0">
                <a:latin typeface="Carlito"/>
                <a:cs typeface="Carlito"/>
              </a:rPr>
              <a:t>Manager</a:t>
            </a:r>
            <a:endParaRPr lang="fr-FR" sz="1200" b="1" dirty="0">
              <a:latin typeface="Carlito"/>
              <a:cs typeface="Carlito"/>
            </a:endParaRPr>
          </a:p>
          <a:p>
            <a:r>
              <a:rPr lang="fr-FR" sz="1200" b="1" dirty="0">
                <a:solidFill>
                  <a:srgbClr val="7E7E7E"/>
                </a:solidFill>
                <a:latin typeface="Carlito"/>
                <a:cs typeface="Carlito"/>
              </a:rPr>
              <a:t>Makhzen Khadija| </a:t>
            </a:r>
            <a:r>
              <a:rPr lang="fr-FR" sz="1200" b="1" spc="-5" dirty="0" smtClean="0">
                <a:solidFill>
                  <a:srgbClr val="7E7E7E"/>
                </a:solidFill>
                <a:latin typeface="Carlito"/>
                <a:cs typeface="Carlito"/>
              </a:rPr>
              <a:t>Octobre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2020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60" dirty="0" smtClean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Présent</a:t>
            </a:r>
          </a:p>
          <a:p>
            <a:r>
              <a:rPr lang="en-US" sz="1200" dirty="0" smtClean="0">
                <a:latin typeface="Carlito"/>
                <a:cs typeface="Carlito"/>
              </a:rPr>
              <a:t>Creation de </a:t>
            </a:r>
            <a:r>
              <a:rPr lang="en-US" sz="1200" dirty="0" err="1" smtClean="0">
                <a:latin typeface="Carlito"/>
                <a:cs typeface="Carlito"/>
              </a:rPr>
              <a:t>contenu</a:t>
            </a:r>
            <a:r>
              <a:rPr lang="en-US" sz="1200" dirty="0" smtClean="0">
                <a:latin typeface="Carlito"/>
                <a:cs typeface="Carlito"/>
              </a:rPr>
              <a:t> </a:t>
            </a:r>
          </a:p>
          <a:p>
            <a:r>
              <a:rPr lang="fr-FR" sz="1200" dirty="0" smtClean="0">
                <a:latin typeface="Carlito"/>
                <a:cs typeface="Carlito"/>
              </a:rPr>
              <a:t>Gestion </a:t>
            </a:r>
            <a:r>
              <a:rPr lang="fr-FR" sz="1200" dirty="0">
                <a:latin typeface="Carlito"/>
                <a:cs typeface="Carlito"/>
              </a:rPr>
              <a:t>et animation de la communauté</a:t>
            </a:r>
            <a:endParaRPr lang="en-US" sz="1200" dirty="0" smtClean="0">
              <a:latin typeface="Carlito"/>
              <a:cs typeface="Carlito"/>
            </a:endParaRPr>
          </a:p>
          <a:p>
            <a:r>
              <a:rPr lang="en-US" sz="1200" spc="-60" dirty="0" err="1" smtClean="0">
                <a:latin typeface="Carlito"/>
                <a:cs typeface="Arial" panose="020B0604020202020204" pitchFamily="34" charset="0"/>
              </a:rPr>
              <a:t>Ambassadeur</a:t>
            </a:r>
            <a:r>
              <a:rPr lang="en-US" sz="1200" spc="-60" smtClean="0">
                <a:latin typeface="Carlito"/>
                <a:cs typeface="Arial" panose="020B0604020202020204" pitchFamily="34" charset="0"/>
              </a:rPr>
              <a:t> du </a:t>
            </a:r>
            <a:r>
              <a:rPr lang="en-US" sz="1200" spc="-60" dirty="0" smtClean="0">
                <a:latin typeface="Carlito"/>
                <a:cs typeface="Arial" panose="020B0604020202020204" pitchFamily="34" charset="0"/>
              </a:rPr>
              <a:t>marque </a:t>
            </a:r>
            <a:r>
              <a:rPr lang="en-US" sz="1200" spc="-60" dirty="0">
                <a:latin typeface="Carlito"/>
                <a:cs typeface="Arial" panose="020B0604020202020204" pitchFamily="34" charset="0"/>
              </a:rPr>
              <a:t>(</a:t>
            </a:r>
            <a:r>
              <a:rPr lang="en-US" sz="1200" spc="-60" dirty="0" err="1">
                <a:latin typeface="Carlito"/>
                <a:cs typeface="Arial" panose="020B0604020202020204" pitchFamily="34" charset="0"/>
              </a:rPr>
              <a:t>Evènement</a:t>
            </a:r>
            <a:r>
              <a:rPr lang="en-US" sz="1200" spc="-60" dirty="0">
                <a:latin typeface="Carlito"/>
                <a:cs typeface="Arial" panose="020B0604020202020204" pitchFamily="34" charset="0"/>
              </a:rPr>
              <a:t>)</a:t>
            </a:r>
            <a:endParaRPr lang="en-US" sz="1200" spc="-60" dirty="0" smtClean="0">
              <a:latin typeface="Carlito"/>
              <a:cs typeface="Arial" panose="020B0604020202020204" pitchFamily="34" charset="0"/>
            </a:endParaRPr>
          </a:p>
          <a:p>
            <a:endParaRPr lang="fr-FR" sz="1200" b="1" dirty="0" smtClean="0">
              <a:solidFill>
                <a:srgbClr val="7E7E7E"/>
              </a:solidFill>
              <a:latin typeface="Carlito"/>
              <a:cs typeface="Carlito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Carlito"/>
                <a:cs typeface="Carlito"/>
              </a:rPr>
              <a:t>Développeur </a:t>
            </a:r>
            <a:r>
              <a:rPr lang="fr-FR" sz="1200" b="1" dirty="0" smtClean="0">
                <a:latin typeface="Carlito"/>
                <a:cs typeface="Carlito"/>
              </a:rPr>
              <a:t>Web</a:t>
            </a:r>
            <a:endParaRPr lang="fr-FR" sz="1200" b="1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fr-FR" sz="1200" b="1" i="0" u="none" strike="noStrike" dirty="0" err="1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Belghithi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 </a:t>
            </a:r>
            <a:r>
              <a:rPr lang="fr-FR" sz="1200" b="1" i="0" u="none" strike="noStrike" dirty="0" err="1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Rent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 Car |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Janvier 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Février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2022 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Djerba</a:t>
            </a:r>
            <a:endParaRPr lang="fr-FR" sz="1200" dirty="0" smtClean="0">
              <a:latin typeface="Carlito"/>
              <a:cs typeface="Carlito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1" dirty="0" smtClean="0">
                <a:latin typeface="Carlito"/>
                <a:cs typeface="Carlito"/>
              </a:rPr>
              <a:t>Développeur Web</a:t>
            </a:r>
          </a:p>
          <a:p>
            <a:pPr>
              <a:lnSpc>
                <a:spcPct val="100000"/>
              </a:lnSpc>
            </a:pP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Online VIP Consulting|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 Février 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 Juin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2021  Tunis</a:t>
            </a:r>
            <a:endParaRPr lang="fr-FR" sz="1200" b="1" dirty="0" smtClean="0">
              <a:latin typeface="Carlito"/>
              <a:cs typeface="Carlito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1" dirty="0" smtClean="0">
                <a:latin typeface="Carlito"/>
                <a:cs typeface="Carlito"/>
              </a:rPr>
              <a:t>Vendeuse &amp; </a:t>
            </a:r>
            <a:r>
              <a:rPr lang="fr-FR" sz="1200" b="1" dirty="0" smtClean="0">
                <a:latin typeface="Carlito"/>
                <a:cs typeface="Carlito"/>
              </a:rPr>
              <a:t>Social Media Manager</a:t>
            </a:r>
            <a:endParaRPr lang="fr-FR" sz="1200" b="1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fr-FR" sz="1200" b="1" dirty="0">
                <a:solidFill>
                  <a:srgbClr val="7E7E7E"/>
                </a:solidFill>
                <a:latin typeface="Carlito"/>
                <a:cs typeface="Carlito"/>
              </a:rPr>
              <a:t>L’atelier b |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Juillet 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60" dirty="0" smtClean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Septembre</a:t>
            </a:r>
            <a:r>
              <a:rPr lang="fr-FR" sz="1200" b="1" spc="-5" dirty="0" smtClean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lang="fr-FR" sz="1200" b="1" dirty="0">
                <a:solidFill>
                  <a:srgbClr val="7E7E7E"/>
                </a:solidFill>
                <a:latin typeface="Carlito"/>
                <a:cs typeface="Carlito"/>
              </a:rPr>
              <a:t>2020 </a:t>
            </a:r>
            <a:r>
              <a:rPr lang="fr-FR" sz="1200" b="1" dirty="0" smtClean="0">
                <a:solidFill>
                  <a:srgbClr val="7E7E7E"/>
                </a:solidFill>
                <a:latin typeface="Carlito"/>
                <a:cs typeface="Carlito"/>
              </a:rPr>
              <a:t>Djerba</a:t>
            </a:r>
            <a:endParaRPr lang="fr-FR" sz="1200" dirty="0" smtClean="0">
              <a:latin typeface="Carlito"/>
              <a:cs typeface="Carlito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1" dirty="0" smtClean="0">
                <a:latin typeface="Carlito"/>
                <a:cs typeface="Carlito"/>
              </a:rPr>
              <a:t>Secrétaire</a:t>
            </a:r>
            <a:r>
              <a:rPr lang="fr-FR" sz="1200" b="1" dirty="0" smtClean="0">
                <a:latin typeface="Carlito"/>
                <a:cs typeface="Carlito"/>
              </a:rPr>
              <a:t> </a:t>
            </a:r>
            <a:r>
              <a:rPr lang="fr-FR" sz="1200" b="1" dirty="0">
                <a:latin typeface="Carlito"/>
                <a:cs typeface="Carlito"/>
              </a:rPr>
              <a:t>&amp; </a:t>
            </a:r>
            <a:r>
              <a:rPr lang="fr-FR" sz="1200" b="1" dirty="0" smtClean="0">
                <a:latin typeface="Carlito"/>
                <a:cs typeface="Carlito"/>
              </a:rPr>
              <a:t>Développeur Web</a:t>
            </a:r>
            <a:endParaRPr lang="fr-FR" sz="1200" b="1" dirty="0" smtClean="0">
              <a:latin typeface="Carlito"/>
              <a:cs typeface="Carlito"/>
            </a:endParaRPr>
          </a:p>
          <a:p>
            <a:r>
              <a:rPr lang="fr-FR" sz="1200" b="1" i="0" u="none" strike="noStrike" dirty="0" err="1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Mayaseen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 </a:t>
            </a:r>
            <a:r>
              <a:rPr lang="fr-FR" sz="1200" b="1" i="0" u="none" strike="noStrike" dirty="0" err="1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Travel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 |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Janvier 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Février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2020  Djerba</a:t>
            </a:r>
          </a:p>
          <a:p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dirty="0" err="1">
                <a:latin typeface="Carlito"/>
                <a:cs typeface="Carlito"/>
              </a:rPr>
              <a:t>Contrôle</a:t>
            </a:r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dirty="0" smtClean="0">
                <a:latin typeface="Carlito"/>
                <a:cs typeface="Carlito"/>
              </a:rPr>
              <a:t>des </a:t>
            </a:r>
            <a:r>
              <a:rPr lang="en-US" sz="1200" dirty="0" err="1" smtClean="0">
                <a:latin typeface="Carlito"/>
                <a:cs typeface="Carlito"/>
              </a:rPr>
              <a:t>réservations</a:t>
            </a:r>
            <a:endParaRPr lang="en-US" sz="1200" dirty="0" smtClean="0">
              <a:latin typeface="Carlito"/>
              <a:cs typeface="Carlito"/>
            </a:endParaRPr>
          </a:p>
          <a:p>
            <a:endParaRPr lang="fr-FR" sz="1200" dirty="0" smtClean="0">
              <a:latin typeface="Carlito"/>
              <a:cs typeface="Carl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>
                <a:latin typeface="Carlito"/>
                <a:cs typeface="Carlito"/>
              </a:rPr>
              <a:t>Contrôleur de Gestion</a:t>
            </a:r>
            <a:endParaRPr lang="fr-FR" sz="1200" b="1" dirty="0" smtClean="0">
              <a:latin typeface="Carlito"/>
              <a:cs typeface="Carlito"/>
            </a:endParaRPr>
          </a:p>
          <a:p>
            <a:r>
              <a:rPr lang="fr-FR" sz="1200" b="1" dirty="0" smtClean="0">
                <a:solidFill>
                  <a:srgbClr val="7E7E7E"/>
                </a:solidFill>
                <a:latin typeface="Carlito"/>
                <a:cs typeface="Carlito"/>
              </a:rPr>
              <a:t>Radisson </a:t>
            </a:r>
            <a:r>
              <a:rPr lang="fr-FR" sz="1200" b="1" dirty="0" err="1" smtClean="0">
                <a:solidFill>
                  <a:srgbClr val="7E7E7E"/>
                </a:solidFill>
                <a:latin typeface="Carlito"/>
                <a:cs typeface="Carlito"/>
              </a:rPr>
              <a:t>Blu</a:t>
            </a:r>
            <a:r>
              <a:rPr lang="fr-FR" sz="1200" b="1" dirty="0" smtClean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lang="fr-FR" sz="1200" b="1" dirty="0" smtClean="0">
                <a:solidFill>
                  <a:srgbClr val="7E7E7E"/>
                </a:solidFill>
                <a:latin typeface="Carlito"/>
                <a:cs typeface="Carlito"/>
              </a:rPr>
              <a:t>Ulysse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 </a:t>
            </a:r>
            <a:r>
              <a:rPr lang="fr-FR" sz="1200" b="1" dirty="0">
                <a:solidFill>
                  <a:srgbClr val="7E7E7E"/>
                </a:solidFill>
                <a:latin typeface="Carlito"/>
                <a:cs typeface="Carlito"/>
              </a:rPr>
              <a:t>| </a:t>
            </a:r>
            <a:r>
              <a:rPr lang="fr-FR" sz="1200" b="1" spc="-5" dirty="0" smtClean="0">
                <a:solidFill>
                  <a:srgbClr val="7E7E7E"/>
                </a:solidFill>
                <a:latin typeface="Carlito"/>
                <a:cs typeface="Carlito"/>
              </a:rPr>
              <a:t>Juillet </a:t>
            </a:r>
            <a:r>
              <a:rPr lang="fr-FR" sz="1200" b="1" spc="-60" dirty="0">
                <a:solidFill>
                  <a:srgbClr val="7E7E7E"/>
                </a:solidFill>
                <a:latin typeface="Carlito"/>
                <a:cs typeface="Arial" panose="020B0604020202020204" pitchFamily="34" charset="0"/>
              </a:rPr>
              <a:t>– </a:t>
            </a:r>
            <a:r>
              <a:rPr lang="fr-FR" sz="1200" b="1" spc="-5" dirty="0">
                <a:solidFill>
                  <a:srgbClr val="7E7E7E"/>
                </a:solidFill>
                <a:latin typeface="Carlito"/>
                <a:cs typeface="Carlito"/>
              </a:rPr>
              <a:t>Aout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2018  </a:t>
            </a:r>
            <a:r>
              <a:rPr lang="fr-FR" sz="1200" b="1" i="0" u="none" strike="noStrike" dirty="0" smtClean="0">
                <a:solidFill>
                  <a:srgbClr val="7E7E7E"/>
                </a:solidFill>
                <a:effectLst/>
                <a:latin typeface="Carlito"/>
                <a:cs typeface="Carlito"/>
              </a:rPr>
              <a:t>Djerba</a:t>
            </a:r>
          </a:p>
          <a:p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dirty="0" err="1">
                <a:latin typeface="Carlito"/>
                <a:cs typeface="Carlito"/>
              </a:rPr>
              <a:t>Contrôle</a:t>
            </a:r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dirty="0" smtClean="0">
                <a:latin typeface="Carlito"/>
                <a:cs typeface="Carlito"/>
              </a:rPr>
              <a:t>de(s)</a:t>
            </a:r>
            <a:r>
              <a:rPr lang="en-US" sz="1200" dirty="0" smtClean="0">
                <a:latin typeface="Carlito"/>
                <a:cs typeface="Carlito"/>
              </a:rPr>
              <a:t> : </a:t>
            </a:r>
            <a:r>
              <a:rPr lang="en-US" sz="1200" dirty="0" smtClean="0">
                <a:latin typeface="Carlito"/>
                <a:cs typeface="Carlito"/>
              </a:rPr>
              <a:t>IT-Stock </a:t>
            </a:r>
            <a:r>
              <a:rPr lang="en-US" sz="1200" dirty="0">
                <a:latin typeface="Carlito"/>
                <a:cs typeface="Carlito"/>
              </a:rPr>
              <a:t>- </a:t>
            </a:r>
            <a:r>
              <a:rPr lang="en-US" sz="1200" dirty="0" smtClean="0">
                <a:latin typeface="Carlito"/>
                <a:cs typeface="Carlito"/>
              </a:rPr>
              <a:t>RH</a:t>
            </a:r>
            <a:r>
              <a:rPr lang="en-US" sz="1200" dirty="0" smtClean="0">
                <a:latin typeface="Carlito"/>
                <a:cs typeface="Carlito"/>
              </a:rPr>
              <a:t>-</a:t>
            </a:r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dirty="0" smtClean="0">
                <a:latin typeface="Carlito"/>
                <a:cs typeface="Carlito"/>
              </a:rPr>
              <a:t>Operations </a:t>
            </a:r>
            <a:r>
              <a:rPr lang="en-US" sz="1200" dirty="0" err="1" smtClean="0">
                <a:latin typeface="Carlito"/>
                <a:cs typeface="Carlito"/>
              </a:rPr>
              <a:t>financieres</a:t>
            </a:r>
            <a:endParaRPr lang="fr-FR" sz="1200" i="0" u="none" strike="noStrike" dirty="0" smtClean="0">
              <a:effectLst/>
              <a:latin typeface="Carlito"/>
              <a:cs typeface="Carlito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" y="849435"/>
            <a:ext cx="1937829" cy="1935837"/>
          </a:xfrm>
          <a:prstGeom prst="ellipse">
            <a:avLst/>
          </a:prstGeom>
          <a:ln w="63500" cap="rnd">
            <a:solidFill>
              <a:srgbClr val="00808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r="9290"/>
          <a:stretch/>
        </p:blipFill>
        <p:spPr>
          <a:xfrm rot="1711754">
            <a:off x="57909" y="5952452"/>
            <a:ext cx="268676" cy="319853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" y="3852139"/>
            <a:ext cx="404364" cy="404364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894733" y="8688163"/>
            <a:ext cx="227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4620">
              <a:lnSpc>
                <a:spcPct val="100000"/>
              </a:lnSpc>
            </a:pPr>
            <a:r>
              <a:rPr lang="pt-BR" b="1" spc="-15" dirty="0" smtClean="0">
                <a:solidFill>
                  <a:srgbClr val="167786"/>
                </a:solidFill>
                <a:latin typeface="Carlito"/>
                <a:cs typeface="Carlito"/>
              </a:rPr>
              <a:t>CERTIFICATIONS </a:t>
            </a:r>
            <a:endParaRPr lang="fr-FR" dirty="0">
              <a:latin typeface="Carlito"/>
              <a:cs typeface="Carlito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9468" y="8850294"/>
            <a:ext cx="3475047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945" marR="472440">
              <a:lnSpc>
                <a:spcPct val="183000"/>
              </a:lnSpc>
              <a:spcBef>
                <a:spcPts val="5"/>
              </a:spcBef>
              <a:spcAft>
                <a:spcPts val="0"/>
              </a:spcAft>
            </a:pPr>
            <a:r>
              <a:rPr lang="fr-FR" sz="1200" b="1" kern="0" dirty="0">
                <a:latin typeface="Carlito"/>
                <a:ea typeface="Calibri" panose="020F0502020204030204" pitchFamily="34" charset="0"/>
              </a:rPr>
              <a:t>2020</a:t>
            </a:r>
          </a:p>
          <a:p>
            <a:pPr marL="171450" marR="48895" lvl="0" indent="-171450">
              <a:lnSpc>
                <a:spcPct val="98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43560" algn="l"/>
                <a:tab pos="544195" algn="l"/>
              </a:tabLst>
            </a:pP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Participation en </a:t>
            </a:r>
            <a:r>
              <a:rPr lang="fr-FR" sz="1200" b="1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Marketing</a:t>
            </a:r>
            <a:r>
              <a:rPr lang="fr-FR" sz="1200" b="1" spc="-215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b="1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Digitale </a:t>
            </a: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: </a:t>
            </a:r>
          </a:p>
          <a:p>
            <a:pPr marR="48895" lvl="0">
              <a:lnSpc>
                <a:spcPct val="98000"/>
              </a:lnSpc>
              <a:spcBef>
                <a:spcPts val="10"/>
              </a:spcBef>
              <a:spcAft>
                <a:spcPts val="0"/>
              </a:spcAft>
              <a:tabLst>
                <a:tab pos="543560" algn="l"/>
                <a:tab pos="544195" algn="l"/>
              </a:tabLst>
            </a:pP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INJAZ -</a:t>
            </a:r>
            <a:r>
              <a:rPr lang="fr-FR" sz="1200" dirty="0" err="1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Maharat</a:t>
            </a:r>
            <a:r>
              <a:rPr lang="fr-FR" sz="1200" spc="5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Google</a:t>
            </a:r>
            <a:endParaRPr lang="fr-FR" sz="1200" dirty="0">
              <a:latin typeface="Carlito"/>
              <a:ea typeface="Calibri" panose="020F0502020204030204" pitchFamily="34" charset="0"/>
            </a:endParaRPr>
          </a:p>
          <a:p>
            <a:pPr marL="171450" marR="24130" lvl="0" indent="-171450">
              <a:lnSpc>
                <a:spcPct val="97000"/>
              </a:lnSpc>
              <a:spcBef>
                <a:spcPts val="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43560" algn="l"/>
                <a:tab pos="544195" algn="l"/>
              </a:tabLst>
            </a:pP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Participation en </a:t>
            </a:r>
            <a:r>
              <a:rPr lang="fr-FR" sz="1200" b="1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Innovation</a:t>
            </a:r>
            <a:r>
              <a:rPr lang="fr-FR" sz="1200" b="1" spc="-215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b="1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Camp</a:t>
            </a:r>
            <a:r>
              <a:rPr lang="fr-FR" sz="1200" b="1" spc="1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:</a:t>
            </a:r>
            <a:r>
              <a:rPr lang="fr-FR" sz="1200" spc="-2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 </a:t>
            </a:r>
          </a:p>
          <a:p>
            <a:pPr marR="24130" lvl="0">
              <a:lnSpc>
                <a:spcPct val="97000"/>
              </a:lnSpc>
              <a:spcBef>
                <a:spcPts val="55"/>
              </a:spcBef>
              <a:spcAft>
                <a:spcPts val="0"/>
              </a:spcAft>
              <a:tabLst>
                <a:tab pos="543560" algn="l"/>
                <a:tab pos="544195" algn="l"/>
              </a:tabLst>
            </a:pPr>
            <a:r>
              <a:rPr lang="fr-FR" sz="1200" dirty="0">
                <a:solidFill>
                  <a:srgbClr val="0D0D0D"/>
                </a:solidFill>
                <a:latin typeface="Carlito"/>
                <a:ea typeface="Calibri" panose="020F0502020204030204" pitchFamily="34" charset="0"/>
              </a:rPr>
              <a:t>INJAZ</a:t>
            </a:r>
            <a:endParaRPr lang="fr-FR" sz="1200" dirty="0">
              <a:latin typeface="Carlito"/>
              <a:ea typeface="Calibri" panose="020F0502020204030204" pitchFamily="34" charset="0"/>
            </a:endParaRPr>
          </a:p>
          <a:p>
            <a:pPr marL="67945">
              <a:spcBef>
                <a:spcPts val="10"/>
              </a:spcBef>
              <a:spcAft>
                <a:spcPts val="0"/>
              </a:spcAft>
            </a:pPr>
            <a:r>
              <a:rPr lang="fr-FR" sz="1200" b="1" dirty="0">
                <a:latin typeface="Carlito"/>
                <a:ea typeface="Calibri" panose="020F0502020204030204" pitchFamily="34" charset="0"/>
              </a:rPr>
              <a:t>2017 </a:t>
            </a:r>
            <a:endParaRPr lang="fr-FR" sz="1200" dirty="0">
              <a:latin typeface="Carlito"/>
              <a:ea typeface="Calibri" panose="020F0502020204030204" pitchFamily="34" charset="0"/>
            </a:endParaRPr>
          </a:p>
          <a:p>
            <a:pPr marL="171450" marR="113030" lvl="0" indent="-171450">
              <a:lnSpc>
                <a:spcPct val="111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43560" algn="l"/>
                <a:tab pos="544195" algn="l"/>
              </a:tabLst>
            </a:pPr>
            <a:r>
              <a:rPr lang="fr-FR" sz="1200" dirty="0">
                <a:latin typeface="Carlito"/>
                <a:ea typeface="Calibri" panose="020F0502020204030204" pitchFamily="34" charset="0"/>
              </a:rPr>
              <a:t>Participation évènement </a:t>
            </a:r>
            <a:r>
              <a:rPr lang="fr-FR" sz="1200" b="1" dirty="0">
                <a:latin typeface="Carlito"/>
                <a:ea typeface="Calibri" panose="020F0502020204030204" pitchFamily="34" charset="0"/>
              </a:rPr>
              <a:t>Public </a:t>
            </a:r>
            <a:r>
              <a:rPr lang="fr-FR" sz="1200" b="1" dirty="0" err="1">
                <a:latin typeface="Carlito"/>
                <a:ea typeface="Calibri" panose="020F0502020204030204" pitchFamily="34" charset="0"/>
              </a:rPr>
              <a:t>Speaking</a:t>
            </a:r>
            <a:r>
              <a:rPr lang="fr-FR" sz="1200" b="1" spc="5" dirty="0"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>
                <a:latin typeface="Carlito"/>
                <a:ea typeface="Calibri" panose="020F0502020204030204" pitchFamily="34" charset="0"/>
              </a:rPr>
              <a:t>par</a:t>
            </a:r>
            <a:r>
              <a:rPr lang="fr-FR" sz="1200" spc="-15" dirty="0"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>
                <a:latin typeface="Carlito"/>
                <a:ea typeface="Calibri" panose="020F0502020204030204" pitchFamily="34" charset="0"/>
              </a:rPr>
              <a:t>Le</a:t>
            </a:r>
            <a:r>
              <a:rPr lang="fr-FR" sz="1200" spc="-20" dirty="0"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>
                <a:latin typeface="Carlito"/>
                <a:ea typeface="Calibri" panose="020F0502020204030204" pitchFamily="34" charset="0"/>
              </a:rPr>
              <a:t>Coach</a:t>
            </a:r>
            <a:r>
              <a:rPr lang="fr-FR" sz="1200" spc="5" dirty="0">
                <a:latin typeface="Carlito"/>
                <a:ea typeface="Calibri" panose="020F0502020204030204" pitchFamily="34" charset="0"/>
              </a:rPr>
              <a:t> </a:t>
            </a:r>
            <a:r>
              <a:rPr lang="fr-FR" sz="1200" dirty="0" err="1">
                <a:latin typeface="Carlito"/>
                <a:ea typeface="Calibri" panose="020F0502020204030204" pitchFamily="34" charset="0"/>
              </a:rPr>
              <a:t>Fady</a:t>
            </a:r>
            <a:r>
              <a:rPr lang="fr-FR" sz="1200" dirty="0">
                <a:latin typeface="Carlito"/>
                <a:ea typeface="Calibri" panose="020F0502020204030204" pitchFamily="34" charset="0"/>
              </a:rPr>
              <a:t> Hamza</a:t>
            </a:r>
            <a:endParaRPr lang="fr-FR" sz="1200" dirty="0">
              <a:latin typeface="Carlito"/>
              <a:ea typeface="Calibri" panose="020F0502020204030204" pitchFamily="34" charset="0"/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41" y="7042391"/>
            <a:ext cx="568852" cy="325249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65" y="5394869"/>
            <a:ext cx="482395" cy="3106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7" y="7914441"/>
            <a:ext cx="544271" cy="544271"/>
          </a:xfrm>
          <a:prstGeom prst="rect">
            <a:avLst/>
          </a:prstGeom>
        </p:spPr>
      </p:pic>
      <p:sp>
        <p:nvSpPr>
          <p:cNvPr id="98" name="object 10"/>
          <p:cNvSpPr/>
          <p:nvPr/>
        </p:nvSpPr>
        <p:spPr>
          <a:xfrm>
            <a:off x="182464" y="6492369"/>
            <a:ext cx="3406140" cy="243840"/>
          </a:xfrm>
          <a:custGeom>
            <a:avLst/>
            <a:gdLst/>
            <a:ahLst/>
            <a:cxnLst/>
            <a:rect l="l" t="t" r="r" b="b"/>
            <a:pathLst>
              <a:path w="3406140" h="243840">
                <a:moveTo>
                  <a:pt x="3365500" y="0"/>
                </a:moveTo>
                <a:lnTo>
                  <a:pt x="40640" y="0"/>
                </a:lnTo>
                <a:lnTo>
                  <a:pt x="24822" y="3188"/>
                </a:lnTo>
                <a:lnTo>
                  <a:pt x="11904" y="11890"/>
                </a:lnTo>
                <a:lnTo>
                  <a:pt x="3194" y="24806"/>
                </a:lnTo>
                <a:lnTo>
                  <a:pt x="0" y="40639"/>
                </a:lnTo>
                <a:lnTo>
                  <a:pt x="0" y="203200"/>
                </a:lnTo>
                <a:lnTo>
                  <a:pt x="3194" y="219033"/>
                </a:lnTo>
                <a:lnTo>
                  <a:pt x="11904" y="231949"/>
                </a:lnTo>
                <a:lnTo>
                  <a:pt x="24822" y="240651"/>
                </a:lnTo>
                <a:lnTo>
                  <a:pt x="40640" y="243839"/>
                </a:lnTo>
                <a:lnTo>
                  <a:pt x="3365500" y="243839"/>
                </a:lnTo>
                <a:lnTo>
                  <a:pt x="3381333" y="240651"/>
                </a:lnTo>
                <a:lnTo>
                  <a:pt x="3394249" y="231949"/>
                </a:lnTo>
                <a:lnTo>
                  <a:pt x="3402951" y="219033"/>
                </a:lnTo>
                <a:lnTo>
                  <a:pt x="3406140" y="203200"/>
                </a:lnTo>
                <a:lnTo>
                  <a:pt x="3406140" y="40639"/>
                </a:lnTo>
                <a:lnTo>
                  <a:pt x="3402951" y="24806"/>
                </a:lnTo>
                <a:lnTo>
                  <a:pt x="3394249" y="11890"/>
                </a:lnTo>
                <a:lnTo>
                  <a:pt x="3381333" y="3188"/>
                </a:lnTo>
                <a:lnTo>
                  <a:pt x="33655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1"/>
          <p:cNvSpPr txBox="1"/>
          <p:nvPr/>
        </p:nvSpPr>
        <p:spPr>
          <a:xfrm>
            <a:off x="379476" y="6434435"/>
            <a:ext cx="254035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10" dirty="0" smtClean="0">
                <a:solidFill>
                  <a:srgbClr val="167786"/>
                </a:solidFill>
                <a:latin typeface="Carlito"/>
                <a:cs typeface="Carlito"/>
              </a:rPr>
              <a:t>COMPETENCE</a:t>
            </a:r>
            <a:r>
              <a:rPr lang="fr-FR" sz="1600" b="1" spc="-10" dirty="0" smtClean="0">
                <a:solidFill>
                  <a:srgbClr val="167786"/>
                </a:solidFill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0" name="object 12"/>
          <p:cNvSpPr/>
          <p:nvPr/>
        </p:nvSpPr>
        <p:spPr>
          <a:xfrm>
            <a:off x="105944" y="6523403"/>
            <a:ext cx="100965" cy="169545"/>
          </a:xfrm>
          <a:custGeom>
            <a:avLst/>
            <a:gdLst/>
            <a:ahLst/>
            <a:cxnLst/>
            <a:rect l="l" t="t" r="r" b="b"/>
            <a:pathLst>
              <a:path w="100964" h="169545">
                <a:moveTo>
                  <a:pt x="100584" y="0"/>
                </a:moveTo>
                <a:lnTo>
                  <a:pt x="0" y="0"/>
                </a:lnTo>
                <a:lnTo>
                  <a:pt x="0" y="169164"/>
                </a:lnTo>
                <a:lnTo>
                  <a:pt x="100584" y="169164"/>
                </a:lnTo>
                <a:lnTo>
                  <a:pt x="100584" y="0"/>
                </a:lnTo>
                <a:close/>
              </a:path>
            </a:pathLst>
          </a:custGeom>
          <a:solidFill>
            <a:srgbClr val="43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86"/>
          <p:cNvSpPr txBox="1"/>
          <p:nvPr/>
        </p:nvSpPr>
        <p:spPr>
          <a:xfrm>
            <a:off x="261049" y="8743355"/>
            <a:ext cx="3101049" cy="111312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98425" algn="l"/>
              </a:tabLst>
            </a:pPr>
            <a:r>
              <a:rPr lang="fr-FR" sz="1200" b="1" spc="-5" dirty="0">
                <a:latin typeface="Carlito"/>
                <a:cs typeface="Carlito"/>
              </a:rPr>
              <a:t>Arabe </a:t>
            </a:r>
            <a:r>
              <a:rPr lang="fr-FR" sz="1200" dirty="0">
                <a:latin typeface="Carlito"/>
                <a:cs typeface="Carlito"/>
              </a:rPr>
              <a:t>: </a:t>
            </a:r>
            <a:r>
              <a:rPr lang="fr-FR" sz="1200" spc="-5" dirty="0">
                <a:latin typeface="Carlito"/>
                <a:cs typeface="Carlito"/>
              </a:rPr>
              <a:t>Langue</a:t>
            </a:r>
            <a:r>
              <a:rPr lang="fr-FR" sz="1200" spc="-70" dirty="0">
                <a:latin typeface="Carlito"/>
                <a:cs typeface="Carlito"/>
              </a:rPr>
              <a:t> </a:t>
            </a:r>
            <a:r>
              <a:rPr lang="fr-FR" sz="1200" spc="-5" dirty="0">
                <a:latin typeface="Carlito"/>
                <a:cs typeface="Carlito"/>
              </a:rPr>
              <a:t>maternelle</a:t>
            </a:r>
            <a:endParaRPr lang="fr-FR" sz="1200" dirty="0">
              <a:latin typeface="Carlito"/>
              <a:cs typeface="Carlito"/>
            </a:endParaRPr>
          </a:p>
          <a:p>
            <a:pPr marL="97790" indent="-8572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98425" algn="l"/>
              </a:tabLst>
            </a:pPr>
            <a:r>
              <a:rPr lang="fr-FR" sz="1200" b="1" spc="-10" dirty="0">
                <a:latin typeface="Carlito"/>
                <a:cs typeface="Carlito"/>
              </a:rPr>
              <a:t>Français </a:t>
            </a:r>
            <a:r>
              <a:rPr lang="fr-FR" sz="1200" dirty="0">
                <a:latin typeface="Carlito"/>
                <a:cs typeface="Carlito"/>
              </a:rPr>
              <a:t>: </a:t>
            </a:r>
            <a:r>
              <a:rPr lang="fr-FR" sz="1200" spc="-5" dirty="0">
                <a:latin typeface="Carlito"/>
                <a:cs typeface="Carlito"/>
              </a:rPr>
              <a:t>Courant</a:t>
            </a:r>
            <a:endParaRPr lang="fr-FR" sz="1200" dirty="0">
              <a:latin typeface="Carlito"/>
              <a:cs typeface="Carlito"/>
            </a:endParaRPr>
          </a:p>
          <a:p>
            <a:pPr marL="97790" indent="-8572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98425" algn="l"/>
              </a:tabLst>
            </a:pPr>
            <a:r>
              <a:rPr lang="fr-FR" sz="1200" b="1" spc="-5" dirty="0">
                <a:latin typeface="Carlito"/>
                <a:cs typeface="Carlito"/>
              </a:rPr>
              <a:t>Anglais </a:t>
            </a:r>
            <a:r>
              <a:rPr lang="fr-FR" sz="1200" dirty="0">
                <a:latin typeface="Carlito"/>
                <a:cs typeface="Carlito"/>
              </a:rPr>
              <a:t>:</a:t>
            </a:r>
            <a:r>
              <a:rPr lang="fr-FR" sz="1200" spc="15" dirty="0">
                <a:latin typeface="Carlito"/>
                <a:cs typeface="Carlito"/>
              </a:rPr>
              <a:t> </a:t>
            </a:r>
            <a:r>
              <a:rPr lang="fr-FR" sz="1200" spc="-5" dirty="0">
                <a:latin typeface="Carlito"/>
                <a:cs typeface="Carlito"/>
              </a:rPr>
              <a:t>Courant </a:t>
            </a:r>
            <a:endParaRPr lang="fr-FR" sz="1200" spc="-5" dirty="0" smtClean="0">
              <a:latin typeface="Carlito"/>
              <a:cs typeface="Carlito"/>
            </a:endParaRPr>
          </a:p>
          <a:p>
            <a:pPr marL="97790" indent="-8572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98425" algn="l"/>
              </a:tabLst>
            </a:pPr>
            <a:r>
              <a:rPr lang="fr-FR" sz="1200" b="1" spc="-5" dirty="0" smtClean="0">
                <a:latin typeface="Carlito"/>
                <a:cs typeface="Carlito"/>
              </a:rPr>
              <a:t>Italien </a:t>
            </a:r>
            <a:r>
              <a:rPr lang="fr-FR" sz="1200" dirty="0">
                <a:latin typeface="Carlito"/>
                <a:cs typeface="Carlito"/>
              </a:rPr>
              <a:t>:</a:t>
            </a:r>
            <a:r>
              <a:rPr lang="fr-FR" sz="1200" spc="20" dirty="0">
                <a:latin typeface="Carlito"/>
                <a:cs typeface="Carlito"/>
              </a:rPr>
              <a:t> </a:t>
            </a:r>
            <a:r>
              <a:rPr lang="fr-FR" sz="1200" spc="-5" dirty="0">
                <a:latin typeface="Carlito"/>
                <a:cs typeface="Carlito"/>
              </a:rPr>
              <a:t>Notion</a:t>
            </a:r>
          </a:p>
        </p:txBody>
      </p:sp>
      <p:sp>
        <p:nvSpPr>
          <p:cNvPr id="141" name="object 22"/>
          <p:cNvSpPr/>
          <p:nvPr/>
        </p:nvSpPr>
        <p:spPr>
          <a:xfrm>
            <a:off x="389812" y="7008907"/>
            <a:ext cx="566723" cy="226060"/>
          </a:xfrm>
          <a:custGeom>
            <a:avLst/>
            <a:gdLst/>
            <a:ahLst/>
            <a:cxnLst/>
            <a:rect l="l" t="t" r="r" b="b"/>
            <a:pathLst>
              <a:path w="779144" h="226059">
                <a:moveTo>
                  <a:pt x="741172" y="0"/>
                </a:moveTo>
                <a:lnTo>
                  <a:pt x="37592" y="0"/>
                </a:lnTo>
                <a:lnTo>
                  <a:pt x="22958" y="2962"/>
                </a:lnTo>
                <a:lnTo>
                  <a:pt x="11009" y="11033"/>
                </a:lnTo>
                <a:lnTo>
                  <a:pt x="2953" y="22985"/>
                </a:lnTo>
                <a:lnTo>
                  <a:pt x="0" y="37592"/>
                </a:lnTo>
                <a:lnTo>
                  <a:pt x="0" y="187959"/>
                </a:lnTo>
                <a:lnTo>
                  <a:pt x="2953" y="202566"/>
                </a:lnTo>
                <a:lnTo>
                  <a:pt x="11009" y="214518"/>
                </a:lnTo>
                <a:lnTo>
                  <a:pt x="22958" y="222589"/>
                </a:lnTo>
                <a:lnTo>
                  <a:pt x="37592" y="225551"/>
                </a:lnTo>
                <a:lnTo>
                  <a:pt x="741172" y="225551"/>
                </a:lnTo>
                <a:lnTo>
                  <a:pt x="755805" y="222589"/>
                </a:lnTo>
                <a:lnTo>
                  <a:pt x="767754" y="214518"/>
                </a:lnTo>
                <a:lnTo>
                  <a:pt x="775810" y="202566"/>
                </a:lnTo>
                <a:lnTo>
                  <a:pt x="778764" y="187959"/>
                </a:lnTo>
                <a:lnTo>
                  <a:pt x="778764" y="37592"/>
                </a:lnTo>
                <a:lnTo>
                  <a:pt x="775810" y="22985"/>
                </a:lnTo>
                <a:lnTo>
                  <a:pt x="767754" y="11033"/>
                </a:lnTo>
                <a:lnTo>
                  <a:pt x="755805" y="2962"/>
                </a:lnTo>
                <a:lnTo>
                  <a:pt x="741172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23"/>
          <p:cNvSpPr/>
          <p:nvPr/>
        </p:nvSpPr>
        <p:spPr>
          <a:xfrm>
            <a:off x="1092680" y="7008907"/>
            <a:ext cx="633857" cy="226060"/>
          </a:xfrm>
          <a:custGeom>
            <a:avLst/>
            <a:gdLst/>
            <a:ahLst/>
            <a:cxnLst/>
            <a:rect l="l" t="t" r="r" b="b"/>
            <a:pathLst>
              <a:path w="814069" h="226059">
                <a:moveTo>
                  <a:pt x="776224" y="0"/>
                </a:moveTo>
                <a:lnTo>
                  <a:pt x="37591" y="0"/>
                </a:lnTo>
                <a:lnTo>
                  <a:pt x="22958" y="2962"/>
                </a:lnTo>
                <a:lnTo>
                  <a:pt x="11009" y="11033"/>
                </a:lnTo>
                <a:lnTo>
                  <a:pt x="2953" y="22985"/>
                </a:lnTo>
                <a:lnTo>
                  <a:pt x="0" y="37592"/>
                </a:lnTo>
                <a:lnTo>
                  <a:pt x="0" y="187959"/>
                </a:lnTo>
                <a:lnTo>
                  <a:pt x="2953" y="202566"/>
                </a:lnTo>
                <a:lnTo>
                  <a:pt x="11009" y="214518"/>
                </a:lnTo>
                <a:lnTo>
                  <a:pt x="22958" y="222589"/>
                </a:lnTo>
                <a:lnTo>
                  <a:pt x="37591" y="225551"/>
                </a:lnTo>
                <a:lnTo>
                  <a:pt x="776224" y="225551"/>
                </a:lnTo>
                <a:lnTo>
                  <a:pt x="790830" y="222589"/>
                </a:lnTo>
                <a:lnTo>
                  <a:pt x="802782" y="214518"/>
                </a:lnTo>
                <a:lnTo>
                  <a:pt x="810853" y="202566"/>
                </a:lnTo>
                <a:lnTo>
                  <a:pt x="813816" y="187959"/>
                </a:lnTo>
                <a:lnTo>
                  <a:pt x="813816" y="37592"/>
                </a:lnTo>
                <a:lnTo>
                  <a:pt x="810853" y="22985"/>
                </a:lnTo>
                <a:lnTo>
                  <a:pt x="802782" y="11033"/>
                </a:lnTo>
                <a:lnTo>
                  <a:pt x="790830" y="2962"/>
                </a:lnTo>
                <a:lnTo>
                  <a:pt x="776224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24"/>
          <p:cNvSpPr txBox="1"/>
          <p:nvPr/>
        </p:nvSpPr>
        <p:spPr>
          <a:xfrm>
            <a:off x="198094" y="6762706"/>
            <a:ext cx="2271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b="1" spc="-5" dirty="0" smtClean="0">
                <a:latin typeface="Carlito"/>
                <a:cs typeface="Carlito"/>
              </a:rPr>
              <a:t>Développement Web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44" name="object 25"/>
          <p:cNvSpPr/>
          <p:nvPr/>
        </p:nvSpPr>
        <p:spPr>
          <a:xfrm>
            <a:off x="404105" y="7367640"/>
            <a:ext cx="591313" cy="211941"/>
          </a:xfrm>
          <a:custGeom>
            <a:avLst/>
            <a:gdLst/>
            <a:ahLst/>
            <a:cxnLst/>
            <a:rect l="l" t="t" r="r" b="b"/>
            <a:pathLst>
              <a:path w="687705" h="227330">
                <a:moveTo>
                  <a:pt x="649478" y="0"/>
                </a:moveTo>
                <a:lnTo>
                  <a:pt x="37846" y="0"/>
                </a:lnTo>
                <a:lnTo>
                  <a:pt x="23113" y="2966"/>
                </a:lnTo>
                <a:lnTo>
                  <a:pt x="11083" y="11064"/>
                </a:lnTo>
                <a:lnTo>
                  <a:pt x="2973" y="23092"/>
                </a:lnTo>
                <a:lnTo>
                  <a:pt x="0" y="37846"/>
                </a:lnTo>
                <a:lnTo>
                  <a:pt x="0" y="189229"/>
                </a:lnTo>
                <a:lnTo>
                  <a:pt x="2973" y="203983"/>
                </a:lnTo>
                <a:lnTo>
                  <a:pt x="11083" y="216011"/>
                </a:lnTo>
                <a:lnTo>
                  <a:pt x="23113" y="224109"/>
                </a:lnTo>
                <a:lnTo>
                  <a:pt x="37846" y="227075"/>
                </a:lnTo>
                <a:lnTo>
                  <a:pt x="649478" y="227075"/>
                </a:lnTo>
                <a:lnTo>
                  <a:pt x="664210" y="224109"/>
                </a:lnTo>
                <a:lnTo>
                  <a:pt x="676240" y="216011"/>
                </a:lnTo>
                <a:lnTo>
                  <a:pt x="684350" y="203983"/>
                </a:lnTo>
                <a:lnTo>
                  <a:pt x="687324" y="189229"/>
                </a:lnTo>
                <a:lnTo>
                  <a:pt x="687324" y="37846"/>
                </a:lnTo>
                <a:lnTo>
                  <a:pt x="684350" y="23092"/>
                </a:lnTo>
                <a:lnTo>
                  <a:pt x="676240" y="11064"/>
                </a:lnTo>
                <a:lnTo>
                  <a:pt x="664210" y="2966"/>
                </a:lnTo>
                <a:lnTo>
                  <a:pt x="649478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26"/>
          <p:cNvSpPr/>
          <p:nvPr/>
        </p:nvSpPr>
        <p:spPr>
          <a:xfrm>
            <a:off x="1067621" y="7374808"/>
            <a:ext cx="557085" cy="204773"/>
          </a:xfrm>
          <a:custGeom>
            <a:avLst/>
            <a:gdLst/>
            <a:ahLst/>
            <a:cxnLst/>
            <a:rect l="l" t="t" r="r" b="b"/>
            <a:pathLst>
              <a:path w="593090" h="227330">
                <a:moveTo>
                  <a:pt x="554990" y="0"/>
                </a:moveTo>
                <a:lnTo>
                  <a:pt x="37846" y="0"/>
                </a:lnTo>
                <a:lnTo>
                  <a:pt x="23113" y="2966"/>
                </a:lnTo>
                <a:lnTo>
                  <a:pt x="11083" y="11064"/>
                </a:lnTo>
                <a:lnTo>
                  <a:pt x="2973" y="23092"/>
                </a:lnTo>
                <a:lnTo>
                  <a:pt x="0" y="37846"/>
                </a:lnTo>
                <a:lnTo>
                  <a:pt x="0" y="189229"/>
                </a:lnTo>
                <a:lnTo>
                  <a:pt x="2973" y="203983"/>
                </a:lnTo>
                <a:lnTo>
                  <a:pt x="11083" y="216011"/>
                </a:lnTo>
                <a:lnTo>
                  <a:pt x="23113" y="224109"/>
                </a:lnTo>
                <a:lnTo>
                  <a:pt x="37846" y="227075"/>
                </a:lnTo>
                <a:lnTo>
                  <a:pt x="554990" y="227075"/>
                </a:lnTo>
                <a:lnTo>
                  <a:pt x="569743" y="224109"/>
                </a:lnTo>
                <a:lnTo>
                  <a:pt x="581771" y="216011"/>
                </a:lnTo>
                <a:lnTo>
                  <a:pt x="589869" y="203983"/>
                </a:lnTo>
                <a:lnTo>
                  <a:pt x="592836" y="189229"/>
                </a:lnTo>
                <a:lnTo>
                  <a:pt x="592836" y="37846"/>
                </a:lnTo>
                <a:lnTo>
                  <a:pt x="589869" y="23092"/>
                </a:lnTo>
                <a:lnTo>
                  <a:pt x="581771" y="11064"/>
                </a:lnTo>
                <a:lnTo>
                  <a:pt x="569743" y="2966"/>
                </a:lnTo>
                <a:lnTo>
                  <a:pt x="554990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27"/>
          <p:cNvSpPr txBox="1"/>
          <p:nvPr/>
        </p:nvSpPr>
        <p:spPr>
          <a:xfrm>
            <a:off x="258094" y="6659764"/>
            <a:ext cx="2005330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Carlito"/>
              <a:cs typeface="Carlito"/>
            </a:endParaRPr>
          </a:p>
          <a:p>
            <a:pPr marL="276860">
              <a:lnSpc>
                <a:spcPct val="100000"/>
              </a:lnSpc>
              <a:tabLst>
                <a:tab pos="929005" algn="l"/>
              </a:tabLst>
            </a:pPr>
            <a:r>
              <a:rPr sz="1100" b="1" spc="-5" dirty="0">
                <a:solidFill>
                  <a:srgbClr val="FFFFFF"/>
                </a:solidFill>
                <a:latin typeface="Carlito"/>
                <a:cs typeface="Carlito"/>
              </a:rPr>
              <a:t>CSS	</a:t>
            </a:r>
            <a:r>
              <a:rPr sz="1100" b="1" dirty="0" smtClean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</p:txBody>
      </p:sp>
      <p:sp>
        <p:nvSpPr>
          <p:cNvPr id="158" name="object 41"/>
          <p:cNvSpPr/>
          <p:nvPr/>
        </p:nvSpPr>
        <p:spPr>
          <a:xfrm>
            <a:off x="1879301" y="7012017"/>
            <a:ext cx="937581" cy="227329"/>
          </a:xfrm>
          <a:custGeom>
            <a:avLst/>
            <a:gdLst/>
            <a:ahLst/>
            <a:cxnLst/>
            <a:rect l="l" t="t" r="r" b="b"/>
            <a:pathLst>
              <a:path w="1554480" h="227329">
                <a:moveTo>
                  <a:pt x="1516633" y="0"/>
                </a:moveTo>
                <a:lnTo>
                  <a:pt x="37845" y="0"/>
                </a:lnTo>
                <a:lnTo>
                  <a:pt x="23113" y="2966"/>
                </a:lnTo>
                <a:lnTo>
                  <a:pt x="11083" y="11064"/>
                </a:lnTo>
                <a:lnTo>
                  <a:pt x="2973" y="23092"/>
                </a:lnTo>
                <a:lnTo>
                  <a:pt x="0" y="37845"/>
                </a:lnTo>
                <a:lnTo>
                  <a:pt x="0" y="189229"/>
                </a:lnTo>
                <a:lnTo>
                  <a:pt x="2973" y="203983"/>
                </a:lnTo>
                <a:lnTo>
                  <a:pt x="11083" y="216011"/>
                </a:lnTo>
                <a:lnTo>
                  <a:pt x="23113" y="224109"/>
                </a:lnTo>
                <a:lnTo>
                  <a:pt x="37845" y="227075"/>
                </a:lnTo>
                <a:lnTo>
                  <a:pt x="1516633" y="227075"/>
                </a:lnTo>
                <a:lnTo>
                  <a:pt x="1531387" y="224109"/>
                </a:lnTo>
                <a:lnTo>
                  <a:pt x="1543415" y="216011"/>
                </a:lnTo>
                <a:lnTo>
                  <a:pt x="1551513" y="203983"/>
                </a:lnTo>
                <a:lnTo>
                  <a:pt x="1554479" y="189229"/>
                </a:lnTo>
                <a:lnTo>
                  <a:pt x="1554479" y="37845"/>
                </a:lnTo>
                <a:lnTo>
                  <a:pt x="1551513" y="23092"/>
                </a:lnTo>
                <a:lnTo>
                  <a:pt x="1543415" y="11064"/>
                </a:lnTo>
                <a:lnTo>
                  <a:pt x="1531387" y="2966"/>
                </a:lnTo>
                <a:lnTo>
                  <a:pt x="1516633" y="0"/>
                </a:lnTo>
                <a:close/>
              </a:path>
            </a:pathLst>
          </a:custGeom>
          <a:solidFill>
            <a:srgbClr val="237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72"/>
          <p:cNvSpPr txBox="1"/>
          <p:nvPr/>
        </p:nvSpPr>
        <p:spPr>
          <a:xfrm>
            <a:off x="557642" y="7370376"/>
            <a:ext cx="3489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b="1" dirty="0" smtClean="0">
                <a:solidFill>
                  <a:srgbClr val="FFFFFF"/>
                </a:solidFill>
                <a:latin typeface="Carlito"/>
                <a:cs typeface="Carlito"/>
              </a:rPr>
              <a:t>PHP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170" name="object 29"/>
          <p:cNvSpPr txBox="1"/>
          <p:nvPr/>
        </p:nvSpPr>
        <p:spPr>
          <a:xfrm>
            <a:off x="1966729" y="7012017"/>
            <a:ext cx="10240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fr-FR" sz="1100" b="1" dirty="0" err="1" smtClean="0">
                <a:solidFill>
                  <a:srgbClr val="FFFFFF"/>
                </a:solidFill>
                <a:latin typeface="Carlito"/>
                <a:cs typeface="Carlito"/>
              </a:rPr>
              <a:t>Bootstrap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186" name="object 34"/>
          <p:cNvSpPr/>
          <p:nvPr/>
        </p:nvSpPr>
        <p:spPr>
          <a:xfrm>
            <a:off x="6075618" y="169408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35"/>
          <p:cNvSpPr/>
          <p:nvPr/>
        </p:nvSpPr>
        <p:spPr>
          <a:xfrm>
            <a:off x="6153036" y="1763597"/>
            <a:ext cx="190500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32"/>
          <p:cNvSpPr/>
          <p:nvPr/>
        </p:nvSpPr>
        <p:spPr>
          <a:xfrm>
            <a:off x="6068263" y="209046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33"/>
          <p:cNvSpPr/>
          <p:nvPr/>
        </p:nvSpPr>
        <p:spPr>
          <a:xfrm>
            <a:off x="6165723" y="2190272"/>
            <a:ext cx="179832" cy="179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72"/>
          <p:cNvSpPr txBox="1"/>
          <p:nvPr/>
        </p:nvSpPr>
        <p:spPr>
          <a:xfrm>
            <a:off x="1260759" y="7375809"/>
            <a:ext cx="23317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b="1" dirty="0" smtClean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100" dirty="0">
              <a:latin typeface="Carlito"/>
              <a:cs typeface="Carlito"/>
            </a:endParaRPr>
          </a:p>
        </p:txBody>
      </p:sp>
      <p:pic>
        <p:nvPicPr>
          <p:cNvPr id="1034" name="Picture 10" descr="https://lezebre.lu/images/detailed/79/45335-Sticker-Formula-1-nouveau-logo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8" b="23406"/>
          <a:stretch/>
        </p:blipFill>
        <p:spPr bwMode="auto">
          <a:xfrm>
            <a:off x="6966680" y="11014086"/>
            <a:ext cx="91299" cy="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bject 43"/>
          <p:cNvSpPr txBox="1"/>
          <p:nvPr/>
        </p:nvSpPr>
        <p:spPr>
          <a:xfrm>
            <a:off x="190537" y="7688580"/>
            <a:ext cx="284857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lang="fr-FR" sz="1200" b="1" dirty="0" smtClean="0">
                <a:latin typeface="Carlito"/>
                <a:cs typeface="Carlito"/>
              </a:rPr>
              <a:t>Outil</a:t>
            </a:r>
            <a:r>
              <a:rPr lang="fr-FR" sz="1200" b="1" dirty="0" smtClean="0">
                <a:latin typeface="Carlito"/>
                <a:cs typeface="Carlito"/>
              </a:rPr>
              <a:t>s</a:t>
            </a:r>
            <a:r>
              <a:rPr lang="fr-FR" sz="1200" b="1" dirty="0" smtClean="0">
                <a:latin typeface="Carlito"/>
                <a:cs typeface="Carlito"/>
              </a:rPr>
              <a:t>:</a:t>
            </a:r>
            <a:endParaRPr lang="fr-FR" sz="1200" dirty="0">
              <a:latin typeface="Carlito"/>
              <a:cs typeface="Carlito"/>
            </a:endParaRPr>
          </a:p>
          <a:p>
            <a:pPr marL="135255">
              <a:lnSpc>
                <a:spcPct val="100000"/>
              </a:lnSpc>
              <a:spcBef>
                <a:spcPts val="915"/>
              </a:spcBef>
              <a:tabLst>
                <a:tab pos="635635" algn="l"/>
              </a:tabLst>
            </a:pPr>
            <a:endParaRPr sz="1650" baseline="2525" dirty="0">
              <a:latin typeface="Carlito"/>
              <a:cs typeface="Carlito"/>
            </a:endParaRPr>
          </a:p>
        </p:txBody>
      </p:sp>
      <p:sp>
        <p:nvSpPr>
          <p:cNvPr id="87" name="object 43"/>
          <p:cNvSpPr txBox="1"/>
          <p:nvPr/>
        </p:nvSpPr>
        <p:spPr>
          <a:xfrm>
            <a:off x="147035" y="8546600"/>
            <a:ext cx="2056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lang="fr-FR" sz="1200" b="1" dirty="0">
                <a:latin typeface="Carlito"/>
                <a:cs typeface="Carlito"/>
              </a:rPr>
              <a:t>Langues</a:t>
            </a:r>
            <a:r>
              <a:rPr lang="fr-FR" sz="1200" b="1" spc="-5" dirty="0">
                <a:latin typeface="Carlito"/>
                <a:cs typeface="Carlito"/>
              </a:rPr>
              <a:t> </a:t>
            </a:r>
            <a:r>
              <a:rPr lang="fr-FR" sz="1200" b="1" dirty="0">
                <a:latin typeface="Carlito"/>
                <a:cs typeface="Carlito"/>
              </a:rPr>
              <a:t>:</a:t>
            </a:r>
            <a:endParaRPr lang="fr-FR" sz="1200" dirty="0">
              <a:latin typeface="Carlito"/>
              <a:cs typeface="Carlito"/>
            </a:endParaRPr>
          </a:p>
        </p:txBody>
      </p:sp>
      <p:pic>
        <p:nvPicPr>
          <p:cNvPr id="76" name="Picture 14" descr="https://seeklogo.com/images/C/canva-logo-B4BE25729A-seeklogo.com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59" y="7960384"/>
            <a:ext cx="420755" cy="42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6" descr="https://upload.wikimedia.org/wikipedia/commons/6/65/Microsoft_Office_logo_%282013%E2%80%932019%29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" y="7961069"/>
            <a:ext cx="385839" cy="4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2" descr="https://static.wikia.nocookie.net/logopedia/images/5/51/YouTube_Studio_icon_2021.png/revision/latest/scale-to-width-down/250?cb=202106241420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97" y="7937018"/>
            <a:ext cx="425444" cy="47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4" descr="https://i.pinimg.com/originals/1b/76/01/1b7601e035a83c13c208b4ec905ee6d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2" y="7961069"/>
            <a:ext cx="570271" cy="5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 descr="https://seeklogo.com/images/M/meta-icon-new-facebook-2021-logo-83520C311D-seeklogo.com.png?v=63771988583000000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07" y="8063365"/>
            <a:ext cx="354708" cy="2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6" descr="https://cdn-icons-png.flaticon.com/512/174/174857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39" y="7950115"/>
            <a:ext cx="441291" cy="4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8" descr="☎️ ARVEA TUNISIE - Cosmetiques - Detail | Tunis - Ween.t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29" y="3755114"/>
            <a:ext cx="598175" cy="5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Aucune description de photo disponible.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26196" r="20751" b="18250"/>
          <a:stretch/>
        </p:blipFill>
        <p:spPr bwMode="auto">
          <a:xfrm>
            <a:off x="3801760" y="4511749"/>
            <a:ext cx="519805" cy="5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 Opera PMS System - Splash Acces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07" y="8048012"/>
            <a:ext cx="732225" cy="29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 descr="Peut être une image de texte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88" y="6454945"/>
            <a:ext cx="382913" cy="3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object 43"/>
          <p:cNvSpPr txBox="1"/>
          <p:nvPr/>
        </p:nvSpPr>
        <p:spPr>
          <a:xfrm>
            <a:off x="179704" y="9901570"/>
            <a:ext cx="284857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lang="fr-FR" sz="1200" b="1" dirty="0" smtClean="0">
                <a:latin typeface="Carlito"/>
                <a:cs typeface="Carlito"/>
              </a:rPr>
              <a:t>Hobbies:</a:t>
            </a:r>
            <a:endParaRPr lang="fr-FR" sz="1200" dirty="0">
              <a:latin typeface="Carlito"/>
              <a:cs typeface="Carlito"/>
            </a:endParaRPr>
          </a:p>
          <a:p>
            <a:pPr marL="135255">
              <a:lnSpc>
                <a:spcPct val="100000"/>
              </a:lnSpc>
              <a:spcBef>
                <a:spcPts val="915"/>
              </a:spcBef>
              <a:tabLst>
                <a:tab pos="635635" algn="l"/>
              </a:tabLst>
            </a:pPr>
            <a:endParaRPr sz="1650" baseline="2525" dirty="0">
              <a:latin typeface="Carlito"/>
              <a:cs typeface="Carlito"/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89812" y="10195933"/>
            <a:ext cx="408467" cy="408467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08262" y="10166463"/>
            <a:ext cx="437938" cy="437938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14858" y="10220319"/>
            <a:ext cx="384081" cy="384081"/>
          </a:xfrm>
          <a:prstGeom prst="rect">
            <a:avLst/>
          </a:prstGeom>
        </p:spPr>
      </p:pic>
      <p:pic>
        <p:nvPicPr>
          <p:cNvPr id="1028" name="Picture 4" descr="Peut être une image de texte qui dit ’eCoach 1’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8" t="13394" r="28064" b="14998"/>
          <a:stretch/>
        </p:blipFill>
        <p:spPr bwMode="auto">
          <a:xfrm>
            <a:off x="3871105" y="10018162"/>
            <a:ext cx="358297" cy="5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JAZ Tunisie – Jamaity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8"/>
          <a:stretch/>
        </p:blipFill>
        <p:spPr bwMode="auto">
          <a:xfrm>
            <a:off x="3747622" y="9141214"/>
            <a:ext cx="593492" cy="5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479"/>
          <a:stretch/>
        </p:blipFill>
        <p:spPr>
          <a:xfrm>
            <a:off x="0" y="4899926"/>
            <a:ext cx="359506" cy="671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147</Words>
  <Application>Microsoft Office PowerPoint</Application>
  <PresentationFormat>Personnalisé</PresentationFormat>
  <Paragraphs>71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Carlito</vt:lpstr>
      <vt:lpstr>Office Theme</vt:lpstr>
      <vt:lpstr>Wiam  Makhali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Makhali  Wiam</dc:title>
  <dc:creator>Wiem Mak</dc:creator>
  <cp:keywords/>
  <cp:lastModifiedBy>asus</cp:lastModifiedBy>
  <cp:revision>132</cp:revision>
  <dcterms:created xsi:type="dcterms:W3CDTF">2022-03-20T18:16:14Z</dcterms:created>
  <dcterms:modified xsi:type="dcterms:W3CDTF">2022-11-25T21:41:01Z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2022-03-20T00:00:00Z</vt:filetime>
  </property>
</Properties>
</file>