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82F33-BC0A-4D4D-8A6C-BB42E1E73217}"/>
              </a:ext>
            </a:extLst>
          </p:cNvPr>
          <p:cNvSpPr>
            <a:spLocks noGrp="1"/>
          </p:cNvSpPr>
          <p:nvPr>
            <p:ph type="ctrTitle"/>
          </p:nvPr>
        </p:nvSpPr>
        <p:spPr/>
        <p:txBody>
          <a:bodyPr/>
          <a:lstStyle/>
          <a:p>
            <a:r>
              <a:rPr lang="es-ES" dirty="0"/>
              <a:t>Examen final base de datos</a:t>
            </a:r>
            <a:endParaRPr lang="es-MX" dirty="0"/>
          </a:p>
        </p:txBody>
      </p:sp>
      <p:sp>
        <p:nvSpPr>
          <p:cNvPr id="3" name="Subtítulo 2">
            <a:extLst>
              <a:ext uri="{FF2B5EF4-FFF2-40B4-BE49-F238E27FC236}">
                <a16:creationId xmlns:a16="http://schemas.microsoft.com/office/drawing/2014/main" id="{3F8EDD7B-B0DF-426A-A69C-42F5E7A70BCE}"/>
              </a:ext>
            </a:extLst>
          </p:cNvPr>
          <p:cNvSpPr>
            <a:spLocks noGrp="1"/>
          </p:cNvSpPr>
          <p:nvPr>
            <p:ph type="subTitle" idx="1"/>
          </p:nvPr>
        </p:nvSpPr>
        <p:spPr/>
        <p:txBody>
          <a:bodyPr/>
          <a:lstStyle/>
          <a:p>
            <a:r>
              <a:rPr lang="es-ES" dirty="0"/>
              <a:t>Wieneber macias ansurez</a:t>
            </a:r>
            <a:endParaRPr lang="es-MX" dirty="0"/>
          </a:p>
        </p:txBody>
      </p:sp>
    </p:spTree>
    <p:extLst>
      <p:ext uri="{BB962C8B-B14F-4D97-AF65-F5344CB8AC3E}">
        <p14:creationId xmlns:p14="http://schemas.microsoft.com/office/powerpoint/2010/main" val="387769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CD9EA-91DC-4A12-B961-541656CA8F39}"/>
              </a:ext>
            </a:extLst>
          </p:cNvPr>
          <p:cNvSpPr>
            <a:spLocks noGrp="1"/>
          </p:cNvSpPr>
          <p:nvPr>
            <p:ph type="title"/>
          </p:nvPr>
        </p:nvSpPr>
        <p:spPr>
          <a:xfrm>
            <a:off x="1154954" y="1189568"/>
            <a:ext cx="8761413" cy="706964"/>
          </a:xfrm>
        </p:spPr>
        <p:txBody>
          <a:bodyPr/>
          <a:lstStyle/>
          <a:p>
            <a:r>
              <a:rPr lang="es-MX" b="1" cap="all" dirty="0"/>
              <a:t>Inserción de datos</a:t>
            </a:r>
            <a:br>
              <a:rPr lang="es-MX" b="1" cap="all" dirty="0"/>
            </a:br>
            <a:endParaRPr lang="es-MX" dirty="0"/>
          </a:p>
        </p:txBody>
      </p:sp>
      <p:sp>
        <p:nvSpPr>
          <p:cNvPr id="3" name="Marcador de contenido 2">
            <a:extLst>
              <a:ext uri="{FF2B5EF4-FFF2-40B4-BE49-F238E27FC236}">
                <a16:creationId xmlns:a16="http://schemas.microsoft.com/office/drawing/2014/main" id="{01BFFD5F-5209-4A0F-8AE2-6B63F6B51DD6}"/>
              </a:ext>
            </a:extLst>
          </p:cNvPr>
          <p:cNvSpPr>
            <a:spLocks noGrp="1"/>
          </p:cNvSpPr>
          <p:nvPr>
            <p:ph idx="1"/>
          </p:nvPr>
        </p:nvSpPr>
        <p:spPr/>
        <p:txBody>
          <a:bodyPr/>
          <a:lstStyle/>
          <a:p>
            <a:r>
              <a:rPr lang="es-ES" dirty="0"/>
              <a:t>En la inserción de datos se hiso una extensa investigación de todos los héroes de DC y se llevó acabo la inserción de datos con el comando </a:t>
            </a:r>
            <a:r>
              <a:rPr lang="es-ES" dirty="0" err="1"/>
              <a:t>insert</a:t>
            </a:r>
            <a:r>
              <a:rPr lang="es-ES" dirty="0"/>
              <a:t> a sus respectivas tablas.</a:t>
            </a:r>
          </a:p>
          <a:p>
            <a:endParaRPr lang="es-ES" dirty="0"/>
          </a:p>
          <a:p>
            <a:r>
              <a:rPr lang="es-ES" dirty="0"/>
              <a:t>INSERT INTO `Especie`(`</a:t>
            </a:r>
            <a:r>
              <a:rPr lang="es-ES" dirty="0" err="1"/>
              <a:t>nombreEspecie</a:t>
            </a:r>
            <a:r>
              <a:rPr lang="es-ES" dirty="0"/>
              <a:t>`, `</a:t>
            </a:r>
            <a:r>
              <a:rPr lang="es-ES" dirty="0" err="1"/>
              <a:t>DescripcionEspecie</a:t>
            </a:r>
            <a:r>
              <a:rPr lang="es-ES" dirty="0"/>
              <a:t>`) </a:t>
            </a:r>
            <a:r>
              <a:rPr lang="es-ES" dirty="0" err="1"/>
              <a:t>Values</a:t>
            </a:r>
            <a:r>
              <a:rPr lang="es-ES" dirty="0"/>
              <a:t> ("Humano", "</a:t>
            </a:r>
            <a:r>
              <a:rPr lang="es-ES" dirty="0" err="1"/>
              <a:t>Huamano</a:t>
            </a:r>
            <a:r>
              <a:rPr lang="es-ES" dirty="0"/>
              <a:t> Normal" ), ("</a:t>
            </a:r>
            <a:r>
              <a:rPr lang="es-ES" dirty="0" err="1"/>
              <a:t>Alien</a:t>
            </a:r>
            <a:r>
              <a:rPr lang="es-ES" dirty="0"/>
              <a:t>", "DESCONOCIDO"), ("Amazonas", " Guardianas del mundo del hombre"), ("</a:t>
            </a:r>
            <a:r>
              <a:rPr lang="es-ES" dirty="0" err="1"/>
              <a:t>Kryptonian</a:t>
            </a:r>
            <a:r>
              <a:rPr lang="es-ES" dirty="0"/>
              <a:t>", "Seres con Poderes </a:t>
            </a:r>
            <a:r>
              <a:rPr lang="es-ES" dirty="0" err="1"/>
              <a:t>Increibles</a:t>
            </a:r>
            <a:r>
              <a:rPr lang="es-ES" dirty="0"/>
              <a:t>"), ("Marciano", "Antigua raza que habitaba Marte"), ("</a:t>
            </a:r>
            <a:r>
              <a:rPr lang="es-ES" dirty="0" err="1"/>
              <a:t>MetaHuman</a:t>
            </a:r>
            <a:r>
              <a:rPr lang="es-ES" dirty="0"/>
              <a:t>", "Humanos con Poderes");</a:t>
            </a:r>
          </a:p>
          <a:p>
            <a:endParaRPr lang="es-MX" dirty="0"/>
          </a:p>
        </p:txBody>
      </p:sp>
    </p:spTree>
    <p:extLst>
      <p:ext uri="{BB962C8B-B14F-4D97-AF65-F5344CB8AC3E}">
        <p14:creationId xmlns:p14="http://schemas.microsoft.com/office/powerpoint/2010/main" val="329369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426F4-18D3-4AAE-8BEE-4B1D20FA254B}"/>
              </a:ext>
            </a:extLst>
          </p:cNvPr>
          <p:cNvSpPr>
            <a:spLocks noGrp="1"/>
          </p:cNvSpPr>
          <p:nvPr>
            <p:ph type="title"/>
          </p:nvPr>
        </p:nvSpPr>
        <p:spPr/>
        <p:txBody>
          <a:bodyPr/>
          <a:lstStyle/>
          <a:p>
            <a:r>
              <a:rPr lang="es-ES" dirty="0"/>
              <a:t>EJECUCIÓN DE INSERCIÓN DE DATOS</a:t>
            </a:r>
            <a:endParaRPr lang="es-MX" dirty="0"/>
          </a:p>
        </p:txBody>
      </p:sp>
      <p:sp>
        <p:nvSpPr>
          <p:cNvPr id="3" name="Marcador de contenido 2">
            <a:extLst>
              <a:ext uri="{FF2B5EF4-FFF2-40B4-BE49-F238E27FC236}">
                <a16:creationId xmlns:a16="http://schemas.microsoft.com/office/drawing/2014/main" id="{24FCE04E-4207-4C95-A3FC-0BAB4C40DFF3}"/>
              </a:ext>
            </a:extLst>
          </p:cNvPr>
          <p:cNvSpPr>
            <a:spLocks noGrp="1"/>
          </p:cNvSpPr>
          <p:nvPr>
            <p:ph idx="1"/>
          </p:nvPr>
        </p:nvSpPr>
        <p:spPr/>
        <p:txBody>
          <a:bodyPr/>
          <a:lstStyle/>
          <a:p>
            <a:r>
              <a:rPr lang="es-MX" dirty="0"/>
              <a:t>Al finalizar todos estos comandos dio como resultado éxito ya que todo fue prueba y error al finalizar como demuestra en las imágenes de alguna de las tablas creadas.</a:t>
            </a:r>
          </a:p>
          <a:p>
            <a:endParaRPr lang="es-MX" dirty="0"/>
          </a:p>
        </p:txBody>
      </p:sp>
      <p:pic>
        <p:nvPicPr>
          <p:cNvPr id="4" name="Imagen 3">
            <a:extLst>
              <a:ext uri="{FF2B5EF4-FFF2-40B4-BE49-F238E27FC236}">
                <a16:creationId xmlns:a16="http://schemas.microsoft.com/office/drawing/2014/main" id="{F76335AD-E07B-4975-8726-748DA43C9869}"/>
              </a:ext>
            </a:extLst>
          </p:cNvPr>
          <p:cNvPicPr/>
          <p:nvPr/>
        </p:nvPicPr>
        <p:blipFill>
          <a:blip r:embed="rId2"/>
          <a:stretch>
            <a:fillRect/>
          </a:stretch>
        </p:blipFill>
        <p:spPr>
          <a:xfrm>
            <a:off x="2211387" y="3549015"/>
            <a:ext cx="6858000" cy="2470785"/>
          </a:xfrm>
          <a:prstGeom prst="rect">
            <a:avLst/>
          </a:prstGeom>
        </p:spPr>
      </p:pic>
    </p:spTree>
    <p:extLst>
      <p:ext uri="{BB962C8B-B14F-4D97-AF65-F5344CB8AC3E}">
        <p14:creationId xmlns:p14="http://schemas.microsoft.com/office/powerpoint/2010/main" val="360939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A497C-1BED-442C-903E-5BAEB18C7DAC}"/>
              </a:ext>
            </a:extLst>
          </p:cNvPr>
          <p:cNvSpPr>
            <a:spLocks noGrp="1"/>
          </p:cNvSpPr>
          <p:nvPr>
            <p:ph type="title"/>
          </p:nvPr>
        </p:nvSpPr>
        <p:spPr>
          <a:xfrm>
            <a:off x="1187076" y="1189568"/>
            <a:ext cx="8761413" cy="706964"/>
          </a:xfrm>
        </p:spPr>
        <p:txBody>
          <a:bodyPr/>
          <a:lstStyle/>
          <a:p>
            <a:r>
              <a:rPr lang="es-MX" b="1" cap="all" dirty="0"/>
              <a:t>CREASION DE PAGINA WEP</a:t>
            </a:r>
            <a:br>
              <a:rPr lang="es-MX" b="1" cap="all" dirty="0"/>
            </a:br>
            <a:endParaRPr lang="es-MX" dirty="0"/>
          </a:p>
        </p:txBody>
      </p:sp>
      <p:sp>
        <p:nvSpPr>
          <p:cNvPr id="3" name="Marcador de contenido 2">
            <a:extLst>
              <a:ext uri="{FF2B5EF4-FFF2-40B4-BE49-F238E27FC236}">
                <a16:creationId xmlns:a16="http://schemas.microsoft.com/office/drawing/2014/main" id="{A1D4B89E-7D85-40BE-A16E-7205C76BE784}"/>
              </a:ext>
            </a:extLst>
          </p:cNvPr>
          <p:cNvSpPr>
            <a:spLocks noGrp="1"/>
          </p:cNvSpPr>
          <p:nvPr>
            <p:ph idx="1"/>
          </p:nvPr>
        </p:nvSpPr>
        <p:spPr/>
        <p:txBody>
          <a:bodyPr/>
          <a:lstStyle/>
          <a:p>
            <a:r>
              <a:rPr lang="es-MX" dirty="0"/>
              <a:t>En la creación de página web usamos </a:t>
            </a:r>
            <a:r>
              <a:rPr lang="es-MX" dirty="0" err="1"/>
              <a:t>laravel</a:t>
            </a:r>
            <a:r>
              <a:rPr lang="es-MX" dirty="0"/>
              <a:t> la cual no mostraremos como se creó sin embargo usamos una versión de </a:t>
            </a:r>
            <a:r>
              <a:rPr lang="es-MX" dirty="0" err="1"/>
              <a:t>php</a:t>
            </a:r>
            <a:r>
              <a:rPr lang="es-MX" dirty="0"/>
              <a:t> anterior por que se tenía problemas al usar la modelo vista controlador se usó </a:t>
            </a:r>
            <a:r>
              <a:rPr lang="es-MX" dirty="0" err="1"/>
              <a:t>compouser</a:t>
            </a:r>
            <a:r>
              <a:rPr lang="es-MX" dirty="0"/>
              <a:t> e instaló </a:t>
            </a:r>
            <a:r>
              <a:rPr lang="es-MX" dirty="0" err="1"/>
              <a:t>laravel</a:t>
            </a:r>
            <a:r>
              <a:rPr lang="es-MX" dirty="0"/>
              <a:t> en el equipo se usaron las debidas instalaciones mostraremos como funciona y sus componentes de la página y como se fue desarrollando con sus líneas de comandos.</a:t>
            </a:r>
          </a:p>
          <a:p>
            <a:endParaRPr lang="es-MX" dirty="0"/>
          </a:p>
        </p:txBody>
      </p:sp>
    </p:spTree>
    <p:extLst>
      <p:ext uri="{BB962C8B-B14F-4D97-AF65-F5344CB8AC3E}">
        <p14:creationId xmlns:p14="http://schemas.microsoft.com/office/powerpoint/2010/main" val="8913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AC6BC-E868-48B4-95D2-042D820ED990}"/>
              </a:ext>
            </a:extLst>
          </p:cNvPr>
          <p:cNvSpPr>
            <a:spLocks noGrp="1"/>
          </p:cNvSpPr>
          <p:nvPr>
            <p:ph type="title"/>
          </p:nvPr>
        </p:nvSpPr>
        <p:spPr>
          <a:xfrm>
            <a:off x="1219200" y="1278468"/>
            <a:ext cx="8761413" cy="706964"/>
          </a:xfrm>
        </p:spPr>
        <p:txBody>
          <a:bodyPr/>
          <a:lstStyle/>
          <a:p>
            <a:r>
              <a:rPr lang="es-MX" b="1" cap="all" dirty="0" err="1"/>
              <a:t>login</a:t>
            </a:r>
            <a:br>
              <a:rPr lang="es-MX" b="1" cap="all" dirty="0"/>
            </a:br>
            <a:endParaRPr lang="es-MX" dirty="0"/>
          </a:p>
        </p:txBody>
      </p:sp>
      <p:sp>
        <p:nvSpPr>
          <p:cNvPr id="3" name="Marcador de contenido 2">
            <a:extLst>
              <a:ext uri="{FF2B5EF4-FFF2-40B4-BE49-F238E27FC236}">
                <a16:creationId xmlns:a16="http://schemas.microsoft.com/office/drawing/2014/main" id="{B5179C39-5A6E-412B-9D29-56D086AD218B}"/>
              </a:ext>
            </a:extLst>
          </p:cNvPr>
          <p:cNvSpPr>
            <a:spLocks noGrp="1"/>
          </p:cNvSpPr>
          <p:nvPr>
            <p:ph idx="1"/>
          </p:nvPr>
        </p:nvSpPr>
        <p:spPr/>
        <p:txBody>
          <a:bodyPr/>
          <a:lstStyle/>
          <a:p>
            <a:r>
              <a:rPr lang="es-MX" dirty="0"/>
              <a:t>Primero empezamos con el </a:t>
            </a:r>
            <a:r>
              <a:rPr lang="es-MX" dirty="0" err="1"/>
              <a:t>login</a:t>
            </a:r>
            <a:r>
              <a:rPr lang="es-MX" dirty="0"/>
              <a:t> la cual fue un reto mayor ya que no se tiene el conocimiento extenso de </a:t>
            </a:r>
            <a:r>
              <a:rPr lang="es-MX" dirty="0" err="1"/>
              <a:t>laravel</a:t>
            </a:r>
            <a:r>
              <a:rPr lang="es-MX" dirty="0"/>
              <a:t> pero se pudo logra ya que en la base de datos tenemos un registro de usuarios podemos tomar como referencia a dichas pero antes de poder hacer uso de esta base de datos tenemos que hacer una conexión a dicha base de datos la cual no fue uy complicado ya que en el sistema </a:t>
            </a:r>
            <a:r>
              <a:rPr lang="es-MX" dirty="0" err="1"/>
              <a:t>laravel</a:t>
            </a:r>
            <a:r>
              <a:rPr lang="es-MX" dirty="0"/>
              <a:t> fue muy fácil tan solo ingresar los datos de control de bases de datos y puerto y usuario y contraseña la cual ya vienen por defecto en este caso usamos </a:t>
            </a:r>
            <a:r>
              <a:rPr lang="es-MX" dirty="0" err="1"/>
              <a:t>root</a:t>
            </a:r>
            <a:r>
              <a:rPr lang="es-MX" dirty="0"/>
              <a:t> como se muestra en la imagen.</a:t>
            </a:r>
          </a:p>
          <a:p>
            <a:endParaRPr lang="es-MX" dirty="0"/>
          </a:p>
        </p:txBody>
      </p:sp>
    </p:spTree>
    <p:extLst>
      <p:ext uri="{BB962C8B-B14F-4D97-AF65-F5344CB8AC3E}">
        <p14:creationId xmlns:p14="http://schemas.microsoft.com/office/powerpoint/2010/main" val="44176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98F81F-623C-4C6A-A536-E20ACB40A72A}"/>
              </a:ext>
            </a:extLst>
          </p:cNvPr>
          <p:cNvSpPr>
            <a:spLocks noGrp="1"/>
          </p:cNvSpPr>
          <p:nvPr>
            <p:ph idx="1"/>
          </p:nvPr>
        </p:nvSpPr>
        <p:spPr>
          <a:xfrm>
            <a:off x="1358154" y="2336800"/>
            <a:ext cx="8825659" cy="3416300"/>
          </a:xfrm>
        </p:spPr>
        <p:txBody>
          <a:bodyPr/>
          <a:lstStyle/>
          <a:p>
            <a:r>
              <a:rPr lang="es-MX" dirty="0"/>
              <a:t>Después de la conexión pudimos acceder a la base de datos la cual fue más fácil ir usando las funciones y las pestañas como se muestran en la imagen</a:t>
            </a:r>
          </a:p>
          <a:p>
            <a:endParaRPr lang="es-MX" dirty="0"/>
          </a:p>
        </p:txBody>
      </p:sp>
      <p:pic>
        <p:nvPicPr>
          <p:cNvPr id="4" name="Imagen 3">
            <a:extLst>
              <a:ext uri="{FF2B5EF4-FFF2-40B4-BE49-F238E27FC236}">
                <a16:creationId xmlns:a16="http://schemas.microsoft.com/office/drawing/2014/main" id="{DDBF7405-4A70-4DC9-B323-4F0D38B5E745}"/>
              </a:ext>
            </a:extLst>
          </p:cNvPr>
          <p:cNvPicPr/>
          <p:nvPr/>
        </p:nvPicPr>
        <p:blipFill rotWithShape="1">
          <a:blip r:embed="rId2">
            <a:extLst>
              <a:ext uri="{28A0092B-C50C-407E-A947-70E740481C1C}">
                <a14:useLocalDpi xmlns:a14="http://schemas.microsoft.com/office/drawing/2010/main" val="0"/>
              </a:ext>
            </a:extLst>
          </a:blip>
          <a:srcRect l="1" r="-1502" b="26412"/>
          <a:stretch/>
        </p:blipFill>
        <p:spPr bwMode="auto">
          <a:xfrm>
            <a:off x="2920365" y="3109595"/>
            <a:ext cx="6960870" cy="35090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152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D1B71-89EC-44A1-BE30-D4141C73AB6C}"/>
              </a:ext>
            </a:extLst>
          </p:cNvPr>
          <p:cNvSpPr>
            <a:spLocks noGrp="1"/>
          </p:cNvSpPr>
          <p:nvPr>
            <p:ph type="title"/>
          </p:nvPr>
        </p:nvSpPr>
        <p:spPr/>
        <p:txBody>
          <a:bodyPr/>
          <a:lstStyle/>
          <a:p>
            <a:r>
              <a:rPr lang="es-MX" dirty="0"/>
              <a:t>MENÚ PRINCIPAL</a:t>
            </a:r>
          </a:p>
        </p:txBody>
      </p:sp>
      <p:sp>
        <p:nvSpPr>
          <p:cNvPr id="3" name="Marcador de contenido 2">
            <a:extLst>
              <a:ext uri="{FF2B5EF4-FFF2-40B4-BE49-F238E27FC236}">
                <a16:creationId xmlns:a16="http://schemas.microsoft.com/office/drawing/2014/main" id="{BB4DF23D-305A-485C-A0A8-575A0D4D01A5}"/>
              </a:ext>
            </a:extLst>
          </p:cNvPr>
          <p:cNvSpPr>
            <a:spLocks noGrp="1"/>
          </p:cNvSpPr>
          <p:nvPr>
            <p:ph idx="1"/>
          </p:nvPr>
        </p:nvSpPr>
        <p:spPr/>
        <p:txBody>
          <a:bodyPr/>
          <a:lstStyle/>
          <a:p>
            <a:r>
              <a:rPr lang="es-MX" dirty="0"/>
              <a:t>Una vez iniciada la sesión con cualquiera de los usuarios de la base de datos podremos acceder con el menú principal la cual nos vendrán en botón salir o cerrar sesión y el registro de las tablas en la parte central como se muestra en la imagen.</a:t>
            </a:r>
          </a:p>
          <a:p>
            <a:endParaRPr lang="es-MX" dirty="0"/>
          </a:p>
        </p:txBody>
      </p:sp>
      <p:pic>
        <p:nvPicPr>
          <p:cNvPr id="4" name="Imagen 3">
            <a:extLst>
              <a:ext uri="{FF2B5EF4-FFF2-40B4-BE49-F238E27FC236}">
                <a16:creationId xmlns:a16="http://schemas.microsoft.com/office/drawing/2014/main" id="{0FF7E7F4-B4D1-42D0-9FEF-D6D0F90A20CE}"/>
              </a:ext>
            </a:extLst>
          </p:cNvPr>
          <p:cNvPicPr/>
          <p:nvPr/>
        </p:nvPicPr>
        <p:blipFill>
          <a:blip r:embed="rId2">
            <a:extLst>
              <a:ext uri="{28A0092B-C50C-407E-A947-70E740481C1C}">
                <a14:useLocalDpi xmlns:a14="http://schemas.microsoft.com/office/drawing/2010/main" val="0"/>
              </a:ext>
            </a:extLst>
          </a:blip>
          <a:stretch>
            <a:fillRect/>
          </a:stretch>
        </p:blipFill>
        <p:spPr>
          <a:xfrm>
            <a:off x="2993493" y="3873817"/>
            <a:ext cx="5148580" cy="2691765"/>
          </a:xfrm>
          <a:prstGeom prst="rect">
            <a:avLst/>
          </a:prstGeom>
        </p:spPr>
      </p:pic>
    </p:spTree>
    <p:extLst>
      <p:ext uri="{BB962C8B-B14F-4D97-AF65-F5344CB8AC3E}">
        <p14:creationId xmlns:p14="http://schemas.microsoft.com/office/powerpoint/2010/main" val="256805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9B00C-611E-4748-8D5F-5A7F859AD593}"/>
              </a:ext>
            </a:extLst>
          </p:cNvPr>
          <p:cNvSpPr>
            <a:spLocks noGrp="1"/>
          </p:cNvSpPr>
          <p:nvPr>
            <p:ph type="title"/>
          </p:nvPr>
        </p:nvSpPr>
        <p:spPr/>
        <p:txBody>
          <a:bodyPr/>
          <a:lstStyle/>
          <a:p>
            <a:r>
              <a:rPr lang="es-MX" b="1" cap="all" dirty="0"/>
              <a:t>Tablas modificables</a:t>
            </a:r>
            <a:br>
              <a:rPr lang="es-MX" b="1" cap="all" dirty="0"/>
            </a:br>
            <a:endParaRPr lang="es-MX" dirty="0"/>
          </a:p>
        </p:txBody>
      </p:sp>
      <p:sp>
        <p:nvSpPr>
          <p:cNvPr id="3" name="Marcador de contenido 2">
            <a:extLst>
              <a:ext uri="{FF2B5EF4-FFF2-40B4-BE49-F238E27FC236}">
                <a16:creationId xmlns:a16="http://schemas.microsoft.com/office/drawing/2014/main" id="{DF52B3F7-B756-459D-B5BC-510BDE5129CF}"/>
              </a:ext>
            </a:extLst>
          </p:cNvPr>
          <p:cNvSpPr>
            <a:spLocks noGrp="1"/>
          </p:cNvSpPr>
          <p:nvPr>
            <p:ph idx="1"/>
          </p:nvPr>
        </p:nvSpPr>
        <p:spPr/>
        <p:txBody>
          <a:bodyPr/>
          <a:lstStyle/>
          <a:p>
            <a:r>
              <a:rPr lang="es-ES" dirty="0"/>
              <a:t>Si le damos a cualquiera de las tablas podremos acceder al registro de los héroes o de los villanos la cual podremos modificar sus datos o agregas y otras características como se muestra a continuación.</a:t>
            </a:r>
          </a:p>
          <a:p>
            <a:endParaRPr lang="es-MX" dirty="0"/>
          </a:p>
        </p:txBody>
      </p:sp>
      <p:pic>
        <p:nvPicPr>
          <p:cNvPr id="4" name="Imagen 3">
            <a:extLst>
              <a:ext uri="{FF2B5EF4-FFF2-40B4-BE49-F238E27FC236}">
                <a16:creationId xmlns:a16="http://schemas.microsoft.com/office/drawing/2014/main" id="{57DDE6A9-1AE5-4204-AA7A-50BE86E8CDD4}"/>
              </a:ext>
            </a:extLst>
          </p:cNvPr>
          <p:cNvPicPr/>
          <p:nvPr/>
        </p:nvPicPr>
        <p:blipFill rotWithShape="1">
          <a:blip r:embed="rId2"/>
          <a:srcRect t="9979" b="15063"/>
          <a:stretch/>
        </p:blipFill>
        <p:spPr bwMode="auto">
          <a:xfrm>
            <a:off x="2139100" y="3599180"/>
            <a:ext cx="6857365" cy="27838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189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2A74C-4C0D-44AA-9E9B-3DF770192FF8}"/>
              </a:ext>
            </a:extLst>
          </p:cNvPr>
          <p:cNvSpPr>
            <a:spLocks noGrp="1"/>
          </p:cNvSpPr>
          <p:nvPr>
            <p:ph type="title"/>
          </p:nvPr>
        </p:nvSpPr>
        <p:spPr>
          <a:xfrm>
            <a:off x="1219200" y="1329268"/>
            <a:ext cx="8761413" cy="706964"/>
          </a:xfrm>
        </p:spPr>
        <p:txBody>
          <a:bodyPr/>
          <a:lstStyle/>
          <a:p>
            <a:r>
              <a:rPr lang="es-MX" b="1" cap="all" dirty="0"/>
              <a:t>Agregar </a:t>
            </a:r>
            <a:br>
              <a:rPr lang="es-MX" b="1" cap="all" dirty="0"/>
            </a:br>
            <a:endParaRPr lang="es-MX" dirty="0"/>
          </a:p>
        </p:txBody>
      </p:sp>
      <p:sp>
        <p:nvSpPr>
          <p:cNvPr id="3" name="Marcador de contenido 2">
            <a:extLst>
              <a:ext uri="{FF2B5EF4-FFF2-40B4-BE49-F238E27FC236}">
                <a16:creationId xmlns:a16="http://schemas.microsoft.com/office/drawing/2014/main" id="{D4FB644F-ED72-48DF-99D8-4FB8EB36F69A}"/>
              </a:ext>
            </a:extLst>
          </p:cNvPr>
          <p:cNvSpPr>
            <a:spLocks noGrp="1"/>
          </p:cNvSpPr>
          <p:nvPr>
            <p:ph idx="1"/>
          </p:nvPr>
        </p:nvSpPr>
        <p:spPr>
          <a:xfrm>
            <a:off x="1154954" y="2603500"/>
            <a:ext cx="8825659" cy="3416300"/>
          </a:xfrm>
        </p:spPr>
        <p:txBody>
          <a:bodyPr/>
          <a:lstStyle/>
          <a:p>
            <a:r>
              <a:rPr lang="es-MX" dirty="0"/>
              <a:t>Para agregar en una tabla necesitamos hacer un </a:t>
            </a:r>
            <a:r>
              <a:rPr lang="es-MX" dirty="0" err="1"/>
              <a:t>insert</a:t>
            </a:r>
            <a:r>
              <a:rPr lang="es-MX" dirty="0"/>
              <a:t> de dicha tabla y poder agregar al héroe o villano al finalizar mostrara un mensaje de que se agregó correctamente el héroe o villano</a:t>
            </a:r>
          </a:p>
        </p:txBody>
      </p:sp>
      <p:pic>
        <p:nvPicPr>
          <p:cNvPr id="7" name="Imagen 6">
            <a:extLst>
              <a:ext uri="{FF2B5EF4-FFF2-40B4-BE49-F238E27FC236}">
                <a16:creationId xmlns:a16="http://schemas.microsoft.com/office/drawing/2014/main" id="{EE711472-33CC-4CE2-8C81-643DD845C433}"/>
              </a:ext>
            </a:extLst>
          </p:cNvPr>
          <p:cNvPicPr/>
          <p:nvPr/>
        </p:nvPicPr>
        <p:blipFill>
          <a:blip r:embed="rId2">
            <a:extLst>
              <a:ext uri="{28A0092B-C50C-407E-A947-70E740481C1C}">
                <a14:useLocalDpi xmlns:a14="http://schemas.microsoft.com/office/drawing/2010/main" val="0"/>
              </a:ext>
            </a:extLst>
          </a:blip>
          <a:stretch>
            <a:fillRect/>
          </a:stretch>
        </p:blipFill>
        <p:spPr>
          <a:xfrm>
            <a:off x="2024380" y="3694430"/>
            <a:ext cx="2834640" cy="1958340"/>
          </a:xfrm>
          <a:prstGeom prst="rect">
            <a:avLst/>
          </a:prstGeom>
        </p:spPr>
      </p:pic>
      <p:pic>
        <p:nvPicPr>
          <p:cNvPr id="8" name="Imagen 7">
            <a:extLst>
              <a:ext uri="{FF2B5EF4-FFF2-40B4-BE49-F238E27FC236}">
                <a16:creationId xmlns:a16="http://schemas.microsoft.com/office/drawing/2014/main" id="{F7387E46-AB2D-4E99-B090-065A1F6606F6}"/>
              </a:ext>
            </a:extLst>
          </p:cNvPr>
          <p:cNvPicPr/>
          <p:nvPr/>
        </p:nvPicPr>
        <p:blipFill>
          <a:blip r:embed="rId3">
            <a:extLst>
              <a:ext uri="{28A0092B-C50C-407E-A947-70E740481C1C}">
                <a14:useLocalDpi xmlns:a14="http://schemas.microsoft.com/office/drawing/2010/main" val="0"/>
              </a:ext>
            </a:extLst>
          </a:blip>
          <a:stretch>
            <a:fillRect/>
          </a:stretch>
        </p:blipFill>
        <p:spPr>
          <a:xfrm>
            <a:off x="5567783" y="3694430"/>
            <a:ext cx="4886325" cy="1733550"/>
          </a:xfrm>
          <a:prstGeom prst="rect">
            <a:avLst/>
          </a:prstGeom>
        </p:spPr>
      </p:pic>
    </p:spTree>
    <p:extLst>
      <p:ext uri="{BB962C8B-B14F-4D97-AF65-F5344CB8AC3E}">
        <p14:creationId xmlns:p14="http://schemas.microsoft.com/office/powerpoint/2010/main" val="46969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BDBEC-0DE2-401F-874E-96AF5AB1D0D3}"/>
              </a:ext>
            </a:extLst>
          </p:cNvPr>
          <p:cNvSpPr>
            <a:spLocks noGrp="1"/>
          </p:cNvSpPr>
          <p:nvPr>
            <p:ph type="title"/>
          </p:nvPr>
        </p:nvSpPr>
        <p:spPr/>
        <p:txBody>
          <a:bodyPr/>
          <a:lstStyle/>
          <a:p>
            <a:r>
              <a:rPr lang="es-MX" dirty="0"/>
              <a:t>EDITAR</a:t>
            </a:r>
          </a:p>
        </p:txBody>
      </p:sp>
      <p:sp>
        <p:nvSpPr>
          <p:cNvPr id="3" name="Marcador de contenido 2">
            <a:extLst>
              <a:ext uri="{FF2B5EF4-FFF2-40B4-BE49-F238E27FC236}">
                <a16:creationId xmlns:a16="http://schemas.microsoft.com/office/drawing/2014/main" id="{67E679B3-E634-45BA-BEBC-4E7EBEABCA98}"/>
              </a:ext>
            </a:extLst>
          </p:cNvPr>
          <p:cNvSpPr>
            <a:spLocks noGrp="1"/>
          </p:cNvSpPr>
          <p:nvPr>
            <p:ph idx="1"/>
          </p:nvPr>
        </p:nvSpPr>
        <p:spPr/>
        <p:txBody>
          <a:bodyPr/>
          <a:lstStyle/>
          <a:p>
            <a:r>
              <a:rPr lang="es-MX" dirty="0"/>
              <a:t>podremos editar el contenido a voluntad y nos aparecerá el dato existente para no equivocarnos o nos aparecerá un mensaje de confirmación al finalizar nos mandará un mensaje de que guardo correctamente y se actualizará la tabla</a:t>
            </a:r>
          </a:p>
        </p:txBody>
      </p:sp>
      <p:pic>
        <p:nvPicPr>
          <p:cNvPr id="4" name="Imagen 3">
            <a:extLst>
              <a:ext uri="{FF2B5EF4-FFF2-40B4-BE49-F238E27FC236}">
                <a16:creationId xmlns:a16="http://schemas.microsoft.com/office/drawing/2014/main" id="{D3C2F4DB-FD61-47DF-84E3-2ABD09E8FE7D}"/>
              </a:ext>
            </a:extLst>
          </p:cNvPr>
          <p:cNvPicPr/>
          <p:nvPr/>
        </p:nvPicPr>
        <p:blipFill>
          <a:blip r:embed="rId2">
            <a:extLst>
              <a:ext uri="{28A0092B-C50C-407E-A947-70E740481C1C}">
                <a14:useLocalDpi xmlns:a14="http://schemas.microsoft.com/office/drawing/2010/main" val="0"/>
              </a:ext>
            </a:extLst>
          </a:blip>
          <a:stretch>
            <a:fillRect/>
          </a:stretch>
        </p:blipFill>
        <p:spPr>
          <a:xfrm>
            <a:off x="1692275" y="3842385"/>
            <a:ext cx="2305050" cy="1789430"/>
          </a:xfrm>
          <a:prstGeom prst="rect">
            <a:avLst/>
          </a:prstGeom>
        </p:spPr>
      </p:pic>
      <p:pic>
        <p:nvPicPr>
          <p:cNvPr id="5" name="Imagen 4">
            <a:extLst>
              <a:ext uri="{FF2B5EF4-FFF2-40B4-BE49-F238E27FC236}">
                <a16:creationId xmlns:a16="http://schemas.microsoft.com/office/drawing/2014/main" id="{F6F34E9A-A57F-4C0D-AAA3-E248375E771E}"/>
              </a:ext>
            </a:extLst>
          </p:cNvPr>
          <p:cNvPicPr/>
          <p:nvPr/>
        </p:nvPicPr>
        <p:blipFill>
          <a:blip r:embed="rId3">
            <a:extLst>
              <a:ext uri="{28A0092B-C50C-407E-A947-70E740481C1C}">
                <a14:useLocalDpi xmlns:a14="http://schemas.microsoft.com/office/drawing/2010/main" val="0"/>
              </a:ext>
            </a:extLst>
          </a:blip>
          <a:stretch>
            <a:fillRect/>
          </a:stretch>
        </p:blipFill>
        <p:spPr>
          <a:xfrm>
            <a:off x="6419215" y="3900170"/>
            <a:ext cx="2884170" cy="1731645"/>
          </a:xfrm>
          <a:prstGeom prst="rect">
            <a:avLst/>
          </a:prstGeom>
        </p:spPr>
      </p:pic>
      <p:pic>
        <p:nvPicPr>
          <p:cNvPr id="6" name="Imagen 5">
            <a:extLst>
              <a:ext uri="{FF2B5EF4-FFF2-40B4-BE49-F238E27FC236}">
                <a16:creationId xmlns:a16="http://schemas.microsoft.com/office/drawing/2014/main" id="{97069110-239D-49CA-9C9C-07926A705DC9}"/>
              </a:ext>
            </a:extLst>
          </p:cNvPr>
          <p:cNvPicPr/>
          <p:nvPr/>
        </p:nvPicPr>
        <p:blipFill>
          <a:blip r:embed="rId4">
            <a:extLst>
              <a:ext uri="{28A0092B-C50C-407E-A947-70E740481C1C}">
                <a14:useLocalDpi xmlns:a14="http://schemas.microsoft.com/office/drawing/2010/main" val="0"/>
              </a:ext>
            </a:extLst>
          </a:blip>
          <a:stretch>
            <a:fillRect/>
          </a:stretch>
        </p:blipFill>
        <p:spPr>
          <a:xfrm>
            <a:off x="3636327" y="4980940"/>
            <a:ext cx="3522345" cy="1301750"/>
          </a:xfrm>
          <a:prstGeom prst="rect">
            <a:avLst/>
          </a:prstGeom>
        </p:spPr>
      </p:pic>
    </p:spTree>
    <p:extLst>
      <p:ext uri="{BB962C8B-B14F-4D97-AF65-F5344CB8AC3E}">
        <p14:creationId xmlns:p14="http://schemas.microsoft.com/office/powerpoint/2010/main" val="379394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FB8B2-BA92-442F-95F8-3F5BE9F10DB7}"/>
              </a:ext>
            </a:extLst>
          </p:cNvPr>
          <p:cNvSpPr>
            <a:spLocks noGrp="1"/>
          </p:cNvSpPr>
          <p:nvPr>
            <p:ph type="title"/>
          </p:nvPr>
        </p:nvSpPr>
        <p:spPr/>
        <p:txBody>
          <a:bodyPr/>
          <a:lstStyle/>
          <a:p>
            <a:r>
              <a:rPr lang="es-MX" dirty="0"/>
              <a:t>ELIMINAR</a:t>
            </a:r>
          </a:p>
        </p:txBody>
      </p:sp>
      <p:sp>
        <p:nvSpPr>
          <p:cNvPr id="3" name="Marcador de contenido 2">
            <a:extLst>
              <a:ext uri="{FF2B5EF4-FFF2-40B4-BE49-F238E27FC236}">
                <a16:creationId xmlns:a16="http://schemas.microsoft.com/office/drawing/2014/main" id="{63ED52C1-537B-4FE6-96E3-2AB3A875AF56}"/>
              </a:ext>
            </a:extLst>
          </p:cNvPr>
          <p:cNvSpPr>
            <a:spLocks noGrp="1"/>
          </p:cNvSpPr>
          <p:nvPr>
            <p:ph idx="1"/>
          </p:nvPr>
        </p:nvSpPr>
        <p:spPr/>
        <p:txBody>
          <a:bodyPr/>
          <a:lstStyle/>
          <a:p>
            <a:r>
              <a:rPr lang="es-MX" dirty="0"/>
              <a:t>Para la eliminación de datos en las tablas hay que tener en cuenta que si los vilanos o héroes registrados ya tienen asignadas ubicaciones o armas u otros componentes de otras tablas como se usa en el criterio solo podrás cambiar el estado de vivo a muerto en caso de ser nuevo registro se podrá eliminar y se le dará un aviso antes de hacer la acción y al finalizar le mandará un mensaje de confirmación</a:t>
            </a:r>
          </a:p>
        </p:txBody>
      </p:sp>
      <p:pic>
        <p:nvPicPr>
          <p:cNvPr id="4" name="Imagen 3">
            <a:extLst>
              <a:ext uri="{FF2B5EF4-FFF2-40B4-BE49-F238E27FC236}">
                <a16:creationId xmlns:a16="http://schemas.microsoft.com/office/drawing/2014/main" id="{D2B23FF4-576A-40BD-9E93-9AA5A2C8D2B5}"/>
              </a:ext>
            </a:extLst>
          </p:cNvPr>
          <p:cNvPicPr/>
          <p:nvPr/>
        </p:nvPicPr>
        <p:blipFill>
          <a:blip r:embed="rId2"/>
          <a:stretch>
            <a:fillRect/>
          </a:stretch>
        </p:blipFill>
        <p:spPr>
          <a:xfrm>
            <a:off x="2211387" y="4467225"/>
            <a:ext cx="6858000" cy="3714750"/>
          </a:xfrm>
          <a:prstGeom prst="rect">
            <a:avLst/>
          </a:prstGeom>
        </p:spPr>
      </p:pic>
    </p:spTree>
    <p:extLst>
      <p:ext uri="{BB962C8B-B14F-4D97-AF65-F5344CB8AC3E}">
        <p14:creationId xmlns:p14="http://schemas.microsoft.com/office/powerpoint/2010/main" val="102933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95AC9-D600-4649-A82F-D56650231165}"/>
              </a:ext>
            </a:extLst>
          </p:cNvPr>
          <p:cNvSpPr>
            <a:spLocks noGrp="1"/>
          </p:cNvSpPr>
          <p:nvPr>
            <p:ph type="title"/>
          </p:nvPr>
        </p:nvSpPr>
        <p:spPr/>
        <p:txBody>
          <a:bodyPr/>
          <a:lstStyle/>
          <a:p>
            <a:r>
              <a:rPr lang="es-ES" dirty="0"/>
              <a:t>Resumen</a:t>
            </a:r>
            <a:endParaRPr lang="es-MX" dirty="0"/>
          </a:p>
        </p:txBody>
      </p:sp>
      <p:sp>
        <p:nvSpPr>
          <p:cNvPr id="3" name="Marcador de contenido 2">
            <a:extLst>
              <a:ext uri="{FF2B5EF4-FFF2-40B4-BE49-F238E27FC236}">
                <a16:creationId xmlns:a16="http://schemas.microsoft.com/office/drawing/2014/main" id="{AF34B2E5-B1A3-48BA-B991-C94A25C55A53}"/>
              </a:ext>
            </a:extLst>
          </p:cNvPr>
          <p:cNvSpPr>
            <a:spLocks noGrp="1"/>
          </p:cNvSpPr>
          <p:nvPr>
            <p:ph idx="1"/>
          </p:nvPr>
        </p:nvSpPr>
        <p:spPr/>
        <p:txBody>
          <a:bodyPr/>
          <a:lstStyle/>
          <a:p>
            <a:r>
              <a:rPr lang="es-ES" dirty="0"/>
              <a:t>A continuación, mostraremos la creación de una base de datos con relación a los héroes </a:t>
            </a:r>
            <a:r>
              <a:rPr lang="es-ES" dirty="0" err="1"/>
              <a:t>dc</a:t>
            </a:r>
            <a:r>
              <a:rPr lang="es-ES" dirty="0"/>
              <a:t> la cual nos enfocamos en crear un registro de héroes, villanos sus componentes como armas, ubicaciones, identidades también mostraremos la creación de una página web funcional con dicha base de datos la cual fue conectada mediante el </a:t>
            </a:r>
            <a:r>
              <a:rPr lang="es-ES" dirty="0" err="1"/>
              <a:t>framework</a:t>
            </a:r>
            <a:r>
              <a:rPr lang="es-ES" dirty="0"/>
              <a:t> de </a:t>
            </a:r>
            <a:r>
              <a:rPr lang="es-ES" dirty="0" err="1"/>
              <a:t>laravel</a:t>
            </a:r>
            <a:r>
              <a:rPr lang="es-ES" dirty="0"/>
              <a:t> usando el método de vista controlador y funciones de </a:t>
            </a:r>
            <a:r>
              <a:rPr lang="es-ES" dirty="0" err="1"/>
              <a:t>php</a:t>
            </a:r>
            <a:r>
              <a:rPr lang="es-ES" dirty="0"/>
              <a:t>, HTML, Bootstrap entre otros mostraremos paso por paso la creación de todo este proyecto la cual fue un reto mayor por falta de conocimiento pero se pudo logra gracias a la dedicación y tiempo de la fecha de entrega mucha lectura de libros en line y la asesoría de compañeros y maestros y mucho tiempo de prueba y error.</a:t>
            </a:r>
            <a:endParaRPr lang="es-MX" dirty="0"/>
          </a:p>
        </p:txBody>
      </p:sp>
    </p:spTree>
    <p:extLst>
      <p:ext uri="{BB962C8B-B14F-4D97-AF65-F5344CB8AC3E}">
        <p14:creationId xmlns:p14="http://schemas.microsoft.com/office/powerpoint/2010/main" val="44906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03B26-D9FF-4404-81E3-C0B07042CF2D}"/>
              </a:ext>
            </a:extLst>
          </p:cNvPr>
          <p:cNvSpPr>
            <a:spLocks noGrp="1"/>
          </p:cNvSpPr>
          <p:nvPr>
            <p:ph type="title"/>
          </p:nvPr>
        </p:nvSpPr>
        <p:spPr/>
        <p:txBody>
          <a:bodyPr/>
          <a:lstStyle/>
          <a:p>
            <a:r>
              <a:rPr lang="es-MX" dirty="0"/>
              <a:t>CONCLUCIONES</a:t>
            </a:r>
          </a:p>
        </p:txBody>
      </p:sp>
      <p:sp>
        <p:nvSpPr>
          <p:cNvPr id="3" name="Marcador de contenido 2">
            <a:extLst>
              <a:ext uri="{FF2B5EF4-FFF2-40B4-BE49-F238E27FC236}">
                <a16:creationId xmlns:a16="http://schemas.microsoft.com/office/drawing/2014/main" id="{6813BEA3-A342-4F82-ADCF-8BE5A3A90B96}"/>
              </a:ext>
            </a:extLst>
          </p:cNvPr>
          <p:cNvSpPr>
            <a:spLocks noGrp="1"/>
          </p:cNvSpPr>
          <p:nvPr>
            <p:ph idx="1"/>
          </p:nvPr>
        </p:nvSpPr>
        <p:spPr>
          <a:xfrm>
            <a:off x="316754" y="2616200"/>
            <a:ext cx="11608546" cy="3670300"/>
          </a:xfrm>
        </p:spPr>
        <p:txBody>
          <a:bodyPr>
            <a:normAutofit fontScale="85000" lnSpcReduction="10000"/>
          </a:bodyPr>
          <a:lstStyle/>
          <a:p>
            <a:r>
              <a:rPr lang="es-ES" dirty="0"/>
              <a:t>Al comienzo de este este problema no se tenían los conocimientos necesario para poder lograr el examen final ya que se requería el conocimiento mínimo de la estructura </a:t>
            </a:r>
            <a:r>
              <a:rPr lang="es-ES" dirty="0" err="1"/>
              <a:t>laravel</a:t>
            </a:r>
            <a:r>
              <a:rPr lang="es-ES" dirty="0"/>
              <a:t>, </a:t>
            </a:r>
            <a:r>
              <a:rPr lang="es-ES" dirty="0" err="1"/>
              <a:t>php</a:t>
            </a:r>
            <a:r>
              <a:rPr lang="es-ES" dirty="0"/>
              <a:t> y HTML sin embargo se fue adquiriendo poco a poco el conocimiento de cada una de estas estructuras y e pudo logra la cual fue muy satisfactorio de mi parte ya que pude hacer mucha practicas lectura de libros y videos las ventajas de este examen fue de que pude hacer todos los requerimiento que se necesitaban la cual fue un logro inmenso y las desventajas fue de que tuve que usar un formato de </a:t>
            </a:r>
            <a:r>
              <a:rPr lang="es-ES" dirty="0" err="1"/>
              <a:t>php</a:t>
            </a:r>
            <a:r>
              <a:rPr lang="es-ES" dirty="0"/>
              <a:t> antiguo ya que los que son actualmente son mas complejos a la hora de usar el método de modelo vista controlador y con la ayuda de un colega que me pudo hacer con el conocimiento de </a:t>
            </a:r>
            <a:r>
              <a:rPr lang="es-ES" dirty="0" err="1"/>
              <a:t>laravel</a:t>
            </a:r>
            <a:r>
              <a:rPr lang="es-ES" dirty="0"/>
              <a:t> fue de manera exitosa y el menor de mis problemas fue la conexión de la base de datos ya que con </a:t>
            </a:r>
            <a:r>
              <a:rPr lang="es-ES" dirty="0" err="1"/>
              <a:t>laravel</a:t>
            </a:r>
            <a:r>
              <a:rPr lang="es-ES" dirty="0"/>
              <a:t> fue mucho más fácil de lo que se ocupa en otras plataformas como programación en este caso con </a:t>
            </a:r>
            <a:r>
              <a:rPr lang="es-ES" dirty="0" err="1"/>
              <a:t>laraver</a:t>
            </a:r>
            <a:r>
              <a:rPr lang="es-ES" dirty="0"/>
              <a:t> solo se requerían los accesos  y la conexión y con las demás practicas fue ya solo de prueba y error de cada uno de las tablas también fue un extenso cansancio de estas practicas ya que mi colega solo me podía dar asesoría de noche la cual se alargaron mucho y el tiempo fue mayor requerido al final de todo me gustó mucho esta prueba ya que pude saber mi límite de resistencia y estrés con la actividades ya que si fue un dolor de cabeza y frustración gracias por esta oportunidad de poder probar mi limites y poder saber que tengo mucho camino por delante y que me tengo que esforzar al máximo en cada actividad ya que es un conocimiento nuevo y todo los días se aprenden cosas nuevas y jamás se deja perder una oportunidad muchas gracias profesor por todo este conocimiento que me dio estoy muy contento de esta materia.</a:t>
            </a:r>
            <a:endParaRPr lang="es-MX" dirty="0"/>
          </a:p>
        </p:txBody>
      </p:sp>
    </p:spTree>
    <p:extLst>
      <p:ext uri="{BB962C8B-B14F-4D97-AF65-F5344CB8AC3E}">
        <p14:creationId xmlns:p14="http://schemas.microsoft.com/office/powerpoint/2010/main" val="111964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316E5-B2F9-40D9-8CF6-E8F6A83C670A}"/>
              </a:ext>
            </a:extLst>
          </p:cNvPr>
          <p:cNvSpPr>
            <a:spLocks noGrp="1"/>
          </p:cNvSpPr>
          <p:nvPr>
            <p:ph type="title"/>
          </p:nvPr>
        </p:nvSpPr>
        <p:spPr>
          <a:xfrm>
            <a:off x="1154954" y="973668"/>
            <a:ext cx="9093946" cy="1109132"/>
          </a:xfrm>
        </p:spPr>
        <p:txBody>
          <a:bodyPr/>
          <a:lstStyle/>
          <a:p>
            <a:r>
              <a:rPr lang="es-ES" dirty="0"/>
              <a:t>CREACION DE BASE DE DATOS (ANÁLISIS Y DISEÑO DE BASE DE DATOS)</a:t>
            </a:r>
            <a:endParaRPr lang="es-MX" dirty="0"/>
          </a:p>
        </p:txBody>
      </p:sp>
      <p:sp>
        <p:nvSpPr>
          <p:cNvPr id="3" name="Marcador de contenido 2">
            <a:extLst>
              <a:ext uri="{FF2B5EF4-FFF2-40B4-BE49-F238E27FC236}">
                <a16:creationId xmlns:a16="http://schemas.microsoft.com/office/drawing/2014/main" id="{167097ED-9D02-4EF5-99E3-E50889BD24C7}"/>
              </a:ext>
            </a:extLst>
          </p:cNvPr>
          <p:cNvSpPr>
            <a:spLocks noGrp="1"/>
          </p:cNvSpPr>
          <p:nvPr>
            <p:ph idx="1"/>
          </p:nvPr>
        </p:nvSpPr>
        <p:spPr>
          <a:xfrm>
            <a:off x="596154" y="2552700"/>
            <a:ext cx="10414746" cy="3632200"/>
          </a:xfrm>
        </p:spPr>
        <p:txBody>
          <a:bodyPr>
            <a:normAutofit fontScale="47500" lnSpcReduction="20000"/>
          </a:bodyPr>
          <a:lstStyle/>
          <a:p>
            <a:r>
              <a:rPr lang="es-ES" dirty="0"/>
              <a:t>Identidades son el primer paso que tenemos que hacer para la creación de una base de datos cada identidad es un objeto exclusivo y único que se le da a cada atributo.</a:t>
            </a:r>
          </a:p>
          <a:p>
            <a:r>
              <a:rPr lang="es-ES" dirty="0"/>
              <a:t>•	Usuario</a:t>
            </a:r>
          </a:p>
          <a:p>
            <a:r>
              <a:rPr lang="es-ES" dirty="0"/>
              <a:t>•	Héroe</a:t>
            </a:r>
          </a:p>
          <a:p>
            <a:r>
              <a:rPr lang="es-ES" dirty="0"/>
              <a:t>•	Villano</a:t>
            </a:r>
          </a:p>
          <a:p>
            <a:r>
              <a:rPr lang="es-ES" dirty="0"/>
              <a:t>•	Super poderes</a:t>
            </a:r>
          </a:p>
          <a:p>
            <a:r>
              <a:rPr lang="es-ES" dirty="0"/>
              <a:t>•	Ocupación</a:t>
            </a:r>
          </a:p>
          <a:p>
            <a:r>
              <a:rPr lang="es-ES" dirty="0"/>
              <a:t>•	Locación</a:t>
            </a:r>
          </a:p>
          <a:p>
            <a:r>
              <a:rPr lang="es-ES" dirty="0"/>
              <a:t>•	Especie</a:t>
            </a:r>
          </a:p>
          <a:p>
            <a:r>
              <a:rPr lang="es-ES" dirty="0"/>
              <a:t>•	Armamento</a:t>
            </a:r>
          </a:p>
          <a:p>
            <a:r>
              <a:rPr lang="es-ES" dirty="0"/>
              <a:t>•	Debilidades</a:t>
            </a:r>
          </a:p>
          <a:p>
            <a:r>
              <a:rPr lang="es-ES" dirty="0"/>
              <a:t>•	Plan de combate</a:t>
            </a:r>
          </a:p>
          <a:p>
            <a:r>
              <a:rPr lang="es-ES" dirty="0"/>
              <a:t>•	Grupo de villanos</a:t>
            </a:r>
          </a:p>
          <a:p>
            <a:r>
              <a:rPr lang="es-ES" dirty="0"/>
              <a:t>•	Grupo de héroes</a:t>
            </a:r>
          </a:p>
          <a:p>
            <a:r>
              <a:rPr lang="es-ES" dirty="0"/>
              <a:t>•	Compañeros</a:t>
            </a:r>
          </a:p>
          <a:p>
            <a:r>
              <a:rPr lang="es-ES" dirty="0"/>
              <a:t>•	Tipo de héroes</a:t>
            </a:r>
          </a:p>
          <a:p>
            <a:endParaRPr lang="es-MX" sz="1000" dirty="0"/>
          </a:p>
        </p:txBody>
      </p:sp>
    </p:spTree>
    <p:extLst>
      <p:ext uri="{BB962C8B-B14F-4D97-AF65-F5344CB8AC3E}">
        <p14:creationId xmlns:p14="http://schemas.microsoft.com/office/powerpoint/2010/main" val="378441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75CEC-7821-42A8-87DC-BF2175C2064C}"/>
              </a:ext>
            </a:extLst>
          </p:cNvPr>
          <p:cNvSpPr>
            <a:spLocks noGrp="1"/>
          </p:cNvSpPr>
          <p:nvPr>
            <p:ph type="title"/>
          </p:nvPr>
        </p:nvSpPr>
        <p:spPr/>
        <p:txBody>
          <a:bodyPr/>
          <a:lstStyle/>
          <a:p>
            <a:r>
              <a:rPr lang="es-MX" dirty="0"/>
              <a:t>IDENTIFICAR LOS ATRIBUTOS</a:t>
            </a:r>
          </a:p>
        </p:txBody>
      </p:sp>
      <p:sp>
        <p:nvSpPr>
          <p:cNvPr id="3" name="Marcador de contenido 2">
            <a:extLst>
              <a:ext uri="{FF2B5EF4-FFF2-40B4-BE49-F238E27FC236}">
                <a16:creationId xmlns:a16="http://schemas.microsoft.com/office/drawing/2014/main" id="{2FBE9A75-3B77-41B0-9C3F-0931695231C1}"/>
              </a:ext>
            </a:extLst>
          </p:cNvPr>
          <p:cNvSpPr>
            <a:spLocks noGrp="1"/>
          </p:cNvSpPr>
          <p:nvPr>
            <p:ph idx="1"/>
          </p:nvPr>
        </p:nvSpPr>
        <p:spPr/>
        <p:txBody>
          <a:bodyPr/>
          <a:lstStyle/>
          <a:p>
            <a:r>
              <a:rPr lang="es-ES" dirty="0"/>
              <a:t>En esta parte tenemos que identificar los atributos la cual consiste en identificar las características de cada identidad o el contenido de estas ya sea rasgo atributos entre otros.</a:t>
            </a:r>
          </a:p>
          <a:p>
            <a:endParaRPr lang="es-ES" dirty="0"/>
          </a:p>
          <a:p>
            <a:r>
              <a:rPr lang="es-ES" dirty="0"/>
              <a:t>•	Usuario: </a:t>
            </a:r>
            <a:r>
              <a:rPr lang="es-ES" dirty="0" err="1"/>
              <a:t>idUser</a:t>
            </a:r>
            <a:r>
              <a:rPr lang="es-ES" dirty="0"/>
              <a:t>, </a:t>
            </a:r>
            <a:r>
              <a:rPr lang="es-ES" dirty="0" err="1"/>
              <a:t>nombreUser</a:t>
            </a:r>
            <a:r>
              <a:rPr lang="es-ES" dirty="0"/>
              <a:t>, </a:t>
            </a:r>
            <a:r>
              <a:rPr lang="es-ES" dirty="0" err="1"/>
              <a:t>password</a:t>
            </a:r>
            <a:r>
              <a:rPr lang="es-ES" dirty="0"/>
              <a:t>, teléfono, correo.</a:t>
            </a:r>
          </a:p>
          <a:p>
            <a:r>
              <a:rPr lang="es-ES" dirty="0"/>
              <a:t>•	Héroe: </a:t>
            </a:r>
            <a:r>
              <a:rPr lang="es-ES" dirty="0" err="1"/>
              <a:t>idHero</a:t>
            </a:r>
            <a:r>
              <a:rPr lang="es-ES" dirty="0"/>
              <a:t>, </a:t>
            </a:r>
            <a:r>
              <a:rPr lang="es-ES" dirty="0" err="1"/>
              <a:t>nombreheroe</a:t>
            </a:r>
            <a:r>
              <a:rPr lang="es-ES" dirty="0"/>
              <a:t>, </a:t>
            </a:r>
            <a:r>
              <a:rPr lang="es-ES" dirty="0" err="1"/>
              <a:t>identidadreal</a:t>
            </a:r>
            <a:r>
              <a:rPr lang="es-ES" dirty="0"/>
              <a:t>, estatus.</a:t>
            </a:r>
          </a:p>
          <a:p>
            <a:r>
              <a:rPr lang="es-ES" dirty="0"/>
              <a:t>•	Villano: </a:t>
            </a:r>
            <a:r>
              <a:rPr lang="es-ES" dirty="0" err="1"/>
              <a:t>idVillano</a:t>
            </a:r>
            <a:r>
              <a:rPr lang="es-ES" dirty="0"/>
              <a:t>, </a:t>
            </a:r>
            <a:r>
              <a:rPr lang="es-ES" dirty="0" err="1"/>
              <a:t>nombreVillano</a:t>
            </a:r>
            <a:r>
              <a:rPr lang="es-ES" dirty="0"/>
              <a:t>, </a:t>
            </a:r>
            <a:r>
              <a:rPr lang="es-ES" dirty="0" err="1"/>
              <a:t>identidadreal</a:t>
            </a:r>
            <a:r>
              <a:rPr lang="es-ES" dirty="0"/>
              <a:t>, estatus.</a:t>
            </a:r>
          </a:p>
          <a:p>
            <a:endParaRPr lang="es-MX" dirty="0"/>
          </a:p>
        </p:txBody>
      </p:sp>
    </p:spTree>
    <p:extLst>
      <p:ext uri="{BB962C8B-B14F-4D97-AF65-F5344CB8AC3E}">
        <p14:creationId xmlns:p14="http://schemas.microsoft.com/office/powerpoint/2010/main" val="271869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CB447-C8DF-40EE-8384-FB76B6A95E21}"/>
              </a:ext>
            </a:extLst>
          </p:cNvPr>
          <p:cNvSpPr>
            <a:spLocks noGrp="1"/>
          </p:cNvSpPr>
          <p:nvPr>
            <p:ph type="title"/>
          </p:nvPr>
        </p:nvSpPr>
        <p:spPr>
          <a:xfrm>
            <a:off x="1187076" y="1253068"/>
            <a:ext cx="8761413" cy="706964"/>
          </a:xfrm>
        </p:spPr>
        <p:txBody>
          <a:bodyPr/>
          <a:lstStyle/>
          <a:p>
            <a:r>
              <a:rPr lang="es-MX" b="1" cap="all" dirty="0"/>
              <a:t>Relación de identidades</a:t>
            </a:r>
            <a:br>
              <a:rPr lang="es-MX" b="1" cap="all" dirty="0"/>
            </a:br>
            <a:endParaRPr lang="es-MX" dirty="0"/>
          </a:p>
        </p:txBody>
      </p:sp>
      <p:sp>
        <p:nvSpPr>
          <p:cNvPr id="3" name="Marcador de contenido 2">
            <a:extLst>
              <a:ext uri="{FF2B5EF4-FFF2-40B4-BE49-F238E27FC236}">
                <a16:creationId xmlns:a16="http://schemas.microsoft.com/office/drawing/2014/main" id="{F506C699-0BF1-4D6B-8261-C2A22EEEE400}"/>
              </a:ext>
            </a:extLst>
          </p:cNvPr>
          <p:cNvSpPr>
            <a:spLocks noGrp="1"/>
          </p:cNvSpPr>
          <p:nvPr>
            <p:ph idx="1"/>
          </p:nvPr>
        </p:nvSpPr>
        <p:spPr/>
        <p:txBody>
          <a:bodyPr/>
          <a:lstStyle/>
          <a:p>
            <a:r>
              <a:rPr lang="es-MX" dirty="0"/>
              <a:t>La relación de identidades es la identificación de uno a otros la cual nos permite identificar la relación y poder tener un control de datos estructurada la hora de la creación de tablas.</a:t>
            </a:r>
          </a:p>
          <a:p>
            <a:pPr lvl="0"/>
            <a:r>
              <a:rPr lang="es-ES" dirty="0"/>
              <a:t>¿Qué relación tiene héroe con villano?</a:t>
            </a:r>
            <a:endParaRPr lang="es-MX" dirty="0"/>
          </a:p>
          <a:p>
            <a:r>
              <a:rPr lang="es-ES" dirty="0"/>
              <a:t>Héroe </a:t>
            </a:r>
            <a:r>
              <a:rPr lang="es-ES" b="1" dirty="0"/>
              <a:t>combate</a:t>
            </a:r>
            <a:r>
              <a:rPr lang="es-ES" dirty="0"/>
              <a:t> villano</a:t>
            </a:r>
            <a:endParaRPr lang="es-MX" dirty="0"/>
          </a:p>
          <a:p>
            <a:pPr lvl="0"/>
            <a:r>
              <a:rPr lang="es-ES" dirty="0"/>
              <a:t>¿Qué relación tiene héroe con super poder?</a:t>
            </a:r>
            <a:endParaRPr lang="es-MX" dirty="0"/>
          </a:p>
          <a:p>
            <a:r>
              <a:rPr lang="es-ES" dirty="0"/>
              <a:t>Héroe</a:t>
            </a:r>
            <a:r>
              <a:rPr lang="es-ES" b="1" dirty="0"/>
              <a:t> tiene</a:t>
            </a:r>
            <a:r>
              <a:rPr lang="es-ES" dirty="0"/>
              <a:t> super poderes</a:t>
            </a:r>
            <a:endParaRPr lang="es-MX" dirty="0"/>
          </a:p>
          <a:p>
            <a:pPr lvl="0"/>
            <a:r>
              <a:rPr lang="es-ES" dirty="0"/>
              <a:t>¿Qué relación tiene héroe con ocupación?</a:t>
            </a:r>
            <a:endParaRPr lang="es-MX" dirty="0"/>
          </a:p>
          <a:p>
            <a:pPr marL="0" indent="0">
              <a:buNone/>
            </a:pPr>
            <a:endParaRPr lang="es-MX" dirty="0"/>
          </a:p>
        </p:txBody>
      </p:sp>
    </p:spTree>
    <p:extLst>
      <p:ext uri="{BB962C8B-B14F-4D97-AF65-F5344CB8AC3E}">
        <p14:creationId xmlns:p14="http://schemas.microsoft.com/office/powerpoint/2010/main" val="290938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658EB-386F-491D-88C5-2AA9D72A6D32}"/>
              </a:ext>
            </a:extLst>
          </p:cNvPr>
          <p:cNvSpPr>
            <a:spLocks noGrp="1"/>
          </p:cNvSpPr>
          <p:nvPr>
            <p:ph type="title"/>
          </p:nvPr>
        </p:nvSpPr>
        <p:spPr/>
        <p:txBody>
          <a:bodyPr/>
          <a:lstStyle/>
          <a:p>
            <a:r>
              <a:rPr lang="es-MX" dirty="0"/>
              <a:t>CARDINALIDAD DE IDENTIDADES</a:t>
            </a:r>
          </a:p>
        </p:txBody>
      </p:sp>
      <p:sp>
        <p:nvSpPr>
          <p:cNvPr id="3" name="Marcador de contenido 2">
            <a:extLst>
              <a:ext uri="{FF2B5EF4-FFF2-40B4-BE49-F238E27FC236}">
                <a16:creationId xmlns:a16="http://schemas.microsoft.com/office/drawing/2014/main" id="{BE510D19-9D3E-450E-B7E3-A3913AE4BB02}"/>
              </a:ext>
            </a:extLst>
          </p:cNvPr>
          <p:cNvSpPr>
            <a:spLocks noGrp="1"/>
          </p:cNvSpPr>
          <p:nvPr>
            <p:ph idx="1"/>
          </p:nvPr>
        </p:nvSpPr>
        <p:spPr/>
        <p:txBody>
          <a:bodyPr>
            <a:normAutofit fontScale="85000" lnSpcReduction="10000"/>
          </a:bodyPr>
          <a:lstStyle/>
          <a:p>
            <a:r>
              <a:rPr lang="es-ES" dirty="0"/>
              <a:t>En esta parte identificamos la cardinalidad de identidades la cual no va a servir para identificar los limites de las identidades la cual nos permitirá dar restricciones cuando ingresemos los datos y podamos tener un orden adecuado a las entidades</a:t>
            </a:r>
          </a:p>
          <a:p>
            <a:r>
              <a:rPr lang="es-ES" dirty="0"/>
              <a:t>•	¿Cuántos héroe combate a Villanos?</a:t>
            </a:r>
          </a:p>
          <a:p>
            <a:r>
              <a:rPr lang="es-ES" dirty="0"/>
              <a:t>Un héroe puede combatir al menos un villano o varios villanos  (1:N) y un villano puede combatir al menos un héroe o varios héroes (1:N)</a:t>
            </a:r>
          </a:p>
          <a:p>
            <a:r>
              <a:rPr lang="es-ES" dirty="0"/>
              <a:t>•	¿Cuántos super poderes puede tener un héroe?</a:t>
            </a:r>
          </a:p>
          <a:p>
            <a:r>
              <a:rPr lang="es-ES" dirty="0"/>
              <a:t>Un super poder puede tener al menos un héroe o varios héroes (1:N) y un héroe puede tener 0 super poderes o varios  super poderes (1:N)</a:t>
            </a:r>
          </a:p>
          <a:p>
            <a:r>
              <a:rPr lang="es-ES" dirty="0"/>
              <a:t>•	¿Cuántas ocupaciones puede tener un héroe?</a:t>
            </a:r>
          </a:p>
          <a:p>
            <a:r>
              <a:rPr lang="es-ES" dirty="0"/>
              <a:t>Un héroe puede tener 0 ocupaciones o varias ocupaciones (0: N) y una ocupación puede tener al menos un héroe o varios héroes (1:N)</a:t>
            </a:r>
          </a:p>
          <a:p>
            <a:endParaRPr lang="es-MX" dirty="0"/>
          </a:p>
        </p:txBody>
      </p:sp>
    </p:spTree>
    <p:extLst>
      <p:ext uri="{BB962C8B-B14F-4D97-AF65-F5344CB8AC3E}">
        <p14:creationId xmlns:p14="http://schemas.microsoft.com/office/powerpoint/2010/main" val="228832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BBB46-DC4E-4EDE-9E4A-DA0FCFFC782D}"/>
              </a:ext>
            </a:extLst>
          </p:cNvPr>
          <p:cNvSpPr>
            <a:spLocks noGrp="1"/>
          </p:cNvSpPr>
          <p:nvPr>
            <p:ph type="title"/>
          </p:nvPr>
        </p:nvSpPr>
        <p:spPr>
          <a:xfrm>
            <a:off x="1187076" y="1164168"/>
            <a:ext cx="8761413" cy="706964"/>
          </a:xfrm>
        </p:spPr>
        <p:txBody>
          <a:bodyPr/>
          <a:lstStyle/>
          <a:p>
            <a:r>
              <a:rPr lang="es-MX" b="1" cap="all" dirty="0"/>
              <a:t>diseño MER</a:t>
            </a:r>
            <a:br>
              <a:rPr lang="es-MX" b="1" cap="all" dirty="0"/>
            </a:br>
            <a:endParaRPr lang="es-MX" dirty="0"/>
          </a:p>
        </p:txBody>
      </p:sp>
      <p:sp>
        <p:nvSpPr>
          <p:cNvPr id="3" name="Marcador de contenido 2">
            <a:extLst>
              <a:ext uri="{FF2B5EF4-FFF2-40B4-BE49-F238E27FC236}">
                <a16:creationId xmlns:a16="http://schemas.microsoft.com/office/drawing/2014/main" id="{4BC583DC-FF76-4C95-A777-E1D26FA8D86F}"/>
              </a:ext>
            </a:extLst>
          </p:cNvPr>
          <p:cNvSpPr>
            <a:spLocks noGrp="1"/>
          </p:cNvSpPr>
          <p:nvPr>
            <p:ph idx="1"/>
          </p:nvPr>
        </p:nvSpPr>
        <p:spPr/>
        <p:txBody>
          <a:bodyPr/>
          <a:lstStyle/>
          <a:p>
            <a:r>
              <a:rPr lang="es-ES" dirty="0"/>
              <a:t> El diseño MER es el modelo de las entidades con la estructura de la base de datos que nos dispone un diagrama que nos ayuda a la fácil lectura de las tablas con todas sus relaciones y cardinalidades.</a:t>
            </a:r>
            <a:endParaRPr lang="es-MX" dirty="0"/>
          </a:p>
        </p:txBody>
      </p:sp>
    </p:spTree>
    <p:extLst>
      <p:ext uri="{BB962C8B-B14F-4D97-AF65-F5344CB8AC3E}">
        <p14:creationId xmlns:p14="http://schemas.microsoft.com/office/powerpoint/2010/main" val="126097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78071-EF50-4691-8EA7-77088ED2DF6D}"/>
              </a:ext>
            </a:extLst>
          </p:cNvPr>
          <p:cNvSpPr>
            <a:spLocks noGrp="1"/>
          </p:cNvSpPr>
          <p:nvPr>
            <p:ph type="title"/>
          </p:nvPr>
        </p:nvSpPr>
        <p:spPr/>
        <p:txBody>
          <a:bodyPr/>
          <a:lstStyle/>
          <a:p>
            <a:r>
              <a:rPr lang="es-ES" dirty="0"/>
              <a:t>IMPLEMENTACIÓN DE BASE DE DATOS</a:t>
            </a:r>
            <a:endParaRPr lang="es-MX" dirty="0"/>
          </a:p>
        </p:txBody>
      </p:sp>
      <p:sp>
        <p:nvSpPr>
          <p:cNvPr id="3" name="Marcador de contenido 2">
            <a:extLst>
              <a:ext uri="{FF2B5EF4-FFF2-40B4-BE49-F238E27FC236}">
                <a16:creationId xmlns:a16="http://schemas.microsoft.com/office/drawing/2014/main" id="{04324C87-1935-4A5C-8B4F-E718883575D3}"/>
              </a:ext>
            </a:extLst>
          </p:cNvPr>
          <p:cNvSpPr>
            <a:spLocks noGrp="1"/>
          </p:cNvSpPr>
          <p:nvPr>
            <p:ph idx="1"/>
          </p:nvPr>
        </p:nvSpPr>
        <p:spPr/>
        <p:txBody>
          <a:bodyPr/>
          <a:lstStyle/>
          <a:p>
            <a:r>
              <a:rPr lang="es-MX" dirty="0"/>
              <a:t>A continuación, mostraremos la creación de la base de datos utilizando créate tables conforma a los diccionarios.</a:t>
            </a:r>
          </a:p>
          <a:p>
            <a:r>
              <a:rPr lang="es-MX" dirty="0"/>
              <a:t>CREATE TABLE </a:t>
            </a:r>
            <a:r>
              <a:rPr lang="es-MX" dirty="0" err="1"/>
              <a:t>User</a:t>
            </a:r>
            <a:r>
              <a:rPr lang="es-MX" dirty="0"/>
              <a:t> (</a:t>
            </a:r>
          </a:p>
          <a:p>
            <a:r>
              <a:rPr lang="es-MX" dirty="0"/>
              <a:t>  `</a:t>
            </a:r>
            <a:r>
              <a:rPr lang="es-MX" dirty="0" err="1"/>
              <a:t>idUser</a:t>
            </a:r>
            <a:r>
              <a:rPr lang="es-MX" dirty="0"/>
              <a:t>` INT(6) NOT NULL AUTO_INCREMENT,</a:t>
            </a:r>
          </a:p>
          <a:p>
            <a:r>
              <a:rPr lang="es-MX" dirty="0"/>
              <a:t>  `</a:t>
            </a:r>
            <a:r>
              <a:rPr lang="es-MX" dirty="0" err="1"/>
              <a:t>nombreUser</a:t>
            </a:r>
            <a:r>
              <a:rPr lang="es-MX" dirty="0"/>
              <a:t>` VARCHAR(45) NOT NULL,</a:t>
            </a:r>
          </a:p>
          <a:p>
            <a:r>
              <a:rPr lang="es-MX" dirty="0"/>
              <a:t>  `</a:t>
            </a:r>
            <a:r>
              <a:rPr lang="es-MX" dirty="0" err="1"/>
              <a:t>passwordUser</a:t>
            </a:r>
            <a:r>
              <a:rPr lang="es-MX" dirty="0"/>
              <a:t>` VARCHAR(45) NOT NULL,</a:t>
            </a:r>
          </a:p>
          <a:p>
            <a:r>
              <a:rPr lang="es-MX" dirty="0"/>
              <a:t>  PRIMARY KEY (`</a:t>
            </a:r>
            <a:r>
              <a:rPr lang="es-MX" dirty="0" err="1"/>
              <a:t>idUser</a:t>
            </a:r>
            <a:r>
              <a:rPr lang="es-MX" dirty="0"/>
              <a:t>`))</a:t>
            </a:r>
          </a:p>
          <a:p>
            <a:r>
              <a:rPr lang="es-MX" dirty="0"/>
              <a:t>ENGINE =  </a:t>
            </a:r>
            <a:r>
              <a:rPr lang="es-MX" dirty="0" err="1"/>
              <a:t>InnoDB</a:t>
            </a:r>
            <a:r>
              <a:rPr lang="es-MX" dirty="0"/>
              <a:t>;</a:t>
            </a:r>
          </a:p>
          <a:p>
            <a:endParaRPr lang="es-MX" dirty="0"/>
          </a:p>
        </p:txBody>
      </p:sp>
    </p:spTree>
    <p:extLst>
      <p:ext uri="{BB962C8B-B14F-4D97-AF65-F5344CB8AC3E}">
        <p14:creationId xmlns:p14="http://schemas.microsoft.com/office/powerpoint/2010/main" val="325215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DCC72-4993-4E9A-B3D2-7FB015DAA292}"/>
              </a:ext>
            </a:extLst>
          </p:cNvPr>
          <p:cNvSpPr>
            <a:spLocks noGrp="1"/>
          </p:cNvSpPr>
          <p:nvPr>
            <p:ph type="title"/>
          </p:nvPr>
        </p:nvSpPr>
        <p:spPr/>
        <p:txBody>
          <a:bodyPr/>
          <a:lstStyle/>
          <a:p>
            <a:r>
              <a:rPr lang="es-MX" b="1" cap="all" dirty="0"/>
              <a:t>Ejecución </a:t>
            </a:r>
            <a:br>
              <a:rPr lang="es-MX" b="1" cap="all" dirty="0"/>
            </a:br>
            <a:endParaRPr lang="es-MX" dirty="0"/>
          </a:p>
        </p:txBody>
      </p:sp>
      <p:sp>
        <p:nvSpPr>
          <p:cNvPr id="3" name="Marcador de contenido 2">
            <a:extLst>
              <a:ext uri="{FF2B5EF4-FFF2-40B4-BE49-F238E27FC236}">
                <a16:creationId xmlns:a16="http://schemas.microsoft.com/office/drawing/2014/main" id="{99DCE3B1-910B-4B25-AACE-237D07993346}"/>
              </a:ext>
            </a:extLst>
          </p:cNvPr>
          <p:cNvSpPr>
            <a:spLocks noGrp="1"/>
          </p:cNvSpPr>
          <p:nvPr>
            <p:ph idx="1"/>
          </p:nvPr>
        </p:nvSpPr>
        <p:spPr/>
        <p:txBody>
          <a:bodyPr/>
          <a:lstStyle/>
          <a:p>
            <a:r>
              <a:rPr lang="es-MX" dirty="0"/>
              <a:t>Después de utilizar los comandos en </a:t>
            </a:r>
            <a:r>
              <a:rPr lang="es-MX" dirty="0" err="1"/>
              <a:t>mariadb</a:t>
            </a:r>
            <a:r>
              <a:rPr lang="es-MX" dirty="0"/>
              <a:t> con éxito quedaría la vista preliminar como muestra la imagen.</a:t>
            </a:r>
          </a:p>
          <a:p>
            <a:endParaRPr lang="es-MX" dirty="0"/>
          </a:p>
        </p:txBody>
      </p:sp>
      <p:pic>
        <p:nvPicPr>
          <p:cNvPr id="4" name="Imagen 3">
            <a:extLst>
              <a:ext uri="{FF2B5EF4-FFF2-40B4-BE49-F238E27FC236}">
                <a16:creationId xmlns:a16="http://schemas.microsoft.com/office/drawing/2014/main" id="{2670F69E-3E57-41E5-85FB-3099E837E35D}"/>
              </a:ext>
            </a:extLst>
          </p:cNvPr>
          <p:cNvPicPr/>
          <p:nvPr/>
        </p:nvPicPr>
        <p:blipFill>
          <a:blip r:embed="rId2">
            <a:extLst>
              <a:ext uri="{28A0092B-C50C-407E-A947-70E740481C1C}">
                <a14:useLocalDpi xmlns:a14="http://schemas.microsoft.com/office/drawing/2010/main" val="0"/>
              </a:ext>
            </a:extLst>
          </a:blip>
          <a:stretch>
            <a:fillRect/>
          </a:stretch>
        </p:blipFill>
        <p:spPr>
          <a:xfrm>
            <a:off x="2349500" y="4311650"/>
            <a:ext cx="6858000" cy="928370"/>
          </a:xfrm>
          <a:prstGeom prst="rect">
            <a:avLst/>
          </a:prstGeom>
        </p:spPr>
      </p:pic>
    </p:spTree>
    <p:extLst>
      <p:ext uri="{BB962C8B-B14F-4D97-AF65-F5344CB8AC3E}">
        <p14:creationId xmlns:p14="http://schemas.microsoft.com/office/powerpoint/2010/main" val="3759125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56</TotalTime>
  <Words>1620</Words>
  <Application>Microsoft Office PowerPoint</Application>
  <PresentationFormat>Panorámica</PresentationFormat>
  <Paragraphs>76</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3</vt:lpstr>
      <vt:lpstr>Sala de reuniones Ion</vt:lpstr>
      <vt:lpstr>Examen final base de datos</vt:lpstr>
      <vt:lpstr>Resumen</vt:lpstr>
      <vt:lpstr>CREACION DE BASE DE DATOS (ANÁLISIS Y DISEÑO DE BASE DE DATOS)</vt:lpstr>
      <vt:lpstr>IDENTIFICAR LOS ATRIBUTOS</vt:lpstr>
      <vt:lpstr>Relación de identidades </vt:lpstr>
      <vt:lpstr>CARDINALIDAD DE IDENTIDADES</vt:lpstr>
      <vt:lpstr>diseño MER </vt:lpstr>
      <vt:lpstr>IMPLEMENTACIÓN DE BASE DE DATOS</vt:lpstr>
      <vt:lpstr>Ejecución  </vt:lpstr>
      <vt:lpstr>Inserción de datos </vt:lpstr>
      <vt:lpstr>EJECUCIÓN DE INSERCIÓN DE DATOS</vt:lpstr>
      <vt:lpstr>CREASION DE PAGINA WEP </vt:lpstr>
      <vt:lpstr>login </vt:lpstr>
      <vt:lpstr>Presentación de PowerPoint</vt:lpstr>
      <vt:lpstr>MENÚ PRINCIPAL</vt:lpstr>
      <vt:lpstr>Tablas modificables </vt:lpstr>
      <vt:lpstr>Agregar  </vt:lpstr>
      <vt:lpstr>EDITAR</vt:lpstr>
      <vt:lpstr>ELIMINAR</vt:lpstr>
      <vt:lpstr>CONCLUCIONES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final base de datos</dc:title>
  <dc:creator>macias ansurez</dc:creator>
  <cp:lastModifiedBy>macias ansurez</cp:lastModifiedBy>
  <cp:revision>3</cp:revision>
  <dcterms:created xsi:type="dcterms:W3CDTF">2020-06-19T17:18:51Z</dcterms:created>
  <dcterms:modified xsi:type="dcterms:W3CDTF">2020-06-19T18:15:41Z</dcterms:modified>
</cp:coreProperties>
</file>