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849AF82F-075E-405E-A5DA-091E505BFB0E}">
          <p14:sldIdLst>
            <p14:sldId id="256"/>
            <p14:sldId id="257"/>
            <p14:sldId id="261"/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gda Alicja Gruszecka" initials="MAG" lastIdx="1" clrIdx="0">
    <p:extLst>
      <p:ext uri="{19B8F6BF-5375-455C-9EA6-DF929625EA0E}">
        <p15:presenceInfo xmlns:p15="http://schemas.microsoft.com/office/powerpoint/2012/main" userId="Magda Alicja Gruszec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 pośredni 4 — Ak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437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450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3927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1769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5052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0490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008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9979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283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96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116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900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117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144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634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028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93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F478DF4-CEC3-42A5-A626-CE3C1B4CF372}" type="datetimeFigureOut">
              <a:rPr lang="pl-PL" smtClean="0"/>
              <a:t>04.01.2018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25BB815-2D82-4EF1-BAB8-0446E19D02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773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Teoria Gier</a:t>
            </a:r>
          </a:p>
        </p:txBody>
      </p:sp>
    </p:spTree>
    <p:extLst>
      <p:ext uri="{BB962C8B-B14F-4D97-AF65-F5344CB8AC3E}">
        <p14:creationId xmlns:p14="http://schemas.microsoft.com/office/powerpoint/2010/main" val="359804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3E804A-F519-4B28-94C0-23612C1E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Orientacje społeczne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566EB2-230E-4FA6-8148-CBFB91B50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84" y="2575420"/>
            <a:ext cx="11249637" cy="4282579"/>
          </a:xfrm>
        </p:spPr>
        <p:txBody>
          <a:bodyPr>
            <a:normAutofit fontScale="85000" lnSpcReduction="10000"/>
          </a:bodyPr>
          <a:lstStyle/>
          <a:p>
            <a:r>
              <a:rPr lang="pl-PL" dirty="0"/>
              <a:t> preferencje co do podziału wyników (dobra) pomiędzy siebie i innych w sytuacji współzależności społecznej</a:t>
            </a:r>
          </a:p>
          <a:p>
            <a:r>
              <a:rPr lang="pl-PL" dirty="0"/>
              <a:t>orientacja indywidualistyczna – dążenie do maksymalizowania własnych zysków</a:t>
            </a:r>
          </a:p>
          <a:p>
            <a:r>
              <a:rPr lang="pl-PL" dirty="0"/>
              <a:t>orientacja kooperacyjna – dążenie do maksymalizowania wspólnych zysków swoich i innej osoby</a:t>
            </a:r>
          </a:p>
          <a:p>
            <a:r>
              <a:rPr lang="pl-PL" dirty="0"/>
              <a:t>orientacja rywalizacyjna – dążenie do maksymalizowania różnicy pomiędzy swoimi zyskami a zyskami innej osoby, z korzyścią dla siebie</a:t>
            </a:r>
          </a:p>
          <a:p>
            <a:r>
              <a:rPr lang="pl-PL" dirty="0"/>
              <a:t>orientacja altruistyczna – dążenie do maksymalizowania zysków innej osoby</a:t>
            </a:r>
          </a:p>
          <a:p>
            <a:r>
              <a:rPr lang="pl-PL" dirty="0"/>
              <a:t>orientacja agresywna – dążenie do minimalizowania zysków drugiej osoby</a:t>
            </a:r>
          </a:p>
          <a:p>
            <a:r>
              <a:rPr lang="pl-PL" dirty="0"/>
              <a:t>orientacja męczeńska – dążenie do maksymalizowania różnicy pomiędzy wynikami swoimi a innej osoby, z korzyścią dla innej osoby</a:t>
            </a:r>
          </a:p>
          <a:p>
            <a:r>
              <a:rPr lang="pl-PL" dirty="0"/>
              <a:t>orientacja masochistyczna – dążenie do minimalizowania własnych zysków</a:t>
            </a:r>
          </a:p>
          <a:p>
            <a:r>
              <a:rPr lang="pl-PL" dirty="0"/>
              <a:t>orientacja sadomasochistyczna – dążenie od minimalizowania wspólnych zysków swoich i innej osoby</a:t>
            </a:r>
          </a:p>
          <a:p>
            <a:r>
              <a:rPr lang="pl-PL" dirty="0"/>
              <a:t>orientacja równościowa – dążenie do minimalizowania różnicy pomiędzy wynikami swoimi a innej osoby</a:t>
            </a:r>
          </a:p>
          <a:p>
            <a:r>
              <a:rPr lang="pl-PL" dirty="0"/>
              <a:t>orientacja minimaksowa – dążenie do maksymalizowania najmniejszego zysku, bez względu na to czyj ten zysk jest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862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0BF32B-5FFA-47CA-9B14-B6E107E5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132505-58E4-4D52-948C-B33D4C85F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https://pl.wikipedia.org/wiki/Teoria_gier</a:t>
            </a:r>
          </a:p>
          <a:p>
            <a:r>
              <a:rPr lang="pl-PL" dirty="0"/>
              <a:t>http://kbo.ue.poznan.pl/marcinkowski/libraryz/wyklad3zb.pdf</a:t>
            </a:r>
          </a:p>
          <a:p>
            <a:r>
              <a:rPr lang="pl-PL" dirty="0"/>
              <a:t>http://www.math.uni.lodz.pl/~kowalcr/TeoriaGier/Wyklad1.pdf</a:t>
            </a:r>
          </a:p>
          <a:p>
            <a:r>
              <a:rPr lang="pl-PL" dirty="0"/>
              <a:t>http://coin.wne.uw.edu.pl/kiuila/Mikro/wyklad9B.pdf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													Przygotowali:</a:t>
            </a:r>
          </a:p>
          <a:p>
            <a:pPr marL="0" indent="0">
              <a:buNone/>
            </a:pPr>
            <a:r>
              <a:rPr lang="pl-PL" dirty="0"/>
              <a:t>													Kamil </a:t>
            </a:r>
            <a:r>
              <a:rPr lang="pl-PL" dirty="0" err="1"/>
              <a:t>Wieniecki</a:t>
            </a:r>
            <a:r>
              <a:rPr lang="pl-PL" dirty="0"/>
              <a:t> </a:t>
            </a:r>
          </a:p>
          <a:p>
            <a:pPr marL="0" indent="0">
              <a:buNone/>
            </a:pPr>
            <a:r>
              <a:rPr lang="pl-PL" dirty="0"/>
              <a:t>													Piotr Wiśniewski</a:t>
            </a:r>
          </a:p>
        </p:txBody>
      </p:sp>
    </p:spTree>
    <p:extLst>
      <p:ext uri="{BB962C8B-B14F-4D97-AF65-F5344CB8AC3E}">
        <p14:creationId xmlns:p14="http://schemas.microsoft.com/office/powerpoint/2010/main" val="309246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Podstawowa terminologia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Gra – dowolna sytuacja konfliktowa, gdzie każdy uczestnik nazywany jest graczem. Każdy gracz obiera pewną strategie postępowania, którą stara się osiągnąć korzyść (w postaci jednostki użyteczności) i przewagę nad pozostałymi graczami. </a:t>
            </a:r>
          </a:p>
          <a:p>
            <a:pPr marL="0" indent="0">
              <a:buNone/>
            </a:pPr>
            <a:r>
              <a:rPr lang="pl-PL" dirty="0"/>
              <a:t>Strategia – kompletny plan działania gracza uwzględniający wszystkie możliwe sytuacje.</a:t>
            </a:r>
          </a:p>
        </p:txBody>
      </p:sp>
    </p:spTree>
    <p:extLst>
      <p:ext uri="{BB962C8B-B14F-4D97-AF65-F5344CB8AC3E}">
        <p14:creationId xmlns:p14="http://schemas.microsoft.com/office/powerpoint/2010/main" val="192306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Teoria gier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Teorią gier nazywamy dział matematyki zajmujący się badaniem optymalnego zachowania w przypadku konfliktu interesów.</a:t>
            </a:r>
          </a:p>
          <a:p>
            <a:pPr marL="0" indent="0">
              <a:buNone/>
            </a:pPr>
            <a:r>
              <a:rPr lang="pl-PL" dirty="0"/>
              <a:t>Teoria gier wywodzi się z badań nad grami hazardowymi. Zastosowanie znajduje się głównie w ekonomii, biologii, socjologii, oraz informatyce (sztuczna inteligencja). Zajmuje się badaniem procesu podejmowania decyzji oraz ich </a:t>
            </a:r>
            <a:r>
              <a:rPr lang="pl-PL"/>
              <a:t>teorią.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Przykładem wykorzystania teorii gier może być symulacja w której producent decyduje o jakości produktu mając na uwadze reakcję rynku i spodziewane zyski (koszty produkcji a sprzedaż).</a:t>
            </a:r>
          </a:p>
        </p:txBody>
      </p:sp>
    </p:spTree>
    <p:extLst>
      <p:ext uri="{BB962C8B-B14F-4D97-AF65-F5344CB8AC3E}">
        <p14:creationId xmlns:p14="http://schemas.microsoft.com/office/powerpoint/2010/main" val="368457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Teoria gier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Teoria gier jest nieco powiązana z teorią decyzji – analizowaniem rozmaitych sytuacji i wyborem optymalnych decyzji. Różnicą jest jednak to, że w teorii gier decyzja jednego gracza wpływa na pozostałych uczestników (jest to tzw. współzależność społeczna), gracze muszą brać pod uwagę decyzje innych uczestników i biorą ich interakcje pod uwagę przy wyborze decyzji. Natomiast teoria decyzji podejmowane działania nie zależą od innych osób niż decydent.</a:t>
            </a:r>
          </a:p>
        </p:txBody>
      </p:sp>
    </p:spTree>
    <p:extLst>
      <p:ext uri="{BB962C8B-B14F-4D97-AF65-F5344CB8AC3E}">
        <p14:creationId xmlns:p14="http://schemas.microsoft.com/office/powerpoint/2010/main" val="249601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gier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/>
              <a:t>Gry o sumie stałej – gdy suma wypłat obu graczy jest stała, szczególny przypadek to gry u sumie zerowej. W grze o sumie stałej zysk jednego gracza oznacza stratę drugiego. W tego typu grach występuje sprzeczność interesów.</a:t>
            </a:r>
          </a:p>
          <a:p>
            <a:pPr>
              <a:buFontTx/>
              <a:buChar char="-"/>
            </a:pPr>
            <a:r>
              <a:rPr lang="pl-PL" dirty="0"/>
              <a:t>Gry sprawiedliwe – gdy wartość oczekiwana wypłaty każdego gracza jest taka sama.</a:t>
            </a:r>
          </a:p>
          <a:p>
            <a:pPr>
              <a:buFontTx/>
              <a:buChar char="-"/>
            </a:pPr>
            <a:r>
              <a:rPr lang="pl-PL" dirty="0"/>
              <a:t>Gry niesprawiedliwe – gdy najwyższa wygrana jednego z graczy przewyższa najwyższą wygraną drugiego gracza.</a:t>
            </a:r>
          </a:p>
          <a:p>
            <a:pPr>
              <a:buFontTx/>
              <a:buChar char="-"/>
            </a:pPr>
            <a:r>
              <a:rPr lang="pl-PL" dirty="0"/>
              <a:t>Gry dwuosobowe i wieloosobowe.</a:t>
            </a:r>
          </a:p>
          <a:p>
            <a:pPr>
              <a:buFontTx/>
              <a:buChar char="-"/>
            </a:pPr>
            <a:r>
              <a:rPr lang="pl-PL" dirty="0"/>
              <a:t>Gry o skończonym i nieskończonym czasie rozgrywki.</a:t>
            </a:r>
          </a:p>
        </p:txBody>
      </p:sp>
    </p:spTree>
    <p:extLst>
      <p:ext uri="{BB962C8B-B14F-4D97-AF65-F5344CB8AC3E}">
        <p14:creationId xmlns:p14="http://schemas.microsoft.com/office/powerpoint/2010/main" val="136309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gier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l-PL" dirty="0"/>
              <a:t>Gry w których gracz ma pełną informację o wypłacie wszystkich graczy.</a:t>
            </a:r>
          </a:p>
          <a:p>
            <a:pPr>
              <a:buFontTx/>
              <a:buChar char="-"/>
            </a:pPr>
            <a:r>
              <a:rPr lang="pl-PL" dirty="0"/>
              <a:t>Gry w których gracz nie ma pełnej informacji o wypłacie wszystkich graczy.</a:t>
            </a:r>
          </a:p>
          <a:p>
            <a:pPr>
              <a:buFontTx/>
              <a:buChar char="-"/>
            </a:pPr>
            <a:r>
              <a:rPr lang="pl-PL" dirty="0"/>
              <a:t>Gry w których gracz podejmuje decyzję o wybraniu strategii bez wiedzy o decyzjach przeciwników (gra w postaci normalnej).</a:t>
            </a:r>
          </a:p>
          <a:p>
            <a:pPr>
              <a:buFontTx/>
              <a:buChar char="-"/>
            </a:pPr>
            <a:r>
              <a:rPr lang="pl-PL" dirty="0"/>
              <a:t>Gry w których gracz podejmuje decyzję na podstawie decyzji innych graczy.</a:t>
            </a:r>
          </a:p>
          <a:p>
            <a:pPr>
              <a:buFontTx/>
              <a:buChar char="-"/>
            </a:pPr>
            <a:endParaRPr lang="pl-PL" dirty="0"/>
          </a:p>
          <a:p>
            <a:pPr marL="0" indent="0">
              <a:buNone/>
            </a:pPr>
            <a:r>
              <a:rPr lang="pl-PL" dirty="0"/>
              <a:t>Najbardziej konkretne wyniki daje teoria gier dwuosobowych o sumie stałej.</a:t>
            </a:r>
          </a:p>
        </p:txBody>
      </p:sp>
    </p:spTree>
    <p:extLst>
      <p:ext uri="{BB962C8B-B14F-4D97-AF65-F5344CB8AC3E}">
        <p14:creationId xmlns:p14="http://schemas.microsoft.com/office/powerpoint/2010/main" val="257743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4F4452-D1E9-4CC8-AF29-B0649446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Macierz wypłat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CEBDBE-52E8-4175-ADFF-8B9BCCE7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Zwykle grę obrazuje się za pomocą macierzy wypłat, reprezentującej graczy, ich strategie i wypłaty przypisane tym strategiom.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46003AD-62AC-421D-ABFB-0FFF50D97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76" y="3538668"/>
            <a:ext cx="3948037" cy="25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0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D8C128-7041-48C0-B413-DD55CFE5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Dylemat więźnia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2D97B52-51BB-46FC-81A5-097B070C1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30" y="2414798"/>
            <a:ext cx="5572903" cy="1629002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4A4EBFE-AACE-4E3C-95B3-CF2BDE927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875" y="2986377"/>
            <a:ext cx="3229426" cy="1057423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599535B2-50C9-4D8C-86C4-E1848E51D13C}"/>
              </a:ext>
            </a:extLst>
          </p:cNvPr>
          <p:cNvSpPr txBox="1"/>
          <p:nvPr/>
        </p:nvSpPr>
        <p:spPr>
          <a:xfrm>
            <a:off x="6970763" y="2709378"/>
            <a:ext cx="3036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Przykładowa macierz wypłat: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01ADF7AA-60B7-4080-BFD0-02A505D7A3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30" y="5213693"/>
            <a:ext cx="3238952" cy="1114581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6951136-4EA6-4D64-9E52-09BE2A701F06}"/>
              </a:ext>
            </a:extLst>
          </p:cNvPr>
          <p:cNvSpPr txBox="1"/>
          <p:nvPr/>
        </p:nvSpPr>
        <p:spPr>
          <a:xfrm>
            <a:off x="411730" y="4777966"/>
            <a:ext cx="3146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W ogólnej postaci, dylemat przedstawia się jako macierz:</a:t>
            </a:r>
          </a:p>
          <a:p>
            <a:br>
              <a:rPr lang="pl-PL" dirty="0"/>
            </a:br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E134CF6-98E5-4288-BFE8-5780913BE804}"/>
              </a:ext>
            </a:extLst>
          </p:cNvPr>
          <p:cNvSpPr txBox="1"/>
          <p:nvPr/>
        </p:nvSpPr>
        <p:spPr>
          <a:xfrm>
            <a:off x="3650682" y="5516285"/>
            <a:ext cx="56543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i="1" dirty="0"/>
              <a:t>T</a:t>
            </a:r>
            <a:r>
              <a:rPr lang="pl-PL" sz="1200" dirty="0"/>
              <a:t> – określa pokusę zdrady (wypłatę za zdradę, gdy drugi współpracuje),</a:t>
            </a:r>
          </a:p>
          <a:p>
            <a:r>
              <a:rPr lang="pl-PL" sz="1200" i="1" dirty="0"/>
              <a:t>R</a:t>
            </a:r>
            <a:r>
              <a:rPr lang="pl-PL" sz="1200" dirty="0"/>
              <a:t> – nagrodę za obopólną współpracę,</a:t>
            </a:r>
          </a:p>
          <a:p>
            <a:r>
              <a:rPr lang="pl-PL" sz="1200" i="1" dirty="0"/>
              <a:t>P</a:t>
            </a:r>
            <a:r>
              <a:rPr lang="pl-PL" sz="1200" dirty="0"/>
              <a:t> – karę za obopólną zdradę,</a:t>
            </a:r>
          </a:p>
          <a:p>
            <a:r>
              <a:rPr lang="pl-PL" sz="1200" i="1" dirty="0"/>
              <a:t>S</a:t>
            </a:r>
            <a:r>
              <a:rPr lang="pl-PL" sz="1200" dirty="0"/>
              <a:t> – wypłatę zdradzonego.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7580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985874-C1B4-4D4A-A66A-DD60AD6F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Równowaga </a:t>
            </a:r>
            <a:r>
              <a:rPr lang="pl-PL" dirty="0" err="1"/>
              <a:t>Nash’a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1C6646-9C40-4A70-8BB8-200767AF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Rozważmy grę dwuosobową. Równowagą </a:t>
            </a:r>
            <a:r>
              <a:rPr lang="pl-PL" dirty="0" err="1"/>
              <a:t>Nasha</a:t>
            </a:r>
            <a:r>
              <a:rPr lang="pl-PL" dirty="0"/>
              <a:t> jest następujący wybór. Wybór gracza A jest optymalny dla wyboru gracza B i wybór gracza B jest optymalny przy danym wyborze A. Inaczej: wybieram to, co jest dla mnie najlepsze, gdy ty robisz to, co robisz. Ty robisz to, co jest dla ciebie najlepsze, gdy ja robię to, co robię.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0C71104-D48D-4D5B-853E-83C9FBF5D5E7}"/>
              </a:ext>
            </a:extLst>
          </p:cNvPr>
          <p:cNvSpPr/>
          <p:nvPr/>
        </p:nvSpPr>
        <p:spPr>
          <a:xfrm>
            <a:off x="5134459" y="4311650"/>
            <a:ext cx="5672380" cy="21387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A22CA646-373D-4A1A-B79A-193579E22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10088"/>
              </p:ext>
            </p:extLst>
          </p:nvPr>
        </p:nvGraphicFramePr>
        <p:xfrm>
          <a:off x="5134459" y="4311650"/>
          <a:ext cx="5672380" cy="213876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90793">
                  <a:extLst>
                    <a:ext uri="{9D8B030D-6E8A-4147-A177-3AD203B41FA5}">
                      <a16:colId xmlns:a16="http://schemas.microsoft.com/office/drawing/2014/main" val="3187223182"/>
                    </a:ext>
                  </a:extLst>
                </a:gridCol>
                <a:gridCol w="1885969">
                  <a:extLst>
                    <a:ext uri="{9D8B030D-6E8A-4147-A177-3AD203B41FA5}">
                      <a16:colId xmlns:a16="http://schemas.microsoft.com/office/drawing/2014/main" val="4277849539"/>
                    </a:ext>
                  </a:extLst>
                </a:gridCol>
                <a:gridCol w="1895618">
                  <a:extLst>
                    <a:ext uri="{9D8B030D-6E8A-4147-A177-3AD203B41FA5}">
                      <a16:colId xmlns:a16="http://schemas.microsoft.com/office/drawing/2014/main" val="1857558607"/>
                    </a:ext>
                  </a:extLst>
                </a:gridCol>
              </a:tblGrid>
              <a:tr h="712922">
                <a:tc>
                  <a:txBody>
                    <a:bodyPr/>
                    <a:lstStyle/>
                    <a:p>
                      <a:endParaRPr lang="pl-P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B milczy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B zeznaje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837214"/>
                  </a:ext>
                </a:extLst>
              </a:tr>
              <a:tr h="712922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A milczy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A: 6 miesięcy</a:t>
                      </a:r>
                    </a:p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B: 6 miesięcy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A: 10 lat</a:t>
                      </a:r>
                    </a:p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B: Wolny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234106"/>
                  </a:ext>
                </a:extLst>
              </a:tr>
              <a:tr h="712922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A zeznaje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A: Wolny</a:t>
                      </a:r>
                    </a:p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B: 10 lat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A: 5 lat</a:t>
                      </a:r>
                    </a:p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B: 5 lat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11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035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Jon (sala konferencyjna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Jon (sala konferencyjn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 (sala konferencyjn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312</TotalTime>
  <Words>722</Words>
  <Application>Microsoft Office PowerPoint</Application>
  <PresentationFormat>Panoramiczny</PresentationFormat>
  <Paragraphs>70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Jon (sala konferencyjna)</vt:lpstr>
      <vt:lpstr>Teoria Gier</vt:lpstr>
      <vt:lpstr>Podstawowa terminologia</vt:lpstr>
      <vt:lpstr>Teoria gier</vt:lpstr>
      <vt:lpstr>Teoria gier</vt:lpstr>
      <vt:lpstr>Podział gier</vt:lpstr>
      <vt:lpstr>Podział gier</vt:lpstr>
      <vt:lpstr>Macierz wypłat</vt:lpstr>
      <vt:lpstr>Dylemat więźnia</vt:lpstr>
      <vt:lpstr>Równowaga Nash’a</vt:lpstr>
      <vt:lpstr>Orientacje społeczne</vt:lpstr>
      <vt:lpstr>Bibliografia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Gier</dc:title>
  <dc:creator>Wienio</dc:creator>
  <cp:lastModifiedBy>Magda Alicja Gruszecka</cp:lastModifiedBy>
  <cp:revision>20</cp:revision>
  <dcterms:created xsi:type="dcterms:W3CDTF">2017-12-23T11:18:49Z</dcterms:created>
  <dcterms:modified xsi:type="dcterms:W3CDTF">2018-01-04T18:20:23Z</dcterms:modified>
</cp:coreProperties>
</file>