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RaPkfD6KiI2eXTlaeT1GfFUxN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166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86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2128025" y="1041555"/>
            <a:ext cx="7935900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города Москвы ​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29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«Колледж малого бизнеса № 4»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894316" y="3018891"/>
            <a:ext cx="112217" cy="6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2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ru-RU" sz="3800" b="0" i="0" u="none" strike="noStrike" cap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559347" y="2173951"/>
            <a:ext cx="5073305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3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 на тему:</a:t>
            </a:r>
            <a:br>
              <a:rPr lang="ru-RU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28050" y="2620625"/>
            <a:ext cx="79359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электронной очереди для поликлиники,</a:t>
            </a:r>
          </a:p>
          <a:p>
            <a:pPr lvl="0" algn="ctr"/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включающей онлайн-запись, отслеживание очереди и SMS-уведомления для пациентов»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000275" y="5083325"/>
            <a:ext cx="4577400" cy="92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выполнила Рамазанова 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иляра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Дамировна</a:t>
            </a:r>
            <a:endParaRPr lang="ru-RU"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111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 группы ИПО-</a:t>
            </a: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31.22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273193" y="6404580"/>
            <a:ext cx="1645612" cy="31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2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2025​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 descr="E:\УП.03\презентация\thumbnail_Outlook-1ji3zkw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1722" y="5027"/>
            <a:ext cx="1808554" cy="114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 dirty="0"/>
              <a:t>Тестирование (пример для авторизации или входа)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6D71F6-F0B9-413D-BC97-93B357CFF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4" y="1834836"/>
            <a:ext cx="3314153" cy="26807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B55718-38A2-49B3-ABCB-F3D0EF19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85" y="1845413"/>
            <a:ext cx="3336711" cy="26701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806114-964B-43AF-ACA2-2475E462E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607" y="1858890"/>
            <a:ext cx="3293934" cy="2670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411BB5-4114-4924-BB6D-39B6A282C2AD}"/>
              </a:ext>
            </a:extLst>
          </p:cNvPr>
          <p:cNvSpPr txBox="1"/>
          <p:nvPr/>
        </p:nvSpPr>
        <p:spPr>
          <a:xfrm>
            <a:off x="922596" y="4802820"/>
            <a:ext cx="210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1 – Ввод данных для регистрации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FA98C-517D-4B86-9150-949762F2AF2D}"/>
              </a:ext>
            </a:extLst>
          </p:cNvPr>
          <p:cNvSpPr txBox="1"/>
          <p:nvPr/>
        </p:nvSpPr>
        <p:spPr>
          <a:xfrm>
            <a:off x="4928829" y="4802820"/>
            <a:ext cx="189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2 – Вход, если аккаунт уже есть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EEDEA-703C-4E21-A534-32B70FC04120}"/>
              </a:ext>
            </a:extLst>
          </p:cNvPr>
          <p:cNvSpPr txBox="1"/>
          <p:nvPr/>
        </p:nvSpPr>
        <p:spPr>
          <a:xfrm>
            <a:off x="8684821" y="4802820"/>
            <a:ext cx="204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3 – Регистрация прошла успешно!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2A3F5-7444-4B02-A58F-F08EC1A2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3" y="1809057"/>
            <a:ext cx="4846360" cy="32398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C48B91-F85F-4F67-9DB6-A0341DCC4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72" y="815308"/>
            <a:ext cx="3845104" cy="23083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AB3F4-D398-49A1-A398-205ACF15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74" y="3468093"/>
            <a:ext cx="4686300" cy="2796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Тестирование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420182" y="5211343"/>
            <a:ext cx="2468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таблицы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7643545" y="5176540"/>
            <a:ext cx="24688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ru-RU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таблицы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Doctors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96459A-B0E0-3811-1B42-7FE8CD70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498" y="2452730"/>
            <a:ext cx="5612973" cy="14032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FBACF-787B-6716-6EED-C5D71D3C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8" r="55317"/>
          <a:stretch>
            <a:fillRect/>
          </a:stretch>
        </p:blipFill>
        <p:spPr>
          <a:xfrm>
            <a:off x="593908" y="1657219"/>
            <a:ext cx="3856383" cy="14032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7AB91-02BA-DE89-8373-481AE104CA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76"/>
          <a:stretch>
            <a:fillRect/>
          </a:stretch>
        </p:blipFill>
        <p:spPr>
          <a:xfrm>
            <a:off x="415600" y="3326629"/>
            <a:ext cx="4582245" cy="1352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Достигнуто в курсовой работе:</a:t>
            </a:r>
            <a:endParaRPr b="0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 b="0" i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Разработана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электронной очереди для поликлиник, обеспечивающая удобную онлайн-запись, прозрачное отслеживание очереди в реальном времени и своевременное информирование пациентов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</a:t>
            </a:r>
            <a:r>
              <a:rPr lang="ru-RU" b="1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азработано:</a:t>
            </a:r>
            <a:endParaRPr lang="ru-RU" b="0" i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 с пользовательским интерфейсом на основе </a:t>
            </a:r>
            <a:r>
              <a:rPr lang="en-US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Forms (C#)</a:t>
            </a:r>
            <a:r>
              <a:rPr lang="ru-RU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часть для взаимодействия с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ASP.NET Core Web API (C#).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ru-RU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 </a:t>
            </a:r>
            <a:r>
              <a:rPr lang="ru-RU" b="0" i="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расширением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NpgSQL</a:t>
            </a:r>
            <a:r>
              <a:rPr lang="ru-RU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хранения данных.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rebuchet MS"/>
              <a:buNone/>
            </a:pPr>
            <a:r>
              <a:rPr lang="ru-RU" sz="600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97"/>
              <a:buFont typeface="Trebuchet MS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41565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4572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курсовой работы является создание интегрированного программного решения, которое существенно повысит эффективность работы поликлиники и улучшит качество обслуживания пациентов.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2" descr="https://avatars.mds.yandex.net/i?id=6b3d0660ae1506e7b73268e04039a8c889880b61-12901607-images-thumbs&amp;n=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8610" y="4176440"/>
            <a:ext cx="3434780" cy="228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14"/>
              <a:buFont typeface="Trebuchet MS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 курсовой работы: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317946" y="1371790"/>
            <a:ext cx="11360700" cy="489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>
              <a:buNone/>
            </a:pPr>
            <a:r>
              <a:rPr lang="ru-RU" sz="1600" b="1" dirty="0"/>
              <a:t>1.</a:t>
            </a:r>
            <a:r>
              <a:rPr lang="ru-RU" sz="1600" dirty="0"/>
              <a:t> </a:t>
            </a:r>
            <a:r>
              <a:rPr lang="ru-RU" sz="1600" dirty="0">
                <a:solidFill>
                  <a:schemeClr val="tx1"/>
                </a:solidFill>
              </a:rPr>
              <a:t>Управление записями на прием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Внедрение систем онлайн-записи для удобства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Автоматизация подтверждения записей и уведомлений о предстоящих приемах</a:t>
            </a:r>
          </a:p>
          <a:p>
            <a:pPr marL="76200" indent="0"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76200" indent="0">
              <a:buNone/>
            </a:pPr>
            <a:r>
              <a:rPr lang="ru-RU" sz="1600" b="1" dirty="0">
                <a:solidFill>
                  <a:schemeClr val="tx1"/>
                </a:solidFill>
              </a:rPr>
              <a:t>2. </a:t>
            </a:r>
            <a:r>
              <a:rPr lang="ru-RU" sz="1600" dirty="0">
                <a:solidFill>
                  <a:schemeClr val="tx1"/>
                </a:solidFill>
              </a:rPr>
              <a:t>Отслеживание очередей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Внедрение электронных медицинских карт для хранения и обработки информации о пациентах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Информирование пациентов о статусе их записи и ориентировочном времени приема</a:t>
            </a:r>
          </a:p>
          <a:p>
            <a:pPr marL="76200" lvl="0" indent="0"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76200" lvl="0" indent="0">
              <a:buNone/>
            </a:pPr>
            <a:r>
              <a:rPr lang="ru-RU" sz="1600" b="1" dirty="0">
                <a:solidFill>
                  <a:schemeClr val="tx1"/>
                </a:solidFill>
              </a:rPr>
              <a:t>3.</a:t>
            </a:r>
            <a:r>
              <a:rPr lang="ru-RU" sz="1600" dirty="0">
                <a:solidFill>
                  <a:schemeClr val="tx1"/>
                </a:solidFill>
              </a:rPr>
              <a:t> Управление медицинскими данными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Внедрение электронных медицинских карт для хранения и обработки информации о пациентах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Упрощение доступа к медицинским данным и истории болезней</a:t>
            </a:r>
          </a:p>
          <a:p>
            <a:pPr marL="76200" lvl="0" indent="0"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76200" lvl="0" indent="0">
              <a:buNone/>
            </a:pPr>
            <a:r>
              <a:rPr lang="ru-RU" sz="1600" b="1" dirty="0">
                <a:solidFill>
                  <a:schemeClr val="tx1"/>
                </a:solidFill>
              </a:rPr>
              <a:t>4.</a:t>
            </a:r>
            <a:r>
              <a:rPr lang="ru-RU" sz="1600" dirty="0">
                <a:solidFill>
                  <a:schemeClr val="tx1"/>
                </a:solidFill>
              </a:rPr>
              <a:t> Анализ и отчетность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Сбор и анализ статистических данных о посещаемости, пропусках приемов и производительности медицинского персонала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Генерация отчетов для руководства и анализа эффективности работы поликлиники</a:t>
            </a:r>
          </a:p>
          <a:p>
            <a:pPr marL="76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14"/>
              <a:buFont typeface="Trebuchet MS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ru-RU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Актуальность темы</a:t>
            </a:r>
            <a:endParaRPr dirty="0"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353456" y="1611487"/>
            <a:ext cx="11360700" cy="16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>
              <a:buNone/>
            </a:pPr>
            <a:r>
              <a:rPr lang="ru-RU" sz="1600" b="1" dirty="0"/>
              <a:t>	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последние годы наблюдается устойчивый рост числа обращений граждан в медицинские учреждения, что приводит к увеличению нагрузки на поликлинику и затруднениям в управлении потоками пациентов. В условиях ограниченных ресурсов и необходимости эффективного использования времени медицинских работников, разработка системы не только целесообразной, но и необходимой.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F1E90-78E4-4C6A-805E-05DCB12FC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0"/>
          <a:stretch/>
        </p:blipFill>
        <p:spPr bwMode="auto">
          <a:xfrm>
            <a:off x="1004656" y="3730240"/>
            <a:ext cx="4572000" cy="18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42C47-22D1-484E-9859-AC0BDD46A154}"/>
              </a:ext>
            </a:extLst>
          </p:cNvPr>
          <p:cNvSpPr txBox="1"/>
          <p:nvPr/>
        </p:nvSpPr>
        <p:spPr>
          <a:xfrm>
            <a:off x="2105487" y="5748412"/>
            <a:ext cx="237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ru-RU" dirty="0"/>
              <a:t>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регистратуру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099B6F-8E3E-4C6F-B139-D026FDB1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14" y="3284738"/>
            <a:ext cx="4572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3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53456" y="24348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14"/>
              <a:buFont typeface="Trebuchet MS"/>
              <a:buNone/>
            </a:pPr>
            <a:r>
              <a:rPr lang="ru-RU" sz="3600" dirty="0">
                <a:latin typeface="Times New Roman"/>
                <a:ea typeface="Roboto"/>
                <a:cs typeface="Times New Roman"/>
                <a:sym typeface="Times New Roman"/>
              </a:rPr>
              <a:t>Анализ платформ конкурентов</a:t>
            </a:r>
            <a:endParaRPr sz="7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D779D-8BC5-4F36-A7D4-293473F56404}"/>
              </a:ext>
            </a:extLst>
          </p:cNvPr>
          <p:cNvSpPr txBox="1"/>
          <p:nvPr/>
        </p:nvSpPr>
        <p:spPr>
          <a:xfrm>
            <a:off x="1597980" y="1473689"/>
            <a:ext cx="181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ЕМИАС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75289-DDDE-44E8-AE82-15028DF2A38D}"/>
              </a:ext>
            </a:extLst>
          </p:cNvPr>
          <p:cNvSpPr txBox="1"/>
          <p:nvPr/>
        </p:nvSpPr>
        <p:spPr>
          <a:xfrm>
            <a:off x="5344357" y="1473690"/>
            <a:ext cx="2278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МедЭксперт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685E5-2E78-4CF4-B9A5-678077B57A9C}"/>
              </a:ext>
            </a:extLst>
          </p:cNvPr>
          <p:cNvSpPr txBox="1"/>
          <p:nvPr/>
        </p:nvSpPr>
        <p:spPr>
          <a:xfrm>
            <a:off x="719091" y="2275767"/>
            <a:ext cx="35688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Онлайн-запись к врачу через сайт или приложение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пациента с историей посещений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регистратурой поликлиники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Государственная поддержка, высокая надежность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 для пациентов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кастомизация ( только для Москвы)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Иногда возникают задержки с уведомлениями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537AC-3259-409F-8B4C-D13E76364F4E}"/>
              </a:ext>
            </a:extLst>
          </p:cNvPr>
          <p:cNvSpPr txBox="1"/>
          <p:nvPr/>
        </p:nvSpPr>
        <p:spPr>
          <a:xfrm>
            <a:off x="5036573" y="2275767"/>
            <a:ext cx="32995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Онлайн-запись через сайт или приложение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управление очередью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уведомления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настройки под разные медучреждения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разных платформ (веб,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IOS, Android)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Платная лицензия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обучения персонала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DA5555-52C8-47D4-8CF0-0B9FE24E19B2}"/>
              </a:ext>
            </a:extLst>
          </p:cNvPr>
          <p:cNvSpPr txBox="1"/>
          <p:nvPr/>
        </p:nvSpPr>
        <p:spPr>
          <a:xfrm>
            <a:off x="8640935" y="1289022"/>
            <a:ext cx="320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QMS (Queue Management System)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FCE7E-9EBC-4F9B-A7E1-B661D4E59F70}"/>
              </a:ext>
            </a:extLst>
          </p:cNvPr>
          <p:cNvSpPr txBox="1"/>
          <p:nvPr/>
        </p:nvSpPr>
        <p:spPr>
          <a:xfrm>
            <a:off x="8414596" y="2275767"/>
            <a:ext cx="32995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очередь с табло в поликлинике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через терминалы, сайт или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электронными медкартами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крупных медицинских центров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распределение пациентов по врачам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 внедрения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Ориентирована на офлайн - регистрацию</a:t>
            </a:r>
          </a:p>
        </p:txBody>
      </p:sp>
    </p:spTree>
    <p:extLst>
      <p:ext uri="{BB962C8B-B14F-4D97-AF65-F5344CB8AC3E}">
        <p14:creationId xmlns:p14="http://schemas.microsoft.com/office/powerpoint/2010/main" val="387383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4273290" y="246888"/>
            <a:ext cx="3563796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технологий</a:t>
            </a:r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112296" y="897538"/>
            <a:ext cx="8229599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разработки: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(VS) – среда разработки для C#.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с поставщиком данных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Npgsql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для хранения и обработки.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API: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ASP.NET Core Web –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для разработки серверной части</a:t>
            </a:r>
            <a:endParaRPr lang="ru-RU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Языки и технологии:</a:t>
            </a:r>
            <a:endParaRPr lang="ru-RU"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C# – основной язык программирования.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Figma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– для создания пользовательского интерфейса.</a:t>
            </a:r>
            <a:endParaRPr dirty="0"/>
          </a:p>
        </p:txBody>
      </p:sp>
      <p:pic>
        <p:nvPicPr>
          <p:cNvPr id="94" name="Google Shape;94;p5" descr="Picture backgrou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8784" y="500257"/>
            <a:ext cx="2351026" cy="146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 descr="Picture backgroun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6363" y="1830522"/>
            <a:ext cx="2351026" cy="136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58984" y="4888353"/>
            <a:ext cx="1728537" cy="172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B4127FE-37B3-4062-97F9-B93A346E8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969" y="3472862"/>
            <a:ext cx="2512030" cy="129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 dirty="0"/>
              <a:t>Архитектура системы</a:t>
            </a:r>
            <a:endParaRPr dirty="0"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1"/>
          </p:nvPr>
        </p:nvSpPr>
        <p:spPr>
          <a:xfrm>
            <a:off x="230819" y="1545511"/>
            <a:ext cx="400304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Пользовательский интерфейс: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Forms (.NET Framework)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Серверная часть: Взаимодействие с внешними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ASP.NET Core Web API (C#)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данных: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</a:t>
            </a: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17.4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1C1E89-0970-CB91-0409-D0B6432C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53" y="1313275"/>
            <a:ext cx="7341747" cy="5227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База данных</a:t>
            </a:r>
            <a:endParaRPr/>
          </a:p>
        </p:txBody>
      </p:sp>
      <p:sp>
        <p:nvSpPr>
          <p:cNvPr id="115" name="Google Shape;115;p7"/>
          <p:cNvSpPr txBox="1"/>
          <p:nvPr/>
        </p:nvSpPr>
        <p:spPr>
          <a:xfrm>
            <a:off x="809708" y="1572728"/>
            <a:ext cx="4609813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 базы данных: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Хранение данных пациентов.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Хранение данных врачей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Хранение записей и очередей.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Интеграция с поставщиком данных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Npgsql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(поддержка данных).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769A8-B2C3-430D-BCA1-120BD25B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81" y="730145"/>
            <a:ext cx="4162593" cy="4997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4F458-6020-4307-8C29-1CCA47B99ADE}"/>
              </a:ext>
            </a:extLst>
          </p:cNvPr>
          <p:cNvSpPr txBox="1"/>
          <p:nvPr/>
        </p:nvSpPr>
        <p:spPr>
          <a:xfrm>
            <a:off x="1079299" y="3789096"/>
            <a:ext cx="44898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обеспечения целостности данных настроены связи между таблицами, индексы для ускорения поиска и триггеры для автоматического обновления статусов записей.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72B0A-87B3-4C15-B6F8-98B30E4EE85B}"/>
              </a:ext>
            </a:extLst>
          </p:cNvPr>
          <p:cNvSpPr txBox="1"/>
          <p:nvPr/>
        </p:nvSpPr>
        <p:spPr>
          <a:xfrm>
            <a:off x="7446149" y="5973966"/>
            <a:ext cx="34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таблицы о времени на прием: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SWOT-</a:t>
            </a:r>
            <a:r>
              <a:rPr lang="ru-RU" dirty="0"/>
              <a:t>АНАЛИЗ</a:t>
            </a:r>
            <a:endParaRPr dirty="0"/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730A4B21-930B-4816-A523-F6DB29546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05190"/>
              </p:ext>
            </p:extLst>
          </p:nvPr>
        </p:nvGraphicFramePr>
        <p:xfrm>
          <a:off x="1889958" y="1580800"/>
          <a:ext cx="8128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963448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71785746"/>
                    </a:ext>
                  </a:extLst>
                </a:gridCol>
              </a:tblGrid>
              <a:tr h="1761930">
                <a:tc>
                  <a:txBody>
                    <a:bodyPr/>
                    <a:lstStyle/>
                    <a:p>
                      <a:r>
                        <a:rPr lang="en-US" dirty="0"/>
                        <a:t>S </a:t>
                      </a:r>
                      <a:r>
                        <a:rPr lang="ru-RU" dirty="0"/>
                        <a:t>Сильные стороны: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Уменьшение нагрузки на регистратуру за счет самостоятельной записи пациентов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Стабильная работа на старых ПК благодаря использованию .NET Framework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Базовые уведомления пациентов о записи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ru-RU" dirty="0"/>
                        <a:t> Слабые стороны: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Нет мобильной версии для пациентов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Отсутствует интеграция с ЕМИАС/Госуслугами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Нет встроенного механизма резервного копирования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Нет шифрования персональных данных в БД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14183"/>
                  </a:ext>
                </a:extLst>
              </a:tr>
              <a:tr h="176193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Внедрение шаблонов сообщений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Переход на WPF для более современного UI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Интеграция с Excel для автоматической генерации отчетов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Угрозы: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Отказ сервера </a:t>
                      </a:r>
                      <a:r>
                        <a:rPr lang="ru-RU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PostgreSQL</a:t>
                      </a: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приведет к полной остановке системы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Сопротивление персонала новым технологиям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Наличие готовых решений с более широким функционалом</a:t>
                      </a:r>
                    </a:p>
                    <a:p>
                      <a:endParaRPr lang="ru-RU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142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737</Words>
  <Application>Microsoft Office PowerPoint</Application>
  <PresentationFormat>Широкоэкранный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Open Sans Light</vt:lpstr>
      <vt:lpstr>Times New Roman</vt:lpstr>
      <vt:lpstr>Roboto</vt:lpstr>
      <vt:lpstr>Arial</vt:lpstr>
      <vt:lpstr>Trebuchet MS</vt:lpstr>
      <vt:lpstr>Calibri</vt:lpstr>
      <vt:lpstr>Simple Light</vt:lpstr>
      <vt:lpstr>Презентация PowerPoint</vt:lpstr>
      <vt:lpstr>Цель курсовой работы: </vt:lpstr>
      <vt:lpstr>Задачи курсовой работы: </vt:lpstr>
      <vt:lpstr> Актуальность темы</vt:lpstr>
      <vt:lpstr>Анализ платформ конкурентов</vt:lpstr>
      <vt:lpstr>Презентация PowerPoint</vt:lpstr>
      <vt:lpstr>Архитектура системы</vt:lpstr>
      <vt:lpstr>База данных</vt:lpstr>
      <vt:lpstr>SWOT-АНАЛИЗ</vt:lpstr>
      <vt:lpstr>Тестирование (пример для авторизации или входа)</vt:lpstr>
      <vt:lpstr>Тестирование</vt:lpstr>
      <vt:lpstr>Тестирование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modified xsi:type="dcterms:W3CDTF">2025-05-16T10:25:17Z</dcterms:modified>
</cp:coreProperties>
</file>