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8" r:id="rId4"/>
    <p:sldId id="257" r:id="rId5"/>
    <p:sldId id="259" r:id="rId6"/>
    <p:sldId id="269" r:id="rId7"/>
    <p:sldId id="263" r:id="rId8"/>
    <p:sldId id="266" r:id="rId9"/>
    <p:sldId id="262" r:id="rId10"/>
    <p:sldId id="264" r:id="rId11"/>
    <p:sldId id="268" r:id="rId12"/>
    <p:sldId id="260" r:id="rId13"/>
    <p:sldId id="267" r:id="rId14"/>
    <p:sldId id="265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86433" autoAdjust="0"/>
  </p:normalViewPr>
  <p:slideViewPr>
    <p:cSldViewPr snapToGrid="0">
      <p:cViewPr varScale="1">
        <p:scale>
          <a:sx n="99" d="100"/>
          <a:sy n="99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27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608EA-644F-4842-BBC5-F0F12B433861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FF5F-44AA-4F6F-B723-D36E6F5A80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FF5F-44AA-4F6F-B723-D36E6F5A803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81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3071D-26A3-4EA8-AC83-E110034B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8C566-3EA4-42F2-9009-AF3F45183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B3FAC-F519-4B36-B169-86B5B683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4C5C6-0EC7-403A-9C63-D43E63D2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1722C-2ADF-4DA8-99B4-26BE6EF7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2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F4816-C65D-42E8-8048-E8DACC51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A95333-31BB-4451-8798-8BBEBFE0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20A5-D8A4-46BA-B848-D4D2250F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E7016-DB8D-4C37-AF79-6AE98438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9489A-95DC-453F-B04A-C0BFC6EC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9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349EC0-13A4-40FB-AD53-CFB847325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D45A69-C086-4934-B0CA-FF86C7B0F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22F06-53F3-47C1-8156-05522418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E8FED-A257-480C-805A-5F1D2D2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9BFAF-B766-4EE4-AE70-E570FF86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91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A49D4-37CF-4EB9-9517-C0A9E429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BB345-99B9-496E-820C-7D35AAF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D82820-998E-483B-8BB5-C0123F7B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7AB7D-DF4C-4C41-8AA0-39FAB791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5FBA0-DBD1-42AC-AC3A-E41DFD6A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8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55F76-D1C9-4334-83F2-CF4C308D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9D9013-4FED-4DC3-907A-9172F3D9F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4F310-EFD4-4857-992F-BE61E5CC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0DBA7-9EE0-4944-97F1-47237383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64221-1875-4534-9F8C-A88A045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6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E16E-8AF8-4EBA-9AE3-C5D18D54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50DA2-348F-4A75-8C63-4874B4B25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DB0B29-64D7-4B14-8F18-35E6AD0E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BF9B03-92F9-4C01-8983-DC1E8BF1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7B97C4-452F-4C5A-B8C7-970105EE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77990-FA16-4913-A14C-2802FF4E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64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21A7C-C370-40D5-9CE0-496A346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63190E-3583-4167-832F-0C47C446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F51C2A-252C-49D7-AC30-67E5F6EE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8926A4-8DA3-4AD4-8A07-DEAB12755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30FC55-E8F4-4025-8006-93BB92004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99C125-DF3F-4046-B0A4-F8D281AF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F598BF-3698-429F-B7F2-127A3065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426D08-203E-4410-9CFF-CB459F34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6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8EA3A-4503-446E-BCDA-2BFD05A8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012733-3174-4B05-AC2B-6667DB7F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593948-4AFF-4767-BB75-E2078795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E430D-E3CE-4BC8-ACA3-BEEE5723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9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788F40-F06A-45C0-AD61-D9DDF783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49AA53-FCCB-43D8-AF70-4569F55C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AF621D-6484-4424-B525-7C12D749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FE201-B3A9-40F4-BEED-156FD77A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3D74B-3854-4EC0-9A10-851F68B4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1FBA71-B1B1-420C-9CD2-1AFE8C84D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08526-6020-47E0-BEDB-85E19666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DF96D8-4B5E-4D43-962B-1DC87B20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4E7C22-2A03-48A3-9591-4A3CA67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04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1A708-E704-4DC6-AB64-AD2B3715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E12BD6-22C0-45C5-9744-B30BE312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DB97FE-E773-4CA6-B2FE-A7E73E5F2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88A9F-F110-4560-90B9-8BAFFB83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A8B08-80E2-422E-8E53-B0A30623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6DAC54-6582-4251-A4DF-5E3FF83B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0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2EFA4C-FDE7-45B9-80C8-59BB7B8C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1AFDAF-1279-4A67-8D4F-AB963046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F0C5A-CE25-4C9E-9360-EC163C053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EAF9-3457-4570-A9E2-EE0D8E175056}" type="datetimeFigureOut">
              <a:rPr lang="es-ES" smtClean="0"/>
              <a:t>30/03/2023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94989-9D01-4D08-982B-BB4AD8094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2577A-7984-4715-A75D-34CE3C719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798E-F8E7-40D5-9001-EDED93783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65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877EC-AC06-4ACE-A966-7B9E63572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GitHub,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GitBash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,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81282-4756-4062-9111-5C55C5041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commit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shit</a:t>
            </a:r>
            <a:endParaRPr lang="es-ES" dirty="0"/>
          </a:p>
        </p:txBody>
      </p:sp>
      <p:pic>
        <p:nvPicPr>
          <p:cNvPr id="1026" name="Picture 2" descr="New GitHub Logo | The GitHub Blog">
            <a:extLst>
              <a:ext uri="{FF2B5EF4-FFF2-40B4-BE49-F238E27FC236}">
                <a16:creationId xmlns:a16="http://schemas.microsoft.com/office/drawing/2014/main" id="{E8EB6086-8DDA-4B15-B64B-A6923EE4C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072" y="5109223"/>
            <a:ext cx="3238051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B4C4B432-A99F-4974-B80F-5E15E97C120A}"/>
              </a:ext>
            </a:extLst>
          </p:cNvPr>
          <p:cNvSpPr/>
          <p:nvPr/>
        </p:nvSpPr>
        <p:spPr>
          <a:xfrm>
            <a:off x="1820411" y="4286258"/>
            <a:ext cx="2164359" cy="1334366"/>
          </a:xfrm>
          <a:prstGeom prst="wedgeEllipseCallout">
            <a:avLst>
              <a:gd name="adj1" fmla="val -42151"/>
              <a:gd name="adj2" fmla="val 527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I’m</a:t>
            </a:r>
            <a:r>
              <a:rPr lang="es-ES" dirty="0"/>
              <a:t> </a:t>
            </a:r>
            <a:r>
              <a:rPr lang="es-ES" dirty="0" err="1"/>
              <a:t>Octocat</a:t>
            </a:r>
            <a:r>
              <a:rPr lang="es-ES" dirty="0"/>
              <a:t>. </a:t>
            </a:r>
            <a:r>
              <a:rPr lang="es-ES" dirty="0" err="1"/>
              <a:t>Your</a:t>
            </a:r>
            <a:r>
              <a:rPr lang="es-ES" dirty="0"/>
              <a:t> new </a:t>
            </a:r>
            <a:r>
              <a:rPr lang="es-ES" dirty="0" err="1"/>
              <a:t>friend</a:t>
            </a:r>
            <a:r>
              <a:rPr lang="es-ES" dirty="0"/>
              <a:t>. </a:t>
            </a:r>
            <a:r>
              <a:rPr lang="es-ES" dirty="0" err="1"/>
              <a:t>Nice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meet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38158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8CF4C-63E6-4C55-8F08-80BF8104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important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commands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A5CD9-69A3-403B-9BE7-23FC151D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Git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pull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add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commit</a:t>
            </a:r>
            <a:endParaRPr lang="es-ES" dirty="0"/>
          </a:p>
          <a:p>
            <a:r>
              <a:rPr lang="es-ES" dirty="0"/>
              <a:t>Git status</a:t>
            </a:r>
          </a:p>
          <a:p>
            <a:r>
              <a:rPr lang="es-ES" dirty="0"/>
              <a:t>Git </a:t>
            </a:r>
            <a:r>
              <a:rPr lang="es-ES" dirty="0" err="1"/>
              <a:t>commit</a:t>
            </a:r>
            <a:r>
              <a:rPr lang="es-ES" dirty="0"/>
              <a:t> –m “</a:t>
            </a:r>
            <a:r>
              <a:rPr lang="es-ES" dirty="0" err="1"/>
              <a:t>commit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” –m “</a:t>
            </a:r>
            <a:r>
              <a:rPr lang="es-ES" dirty="0" err="1"/>
              <a:t>commit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7695A4-B953-4955-8D99-A420718D0FF4}"/>
              </a:ext>
            </a:extLst>
          </p:cNvPr>
          <p:cNvSpPr txBox="1"/>
          <p:nvPr/>
        </p:nvSpPr>
        <p:spPr>
          <a:xfrm>
            <a:off x="3475561" y="2044200"/>
            <a:ext cx="5379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Git </a:t>
            </a:r>
            <a:r>
              <a:rPr lang="es-ES" dirty="0" err="1"/>
              <a:t>checkout</a:t>
            </a:r>
            <a:r>
              <a:rPr lang="es-ES" dirty="0"/>
              <a:t> [</a:t>
            </a:r>
            <a:r>
              <a:rPr lang="es-ES" dirty="0" err="1"/>
              <a:t>branch_name</a:t>
            </a:r>
            <a:r>
              <a:rPr lang="es-E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Git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origin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Git </a:t>
            </a:r>
            <a:r>
              <a:rPr lang="es-ES" dirty="0" err="1"/>
              <a:t>pull</a:t>
            </a:r>
            <a:r>
              <a:rPr lang="es-ES" dirty="0"/>
              <a:t> [</a:t>
            </a:r>
            <a:r>
              <a:rPr lang="es-ES" dirty="0" err="1"/>
              <a:t>branch_name</a:t>
            </a:r>
            <a:r>
              <a:rPr lang="es-E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Git </a:t>
            </a:r>
            <a:r>
              <a:rPr lang="es-ES" dirty="0" err="1"/>
              <a:t>merge</a:t>
            </a:r>
            <a:r>
              <a:rPr lang="es-ES" dirty="0"/>
              <a:t> [</a:t>
            </a:r>
            <a:r>
              <a:rPr lang="es-ES" dirty="0" err="1"/>
              <a:t>source_branch</a:t>
            </a:r>
            <a:r>
              <a:rPr lang="es-ES" dirty="0"/>
              <a:t>][</a:t>
            </a:r>
            <a:r>
              <a:rPr lang="es-ES" dirty="0" err="1"/>
              <a:t>target_branch</a:t>
            </a:r>
            <a:r>
              <a:rPr lang="es-ES" dirty="0"/>
              <a:t>]</a:t>
            </a:r>
          </a:p>
        </p:txBody>
      </p:sp>
      <p:pic>
        <p:nvPicPr>
          <p:cNvPr id="1026" name="Picture 2" descr="How to Make a Gitflow Diagram | Gliffy by Perforce">
            <a:extLst>
              <a:ext uri="{FF2B5EF4-FFF2-40B4-BE49-F238E27FC236}">
                <a16:creationId xmlns:a16="http://schemas.microsoft.com/office/drawing/2014/main" id="{31AB1A0D-0673-46CE-AA0D-0330FAA2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616" y="1157296"/>
            <a:ext cx="4265997" cy="284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9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w GitHub Logo | The GitHub Blog">
            <a:extLst>
              <a:ext uri="{FF2B5EF4-FFF2-40B4-BE49-F238E27FC236}">
                <a16:creationId xmlns:a16="http://schemas.microsoft.com/office/drawing/2014/main" id="{24D69D61-3022-4ADB-86B9-04A5C172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57" y="5007232"/>
            <a:ext cx="3238051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147,200+ Computer Clipart Illustrations, Royalty-Free Vector Graphics &amp;  Clip Art - iStock | Scanner clipart, Radio clipart, Mouse">
            <a:extLst>
              <a:ext uri="{FF2B5EF4-FFF2-40B4-BE49-F238E27FC236}">
                <a16:creationId xmlns:a16="http://schemas.microsoft.com/office/drawing/2014/main" id="{C66F2455-E00E-48B7-B0FD-DBBFF543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62" y="4544812"/>
            <a:ext cx="2313188" cy="231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IT - FREQUENTLY USED COMMANDS. Post-2 - GIT Life Cycle">
            <a:extLst>
              <a:ext uri="{FF2B5EF4-FFF2-40B4-BE49-F238E27FC236}">
                <a16:creationId xmlns:a16="http://schemas.microsoft.com/office/drawing/2014/main" id="{E4A3D476-262F-48F6-8961-73EFC62AF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01"/>
          <a:stretch/>
        </p:blipFill>
        <p:spPr bwMode="auto">
          <a:xfrm>
            <a:off x="5436804" y="2209177"/>
            <a:ext cx="4269192" cy="26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DD2F00-3541-446A-A332-5590C9A9AECB}"/>
              </a:ext>
            </a:extLst>
          </p:cNvPr>
          <p:cNvSpPr txBox="1"/>
          <p:nvPr/>
        </p:nvSpPr>
        <p:spPr>
          <a:xfrm>
            <a:off x="6489578" y="5188469"/>
            <a:ext cx="116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Hopf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endParaRPr lang="es-ES" sz="1200" dirty="0"/>
          </a:p>
          <a:p>
            <a:r>
              <a:rPr lang="es-ES" sz="1200" dirty="0" err="1"/>
              <a:t>Cool</a:t>
            </a:r>
            <a:r>
              <a:rPr lang="es-ES" sz="1200" dirty="0"/>
              <a:t> </a:t>
            </a:r>
            <a:r>
              <a:rPr lang="es-ES" sz="1200" dirty="0" err="1"/>
              <a:t>graphs</a:t>
            </a:r>
            <a:endParaRPr lang="es-ES" sz="1200" dirty="0"/>
          </a:p>
          <a:p>
            <a:r>
              <a:rPr lang="es-ES" sz="1200" dirty="0" err="1"/>
              <a:t>Pending</a:t>
            </a:r>
            <a:r>
              <a:rPr lang="es-ES" sz="1200" dirty="0"/>
              <a:t> emails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2B9BA50-BB2F-4923-97C8-F61CEBB08073}"/>
              </a:ext>
            </a:extLst>
          </p:cNvPr>
          <p:cNvCxnSpPr>
            <a:cxnSpLocks/>
          </p:cNvCxnSpPr>
          <p:nvPr/>
        </p:nvCxnSpPr>
        <p:spPr>
          <a:xfrm>
            <a:off x="8332252" y="4909350"/>
            <a:ext cx="0" cy="129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C80B2A4-5319-4332-A317-908986AE7F3A}"/>
              </a:ext>
            </a:extLst>
          </p:cNvPr>
          <p:cNvSpPr txBox="1"/>
          <p:nvPr/>
        </p:nvSpPr>
        <p:spPr>
          <a:xfrm>
            <a:off x="827773" y="866274"/>
            <a:ext cx="358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everything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do </a:t>
            </a:r>
            <a:r>
              <a:rPr lang="es-ES" dirty="0" err="1"/>
              <a:t>locally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seen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repo, </a:t>
            </a:r>
            <a:r>
              <a:rPr lang="es-ES" dirty="0" err="1"/>
              <a:t>unless</a:t>
            </a:r>
            <a:r>
              <a:rPr lang="es-ES" dirty="0"/>
              <a:t> </a:t>
            </a:r>
            <a:r>
              <a:rPr lang="es-ES" u="sng" dirty="0" err="1"/>
              <a:t>you</a:t>
            </a:r>
            <a:r>
              <a:rPr lang="es-ES" dirty="0"/>
              <a:t> </a:t>
            </a: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38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A25D-CC99-4C34-8C72-5E72F6D4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Let’s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start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collaborating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2FE6D-789C-47EE-981C-FAD82F53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85"/>
            <a:ext cx="10515600" cy="5085315"/>
          </a:xfrm>
        </p:spPr>
        <p:txBody>
          <a:bodyPr>
            <a:normAutofit/>
          </a:bodyPr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GitBash</a:t>
            </a:r>
            <a:endParaRPr lang="es-ES" dirty="0"/>
          </a:p>
          <a:p>
            <a:r>
              <a:rPr lang="es-ES" dirty="0" err="1"/>
              <a:t>Navigate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folder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clone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repository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collaboration</a:t>
            </a:r>
            <a:endParaRPr lang="es-ES" dirty="0"/>
          </a:p>
          <a:p>
            <a:r>
              <a:rPr lang="es-ES" dirty="0"/>
              <a:t>Clone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repository</a:t>
            </a:r>
            <a:endParaRPr lang="es-ES" dirty="0"/>
          </a:p>
          <a:p>
            <a:pPr marL="457200" lvl="1" indent="0">
              <a:buNone/>
            </a:pPr>
            <a:r>
              <a:rPr lang="es-ES" dirty="0" err="1">
                <a:solidFill>
                  <a:srgbClr val="00B0F0"/>
                </a:solidFill>
              </a:rPr>
              <a:t>git</a:t>
            </a:r>
            <a:r>
              <a:rPr lang="es-ES" dirty="0">
                <a:solidFill>
                  <a:srgbClr val="00B0F0"/>
                </a:solidFill>
              </a:rPr>
              <a:t> clone https://github.com/wiepstikvoort/git_introduction.git</a:t>
            </a:r>
          </a:p>
          <a:p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local </a:t>
            </a:r>
            <a:r>
              <a:rPr lang="es-ES" dirty="0" err="1"/>
              <a:t>repository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F0"/>
                </a:solidFill>
              </a:rPr>
              <a:t>cd </a:t>
            </a:r>
            <a:r>
              <a:rPr lang="es-ES" dirty="0" err="1">
                <a:solidFill>
                  <a:srgbClr val="00B0F0"/>
                </a:solidFill>
              </a:rPr>
              <a:t>git_introduction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 up </a:t>
            </a:r>
            <a:r>
              <a:rPr lang="es-ES" dirty="0" err="1"/>
              <a:t>to</a:t>
            </a:r>
            <a:r>
              <a:rPr lang="es-ES" dirty="0"/>
              <a:t> date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?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rgbClr val="00B0F0"/>
                </a:solidFill>
              </a:rPr>
              <a:t>git</a:t>
            </a:r>
            <a:r>
              <a:rPr lang="es-ES" dirty="0">
                <a:solidFill>
                  <a:srgbClr val="00B0F0"/>
                </a:solidFill>
              </a:rPr>
              <a:t> status</a:t>
            </a:r>
            <a:endParaRPr lang="es-ES" dirty="0"/>
          </a:p>
          <a:p>
            <a:r>
              <a:rPr lang="es-ES" dirty="0" err="1"/>
              <a:t>What’s</a:t>
            </a:r>
            <a:r>
              <a:rPr lang="es-ES" dirty="0"/>
              <a:t> in </a:t>
            </a:r>
            <a:r>
              <a:rPr lang="es-ES" dirty="0" err="1"/>
              <a:t>there</a:t>
            </a:r>
            <a:r>
              <a:rPr lang="es-ES" dirty="0"/>
              <a:t>?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rgbClr val="00B0F0"/>
                </a:solidFill>
              </a:rPr>
              <a:t>ls</a:t>
            </a:r>
            <a:endParaRPr lang="es-E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s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6354678-B268-425A-9913-55127C505961}"/>
              </a:ext>
            </a:extLst>
          </p:cNvPr>
          <p:cNvSpPr txBox="1">
            <a:spLocks/>
          </p:cNvSpPr>
          <p:nvPr/>
        </p:nvSpPr>
        <p:spPr>
          <a:xfrm>
            <a:off x="838200" y="510139"/>
            <a:ext cx="10515600" cy="589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Branch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rgbClr val="00B0F0"/>
                </a:solidFill>
              </a:rPr>
              <a:t>git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checkout</a:t>
            </a:r>
            <a:r>
              <a:rPr lang="es-ES" dirty="0">
                <a:solidFill>
                  <a:srgbClr val="00B0F0"/>
                </a:solidFill>
              </a:rPr>
              <a:t> –b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Branch_name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&gt; 			</a:t>
            </a:r>
          </a:p>
          <a:p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Branch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repo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rgbClr val="00B0F0"/>
                </a:solidFill>
              </a:rPr>
              <a:t>git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push</a:t>
            </a:r>
            <a:r>
              <a:rPr lang="es-ES" dirty="0">
                <a:solidFill>
                  <a:srgbClr val="00B0F0"/>
                </a:solidFill>
              </a:rPr>
              <a:t> –u </a:t>
            </a:r>
            <a:r>
              <a:rPr lang="es-ES" dirty="0" err="1">
                <a:solidFill>
                  <a:srgbClr val="00B0F0"/>
                </a:solidFill>
              </a:rPr>
              <a:t>origin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Branch_name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s-ES" dirty="0"/>
          </a:p>
          <a:p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switching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ES" dirty="0"/>
          </a:p>
          <a:p>
            <a:pPr marL="457200" lvl="1" indent="0">
              <a:buNone/>
            </a:pPr>
            <a:r>
              <a:rPr lang="es-ES" dirty="0" err="1">
                <a:solidFill>
                  <a:srgbClr val="00B0F0"/>
                </a:solidFill>
              </a:rPr>
              <a:t>git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checkout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dirty="0" err="1">
                <a:solidFill>
                  <a:srgbClr val="00B0F0"/>
                </a:solidFill>
              </a:rPr>
              <a:t>git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checkout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Branch_name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!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51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C25E-8590-47AC-ADEF-5B0B9598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F3A1D-5D8A-4029-BAC5-E05890A2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Branch</a:t>
            </a:r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Branch 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can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already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04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C8B6A-385C-4527-B5DF-74384597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Let’s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have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fun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A9DEC-12FA-412A-A47D-B8B6F295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Motivation</a:t>
            </a:r>
            <a:endParaRPr lang="es-ES" dirty="0"/>
          </a:p>
          <a:p>
            <a:r>
              <a:rPr lang="es-ES" dirty="0" err="1"/>
              <a:t>Terminology</a:t>
            </a:r>
            <a:r>
              <a:rPr lang="es-ES" dirty="0"/>
              <a:t>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</a:p>
          <a:p>
            <a:r>
              <a:rPr lang="es-ES" dirty="0"/>
              <a:t>Personal </a:t>
            </a:r>
            <a:r>
              <a:rPr lang="es-ES" dirty="0" err="1"/>
              <a:t>github</a:t>
            </a:r>
            <a:endParaRPr lang="es-ES" dirty="0"/>
          </a:p>
          <a:p>
            <a:pPr lvl="1"/>
            <a:r>
              <a:rPr lang="es-ES" dirty="0" err="1"/>
              <a:t>Practice</a:t>
            </a:r>
            <a:r>
              <a:rPr lang="es-ES" dirty="0"/>
              <a:t> </a:t>
            </a:r>
          </a:p>
          <a:p>
            <a:r>
              <a:rPr lang="es-ES" dirty="0"/>
              <a:t>More </a:t>
            </a:r>
            <a:r>
              <a:rPr lang="es-ES" dirty="0" err="1"/>
              <a:t>terminology</a:t>
            </a:r>
            <a:r>
              <a:rPr lang="es-ES" dirty="0"/>
              <a:t> and more </a:t>
            </a:r>
            <a:r>
              <a:rPr lang="es-ES" dirty="0" err="1"/>
              <a:t>things</a:t>
            </a:r>
            <a:endParaRPr lang="es-ES" dirty="0"/>
          </a:p>
          <a:p>
            <a:r>
              <a:rPr lang="es-ES" dirty="0" err="1"/>
              <a:t>Collaborations</a:t>
            </a:r>
            <a:endParaRPr lang="es-ES" dirty="0"/>
          </a:p>
          <a:p>
            <a:r>
              <a:rPr lang="es-ES" dirty="0" err="1"/>
              <a:t>You’ll</a:t>
            </a:r>
            <a:r>
              <a:rPr lang="es-ES" dirty="0"/>
              <a:t> </a:t>
            </a:r>
            <a:r>
              <a:rPr lang="es-ES" dirty="0" err="1"/>
              <a:t>collaborate</a:t>
            </a:r>
            <a:r>
              <a:rPr lang="es-ES" dirty="0"/>
              <a:t>!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New GitHub Logo | The GitHub Blog">
            <a:extLst>
              <a:ext uri="{FF2B5EF4-FFF2-40B4-BE49-F238E27FC236}">
                <a16:creationId xmlns:a16="http://schemas.microsoft.com/office/drawing/2014/main" id="{2FD939F8-0D66-401D-ABA5-56E51652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92" y="4760898"/>
            <a:ext cx="3238051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754DC4-AD30-42BC-9B60-60C37A4B831C}"/>
              </a:ext>
            </a:extLst>
          </p:cNvPr>
          <p:cNvSpPr txBox="1"/>
          <p:nvPr/>
        </p:nvSpPr>
        <p:spPr>
          <a:xfrm>
            <a:off x="1145219" y="5717219"/>
            <a:ext cx="355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Disclaimer</a:t>
            </a:r>
            <a:r>
              <a:rPr lang="es-ES" dirty="0"/>
              <a:t>: </a:t>
            </a:r>
            <a:r>
              <a:rPr lang="es-ES" dirty="0" err="1"/>
              <a:t>There’s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I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git</a:t>
            </a:r>
            <a:r>
              <a:rPr lang="es-ES" dirty="0"/>
              <a:t> has </a:t>
            </a:r>
            <a:r>
              <a:rPr lang="es-ES" dirty="0" err="1"/>
              <a:t>great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 in general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D2E90D0C-1EF4-4850-BAFC-AA21BC2810B8}"/>
              </a:ext>
            </a:extLst>
          </p:cNvPr>
          <p:cNvSpPr/>
          <p:nvPr/>
        </p:nvSpPr>
        <p:spPr>
          <a:xfrm>
            <a:off x="6489863" y="3631740"/>
            <a:ext cx="2164359" cy="1334366"/>
          </a:xfrm>
          <a:prstGeom prst="wedgeEllipseCallout">
            <a:avLst>
              <a:gd name="adj1" fmla="val -42151"/>
              <a:gd name="adj2" fmla="val 527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ask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along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173DF-4F70-4E3F-B5ED-364F120B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Why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? -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motivation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4EB10-60B8-4D30-B71E-043DC483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</a:t>
            </a:r>
          </a:p>
          <a:p>
            <a:r>
              <a:rPr lang="es-ES" dirty="0" err="1"/>
              <a:t>Version</a:t>
            </a:r>
            <a:r>
              <a:rPr lang="es-ES" dirty="0"/>
              <a:t> control</a:t>
            </a:r>
          </a:p>
          <a:p>
            <a:r>
              <a:rPr lang="es-ES" dirty="0" err="1"/>
              <a:t>Collaborations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48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3CFEE-F517-40E0-8F49-92D95A71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Terminology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75792-02C4-4D56-BF8C-E520D247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5"/>
            <a:ext cx="10515600" cy="4351338"/>
          </a:xfrm>
        </p:spPr>
        <p:txBody>
          <a:bodyPr/>
          <a:lstStyle/>
          <a:p>
            <a:r>
              <a:rPr lang="es-ES" dirty="0" err="1"/>
              <a:t>Repository</a:t>
            </a:r>
            <a:endParaRPr lang="es-ES" dirty="0"/>
          </a:p>
          <a:p>
            <a:pPr lvl="1"/>
            <a:r>
              <a:rPr lang="es-ES" dirty="0"/>
              <a:t>A place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endParaRPr lang="es-ES" dirty="0"/>
          </a:p>
          <a:p>
            <a:pPr lvl="1"/>
            <a:r>
              <a:rPr lang="es-ES" dirty="0"/>
              <a:t>Local vs. </a:t>
            </a:r>
            <a:r>
              <a:rPr lang="es-ES" dirty="0" err="1"/>
              <a:t>Remote</a:t>
            </a:r>
            <a:endParaRPr lang="es-ES" dirty="0"/>
          </a:p>
          <a:p>
            <a:pPr lvl="1"/>
            <a:r>
              <a:rPr lang="es-ES" dirty="0" err="1"/>
              <a:t>Overlap</a:t>
            </a:r>
            <a:r>
              <a:rPr lang="es-ES" dirty="0"/>
              <a:t> </a:t>
            </a:r>
          </a:p>
          <a:p>
            <a:r>
              <a:rPr lang="es-ES" dirty="0" err="1"/>
              <a:t>Cloning</a:t>
            </a:r>
            <a:endParaRPr lang="es-ES" dirty="0"/>
          </a:p>
          <a:p>
            <a:pPr lvl="1"/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repository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35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8CF4C-63E6-4C55-8F08-80BF8104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Terminology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–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important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commands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A5CD9-69A3-403B-9BE7-23FC151D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Git </a:t>
            </a:r>
            <a:r>
              <a:rPr lang="es-ES" dirty="0" err="1"/>
              <a:t>add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commit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pull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push</a:t>
            </a:r>
            <a:r>
              <a:rPr lang="es-ES" dirty="0"/>
              <a:t> and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r>
              <a:rPr lang="es-ES" dirty="0"/>
              <a:t> do </a:t>
            </a:r>
            <a:r>
              <a:rPr lang="es-ES" dirty="0" err="1"/>
              <a:t>not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discriminate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New GitHub Logo | The GitHub Blog">
            <a:extLst>
              <a:ext uri="{FF2B5EF4-FFF2-40B4-BE49-F238E27FC236}">
                <a16:creationId xmlns:a16="http://schemas.microsoft.com/office/drawing/2014/main" id="{88FCE2A1-EBA5-4706-A4F0-6DE10F81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57" y="5007232"/>
            <a:ext cx="3238051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47,200+ Computer Clipart Illustrations, Royalty-Free Vector Graphics &amp;  Clip Art - iStock | Scanner clipart, Radio clipart, Mouse">
            <a:extLst>
              <a:ext uri="{FF2B5EF4-FFF2-40B4-BE49-F238E27FC236}">
                <a16:creationId xmlns:a16="http://schemas.microsoft.com/office/drawing/2014/main" id="{6AA58C1D-1342-4587-ACAD-F9557255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62" y="4544812"/>
            <a:ext cx="2313188" cy="231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- FREQUENTLY USED COMMANDS. Post-2 - GIT Life Cycle">
            <a:extLst>
              <a:ext uri="{FF2B5EF4-FFF2-40B4-BE49-F238E27FC236}">
                <a16:creationId xmlns:a16="http://schemas.microsoft.com/office/drawing/2014/main" id="{D85F3386-7B8B-4A3C-A688-9358AEBCD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01"/>
          <a:stretch/>
        </p:blipFill>
        <p:spPr bwMode="auto">
          <a:xfrm>
            <a:off x="5436804" y="2209177"/>
            <a:ext cx="4269192" cy="26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51C7CED-8B4D-42AD-B4ED-FAFC6139125E}"/>
              </a:ext>
            </a:extLst>
          </p:cNvPr>
          <p:cNvSpPr txBox="1"/>
          <p:nvPr/>
        </p:nvSpPr>
        <p:spPr>
          <a:xfrm>
            <a:off x="6096000" y="4678532"/>
            <a:ext cx="1627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E49C62AE-5501-4E2A-BFDB-FD85A754C0D6}"/>
              </a:ext>
            </a:extLst>
          </p:cNvPr>
          <p:cNvSpPr/>
          <p:nvPr/>
        </p:nvSpPr>
        <p:spPr>
          <a:xfrm>
            <a:off x="9951703" y="4388970"/>
            <a:ext cx="1305017" cy="618262"/>
          </a:xfrm>
          <a:prstGeom prst="wedgeEllipseCallout">
            <a:avLst>
              <a:gd name="adj1" fmla="val -43282"/>
              <a:gd name="adj2" fmla="val 6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Wow</a:t>
            </a:r>
            <a:r>
              <a:rPr lang="es-ES" dirty="0"/>
              <a:t>!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3BCBE81-A468-4ED4-BCF0-7F0EFFC0B9FD}"/>
              </a:ext>
            </a:extLst>
          </p:cNvPr>
          <p:cNvCxnSpPr>
            <a:cxnSpLocks/>
          </p:cNvCxnSpPr>
          <p:nvPr/>
        </p:nvCxnSpPr>
        <p:spPr>
          <a:xfrm>
            <a:off x="8332252" y="4909350"/>
            <a:ext cx="0" cy="129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04852F-899F-4B9E-B69B-408D488334A5}"/>
              </a:ext>
            </a:extLst>
          </p:cNvPr>
          <p:cNvSpPr txBox="1"/>
          <p:nvPr/>
        </p:nvSpPr>
        <p:spPr>
          <a:xfrm>
            <a:off x="6489578" y="5188469"/>
            <a:ext cx="116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Hopf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endParaRPr lang="es-ES" sz="1200" dirty="0"/>
          </a:p>
          <a:p>
            <a:r>
              <a:rPr lang="es-ES" sz="1200" dirty="0" err="1"/>
              <a:t>Cool</a:t>
            </a:r>
            <a:r>
              <a:rPr lang="es-ES" sz="1200" dirty="0"/>
              <a:t> </a:t>
            </a:r>
            <a:r>
              <a:rPr lang="es-ES" sz="1200" dirty="0" err="1"/>
              <a:t>graphs</a:t>
            </a:r>
            <a:endParaRPr lang="es-ES" sz="1200" dirty="0"/>
          </a:p>
          <a:p>
            <a:r>
              <a:rPr lang="es-ES" sz="1200" dirty="0" err="1"/>
              <a:t>Pending</a:t>
            </a:r>
            <a:r>
              <a:rPr lang="es-ES" sz="1200" dirty="0"/>
              <a:t> emails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7BCCF38-0F7E-4EA0-936C-E7B9FFE8AF46}"/>
              </a:ext>
            </a:extLst>
          </p:cNvPr>
          <p:cNvSpPr/>
          <p:nvPr/>
        </p:nvSpPr>
        <p:spPr>
          <a:xfrm>
            <a:off x="5912529" y="3426553"/>
            <a:ext cx="877454" cy="439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A058A04-ABC0-4DDC-81D0-4EC689844D71}"/>
              </a:ext>
            </a:extLst>
          </p:cNvPr>
          <p:cNvSpPr/>
          <p:nvPr/>
        </p:nvSpPr>
        <p:spPr>
          <a:xfrm>
            <a:off x="5913916" y="3578953"/>
            <a:ext cx="877454" cy="43974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68089B1-CC08-42C2-B8FB-9A813715F68E}"/>
              </a:ext>
            </a:extLst>
          </p:cNvPr>
          <p:cNvSpPr/>
          <p:nvPr/>
        </p:nvSpPr>
        <p:spPr>
          <a:xfrm>
            <a:off x="6791457" y="3866297"/>
            <a:ext cx="877454" cy="439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7CBE1000-5A3E-497E-9C10-CD0BF2B28A07}"/>
              </a:ext>
            </a:extLst>
          </p:cNvPr>
          <p:cNvSpPr/>
          <p:nvPr/>
        </p:nvSpPr>
        <p:spPr>
          <a:xfrm>
            <a:off x="6801809" y="4018697"/>
            <a:ext cx="877454" cy="43974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170D8A-2BD9-4987-9585-D60700931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378" y="2228127"/>
            <a:ext cx="33432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/>
      <p:bldP spid="11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1318D-40FD-4104-BF78-5BCF1CA7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Wiep</a:t>
            </a:r>
            <a:r>
              <a:rPr lang="es-ES" dirty="0"/>
              <a:t> </a:t>
            </a:r>
            <a:r>
              <a:rPr lang="es-ES" dirty="0" err="1"/>
              <a:t>gives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E34BBA7-4F02-4138-AC36-2493860E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Practice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55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1692C-DAB3-4326-98BB-C6104E42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Practice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02360-B3C7-47E6-9DC8-CFF50331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repository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github.com</a:t>
            </a:r>
          </a:p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repo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laptop</a:t>
            </a:r>
          </a:p>
          <a:p>
            <a:pPr lvl="1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link </a:t>
            </a:r>
            <a:r>
              <a:rPr lang="es-ES" dirty="0" err="1"/>
              <a:t>your</a:t>
            </a:r>
            <a:r>
              <a:rPr lang="es-ES" dirty="0"/>
              <a:t> local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one</a:t>
            </a:r>
            <a:endParaRPr lang="es-ES" dirty="0"/>
          </a:p>
          <a:p>
            <a:pPr lvl="1"/>
            <a:r>
              <a:rPr lang="es-ES" dirty="0" err="1"/>
              <a:t>Let</a:t>
            </a:r>
            <a:r>
              <a:rPr lang="es-ES" dirty="0"/>
              <a:t> me </a:t>
            </a:r>
            <a:r>
              <a:rPr lang="es-ES" dirty="0" err="1"/>
              <a:t>know</a:t>
            </a:r>
            <a:endParaRPr lang="es-ES" dirty="0"/>
          </a:p>
          <a:p>
            <a:r>
              <a:rPr lang="es-ES" dirty="0"/>
              <a:t>Clone </a:t>
            </a:r>
            <a:r>
              <a:rPr lang="es-ES" dirty="0" err="1"/>
              <a:t>your</a:t>
            </a:r>
            <a:r>
              <a:rPr lang="es-ES" dirty="0"/>
              <a:t> repo </a:t>
            </a:r>
            <a:r>
              <a:rPr lang="es-ES" dirty="0" err="1"/>
              <a:t>locally</a:t>
            </a:r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file </a:t>
            </a:r>
            <a:r>
              <a:rPr lang="es-ES" dirty="0" err="1"/>
              <a:t>locally</a:t>
            </a:r>
            <a:endParaRPr lang="es-ES" dirty="0"/>
          </a:p>
          <a:p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commit</a:t>
            </a:r>
            <a:r>
              <a:rPr lang="es-ES" dirty="0"/>
              <a:t>, </a:t>
            </a: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</a:t>
            </a:r>
          </a:p>
          <a:p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magic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Git</a:t>
            </a:r>
          </a:p>
          <a:p>
            <a:r>
              <a:rPr lang="es-ES" dirty="0" err="1"/>
              <a:t>Suggest</a:t>
            </a:r>
            <a:r>
              <a:rPr lang="es-ES" dirty="0"/>
              <a:t> </a:t>
            </a:r>
            <a:r>
              <a:rPr lang="es-ES" dirty="0" err="1"/>
              <a:t>demonstration</a:t>
            </a:r>
            <a:r>
              <a:rPr lang="es-ES" dirty="0"/>
              <a:t> </a:t>
            </a:r>
          </a:p>
        </p:txBody>
      </p:sp>
      <p:pic>
        <p:nvPicPr>
          <p:cNvPr id="4" name="Picture 2" descr="New GitHub Logo | The GitHub Blog">
            <a:extLst>
              <a:ext uri="{FF2B5EF4-FFF2-40B4-BE49-F238E27FC236}">
                <a16:creationId xmlns:a16="http://schemas.microsoft.com/office/drawing/2014/main" id="{9E3B764F-ACF1-47EA-8441-113DAD41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40" y="4636363"/>
            <a:ext cx="3238051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DE9327F8-D5CE-4575-997A-3B320392DD44}"/>
              </a:ext>
            </a:extLst>
          </p:cNvPr>
          <p:cNvSpPr/>
          <p:nvPr/>
        </p:nvSpPr>
        <p:spPr>
          <a:xfrm>
            <a:off x="8407153" y="3240349"/>
            <a:ext cx="2121764" cy="1396014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Feeling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a </a:t>
            </a:r>
            <a:r>
              <a:rPr lang="es-ES" dirty="0" err="1"/>
              <a:t>programmer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29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2DF-6932-43ED-B424-41683B08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Branches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other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things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BD653-B222-4CF8-A2D2-C7288B94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branches</a:t>
            </a:r>
            <a:r>
              <a:rPr lang="es-ES" dirty="0"/>
              <a:t>?</a:t>
            </a:r>
          </a:p>
          <a:p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34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3CFEE-F517-40E0-8F49-92D95A71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Terminology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75792-02C4-4D56-BF8C-E520D247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16"/>
            <a:ext cx="10515600" cy="4351338"/>
          </a:xfrm>
        </p:spPr>
        <p:txBody>
          <a:bodyPr/>
          <a:lstStyle/>
          <a:p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ES" dirty="0"/>
          </a:p>
          <a:p>
            <a:r>
              <a:rPr lang="es-ES" dirty="0" err="1"/>
              <a:t>Fetching</a:t>
            </a:r>
            <a:r>
              <a:rPr lang="es-ES" dirty="0"/>
              <a:t> </a:t>
            </a:r>
          </a:p>
          <a:p>
            <a:r>
              <a:rPr lang="es-ES" dirty="0" err="1"/>
              <a:t>Merging</a:t>
            </a:r>
            <a:endParaRPr lang="es-ES" dirty="0"/>
          </a:p>
          <a:p>
            <a:endParaRPr lang="es-ES" dirty="0"/>
          </a:p>
        </p:txBody>
      </p:sp>
      <p:pic>
        <p:nvPicPr>
          <p:cNvPr id="1026" name="Picture 2" descr="Git Branches — The Turing Way">
            <a:extLst>
              <a:ext uri="{FF2B5EF4-FFF2-40B4-BE49-F238E27FC236}">
                <a16:creationId xmlns:a16="http://schemas.microsoft.com/office/drawing/2014/main" id="{6F0FE3EC-5CDB-4305-A33C-A58A8BC3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4079879"/>
            <a:ext cx="8390965" cy="287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Merge: How to Use Git Merge [the Correct Way] - DEV Community">
            <a:extLst>
              <a:ext uri="{FF2B5EF4-FFF2-40B4-BE49-F238E27FC236}">
                <a16:creationId xmlns:a16="http://schemas.microsoft.com/office/drawing/2014/main" id="{608F2828-B0AA-4315-A45C-1412C352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593" y="363448"/>
            <a:ext cx="6606989" cy="371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98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428</Words>
  <Application>Microsoft Office PowerPoint</Application>
  <PresentationFormat>Panorámica</PresentationFormat>
  <Paragraphs>93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GitHub, GitBash, Git</vt:lpstr>
      <vt:lpstr>Let’s have some fun</vt:lpstr>
      <vt:lpstr>Why? - motivation</vt:lpstr>
      <vt:lpstr>Terminology</vt:lpstr>
      <vt:lpstr>Terminology – some important commands</vt:lpstr>
      <vt:lpstr>Practice!</vt:lpstr>
      <vt:lpstr>Practice!</vt:lpstr>
      <vt:lpstr>Branches and other things</vt:lpstr>
      <vt:lpstr>Terminology</vt:lpstr>
      <vt:lpstr>Some important commands</vt:lpstr>
      <vt:lpstr>Presentación de PowerPoint</vt:lpstr>
      <vt:lpstr>Let’s start collaborating!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GitHub, GitBash, Git</dc:title>
  <dc:creator>u208155</dc:creator>
  <cp:lastModifiedBy>u208155</cp:lastModifiedBy>
  <cp:revision>23</cp:revision>
  <dcterms:created xsi:type="dcterms:W3CDTF">2023-03-23T14:08:13Z</dcterms:created>
  <dcterms:modified xsi:type="dcterms:W3CDTF">2023-03-30T09:51:30Z</dcterms:modified>
</cp:coreProperties>
</file>