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256" r:id="rId2"/>
    <p:sldId id="443" r:id="rId3"/>
    <p:sldId id="452" r:id="rId4"/>
    <p:sldId id="454" r:id="rId5"/>
    <p:sldId id="455" r:id="rId6"/>
    <p:sldId id="456" r:id="rId7"/>
    <p:sldId id="457" r:id="rId8"/>
    <p:sldId id="459" r:id="rId9"/>
    <p:sldId id="458" r:id="rId10"/>
    <p:sldId id="461" r:id="rId11"/>
    <p:sldId id="462" r:id="rId12"/>
    <p:sldId id="463" r:id="rId13"/>
    <p:sldId id="466" r:id="rId14"/>
    <p:sldId id="465" r:id="rId15"/>
    <p:sldId id="467" r:id="rId16"/>
    <p:sldId id="29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先飞" initials="欧" lastIdx="1" clrIdx="0">
    <p:extLst>
      <p:ext uri="{19B8F6BF-5375-455C-9EA6-DF929625EA0E}">
        <p15:presenceInfo xmlns:p15="http://schemas.microsoft.com/office/powerpoint/2012/main" userId="ef23a7473a523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317"/>
    <a:srgbClr val="FF3300"/>
    <a:srgbClr val="FAFAFA"/>
    <a:srgbClr val="F4F5F7"/>
    <a:srgbClr val="32849C"/>
    <a:srgbClr val="F5B600"/>
    <a:srgbClr val="FFC000"/>
    <a:srgbClr val="F5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1176" autoAdjust="0"/>
  </p:normalViewPr>
  <p:slideViewPr>
    <p:cSldViewPr snapToGrid="0">
      <p:cViewPr varScale="1">
        <p:scale>
          <a:sx n="100" d="100"/>
          <a:sy n="100" d="100"/>
        </p:scale>
        <p:origin x="1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195F1-93AA-410C-A22F-063E2D03C48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E412-A0A4-4F51-A4F8-00274357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0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call 0xfffffffc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-4，</a:t>
            </a:r>
            <a:r>
              <a:rPr lang="zh-CN" altLang="en-US" dirty="0" smtClean="0"/>
              <a:t>下一条指令</a:t>
            </a:r>
            <a:r>
              <a:rPr lang="en-US" altLang="zh-CN" dirty="0" smtClean="0"/>
              <a:t>-4</a:t>
            </a:r>
            <a:r>
              <a:rPr lang="zh-CN" altLang="en-US" dirty="0" smtClean="0"/>
              <a:t>就是当前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的操作数的地址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5E412-A0A4-4F51-A4F8-00274357F8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call 0xfffffffc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-4，</a:t>
            </a:r>
            <a:r>
              <a:rPr lang="zh-CN" altLang="en-US" dirty="0" smtClean="0"/>
              <a:t>下一条指令</a:t>
            </a:r>
            <a:r>
              <a:rPr lang="en-US" altLang="zh-CN" dirty="0" smtClean="0"/>
              <a:t>-4</a:t>
            </a:r>
            <a:r>
              <a:rPr lang="zh-CN" altLang="en-US" dirty="0" smtClean="0"/>
              <a:t>就是当前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的操作数的地址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5E412-A0A4-4F51-A4F8-00274357F8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92024" y="0"/>
            <a:ext cx="157734" cy="79552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466344" y="0"/>
            <a:ext cx="162306" cy="539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628650" y="6259262"/>
            <a:ext cx="7886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7818720" y="6304978"/>
            <a:ext cx="45719" cy="55302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929944" y="6304981"/>
            <a:ext cx="44584" cy="41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048556" y="63427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9FEE618-910F-4BF7-B4A9-17C46D837891}" type="slidenum">
              <a:rPr lang="zh-CN" altLang="en-US" sz="1800" smtClean="0"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50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6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7000"/>
            <a:ext cx="7886700" cy="4779963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28650" y="6259262"/>
            <a:ext cx="7886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7031257" y="6304978"/>
            <a:ext cx="34289" cy="55302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7131051" y="6304981"/>
            <a:ext cx="44584" cy="41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327231" y="63332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9FEE618-910F-4BF7-B4A9-17C46D837891}" type="slidenum">
              <a:rPr lang="zh-CN" altLang="en-US" sz="1800" smtClean="0"/>
              <a:t>‹#›</a:t>
            </a:fld>
            <a:endParaRPr lang="zh-CN" altLang="en-US" sz="1800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26319" y="6373750"/>
            <a:ext cx="189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/>
              <a:t>2019 PHD Seminar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628650" y="250576"/>
            <a:ext cx="7886700" cy="7863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92024" y="0"/>
            <a:ext cx="157734" cy="79552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466344" y="0"/>
            <a:ext cx="162306" cy="539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4525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28650" y="6259262"/>
            <a:ext cx="7886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7818720" y="6304978"/>
            <a:ext cx="45719" cy="55302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7929944" y="6304981"/>
            <a:ext cx="44584" cy="41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048556" y="63427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9FEE618-910F-4BF7-B4A9-17C46D837891}" type="slidenum">
              <a:rPr lang="zh-CN" altLang="en-US" sz="1800" smtClean="0"/>
              <a:t>‹#›</a:t>
            </a:fld>
            <a:endParaRPr lang="zh-CN" altLang="en-US" sz="1800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08194" y="6304978"/>
            <a:ext cx="13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2019/10/6</a:t>
            </a:r>
            <a:endParaRPr lang="zh-CN" altLang="en-US" sz="1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192024" y="0"/>
            <a:ext cx="157734" cy="79552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466344" y="0"/>
            <a:ext cx="162306" cy="539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28649" y="6352146"/>
            <a:ext cx="126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Xianfei</a:t>
            </a:r>
            <a:r>
              <a:rPr lang="en-US" altLang="zh-CN" sz="1800" baseline="0" dirty="0" smtClean="0"/>
              <a:t> </a:t>
            </a:r>
            <a:r>
              <a:rPr lang="en-US" altLang="zh-CN" sz="1800" baseline="0" dirty="0" err="1" smtClean="0"/>
              <a:t>Ou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554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2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20890"/>
            <a:ext cx="7772400" cy="1810137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ELF</a:t>
            </a:r>
            <a:r>
              <a:rPr lang="zh-CN" altLang="en-US" sz="4400" dirty="0" smtClean="0"/>
              <a:t>文件结构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3540"/>
            <a:ext cx="6858000" cy="104969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欧先飞（蒋神的搬砖工）</a:t>
            </a:r>
            <a:endParaRPr lang="en-US" altLang="zh-CN" dirty="0" smtClean="0"/>
          </a:p>
          <a:p>
            <a:r>
              <a:rPr lang="en-US" altLang="zh-CN" dirty="0" smtClean="0"/>
              <a:t>ouxianfei@smail.nju.edu.cn</a:t>
            </a:r>
          </a:p>
          <a:p>
            <a:r>
              <a:rPr lang="en-US" altLang="zh-CN" dirty="0"/>
              <a:t>https://github.com/wierton/ELF-structure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</a:t>
            </a:r>
            <a:r>
              <a:rPr lang="zh-CN" altLang="en-US" dirty="0" smtClean="0"/>
              <a:t>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里面理论上都可以存放任何数据（一张图片，一个文本文件，</a:t>
            </a:r>
            <a:r>
              <a:rPr lang="en-US" altLang="zh-CN" dirty="0" smtClean="0"/>
              <a:t>…)</a:t>
            </a:r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data-in-section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49121"/>
              </p:ext>
            </p:extLst>
          </p:nvPr>
        </p:nvGraphicFramePr>
        <p:xfrm>
          <a:off x="4257675" y="3272632"/>
          <a:ext cx="3038475" cy="2104231"/>
        </p:xfrm>
        <a:graphic>
          <a:graphicData uri="http://schemas.openxmlformats.org/drawingml/2006/table">
            <a:tbl>
              <a:tblPr/>
              <a:tblGrid>
                <a:gridCol w="227519">
                  <a:extLst>
                    <a:ext uri="{9D8B030D-6E8A-4147-A177-3AD203B41FA5}">
                      <a16:colId xmlns:a16="http://schemas.microsoft.com/office/drawing/2014/main" val="1166338708"/>
                    </a:ext>
                  </a:extLst>
                </a:gridCol>
                <a:gridCol w="2810956">
                  <a:extLst>
                    <a:ext uri="{9D8B030D-6E8A-4147-A177-3AD203B41FA5}">
                      <a16:colId xmlns:a16="http://schemas.microsoft.com/office/drawing/2014/main" val="2701342122"/>
                    </a:ext>
                  </a:extLst>
                </a:gridCol>
              </a:tblGrid>
              <a:tr h="21042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11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#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include &lt;</a:t>
                      </a:r>
                      <a:r>
                        <a:rPr lang="en-US" sz="11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asm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".section .</a:t>
                      </a:r>
                      <a:r>
                        <a:rPr lang="en-US" sz="11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mysection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, \"a\"\n"</a:t>
                      </a:r>
                    </a:p>
                    <a:p>
                      <a:pPr algn="l" fontAlgn="base"/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1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my_section_start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:\n"</a:t>
                      </a:r>
                    </a:p>
                    <a:p>
                      <a:pPr algn="l" fontAlgn="base"/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   ".</a:t>
                      </a:r>
                      <a:r>
                        <a:rPr lang="en-US" sz="11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incbin</a:t>
                      </a:r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\"data.txt\"\n"</a:t>
                      </a:r>
                    </a:p>
                    <a:p>
                      <a:pPr algn="l" fontAlgn="base"/>
                      <a:r>
                        <a:rPr lang="en-US" sz="11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   ".byte 0\n");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b="0" i="0" dirty="0" err="1">
                          <a:effectLst/>
                          <a:latin typeface="Consolas" panose="020B0609020204030204" pitchFamily="49" charset="0"/>
                        </a:rPr>
                        <a:t>my_section_start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puts(&amp;</a:t>
                      </a:r>
                      <a:r>
                        <a:rPr lang="en-US" sz="1100" b="0" i="0" dirty="0" err="1">
                          <a:effectLst/>
                          <a:latin typeface="Consolas" panose="020B0609020204030204" pitchFamily="49" charset="0"/>
                        </a:rPr>
                        <a:t>my_section_start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b="0" i="0" dirty="0">
                          <a:effectLst/>
                          <a:latin typeface="Consolas" panose="020B0609020204030204" pitchFamily="49" charset="0"/>
                        </a:rPr>
                        <a:t> 0;</a:t>
                      </a:r>
                    </a:p>
                    <a:p>
                      <a:pPr algn="l" fontAlgn="base"/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en-US" sz="11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0207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07" y="3786783"/>
            <a:ext cx="580628" cy="5806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1940" y="4367411"/>
            <a:ext cx="900112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data.txt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610225" y="3648076"/>
            <a:ext cx="800100" cy="2000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95441" y="3993714"/>
            <a:ext cx="1786334" cy="16676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6" idx="3"/>
            <a:endCxn id="8" idx="0"/>
          </p:cNvCxnSpPr>
          <p:nvPr/>
        </p:nvCxnSpPr>
        <p:spPr>
          <a:xfrm flipV="1">
            <a:off x="2573735" y="3648076"/>
            <a:ext cx="3436540" cy="429021"/>
          </a:xfrm>
          <a:prstGeom prst="curvedConnector4">
            <a:avLst>
              <a:gd name="adj1" fmla="val 44179"/>
              <a:gd name="adj2" fmla="val 153284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38475" y="3579455"/>
            <a:ext cx="900112" cy="745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存放于自定义的</a:t>
            </a:r>
            <a:r>
              <a:rPr lang="en-US" altLang="zh-CN" sz="1400" dirty="0" smtClean="0"/>
              <a:t>section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  <p:cxnSp>
        <p:nvCxnSpPr>
          <p:cNvPr id="17" name="曲线连接符 16"/>
          <p:cNvCxnSpPr>
            <a:stCxn id="19" idx="6"/>
            <a:endCxn id="9" idx="1"/>
          </p:cNvCxnSpPr>
          <p:nvPr/>
        </p:nvCxnSpPr>
        <p:spPr>
          <a:xfrm>
            <a:off x="4225177" y="3604696"/>
            <a:ext cx="570264" cy="47240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204447" y="3595001"/>
            <a:ext cx="20730" cy="19389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section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.text</a:t>
            </a:r>
          </a:p>
          <a:p>
            <a:pPr lvl="1"/>
            <a:r>
              <a:rPr lang="zh-CN" altLang="en-US" dirty="0" smtClean="0"/>
              <a:t>用于存放指令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text-view, text-print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.data</a:t>
            </a:r>
          </a:p>
          <a:p>
            <a:pPr lvl="1"/>
            <a:r>
              <a:rPr lang="zh-CN" altLang="en-US" dirty="0" smtClean="0"/>
              <a:t>用于存放已初始化的全局变量</a:t>
            </a:r>
            <a:r>
              <a:rPr lang="zh-CN" altLang="en-US" dirty="0"/>
              <a:t>和静态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data-view[-hack-elf], data-big-array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rodata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用于存放字符串，</a:t>
            </a:r>
            <a:r>
              <a:rPr lang="en-US" altLang="zh-CN" dirty="0" smtClean="0"/>
              <a:t>switch-case</a:t>
            </a:r>
            <a:r>
              <a:rPr lang="zh-CN" altLang="en-US" dirty="0" smtClean="0"/>
              <a:t>的跳转表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rodata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-view,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rodata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-hack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bss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用于存放未初始化的全局变量和静态局部变量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演示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bss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-view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bss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-modify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.got, .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用于存放动态链接时的库函数地址和链接代码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1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1013"/>
              </p:ext>
            </p:extLst>
          </p:nvPr>
        </p:nvGraphicFramePr>
        <p:xfrm>
          <a:off x="361950" y="2143125"/>
          <a:ext cx="4953000" cy="1247774"/>
        </p:xfrm>
        <a:graphic>
          <a:graphicData uri="http://schemas.openxmlformats.org/drawingml/2006/table">
            <a:tbl>
              <a:tblPr/>
              <a:tblGrid>
                <a:gridCol w="148590">
                  <a:extLst>
                    <a:ext uri="{9D8B030D-6E8A-4147-A177-3AD203B41FA5}">
                      <a16:colId xmlns:a16="http://schemas.microsoft.com/office/drawing/2014/main" val="2304744189"/>
                    </a:ext>
                  </a:extLst>
                </a:gridCol>
                <a:gridCol w="4804410">
                  <a:extLst>
                    <a:ext uri="{9D8B030D-6E8A-4147-A177-3AD203B41FA5}">
                      <a16:colId xmlns:a16="http://schemas.microsoft.com/office/drawing/2014/main" val="1188065020"/>
                    </a:ext>
                  </a:extLst>
                </a:gridCol>
              </a:tblGrid>
              <a:tr h="1247774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[ 2] .text     PROGBITS 00000000 00003c 000049 00  AX  0   0  1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rel.text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00000000 000268 000028 08   I 12   2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[12]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SYMTAB   00000000 000120 000100 10     13  11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STRTAB   00000000 000220 000045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7113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724400" y="2700336"/>
            <a:ext cx="161925" cy="1381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91025" y="2700336"/>
            <a:ext cx="209550" cy="1381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8649" y="3005136"/>
            <a:ext cx="885825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8174" y="2552697"/>
            <a:ext cx="742951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649" y="3149597"/>
            <a:ext cx="885825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81500" y="2995611"/>
            <a:ext cx="219075" cy="1539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8" idx="1"/>
            <a:endCxn id="9" idx="3"/>
          </p:cNvCxnSpPr>
          <p:nvPr/>
        </p:nvCxnSpPr>
        <p:spPr>
          <a:xfrm rot="10800000" flipV="1">
            <a:off x="1514475" y="2769392"/>
            <a:ext cx="2876551" cy="314325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0"/>
            <a:endCxn id="10" idx="0"/>
          </p:cNvCxnSpPr>
          <p:nvPr/>
        </p:nvCxnSpPr>
        <p:spPr>
          <a:xfrm rot="16200000" flipV="1">
            <a:off x="2833688" y="728660"/>
            <a:ext cx="147639" cy="3795713"/>
          </a:xfrm>
          <a:prstGeom prst="curvedConnector3">
            <a:avLst>
              <a:gd name="adj1" fmla="val 254837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2" idx="2"/>
            <a:endCxn id="11" idx="2"/>
          </p:cNvCxnSpPr>
          <p:nvPr/>
        </p:nvCxnSpPr>
        <p:spPr>
          <a:xfrm rot="5400000">
            <a:off x="2702718" y="1518441"/>
            <a:ext cx="157164" cy="3419476"/>
          </a:xfrm>
          <a:prstGeom prst="curvedConnector3">
            <a:avLst>
              <a:gd name="adj1" fmla="val 245453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7564"/>
              </p:ext>
            </p:extLst>
          </p:nvPr>
        </p:nvGraphicFramePr>
        <p:xfrm>
          <a:off x="1381125" y="4860175"/>
          <a:ext cx="2352675" cy="1316788"/>
        </p:xfrm>
        <a:graphic>
          <a:graphicData uri="http://schemas.openxmlformats.org/drawingml/2006/table">
            <a:tbl>
              <a:tblPr/>
              <a:tblGrid>
                <a:gridCol w="163506">
                  <a:extLst>
                    <a:ext uri="{9D8B030D-6E8A-4147-A177-3AD203B41FA5}">
                      <a16:colId xmlns:a16="http://schemas.microsoft.com/office/drawing/2014/main" val="4185790213"/>
                    </a:ext>
                  </a:extLst>
                </a:gridCol>
                <a:gridCol w="2189169">
                  <a:extLst>
                    <a:ext uri="{9D8B030D-6E8A-4147-A177-3AD203B41FA5}">
                      <a16:colId xmlns:a16="http://schemas.microsoft.com/office/drawing/2014/main" val="3085998370"/>
                    </a:ext>
                  </a:extLst>
                </a:gridCol>
              </a:tblGrid>
              <a:tr h="1316788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include &lt;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0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is %d\n"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0;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18300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628649" y="2686046"/>
            <a:ext cx="1038226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21482" y="3773554"/>
          <a:ext cx="4448175" cy="1020715"/>
        </p:xfrm>
        <a:graphic>
          <a:graphicData uri="http://schemas.openxmlformats.org/drawingml/2006/table">
            <a:tbl>
              <a:tblPr/>
              <a:tblGrid>
                <a:gridCol w="133445">
                  <a:extLst>
                    <a:ext uri="{9D8B030D-6E8A-4147-A177-3AD203B41FA5}">
                      <a16:colId xmlns:a16="http://schemas.microsoft.com/office/drawing/2014/main" val="3609518929"/>
                    </a:ext>
                  </a:extLst>
                </a:gridCol>
                <a:gridCol w="4314730">
                  <a:extLst>
                    <a:ext uri="{9D8B030D-6E8A-4147-A177-3AD203B41FA5}">
                      <a16:colId xmlns:a16="http://schemas.microsoft.com/office/drawing/2014/main" val="1190465228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Type    Bind   Vis 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Ndx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Name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11: FUNC    GLOBAL DEFAULT    2 main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12: FUNC    GLOBAL HIDDEN     7 __x86.get_pc_thunk.bx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13: NOTYPE  GLOBAL DEFAULT  UND _GLOBAL_OFFSET_TABLE_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14: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15: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229204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1602579" y="353297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symtab</a:t>
            </a:r>
            <a:endParaRPr lang="zh-CN" altLang="en-US" sz="1600" dirty="0"/>
          </a:p>
        </p:txBody>
      </p:sp>
      <p:cxnSp>
        <p:nvCxnSpPr>
          <p:cNvPr id="58" name="曲线连接符 57"/>
          <p:cNvCxnSpPr>
            <a:stCxn id="9" idx="1"/>
            <a:endCxn id="56" idx="1"/>
          </p:cNvCxnSpPr>
          <p:nvPr/>
        </p:nvCxnSpPr>
        <p:spPr>
          <a:xfrm rot="10800000" flipV="1">
            <a:off x="421483" y="3083717"/>
            <a:ext cx="207167" cy="1200193"/>
          </a:xfrm>
          <a:prstGeom prst="curvedConnector3">
            <a:avLst>
              <a:gd name="adj1" fmla="val 210346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1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1950" y="2143125"/>
          <a:ext cx="4953000" cy="1247774"/>
        </p:xfrm>
        <a:graphic>
          <a:graphicData uri="http://schemas.openxmlformats.org/drawingml/2006/table">
            <a:tbl>
              <a:tblPr/>
              <a:tblGrid>
                <a:gridCol w="148590">
                  <a:extLst>
                    <a:ext uri="{9D8B030D-6E8A-4147-A177-3AD203B41FA5}">
                      <a16:colId xmlns:a16="http://schemas.microsoft.com/office/drawing/2014/main" val="2304744189"/>
                    </a:ext>
                  </a:extLst>
                </a:gridCol>
                <a:gridCol w="4804410">
                  <a:extLst>
                    <a:ext uri="{9D8B030D-6E8A-4147-A177-3AD203B41FA5}">
                      <a16:colId xmlns:a16="http://schemas.microsoft.com/office/drawing/2014/main" val="1188065020"/>
                    </a:ext>
                  </a:extLst>
                </a:gridCol>
              </a:tblGrid>
              <a:tr h="1247774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[ 2] .text     PROGBITS 00000000 00003c 000049 00  AX  0   0  1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[ 3]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rel.text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00000000 000268 000028 08   I 12   2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[12]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SYMTAB   00000000 000120 000100 10     13  11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STRTAB   00000000 000220 000045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7113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482" y="3773554"/>
          <a:ext cx="4448175" cy="1020715"/>
        </p:xfrm>
        <a:graphic>
          <a:graphicData uri="http://schemas.openxmlformats.org/drawingml/2006/table">
            <a:tbl>
              <a:tblPr/>
              <a:tblGrid>
                <a:gridCol w="133445">
                  <a:extLst>
                    <a:ext uri="{9D8B030D-6E8A-4147-A177-3AD203B41FA5}">
                      <a16:colId xmlns:a16="http://schemas.microsoft.com/office/drawing/2014/main" val="3609518929"/>
                    </a:ext>
                  </a:extLst>
                </a:gridCol>
                <a:gridCol w="4314730">
                  <a:extLst>
                    <a:ext uri="{9D8B030D-6E8A-4147-A177-3AD203B41FA5}">
                      <a16:colId xmlns:a16="http://schemas.microsoft.com/office/drawing/2014/main" val="1190465228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Type    Bind   Vis 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Ndx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Name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11: FUNC    GLOBAL DEFAULT    2 main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12: FUNC    GLOBAL HIDDEN     7 __x86.get_pc_thunk.bx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13: NOTYPE  GLOBAL DEFAULT  UND _GLOBAL_OFFSET_TABLE_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14: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15: NOTYPE  GLOBAL DEFAULT  UND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2292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31784"/>
              </p:ext>
            </p:extLst>
          </p:nvPr>
        </p:nvGraphicFramePr>
        <p:xfrm>
          <a:off x="5850730" y="2167729"/>
          <a:ext cx="2166937" cy="1037431"/>
        </p:xfrm>
        <a:graphic>
          <a:graphicData uri="http://schemas.openxmlformats.org/drawingml/2006/table">
            <a:tbl>
              <a:tblPr/>
              <a:tblGrid>
                <a:gridCol w="174128">
                  <a:extLst>
                    <a:ext uri="{9D8B030D-6E8A-4147-A177-3AD203B41FA5}">
                      <a16:colId xmlns:a16="http://schemas.microsoft.com/office/drawing/2014/main" val="1144355477"/>
                    </a:ext>
                  </a:extLst>
                </a:gridCol>
                <a:gridCol w="1992809">
                  <a:extLst>
                    <a:ext uri="{9D8B030D-6E8A-4147-A177-3AD203B41FA5}">
                      <a16:colId xmlns:a16="http://schemas.microsoft.com/office/drawing/2014/main" val="453064390"/>
                    </a:ext>
                  </a:extLst>
                </a:gridCol>
              </a:tblGrid>
              <a:tr h="10374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OFFSET   TYPE SYM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00000013 02   0c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00000019 0a   0d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10: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0000001e 04   0e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18: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0000002d 09   05  00 00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20: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00000033 04   0f  00 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6525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724400" y="2700336"/>
            <a:ext cx="161925" cy="13811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91025" y="2700336"/>
            <a:ext cx="209550" cy="13811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8649" y="3005136"/>
            <a:ext cx="885825" cy="15716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8174" y="2552697"/>
            <a:ext cx="742951" cy="15716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649" y="3149597"/>
            <a:ext cx="885825" cy="157164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81500" y="2995611"/>
            <a:ext cx="219075" cy="15398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8" idx="1"/>
            <a:endCxn id="9" idx="3"/>
          </p:cNvCxnSpPr>
          <p:nvPr/>
        </p:nvCxnSpPr>
        <p:spPr>
          <a:xfrm rot="10800000" flipV="1">
            <a:off x="1514475" y="2769392"/>
            <a:ext cx="2876551" cy="314325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0"/>
            <a:endCxn id="10" idx="0"/>
          </p:cNvCxnSpPr>
          <p:nvPr/>
        </p:nvCxnSpPr>
        <p:spPr>
          <a:xfrm rot="16200000" flipV="1">
            <a:off x="2833688" y="728660"/>
            <a:ext cx="147639" cy="3795713"/>
          </a:xfrm>
          <a:prstGeom prst="curvedConnector3">
            <a:avLst>
              <a:gd name="adj1" fmla="val 254837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2" idx="2"/>
            <a:endCxn id="11" idx="2"/>
          </p:cNvCxnSpPr>
          <p:nvPr/>
        </p:nvCxnSpPr>
        <p:spPr>
          <a:xfrm rot="5400000">
            <a:off x="2702718" y="1518441"/>
            <a:ext cx="157164" cy="3419476"/>
          </a:xfrm>
          <a:prstGeom prst="curvedConnector3">
            <a:avLst>
              <a:gd name="adj1" fmla="val 245453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9" idx="1"/>
            <a:endCxn id="5" idx="1"/>
          </p:cNvCxnSpPr>
          <p:nvPr/>
        </p:nvCxnSpPr>
        <p:spPr>
          <a:xfrm rot="10800000" flipV="1">
            <a:off x="421483" y="3083717"/>
            <a:ext cx="207167" cy="1200193"/>
          </a:xfrm>
          <a:prstGeom prst="curvedConnector3">
            <a:avLst>
              <a:gd name="adj1" fmla="val 210346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67846" y="3916361"/>
          <a:ext cx="3714750" cy="232648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5327722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7637156"/>
                    </a:ext>
                  </a:extLst>
                </a:gridCol>
              </a:tblGrid>
              <a:tr h="23264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00000000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&lt;main&gt;: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17: 81 c3 02 00 00 00  </a:t>
                      </a:r>
                      <a:r>
                        <a:rPr lang="en-US" altLang="zh-CN" sz="1000" b="0" i="0" dirty="0" smtClean="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dd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$0x2,%ebx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1d: e8 fc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1e &lt;main+0x1e&gt;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22: 89 45 f4      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%eax,-0xc(%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25: 83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08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sub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$0x8,%esp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28: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75 f4      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pushl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-0xc(%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2b: 8d 83 00 00 00 00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lea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0x0(%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),%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31: 50      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32: e8 fc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33 &lt;main+0x33&gt;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37: 83 c4 10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$0x10,%esp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3a: b8 00 00 00 00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$0x0,%eax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48: c3      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ret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3451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381125" y="4860175"/>
          <a:ext cx="2352675" cy="1316788"/>
        </p:xfrm>
        <a:graphic>
          <a:graphicData uri="http://schemas.openxmlformats.org/drawingml/2006/table">
            <a:tbl>
              <a:tblPr/>
              <a:tblGrid>
                <a:gridCol w="163506">
                  <a:extLst>
                    <a:ext uri="{9D8B030D-6E8A-4147-A177-3AD203B41FA5}">
                      <a16:colId xmlns:a16="http://schemas.microsoft.com/office/drawing/2014/main" val="4185790213"/>
                    </a:ext>
                  </a:extLst>
                </a:gridCol>
                <a:gridCol w="2189169">
                  <a:extLst>
                    <a:ext uri="{9D8B030D-6E8A-4147-A177-3AD203B41FA5}">
                      <a16:colId xmlns:a16="http://schemas.microsoft.com/office/drawing/2014/main" val="3085998370"/>
                    </a:ext>
                  </a:extLst>
                </a:gridCol>
              </a:tblGrid>
              <a:tr h="1316788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zh-CN" sz="10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include &lt;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000" b="0" i="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 is %d\n"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0;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183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5534024" y="4471986"/>
            <a:ext cx="885825" cy="1571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303292" y="2693191"/>
            <a:ext cx="230983" cy="1524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9149" y="4452935"/>
            <a:ext cx="2562226" cy="13335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41267" y="2683666"/>
            <a:ext cx="611983" cy="1619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37" idx="2"/>
            <a:endCxn id="34" idx="0"/>
          </p:cNvCxnSpPr>
          <p:nvPr/>
        </p:nvCxnSpPr>
        <p:spPr>
          <a:xfrm rot="5400000">
            <a:off x="5498901" y="3323628"/>
            <a:ext cx="1626394" cy="67032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5" idx="2"/>
            <a:endCxn id="36" idx="3"/>
          </p:cNvCxnSpPr>
          <p:nvPr/>
        </p:nvCxnSpPr>
        <p:spPr>
          <a:xfrm rot="5400000">
            <a:off x="4563071" y="1663897"/>
            <a:ext cx="1674019" cy="4037409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4" idx="2"/>
            <a:endCxn id="47" idx="3"/>
          </p:cNvCxnSpPr>
          <p:nvPr/>
        </p:nvCxnSpPr>
        <p:spPr>
          <a:xfrm rot="5400000">
            <a:off x="3875748" y="3501489"/>
            <a:ext cx="973529" cy="3228850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426076" y="5518933"/>
            <a:ext cx="322011" cy="1674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540698" y="1890312"/>
            <a:ext cx="825104" cy="27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rel.text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1602579" y="353297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symtab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28649" y="2686046"/>
            <a:ext cx="1038226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曲线连接符 51"/>
          <p:cNvCxnSpPr>
            <a:stCxn id="51" idx="3"/>
            <a:endCxn id="49" idx="0"/>
          </p:cNvCxnSpPr>
          <p:nvPr/>
        </p:nvCxnSpPr>
        <p:spPr>
          <a:xfrm flipV="1">
            <a:off x="1666875" y="1890312"/>
            <a:ext cx="5286375" cy="882685"/>
          </a:xfrm>
          <a:prstGeom prst="curvedConnector4">
            <a:avLst>
              <a:gd name="adj1" fmla="val 46098"/>
              <a:gd name="adj2" fmla="val 125898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7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演示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got-hack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90062"/>
              </p:ext>
            </p:extLst>
          </p:nvPr>
        </p:nvGraphicFramePr>
        <p:xfrm>
          <a:off x="219292" y="1825625"/>
          <a:ext cx="4914900" cy="1294606"/>
        </p:xfrm>
        <a:graphic>
          <a:graphicData uri="http://schemas.openxmlformats.org/drawingml/2006/table">
            <a:tbl>
              <a:tblPr/>
              <a:tblGrid>
                <a:gridCol w="147447">
                  <a:extLst>
                    <a:ext uri="{9D8B030D-6E8A-4147-A177-3AD203B41FA5}">
                      <a16:colId xmlns:a16="http://schemas.microsoft.com/office/drawing/2014/main" val="1035216462"/>
                    </a:ext>
                  </a:extLst>
                </a:gridCol>
                <a:gridCol w="4767453">
                  <a:extLst>
                    <a:ext uri="{9D8B030D-6E8A-4147-A177-3AD203B41FA5}">
                      <a16:colId xmlns:a16="http://schemas.microsoft.com/office/drawing/2014/main" val="2843429869"/>
                    </a:ext>
                  </a:extLst>
                </a:gridCol>
              </a:tblGrid>
              <a:tr h="129460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0]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10]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080482b4 0002b4 000018 08  AI  5  23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14] .text    PROGBITS 08048340 000340 0001f2 00  AX  0   0 16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23]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PROGBITS 0804a000 001000 000018 04  WA  0   0  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5361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72192" y="2320527"/>
            <a:ext cx="230983" cy="1524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883" y="2927280"/>
            <a:ext cx="943842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5" idx="2"/>
            <a:endCxn id="6" idx="3"/>
          </p:cNvCxnSpPr>
          <p:nvPr/>
        </p:nvCxnSpPr>
        <p:spPr>
          <a:xfrm rot="5400000">
            <a:off x="2654554" y="1181100"/>
            <a:ext cx="541303" cy="3124959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67864"/>
              </p:ext>
            </p:extLst>
          </p:nvPr>
        </p:nvGraphicFramePr>
        <p:xfrm>
          <a:off x="5134192" y="2280824"/>
          <a:ext cx="3552391" cy="762000"/>
        </p:xfrm>
        <a:graphic>
          <a:graphicData uri="http://schemas.openxmlformats.org/drawingml/2006/table">
            <a:tbl>
              <a:tblPr/>
              <a:tblGrid>
                <a:gridCol w="106572">
                  <a:extLst>
                    <a:ext uri="{9D8B030D-6E8A-4147-A177-3AD203B41FA5}">
                      <a16:colId xmlns:a16="http://schemas.microsoft.com/office/drawing/2014/main" val="82520405"/>
                    </a:ext>
                  </a:extLst>
                </a:gridCol>
                <a:gridCol w="3445819">
                  <a:extLst>
                    <a:ext uri="{9D8B030D-6E8A-4147-A177-3AD203B41FA5}">
                      <a16:colId xmlns:a16="http://schemas.microsoft.com/office/drawing/2014/main" val="294301944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Offset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Info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Sym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 Name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0804a00c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00000107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printf@GLIBC_2.0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00000207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puts@GLIBC_2.0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00000407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__libc_start_main@GLIBC_2.0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5149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29586"/>
              </p:ext>
            </p:extLst>
          </p:nvPr>
        </p:nvGraphicFramePr>
        <p:xfrm>
          <a:off x="1463117" y="4280682"/>
          <a:ext cx="1746808" cy="1020715"/>
        </p:xfrm>
        <a:graphic>
          <a:graphicData uri="http://schemas.openxmlformats.org/drawingml/2006/table">
            <a:tbl>
              <a:tblPr/>
              <a:tblGrid>
                <a:gridCol w="215820">
                  <a:extLst>
                    <a:ext uri="{9D8B030D-6E8A-4147-A177-3AD203B41FA5}">
                      <a16:colId xmlns:a16="http://schemas.microsoft.com/office/drawing/2014/main" val="2267372038"/>
                    </a:ext>
                  </a:extLst>
                </a:gridCol>
                <a:gridCol w="1530988">
                  <a:extLst>
                    <a:ext uri="{9D8B030D-6E8A-4147-A177-3AD203B41FA5}">
                      <a16:colId xmlns:a16="http://schemas.microsoft.com/office/drawing/2014/main" val="2107597847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0804a000: 08049f14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0804a004: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0804a008: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0804a00c: 08048306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0804a010: 08048316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0804a014: 08048326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4544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838838" y="3960540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got.plt</a:t>
            </a:r>
            <a:endParaRPr lang="zh-CN" altLang="en-US" sz="1600" dirty="0"/>
          </a:p>
        </p:txBody>
      </p:sp>
      <p:cxnSp>
        <p:nvCxnSpPr>
          <p:cNvPr id="20" name="曲线连接符 19"/>
          <p:cNvCxnSpPr>
            <a:stCxn id="6" idx="2"/>
            <a:endCxn id="14" idx="1"/>
          </p:cNvCxnSpPr>
          <p:nvPr/>
        </p:nvCxnSpPr>
        <p:spPr>
          <a:xfrm rot="16200000" flipH="1">
            <a:off x="332031" y="3659953"/>
            <a:ext cx="1689858" cy="572313"/>
          </a:xfrm>
          <a:prstGeom prst="curvedConnector2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563" y="195346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rel.plt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15800" y="2328826"/>
            <a:ext cx="943842" cy="17390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曲线连接符 39"/>
          <p:cNvCxnSpPr>
            <a:stCxn id="39" idx="0"/>
            <a:endCxn id="36" idx="0"/>
          </p:cNvCxnSpPr>
          <p:nvPr/>
        </p:nvCxnSpPr>
        <p:spPr>
          <a:xfrm rot="5400000" flipH="1" flipV="1">
            <a:off x="3562805" y="-721614"/>
            <a:ext cx="375357" cy="5725525"/>
          </a:xfrm>
          <a:prstGeom prst="curvedConnector3">
            <a:avLst>
              <a:gd name="adj1" fmla="val 160902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36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演示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got-hack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292" y="1825625"/>
          <a:ext cx="4914900" cy="1294606"/>
        </p:xfrm>
        <a:graphic>
          <a:graphicData uri="http://schemas.openxmlformats.org/drawingml/2006/table">
            <a:tbl>
              <a:tblPr/>
              <a:tblGrid>
                <a:gridCol w="147447">
                  <a:extLst>
                    <a:ext uri="{9D8B030D-6E8A-4147-A177-3AD203B41FA5}">
                      <a16:colId xmlns:a16="http://schemas.microsoft.com/office/drawing/2014/main" val="1035216462"/>
                    </a:ext>
                  </a:extLst>
                </a:gridCol>
                <a:gridCol w="4767453">
                  <a:extLst>
                    <a:ext uri="{9D8B030D-6E8A-4147-A177-3AD203B41FA5}">
                      <a16:colId xmlns:a16="http://schemas.microsoft.com/office/drawing/2014/main" val="2843429869"/>
                    </a:ext>
                  </a:extLst>
                </a:gridCol>
              </a:tblGrid>
              <a:tr h="129460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Type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0]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10]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rel.plt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REL      080482b4 0002b4 000018 08  AI  5  23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14] .text    PROGBITS 08048340 000340 0001f2 00  AX  0   0 16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23]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PROGBITS 0804a000 001000 000018 04  WA  0   0  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5361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72192" y="2320527"/>
            <a:ext cx="230983" cy="15240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883" y="2927280"/>
            <a:ext cx="943842" cy="17390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5" idx="2"/>
            <a:endCxn id="6" idx="3"/>
          </p:cNvCxnSpPr>
          <p:nvPr/>
        </p:nvCxnSpPr>
        <p:spPr>
          <a:xfrm rot="5400000">
            <a:off x="2654554" y="1181100"/>
            <a:ext cx="541303" cy="3124959"/>
          </a:xfrm>
          <a:prstGeom prst="curvedConnector2">
            <a:avLst/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34192" y="2280824"/>
          <a:ext cx="3552391" cy="762000"/>
        </p:xfrm>
        <a:graphic>
          <a:graphicData uri="http://schemas.openxmlformats.org/drawingml/2006/table">
            <a:tbl>
              <a:tblPr/>
              <a:tblGrid>
                <a:gridCol w="106572">
                  <a:extLst>
                    <a:ext uri="{9D8B030D-6E8A-4147-A177-3AD203B41FA5}">
                      <a16:colId xmlns:a16="http://schemas.microsoft.com/office/drawing/2014/main" val="82520405"/>
                    </a:ext>
                  </a:extLst>
                </a:gridCol>
                <a:gridCol w="3445819">
                  <a:extLst>
                    <a:ext uri="{9D8B030D-6E8A-4147-A177-3AD203B41FA5}">
                      <a16:colId xmlns:a16="http://schemas.microsoft.com/office/drawing/2014/main" val="294301944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Offset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Info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Sym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 Name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0804a00c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00000107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printf@GLIBC_2.0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00000207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puts@GLIBC_2.0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00000407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__libc_start_main@GLIBC_2.0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5149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450558" y="3448412"/>
          <a:ext cx="4019550" cy="2685256"/>
        </p:xfrm>
        <a:graphic>
          <a:graphicData uri="http://schemas.openxmlformats.org/drawingml/2006/table">
            <a:tbl>
              <a:tblPr/>
              <a:tblGrid>
                <a:gridCol w="247649">
                  <a:extLst>
                    <a:ext uri="{9D8B030D-6E8A-4147-A177-3AD203B41FA5}">
                      <a16:colId xmlns:a16="http://schemas.microsoft.com/office/drawing/2014/main" val="2869572419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3113403276"/>
                    </a:ext>
                  </a:extLst>
                </a:gridCol>
              </a:tblGrid>
              <a:tr h="268525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of section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080482f0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80482f0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35 04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pushl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0x804a004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80482f6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25 08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*0x804a008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80482fc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00 00      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%al,(%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...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08048300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printf@plt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25 0c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*0x804a00c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8048306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68 00 00 00 00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$0x0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804830b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e9 e0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80482f0 &lt;.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08048310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&lt;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puts@plt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8048310:  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25 10 a0 04 08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*0x804a010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8048316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68 08 00 00 00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$0x8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804831b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 e9 d0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80482f0 &lt;.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1145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317040" y="4861039"/>
            <a:ext cx="781267" cy="1683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63117" y="4280682"/>
          <a:ext cx="1746808" cy="1020715"/>
        </p:xfrm>
        <a:graphic>
          <a:graphicData uri="http://schemas.openxmlformats.org/drawingml/2006/table">
            <a:tbl>
              <a:tblPr/>
              <a:tblGrid>
                <a:gridCol w="215820">
                  <a:extLst>
                    <a:ext uri="{9D8B030D-6E8A-4147-A177-3AD203B41FA5}">
                      <a16:colId xmlns:a16="http://schemas.microsoft.com/office/drawing/2014/main" val="2267372038"/>
                    </a:ext>
                  </a:extLst>
                </a:gridCol>
                <a:gridCol w="1530988">
                  <a:extLst>
                    <a:ext uri="{9D8B030D-6E8A-4147-A177-3AD203B41FA5}">
                      <a16:colId xmlns:a16="http://schemas.microsoft.com/office/drawing/2014/main" val="2107597847"/>
                    </a:ext>
                  </a:extLst>
                </a:gridCol>
              </a:tblGrid>
              <a:tr h="1020715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0804a000: 08049f14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0804a004: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0804a008: 00000000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0804a00c: 08048306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0804a010: 08048316</a:t>
                      </a:r>
                    </a:p>
                    <a:p>
                      <a:pPr algn="l" fontAlgn="base"/>
                      <a:r>
                        <a:rPr lang="pt-BR" sz="1000" b="0" i="0" dirty="0" smtClean="0">
                          <a:effectLst/>
                          <a:latin typeface="Consolas" panose="020B0609020204030204" pitchFamily="49" charset="0"/>
                        </a:rPr>
                        <a:t> 0804a014: 08048326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4544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414478" y="4791039"/>
            <a:ext cx="633522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88856" y="5029164"/>
            <a:ext cx="633522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68732" y="2501503"/>
            <a:ext cx="633522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8838" y="3960540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got.plt</a:t>
            </a:r>
            <a:endParaRPr lang="zh-CN" altLang="en-US" sz="1600" dirty="0"/>
          </a:p>
        </p:txBody>
      </p:sp>
      <p:cxnSp>
        <p:nvCxnSpPr>
          <p:cNvPr id="20" name="曲线连接符 19"/>
          <p:cNvCxnSpPr>
            <a:stCxn id="6" idx="2"/>
            <a:endCxn id="14" idx="1"/>
          </p:cNvCxnSpPr>
          <p:nvPr/>
        </p:nvCxnSpPr>
        <p:spPr>
          <a:xfrm rot="16200000" flipH="1">
            <a:off x="332031" y="3659953"/>
            <a:ext cx="1689858" cy="572313"/>
          </a:xfrm>
          <a:prstGeom prst="curvedConnector2">
            <a:avLst/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6" idx="3"/>
            <a:endCxn id="17" idx="1"/>
          </p:cNvCxnSpPr>
          <p:nvPr/>
        </p:nvCxnSpPr>
        <p:spPr>
          <a:xfrm>
            <a:off x="3048000" y="4872020"/>
            <a:ext cx="1740856" cy="238125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8" idx="2"/>
            <a:endCxn id="30" idx="0"/>
          </p:cNvCxnSpPr>
          <p:nvPr/>
        </p:nvCxnSpPr>
        <p:spPr>
          <a:xfrm rot="5400000">
            <a:off x="2737234" y="1952269"/>
            <a:ext cx="2137064" cy="3559455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38073" y="4800528"/>
            <a:ext cx="575929" cy="1619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曲线连接符 31"/>
          <p:cNvCxnSpPr>
            <a:stCxn id="13" idx="2"/>
            <a:endCxn id="30" idx="2"/>
          </p:cNvCxnSpPr>
          <p:nvPr/>
        </p:nvCxnSpPr>
        <p:spPr>
          <a:xfrm rot="5400000" flipH="1">
            <a:off x="4833408" y="2155119"/>
            <a:ext cx="66895" cy="5681636"/>
          </a:xfrm>
          <a:prstGeom prst="curvedConnector3">
            <a:avLst>
              <a:gd name="adj1" fmla="val -811608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563" y="1953469"/>
            <a:ext cx="995366" cy="27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rel.plt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415800" y="2328826"/>
            <a:ext cx="943842" cy="17390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曲线连接符 39"/>
          <p:cNvCxnSpPr>
            <a:stCxn id="39" idx="0"/>
            <a:endCxn id="36" idx="0"/>
          </p:cNvCxnSpPr>
          <p:nvPr/>
        </p:nvCxnSpPr>
        <p:spPr>
          <a:xfrm rot="5400000" flipH="1" flipV="1">
            <a:off x="3562805" y="-721614"/>
            <a:ext cx="375357" cy="5725525"/>
          </a:xfrm>
          <a:prstGeom prst="curvedConnector3">
            <a:avLst>
              <a:gd name="adj1" fmla="val 160902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93625" y="2513456"/>
            <a:ext cx="1207349" cy="15225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385303" y="4722272"/>
            <a:ext cx="934190" cy="1687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曲线连接符 45"/>
          <p:cNvCxnSpPr>
            <a:stCxn id="44" idx="2"/>
            <a:endCxn id="45" idx="0"/>
          </p:cNvCxnSpPr>
          <p:nvPr/>
        </p:nvCxnSpPr>
        <p:spPr>
          <a:xfrm rot="5400000">
            <a:off x="5496567" y="3021539"/>
            <a:ext cx="2056564" cy="134490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/>
      <p:bldP spid="30" grpId="0" animBg="1"/>
      <p:bldP spid="36" grpId="0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3720841" y="2989504"/>
            <a:ext cx="1702317" cy="78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文件的基本组织方式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18385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422704" y="1705992"/>
            <a:ext cx="165991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ELF header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49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文件的基本组织方式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520146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1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803246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22704" y="1705992"/>
            <a:ext cx="165991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ELF header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9" idx="3"/>
            <a:endCxn id="6" idx="1"/>
          </p:cNvCxnSpPr>
          <p:nvPr/>
        </p:nvCxnSpPr>
        <p:spPr>
          <a:xfrm flipV="1">
            <a:off x="4124326" y="2021811"/>
            <a:ext cx="414335" cy="770368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38661" y="1948141"/>
            <a:ext cx="195265" cy="1473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3876" y="2714652"/>
            <a:ext cx="3600450" cy="15505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24401" y="3190659"/>
            <a:ext cx="4057649" cy="1700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013" y="3421492"/>
            <a:ext cx="2909888" cy="131333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7" idx="3"/>
            <a:endCxn id="11" idx="1"/>
          </p:cNvCxnSpPr>
          <p:nvPr/>
        </p:nvCxnSpPr>
        <p:spPr>
          <a:xfrm flipV="1">
            <a:off x="3390901" y="3275707"/>
            <a:ext cx="1333500" cy="21145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19637" y="3757232"/>
            <a:ext cx="309563" cy="1701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1013" y="3552825"/>
            <a:ext cx="2414587" cy="13493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24" idx="3"/>
            <a:endCxn id="23" idx="1"/>
          </p:cNvCxnSpPr>
          <p:nvPr/>
        </p:nvCxnSpPr>
        <p:spPr>
          <a:xfrm>
            <a:off x="2895600" y="3620293"/>
            <a:ext cx="1824037" cy="222002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81000" y="5167580"/>
            <a:ext cx="2276475" cy="36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objdump</a:t>
            </a:r>
            <a:r>
              <a:rPr lang="en-US" altLang="zh-CN" sz="1600" dirty="0" smtClean="0"/>
              <a:t>  -D </a:t>
            </a:r>
            <a:r>
              <a:rPr lang="en-US" altLang="zh-CN" sz="1600" dirty="0" err="1" smtClean="0"/>
              <a:t>a.out</a:t>
            </a:r>
            <a:r>
              <a:rPr lang="en-US" altLang="zh-CN" sz="1600" dirty="0" smtClean="0"/>
              <a:t> &gt; </a:t>
            </a:r>
            <a:r>
              <a:rPr lang="en-US" altLang="zh-CN" sz="1600" dirty="0" err="1" smtClean="0"/>
              <a:t>a.S</a:t>
            </a:r>
            <a:endParaRPr lang="zh-CN" altLang="en-US" sz="1600" dirty="0"/>
          </a:p>
        </p:txBody>
      </p:sp>
      <p:sp>
        <p:nvSpPr>
          <p:cNvPr id="30" name="圆角右箭头 29"/>
          <p:cNvSpPr/>
          <p:nvPr/>
        </p:nvSpPr>
        <p:spPr>
          <a:xfrm rot="10800000" flipH="1">
            <a:off x="1304927" y="3943770"/>
            <a:ext cx="1219198" cy="1158881"/>
          </a:xfrm>
          <a:prstGeom prst="bentArrow">
            <a:avLst>
              <a:gd name="adj1" fmla="val 11779"/>
              <a:gd name="adj2" fmla="val 12259"/>
              <a:gd name="adj3" fmla="val 25000"/>
              <a:gd name="adj4" fmla="val 66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1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3451"/>
              </p:ext>
            </p:extLst>
          </p:nvPr>
        </p:nvGraphicFramePr>
        <p:xfrm>
          <a:off x="2686051" y="4307722"/>
          <a:ext cx="4219574" cy="1847850"/>
        </p:xfrm>
        <a:graphic>
          <a:graphicData uri="http://schemas.openxmlformats.org/drawingml/2006/table">
            <a:tbl>
              <a:tblPr/>
              <a:tblGrid>
                <a:gridCol w="156124">
                  <a:extLst>
                    <a:ext uri="{9D8B030D-6E8A-4147-A177-3AD203B41FA5}">
                      <a16:colId xmlns:a16="http://schemas.microsoft.com/office/drawing/2014/main" val="519607040"/>
                    </a:ext>
                  </a:extLst>
                </a:gridCol>
                <a:gridCol w="4063450">
                  <a:extLst>
                    <a:ext uri="{9D8B030D-6E8A-4147-A177-3AD203B41FA5}">
                      <a16:colId xmlns:a16="http://schemas.microsoft.com/office/drawing/2014/main" val="3843562695"/>
                    </a:ext>
                  </a:extLst>
                </a:gridCol>
              </a:tblGrid>
              <a:tr h="18478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</a:t>
                      </a:r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.data: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&lt;__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data_start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:  00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00        add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   %al,(%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   ...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</a:t>
                      </a:r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.text:</a:t>
                      </a:r>
                      <a:endParaRPr lang="en-US" sz="105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08048310 &lt;_start&gt;: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8048310:	31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ed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,%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endParaRPr lang="en-US" sz="105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   ...</a:t>
                      </a:r>
                      <a:endParaRPr lang="en-US" sz="105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23" grpId="0" animBg="1"/>
      <p:bldP spid="29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文件的基本组织方式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5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1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90482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[24] </a:t>
                      </a:r>
                      <a:r>
                        <a:rPr lang="en-US" sz="90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[25]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22704" y="1705992"/>
            <a:ext cx="165991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ELF header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9" idx="3"/>
            <a:endCxn id="6" idx="1"/>
          </p:cNvCxnSpPr>
          <p:nvPr/>
        </p:nvCxnSpPr>
        <p:spPr>
          <a:xfrm flipV="1">
            <a:off x="4124326" y="2021811"/>
            <a:ext cx="414335" cy="770368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38661" y="1948141"/>
            <a:ext cx="195265" cy="1473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3876" y="2714652"/>
            <a:ext cx="3600450" cy="15505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24401" y="3190659"/>
            <a:ext cx="4057649" cy="17009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013" y="3421492"/>
            <a:ext cx="2909888" cy="131333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7" idx="3"/>
            <a:endCxn id="11" idx="1"/>
          </p:cNvCxnSpPr>
          <p:nvPr/>
        </p:nvCxnSpPr>
        <p:spPr>
          <a:xfrm flipV="1">
            <a:off x="3390901" y="3275707"/>
            <a:ext cx="1333500" cy="211452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19637" y="3757232"/>
            <a:ext cx="309563" cy="17012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1013" y="3552825"/>
            <a:ext cx="2414587" cy="13493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24" idx="3"/>
            <a:endCxn id="23" idx="1"/>
          </p:cNvCxnSpPr>
          <p:nvPr/>
        </p:nvCxnSpPr>
        <p:spPr>
          <a:xfrm>
            <a:off x="2895600" y="3620293"/>
            <a:ext cx="1824037" cy="222002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105360"/>
              </p:ext>
            </p:extLst>
          </p:nvPr>
        </p:nvGraphicFramePr>
        <p:xfrm>
          <a:off x="2686051" y="4307722"/>
          <a:ext cx="4219574" cy="1847850"/>
        </p:xfrm>
        <a:graphic>
          <a:graphicData uri="http://schemas.openxmlformats.org/drawingml/2006/table">
            <a:tbl>
              <a:tblPr/>
              <a:tblGrid>
                <a:gridCol w="156124">
                  <a:extLst>
                    <a:ext uri="{9D8B030D-6E8A-4147-A177-3AD203B41FA5}">
                      <a16:colId xmlns:a16="http://schemas.microsoft.com/office/drawing/2014/main" val="519607040"/>
                    </a:ext>
                  </a:extLst>
                </a:gridCol>
                <a:gridCol w="4063450">
                  <a:extLst>
                    <a:ext uri="{9D8B030D-6E8A-4147-A177-3AD203B41FA5}">
                      <a16:colId xmlns:a16="http://schemas.microsoft.com/office/drawing/2014/main" val="3843562695"/>
                    </a:ext>
                  </a:extLst>
                </a:gridCol>
              </a:tblGrid>
              <a:tr h="18478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105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section </a:t>
                      </a:r>
                      <a:r>
                        <a:rPr lang="en-US" sz="1050" b="0" i="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&lt;__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data_start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&gt;: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804a014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:  00 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00        add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   %al,(%</a:t>
                      </a:r>
                      <a:r>
                        <a:rPr lang="en-US" sz="1050" b="0" i="0" dirty="0" err="1"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   ...</a:t>
                      </a: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Disassembly</a:t>
                      </a:r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of section </a:t>
                      </a:r>
                      <a:r>
                        <a:rPr lang="en-US" sz="105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.text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n-US" sz="105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08048310 &lt;_start&gt;:</a:t>
                      </a: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8048310:	31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ed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    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,%</a:t>
                      </a:r>
                      <a:r>
                        <a:rPr lang="en-US" sz="1050" b="0" i="0" dirty="0" err="1" smtClean="0">
                          <a:effectLst/>
                          <a:latin typeface="Consolas" panose="020B0609020204030204" pitchFamily="49" charset="0"/>
                        </a:rPr>
                        <a:t>ebp</a:t>
                      </a:r>
                      <a:endParaRPr lang="en-US" sz="105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50" b="0" i="0" dirty="0" smtClean="0">
                          <a:effectLst/>
                          <a:latin typeface="Consolas" panose="020B0609020204030204" pitchFamily="49" charset="0"/>
                        </a:rPr>
                        <a:t>     ...</a:t>
                      </a:r>
                      <a:endParaRPr lang="en-US" sz="105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99503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381000" y="5167580"/>
            <a:ext cx="2276475" cy="36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objdump</a:t>
            </a:r>
            <a:r>
              <a:rPr lang="en-US" altLang="zh-CN" sz="1600" dirty="0" smtClean="0"/>
              <a:t>  -D </a:t>
            </a:r>
            <a:r>
              <a:rPr lang="en-US" altLang="zh-CN" sz="1600" dirty="0" err="1" smtClean="0"/>
              <a:t>a.out</a:t>
            </a:r>
            <a:r>
              <a:rPr lang="en-US" altLang="zh-CN" sz="1600" dirty="0" smtClean="0"/>
              <a:t> &gt; </a:t>
            </a:r>
            <a:r>
              <a:rPr lang="en-US" altLang="zh-CN" sz="1600" dirty="0" err="1" smtClean="0"/>
              <a:t>a.S</a:t>
            </a:r>
            <a:endParaRPr lang="zh-CN" altLang="en-US" sz="1600" dirty="0"/>
          </a:p>
        </p:txBody>
      </p:sp>
      <p:sp>
        <p:nvSpPr>
          <p:cNvPr id="30" name="圆角右箭头 29"/>
          <p:cNvSpPr/>
          <p:nvPr/>
        </p:nvSpPr>
        <p:spPr>
          <a:xfrm rot="10800000" flipH="1">
            <a:off x="1304927" y="3943770"/>
            <a:ext cx="1219198" cy="1158881"/>
          </a:xfrm>
          <a:prstGeom prst="bentArrow">
            <a:avLst>
              <a:gd name="adj1" fmla="val 11779"/>
              <a:gd name="adj2" fmla="val 12259"/>
              <a:gd name="adj3" fmla="val 25000"/>
              <a:gd name="adj4" fmla="val 66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62475" y="4342369"/>
            <a:ext cx="466725" cy="198611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76761" y="5294150"/>
            <a:ext cx="466725" cy="198611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48249" y="3182822"/>
            <a:ext cx="381002" cy="177933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29200" y="2401179"/>
            <a:ext cx="381002" cy="134936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26" idx="2"/>
            <a:endCxn id="28" idx="0"/>
          </p:cNvCxnSpPr>
          <p:nvPr/>
        </p:nvCxnSpPr>
        <p:spPr>
          <a:xfrm flipH="1">
            <a:off x="4795838" y="3360755"/>
            <a:ext cx="442912" cy="9469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  <a:endCxn id="22" idx="3"/>
          </p:cNvCxnSpPr>
          <p:nvPr/>
        </p:nvCxnSpPr>
        <p:spPr>
          <a:xfrm flipH="1">
            <a:off x="5043486" y="2468647"/>
            <a:ext cx="366716" cy="2924809"/>
          </a:xfrm>
          <a:prstGeom prst="curvedConnector3">
            <a:avLst>
              <a:gd name="adj1" fmla="val -623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366318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12323"/>
              </p:ext>
            </p:extLst>
          </p:nvPr>
        </p:nvGraphicFramePr>
        <p:xfrm>
          <a:off x="4391025" y="2705894"/>
          <a:ext cx="4600575" cy="808831"/>
        </p:xfrm>
        <a:graphic>
          <a:graphicData uri="http://schemas.openxmlformats.org/drawingml/2006/table">
            <a:tbl>
              <a:tblPr/>
              <a:tblGrid>
                <a:gridCol w="138017">
                  <a:extLst>
                    <a:ext uri="{9D8B030D-6E8A-4147-A177-3AD203B41FA5}">
                      <a16:colId xmlns:a16="http://schemas.microsoft.com/office/drawing/2014/main" val="59814970"/>
                    </a:ext>
                  </a:extLst>
                </a:gridCol>
                <a:gridCol w="4462558">
                  <a:extLst>
                    <a:ext uri="{9D8B030D-6E8A-4147-A177-3AD203B41FA5}">
                      <a16:colId xmlns:a16="http://schemas.microsoft.com/office/drawing/2014/main" val="2867758859"/>
                    </a:ext>
                  </a:extLst>
                </a:gridCol>
              </a:tblGrid>
              <a:tr h="8088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Type    Offset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VirtAddr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PhysAddr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FileSiz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MemSiz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Align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0x000000 0x08048000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0x08048000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0x00654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0x00654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E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0x000f0c 0x08049f0c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0x08049f0c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0x00110 0x00114 RW 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DYNAMIC 0x000f14 0x08049f14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0x08049f14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0x000e8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0x000e8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RW  0x4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NOTE    0x000168 0x08048168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0x08048168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0x00044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0x00044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  0x4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3629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464969" y="2201312"/>
            <a:ext cx="2452686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Program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629150" y="3019208"/>
            <a:ext cx="4181475" cy="1811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7" y="3138668"/>
            <a:ext cx="2905124" cy="147458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3"/>
            <a:endCxn id="7" idx="1"/>
          </p:cNvCxnSpPr>
          <p:nvPr/>
        </p:nvCxnSpPr>
        <p:spPr>
          <a:xfrm flipV="1">
            <a:off x="3371851" y="3109804"/>
            <a:ext cx="1257299" cy="102593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29126" y="2681713"/>
            <a:ext cx="228600" cy="23451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2914" y="2586374"/>
            <a:ext cx="3595686" cy="157620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16" idx="3"/>
            <a:endCxn id="15" idx="1"/>
          </p:cNvCxnSpPr>
          <p:nvPr/>
        </p:nvCxnSpPr>
        <p:spPr>
          <a:xfrm>
            <a:off x="4038600" y="2665184"/>
            <a:ext cx="390526" cy="13378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9"/>
          <p:cNvGraphicFramePr>
            <a:graphicFrameLocks/>
          </p:cNvGraphicFramePr>
          <p:nvPr/>
        </p:nvGraphicFramePr>
        <p:xfrm>
          <a:off x="4391025" y="2705894"/>
          <a:ext cx="4600575" cy="808831"/>
        </p:xfrm>
        <a:graphic>
          <a:graphicData uri="http://schemas.openxmlformats.org/drawingml/2006/table">
            <a:tbl>
              <a:tblPr/>
              <a:tblGrid>
                <a:gridCol w="138017">
                  <a:extLst>
                    <a:ext uri="{9D8B030D-6E8A-4147-A177-3AD203B41FA5}">
                      <a16:colId xmlns:a16="http://schemas.microsoft.com/office/drawing/2014/main" val="59814970"/>
                    </a:ext>
                  </a:extLst>
                </a:gridCol>
                <a:gridCol w="4462558">
                  <a:extLst>
                    <a:ext uri="{9D8B030D-6E8A-4147-A177-3AD203B41FA5}">
                      <a16:colId xmlns:a16="http://schemas.microsoft.com/office/drawing/2014/main" val="2867758859"/>
                    </a:ext>
                  </a:extLst>
                </a:gridCol>
              </a:tblGrid>
              <a:tr h="8088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Type    Offset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VirtAddr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PhysAddr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FileSiz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MemSiz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Align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0x000000 0x08048000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0x08048000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0x00654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0x00654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E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LOAD    0x000f0c 0x08049f0c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0x08049f0c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0x00110 0x00114 RW  0x1000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DYNAMIC 0x000f14 0x08049f14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0x08049f14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0x000e8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0x000e8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RW  0x4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NOTE    0x000168 0x08048168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0x08048168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0x00044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0x00044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R   0x4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3629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464969" y="2201312"/>
            <a:ext cx="2452686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Program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629150" y="3019208"/>
            <a:ext cx="4181475" cy="18119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7" y="3138668"/>
            <a:ext cx="2905124" cy="147458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3"/>
            <a:endCxn id="7" idx="1"/>
          </p:cNvCxnSpPr>
          <p:nvPr/>
        </p:nvCxnSpPr>
        <p:spPr>
          <a:xfrm flipV="1">
            <a:off x="3371851" y="3109804"/>
            <a:ext cx="1257299" cy="102593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29126" y="2681713"/>
            <a:ext cx="228600" cy="234516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2914" y="2586374"/>
            <a:ext cx="3595686" cy="157620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16" idx="3"/>
            <a:endCxn id="15" idx="1"/>
          </p:cNvCxnSpPr>
          <p:nvPr/>
        </p:nvCxnSpPr>
        <p:spPr>
          <a:xfrm>
            <a:off x="4038600" y="2665184"/>
            <a:ext cx="390526" cy="13378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内容占位符 13"/>
          <p:cNvGraphicFramePr>
            <a:graphicFrameLocks/>
          </p:cNvGraphicFramePr>
          <p:nvPr/>
        </p:nvGraphicFramePr>
        <p:xfrm>
          <a:off x="1709738" y="4495756"/>
          <a:ext cx="5248275" cy="1266031"/>
        </p:xfrm>
        <a:graphic>
          <a:graphicData uri="http://schemas.openxmlformats.org/drawingml/2006/table">
            <a:tbl>
              <a:tblPr/>
              <a:tblGrid>
                <a:gridCol w="157448">
                  <a:extLst>
                    <a:ext uri="{9D8B030D-6E8A-4147-A177-3AD203B41FA5}">
                      <a16:colId xmlns:a16="http://schemas.microsoft.com/office/drawing/2014/main" val="1415516054"/>
                    </a:ext>
                  </a:extLst>
                </a:gridCol>
                <a:gridCol w="5090827">
                  <a:extLst>
                    <a:ext uri="{9D8B030D-6E8A-4147-A177-3AD203B41FA5}">
                      <a16:colId xmlns:a16="http://schemas.microsoft.com/office/drawing/2014/main" val="3627379881"/>
                    </a:ext>
                  </a:extLst>
                </a:gridCol>
              </a:tblGrid>
              <a:tr h="126603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Section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Headers: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] Name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[19]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init_array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INIT_ARRAY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08049f0c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000f0c 000004 04  WA  0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[20]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fini_array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FINI_ARRAY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08049f10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000f10 000004 04  WA  0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[21] .dynamic    </a:t>
                      </a:r>
                      <a:r>
                        <a:rPr lang="en-US" sz="1000" b="0" i="0" dirty="0" err="1" smtClean="0">
                          <a:effectLst/>
                          <a:latin typeface="Consolas" panose="020B0609020204030204" pitchFamily="49" charset="0"/>
                        </a:rPr>
                        <a:t>DYNAMIC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08049f14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000f14 0000e8 08  WA  6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[22] .got    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PROGBITS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08049ffc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000ffc 000004 04  WA  0   0  4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PROGBITS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0804a000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 001000 000014 04  WA  0   0  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54007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5124450" y="3017831"/>
            <a:ext cx="581025" cy="1825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1839" y="3017831"/>
            <a:ext cx="538162" cy="1825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38663" y="4738839"/>
            <a:ext cx="995361" cy="92853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曲线连接符 28"/>
          <p:cNvCxnSpPr>
            <a:stCxn id="28" idx="0"/>
            <a:endCxn id="27" idx="2"/>
          </p:cNvCxnSpPr>
          <p:nvPr/>
        </p:nvCxnSpPr>
        <p:spPr>
          <a:xfrm rot="5400000" flipH="1" flipV="1">
            <a:off x="5422032" y="2809950"/>
            <a:ext cx="1538439" cy="2319338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282952" y="3959172"/>
            <a:ext cx="9950" cy="9045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stCxn id="33" idx="1"/>
            <a:endCxn id="26" idx="2"/>
          </p:cNvCxnSpPr>
          <p:nvPr/>
        </p:nvCxnSpPr>
        <p:spPr>
          <a:xfrm rot="16200000" flipV="1">
            <a:off x="5469637" y="3145725"/>
            <a:ext cx="760098" cy="869446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868066" y="4049984"/>
            <a:ext cx="2503740" cy="62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性质一样的多个</a:t>
            </a:r>
            <a:r>
              <a:rPr lang="en-US" altLang="zh-CN" sz="1200" dirty="0" smtClean="0"/>
              <a:t>section</a:t>
            </a:r>
            <a:r>
              <a:rPr lang="zh-CN" altLang="en-US" sz="1200" dirty="0" smtClean="0"/>
              <a:t>常被打包在一个</a:t>
            </a:r>
            <a:r>
              <a:rPr lang="en-US" altLang="zh-CN" sz="1200" dirty="0" smtClean="0"/>
              <a:t>segment</a:t>
            </a:r>
            <a:r>
              <a:rPr lang="zh-CN" altLang="en-US" sz="1200" dirty="0" smtClean="0"/>
              <a:t>中，方便一起处理，（比如一起加载）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36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079921"/>
              </p:ext>
            </p:extLst>
          </p:nvPr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816776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036343" y="2378221"/>
            <a:ext cx="631032" cy="15240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19736" y="4037170"/>
            <a:ext cx="2503740" cy="42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一个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section header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的大小是固定的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40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字节，那这些名字是存在哪里的？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7"/>
          <p:cNvGraphicFramePr>
            <a:graphicFrameLocks/>
          </p:cNvGraphicFramePr>
          <p:nvPr/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41068" y="3733801"/>
            <a:ext cx="916782" cy="19355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4817" y="3655533"/>
            <a:ext cx="2469357" cy="19355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9" idx="3"/>
            <a:endCxn id="7" idx="1"/>
          </p:cNvCxnSpPr>
          <p:nvPr/>
        </p:nvCxnSpPr>
        <p:spPr>
          <a:xfrm>
            <a:off x="2924174" y="3752312"/>
            <a:ext cx="1816894" cy="78268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文件的基本组织方式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38125" y="2167930"/>
          <a:ext cx="4029075" cy="1681161"/>
        </p:xfrm>
        <a:graphic>
          <a:graphicData uri="http://schemas.openxmlformats.org/drawingml/2006/table">
            <a:tbl>
              <a:tblPr/>
              <a:tblGrid>
                <a:gridCol w="149076">
                  <a:extLst>
                    <a:ext uri="{9D8B030D-6E8A-4147-A177-3AD203B41FA5}">
                      <a16:colId xmlns:a16="http://schemas.microsoft.com/office/drawing/2014/main" val="3247028275"/>
                    </a:ext>
                  </a:extLst>
                </a:gridCol>
                <a:gridCol w="3879999">
                  <a:extLst>
                    <a:ext uri="{9D8B030D-6E8A-4147-A177-3AD203B41FA5}">
                      <a16:colId xmlns:a16="http://schemas.microsoft.com/office/drawing/2014/main" val="1387206461"/>
                    </a:ext>
                  </a:extLst>
                </a:gridCol>
              </a:tblGrid>
              <a:tr h="1681161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Magic:   7f 45 4c 46 01 01 01 00 00 00 00 00 00 00 00 00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Entry point address:               0x8048310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program headers:          52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Start of section headers:          5976 (bytes into file)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...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this header:               52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program headers:           32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program headers:         9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Size of section headers:           40 (bytes)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Number of section headers:         30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Section header string table index: 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9113"/>
                  </a:ext>
                </a:extLst>
              </a:tr>
            </a:tbl>
          </a:graphicData>
        </a:graphic>
      </p:graphicFrame>
      <p:graphicFrame>
        <p:nvGraphicFramePr>
          <p:cNvPr id="5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279869"/>
              </p:ext>
            </p:extLst>
          </p:nvPr>
        </p:nvGraphicFramePr>
        <p:xfrm>
          <a:off x="4457700" y="1972470"/>
          <a:ext cx="4400550" cy="1920240"/>
        </p:xfrm>
        <a:graphic>
          <a:graphicData uri="http://schemas.openxmlformats.org/drawingml/2006/table">
            <a:tbl>
              <a:tblPr/>
              <a:tblGrid>
                <a:gridCol w="162821">
                  <a:extLst>
                    <a:ext uri="{9D8B030D-6E8A-4147-A177-3AD203B41FA5}">
                      <a16:colId xmlns:a16="http://schemas.microsoft.com/office/drawing/2014/main" val="1507110278"/>
                    </a:ext>
                  </a:extLst>
                </a:gridCol>
                <a:gridCol w="4237729">
                  <a:extLst>
                    <a:ext uri="{9D8B030D-6E8A-4147-A177-3AD203B41FA5}">
                      <a16:colId xmlns:a16="http://schemas.microsoft.com/office/drawing/2014/main" val="4084601191"/>
                    </a:ext>
                  </a:extLst>
                </a:gridCol>
              </a:tblGrid>
              <a:tr h="155178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Nr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] Name      Type    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 Off    Size   ES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Flg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Lk 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Al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[ 0]           NULL     00000000 000000 000000 00      0   0  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14] .text     PROGBITS 08048310 000310 0001c2 00  AX  0   0 16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16]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PROGBITS 080484e8 0004e8 000015 00   A  0   0  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endParaRPr lang="en-US" sz="900" b="0" i="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 [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22] .got      PROGBITS 08049ffc 000ffc 000004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[23]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PROGBITS 0804a000 001000 000014 04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[24] .data     PROGBITS 0804a014 001014 000008 00  WA  0   0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[25]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NOBITS   0804a01c 00101c 000004 00  WA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[27] .</a:t>
                      </a:r>
                      <a:r>
                        <a:rPr lang="en-US" sz="9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symtab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SYMTAB   00000000 001048 000410 10     28  44  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[28]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STRTAB   00000000 001458 0001f8 00      0   0  1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[29] .</a:t>
                      </a:r>
                      <a:r>
                        <a:rPr lang="en-US" sz="900" b="0" i="0" dirty="0" err="1">
                          <a:effectLst/>
                          <a:latin typeface="Consolas" panose="020B0609020204030204" pitchFamily="49" charset="0"/>
                        </a:rPr>
                        <a:t>shstrtab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STRTAB   00000000 001650 000105 00      0   0  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81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19736" y="147213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 headers</a:t>
            </a:r>
            <a:endParaRPr lang="zh-CN" altLang="en-US" sz="2400" dirty="0"/>
          </a:p>
        </p:txBody>
      </p:sp>
      <p:graphicFrame>
        <p:nvGraphicFramePr>
          <p:cNvPr id="13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929200"/>
              </p:ext>
            </p:extLst>
          </p:nvPr>
        </p:nvGraphicFramePr>
        <p:xfrm>
          <a:off x="285750" y="4452936"/>
          <a:ext cx="3558128" cy="1743332"/>
        </p:xfrm>
        <a:graphic>
          <a:graphicData uri="http://schemas.openxmlformats.org/drawingml/2006/table">
            <a:tbl>
              <a:tblPr/>
              <a:tblGrid>
                <a:gridCol w="131651">
                  <a:extLst>
                    <a:ext uri="{9D8B030D-6E8A-4147-A177-3AD203B41FA5}">
                      <a16:colId xmlns:a16="http://schemas.microsoft.com/office/drawing/2014/main" val="637749821"/>
                    </a:ext>
                  </a:extLst>
                </a:gridCol>
                <a:gridCol w="3426477">
                  <a:extLst>
                    <a:ext uri="{9D8B030D-6E8A-4147-A177-3AD203B41FA5}">
                      <a16:colId xmlns:a16="http://schemas.microsoft.com/office/drawing/2014/main" val="2007365874"/>
                    </a:ext>
                  </a:extLst>
                </a:gridCol>
              </a:tblGrid>
              <a:tr h="1743332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zh-CN" sz="900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zh-CN" sz="9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9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00*40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00000000 00000000 00000000 00000000 00000000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00000000 00000000 00000000 00000000 00000000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14*40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0000009b 00000001 00000006 08048310 00000310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000001c2 00000000 00000000 00000010 00000000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16*40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000000a7 00000001 00000002 080484e8 000004e8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00000015 00000000 00000000 00000004 00000000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22*40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00000096 00000001 00000003 08049ffc 00000ffc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00000004 00000000 00000000 00000004 00000004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23*40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000000e8 00000001 00000003 0804a000 00001000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00000014 00000000 00000000 00000004 00000004</a:t>
                      </a:r>
                    </a:p>
                    <a:p>
                      <a:pPr algn="l" fontAlgn="base"/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24*40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: 000000f1 00000001 00000003 0804a014 00001014</a:t>
                      </a:r>
                    </a:p>
                    <a:p>
                      <a:pPr algn="l" fontAlgn="base"/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>
                          <a:effectLst/>
                          <a:latin typeface="Consolas" panose="020B0609020204030204" pitchFamily="49" charset="0"/>
                        </a:rPr>
                        <a:t>    : 00000008 00000000 00000000 00000004 </a:t>
                      </a:r>
                      <a:r>
                        <a:rPr lang="en-US" sz="900" b="0" i="0" dirty="0" smtClean="0">
                          <a:effectLst/>
                          <a:latin typeface="Consolas" panose="020B0609020204030204" pitchFamily="49" charset="0"/>
                        </a:rPr>
                        <a:t>00000000</a:t>
                      </a:r>
                      <a:endParaRPr lang="en-US" sz="9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84977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903033" y="4748943"/>
            <a:ext cx="540545" cy="1922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639" y="4030736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Section headers in binary (file+5976)</a:t>
            </a:r>
            <a:endParaRPr lang="zh-CN" altLang="en-US" sz="14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14300"/>
              </p:ext>
            </p:extLst>
          </p:nvPr>
        </p:nvGraphicFramePr>
        <p:xfrm>
          <a:off x="4118259" y="4705534"/>
          <a:ext cx="4819651" cy="1332706"/>
        </p:xfrm>
        <a:graphic>
          <a:graphicData uri="http://schemas.openxmlformats.org/drawingml/2006/table">
            <a:tbl>
              <a:tblPr/>
              <a:tblGrid>
                <a:gridCol w="144590">
                  <a:extLst>
                    <a:ext uri="{9D8B030D-6E8A-4147-A177-3AD203B41FA5}">
                      <a16:colId xmlns:a16="http://schemas.microsoft.com/office/drawing/2014/main" val="2759749831"/>
                    </a:ext>
                  </a:extLst>
                </a:gridCol>
                <a:gridCol w="4675061">
                  <a:extLst>
                    <a:ext uri="{9D8B030D-6E8A-4147-A177-3AD203B41FA5}">
                      <a16:colId xmlns:a16="http://schemas.microsoft.com/office/drawing/2014/main" val="1650724540"/>
                    </a:ext>
                  </a:extLst>
                </a:gridCol>
              </a:tblGrid>
              <a:tr h="1332706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0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0090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7400 2e70 6c74 2e67 6f74 002e 7465 7874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t..plt.got..text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00a0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002e 6669 6e69 002e 726f 6461 7461 002e  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fini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rodata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00b0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6568 5f66 7261 6d65 5f68 6472 002e 6568  eh_frame_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hdr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..eh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00c0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5f66 7261 6d65 002e 696e 6974 5f61 7272  _frame..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init_arr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00d0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6179 002e 6669 6e69 5f61 7272 6179 002e  ay..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fini_array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00e0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6479 6e61 6d69 6300 2e67 6f74 2e70 6c74  dynamic..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got.plt</a:t>
                      </a:r>
                      <a:endParaRPr lang="en-US" sz="1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00f0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002e 6461 7461 002e 6273 7300 2e63 6f6d  ..data..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bss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..com</a:t>
                      </a:r>
                    </a:p>
                    <a:p>
                      <a:pPr algn="l" fontAlgn="base"/>
                      <a:r>
                        <a:rPr lang="en-US" sz="1000" b="0" i="0" dirty="0" smtClean="0">
                          <a:effectLst/>
                          <a:latin typeface="Consolas" panose="020B0609020204030204" pitchFamily="49" charset="0"/>
                        </a:rPr>
                        <a:t> 0100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: 6d65 6e74 000a                           </a:t>
                      </a:r>
                      <a:r>
                        <a:rPr lang="en-US" sz="1000" b="0" i="0" dirty="0" err="1">
                          <a:effectLst/>
                          <a:latin typeface="Consolas" panose="020B0609020204030204" pitchFamily="49" charset="0"/>
                        </a:rPr>
                        <a:t>ment</a:t>
                      </a:r>
                      <a:r>
                        <a:rPr lang="en-US" sz="1000" b="0" i="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07766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5272088" y="4200952"/>
            <a:ext cx="2276475" cy="43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shstrtab</a:t>
            </a:r>
            <a:r>
              <a:rPr lang="en-US" altLang="zh-CN" sz="1400" dirty="0" smtClean="0"/>
              <a:t> in binary (file+0x1650)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632859" y="4754436"/>
            <a:ext cx="853791" cy="1667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358500" y="4779569"/>
            <a:ext cx="431231" cy="1615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15" idx="3"/>
            <a:endCxn id="23" idx="0"/>
          </p:cNvCxnSpPr>
          <p:nvPr/>
        </p:nvCxnSpPr>
        <p:spPr>
          <a:xfrm flipV="1">
            <a:off x="1443578" y="4754436"/>
            <a:ext cx="5616177" cy="90612"/>
          </a:xfrm>
          <a:prstGeom prst="curvedConnector4">
            <a:avLst>
              <a:gd name="adj1" fmla="val 46199"/>
              <a:gd name="adj2" fmla="val 358347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3" idx="3"/>
            <a:endCxn id="24" idx="0"/>
          </p:cNvCxnSpPr>
          <p:nvPr/>
        </p:nvCxnSpPr>
        <p:spPr>
          <a:xfrm flipV="1">
            <a:off x="7486650" y="4779569"/>
            <a:ext cx="1087466" cy="58241"/>
          </a:xfrm>
          <a:prstGeom prst="curvedConnector4">
            <a:avLst>
              <a:gd name="adj1" fmla="val 40086"/>
              <a:gd name="adj2" fmla="val 53566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12494" y="2368910"/>
            <a:ext cx="326232" cy="1812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2"/>
            <a:endCxn id="34" idx="0"/>
          </p:cNvCxnSpPr>
          <p:nvPr/>
        </p:nvCxnSpPr>
        <p:spPr>
          <a:xfrm rot="5400000">
            <a:off x="1662902" y="1527250"/>
            <a:ext cx="2189825" cy="4235593"/>
          </a:xfrm>
          <a:prstGeom prst="curvedConnector3">
            <a:avLst>
              <a:gd name="adj1" fmla="val 50000"/>
            </a:avLst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45292" y="4739959"/>
            <a:ext cx="389450" cy="20119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2" grpId="0"/>
      <p:bldP spid="23" grpId="0" animBg="1"/>
      <p:bldP spid="24" grpId="0" animBg="1"/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11052</TotalTime>
  <Words>772</Words>
  <Application>Microsoft Office PowerPoint</Application>
  <PresentationFormat>全屏显示(4:3)</PresentationFormat>
  <Paragraphs>764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Calibri Light</vt:lpstr>
      <vt:lpstr>Consolas</vt:lpstr>
      <vt:lpstr>Office 主题​​</vt:lpstr>
      <vt:lpstr>ELF文件结构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ELF文件的基本组织方式</vt:lpstr>
      <vt:lpstr>section的用处</vt:lpstr>
      <vt:lpstr>常见的section</vt:lpstr>
      <vt:lpstr>静态链接</vt:lpstr>
      <vt:lpstr>静态链接</vt:lpstr>
      <vt:lpstr>动态链接(演示: got-hack)</vt:lpstr>
      <vt:lpstr>动态链接(演示: got-hack)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 先飞</dc:creator>
  <cp:lastModifiedBy>欧 先飞</cp:lastModifiedBy>
  <cp:revision>2920</cp:revision>
  <dcterms:created xsi:type="dcterms:W3CDTF">2019-01-14T13:55:23Z</dcterms:created>
  <dcterms:modified xsi:type="dcterms:W3CDTF">2019-11-12T03:07:41Z</dcterms:modified>
</cp:coreProperties>
</file>