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9"/>
  </p:notesMasterIdLst>
  <p:sldIdLst>
    <p:sldId id="256" r:id="rId2"/>
    <p:sldId id="443" r:id="rId3"/>
    <p:sldId id="452" r:id="rId4"/>
    <p:sldId id="454" r:id="rId5"/>
    <p:sldId id="455" r:id="rId6"/>
    <p:sldId id="456" r:id="rId7"/>
    <p:sldId id="457" r:id="rId8"/>
    <p:sldId id="459" r:id="rId9"/>
    <p:sldId id="458" r:id="rId10"/>
    <p:sldId id="461" r:id="rId11"/>
    <p:sldId id="462" r:id="rId12"/>
    <p:sldId id="463" r:id="rId13"/>
    <p:sldId id="466" r:id="rId14"/>
    <p:sldId id="465" r:id="rId15"/>
    <p:sldId id="467" r:id="rId16"/>
    <p:sldId id="468" r:id="rId17"/>
    <p:sldId id="294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欧 先飞" initials="欧" lastIdx="1" clrIdx="0">
    <p:extLst>
      <p:ext uri="{19B8F6BF-5375-455C-9EA6-DF929625EA0E}">
        <p15:presenceInfo xmlns:p15="http://schemas.microsoft.com/office/powerpoint/2012/main" userId="ef23a7473a523a4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A317"/>
    <a:srgbClr val="FF3300"/>
    <a:srgbClr val="FAFAFA"/>
    <a:srgbClr val="F4F5F7"/>
    <a:srgbClr val="32849C"/>
    <a:srgbClr val="F5B600"/>
    <a:srgbClr val="FFC000"/>
    <a:srgbClr val="F5E3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70" autoAdjust="0"/>
    <p:restoredTop sz="91176" autoAdjust="0"/>
  </p:normalViewPr>
  <p:slideViewPr>
    <p:cSldViewPr snapToGrid="0">
      <p:cViewPr varScale="1">
        <p:scale>
          <a:sx n="100" d="100"/>
          <a:sy n="100" d="100"/>
        </p:scale>
        <p:origin x="17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680" y="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C195F1-93AA-410C-A22F-063E2D03C48E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55E412-A0A4-4F51-A4F8-00274357F8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1700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这里的</a:t>
            </a:r>
            <a:r>
              <a:rPr lang="en-US" altLang="zh-CN" dirty="0" smtClean="0"/>
              <a:t>call 0xfffffffc</a:t>
            </a:r>
            <a:r>
              <a:rPr lang="zh-CN" altLang="en-US" dirty="0" smtClean="0"/>
              <a:t>是</a:t>
            </a:r>
            <a:r>
              <a:rPr lang="en-US" altLang="zh-CN" dirty="0" smtClean="0"/>
              <a:t>-4，</a:t>
            </a:r>
            <a:r>
              <a:rPr lang="zh-CN" altLang="en-US" dirty="0" smtClean="0"/>
              <a:t>下一条指令</a:t>
            </a:r>
            <a:r>
              <a:rPr lang="en-US" altLang="zh-CN" dirty="0" smtClean="0"/>
              <a:t>-4</a:t>
            </a:r>
            <a:r>
              <a:rPr lang="zh-CN" altLang="en-US" dirty="0" smtClean="0"/>
              <a:t>就是当前</a:t>
            </a:r>
            <a:r>
              <a:rPr lang="en-US" altLang="zh-CN" dirty="0" smtClean="0"/>
              <a:t>call</a:t>
            </a:r>
            <a:r>
              <a:rPr lang="zh-CN" altLang="en-US" dirty="0" smtClean="0"/>
              <a:t>的操作数的地址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5E412-A0A4-4F51-A4F8-00274357F88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7499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这里的</a:t>
            </a:r>
            <a:r>
              <a:rPr lang="en-US" altLang="zh-CN" dirty="0" smtClean="0"/>
              <a:t>call 0xfffffffc</a:t>
            </a:r>
            <a:r>
              <a:rPr lang="zh-CN" altLang="en-US" dirty="0" smtClean="0"/>
              <a:t>是</a:t>
            </a:r>
            <a:r>
              <a:rPr lang="en-US" altLang="zh-CN" dirty="0" smtClean="0"/>
              <a:t>-4，</a:t>
            </a:r>
            <a:r>
              <a:rPr lang="zh-CN" altLang="en-US" dirty="0" smtClean="0"/>
              <a:t>下一条指令</a:t>
            </a:r>
            <a:r>
              <a:rPr lang="en-US" altLang="zh-CN" dirty="0" smtClean="0"/>
              <a:t>-4</a:t>
            </a:r>
            <a:r>
              <a:rPr lang="zh-CN" altLang="en-US" dirty="0" smtClean="0"/>
              <a:t>就是当前</a:t>
            </a:r>
            <a:r>
              <a:rPr lang="en-US" altLang="zh-CN" dirty="0" smtClean="0"/>
              <a:t>call</a:t>
            </a:r>
            <a:r>
              <a:rPr lang="zh-CN" altLang="en-US" dirty="0" smtClean="0"/>
              <a:t>的操作数的地址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5E412-A0A4-4F51-A4F8-00274357F88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2763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192024" y="0"/>
            <a:ext cx="157734" cy="795528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" name="矩形 7"/>
          <p:cNvSpPr/>
          <p:nvPr userDrawn="1"/>
        </p:nvSpPr>
        <p:spPr>
          <a:xfrm>
            <a:off x="466344" y="0"/>
            <a:ext cx="162306" cy="53949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" name="矩形 8"/>
          <p:cNvSpPr/>
          <p:nvPr userDrawn="1"/>
        </p:nvSpPr>
        <p:spPr>
          <a:xfrm>
            <a:off x="628650" y="6259262"/>
            <a:ext cx="7886700" cy="457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3" name="矩形 12"/>
          <p:cNvSpPr/>
          <p:nvPr userDrawn="1"/>
        </p:nvSpPr>
        <p:spPr>
          <a:xfrm>
            <a:off x="7818720" y="6304978"/>
            <a:ext cx="45719" cy="553022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4" name="矩形 13"/>
          <p:cNvSpPr/>
          <p:nvPr userDrawn="1"/>
        </p:nvSpPr>
        <p:spPr>
          <a:xfrm>
            <a:off x="7929944" y="6304981"/>
            <a:ext cx="44584" cy="4164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5" name="文本框 14"/>
          <p:cNvSpPr txBox="1"/>
          <p:nvPr userDrawn="1"/>
        </p:nvSpPr>
        <p:spPr>
          <a:xfrm>
            <a:off x="8048556" y="6342774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39FEE618-910F-4BF7-B4A9-17C46D837891}" type="slidenum">
              <a:rPr lang="zh-CN" altLang="en-US" sz="1800" smtClean="0"/>
              <a:t>‹#›</a:t>
            </a:fld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375068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365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655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97000"/>
            <a:ext cx="7886700" cy="4779963"/>
          </a:xfrm>
        </p:spPr>
        <p:txBody>
          <a:bodyPr/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0" name="矩形 9"/>
          <p:cNvSpPr/>
          <p:nvPr userDrawn="1"/>
        </p:nvSpPr>
        <p:spPr>
          <a:xfrm>
            <a:off x="628650" y="6259262"/>
            <a:ext cx="7886700" cy="457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1" name="矩形 10"/>
          <p:cNvSpPr/>
          <p:nvPr userDrawn="1"/>
        </p:nvSpPr>
        <p:spPr>
          <a:xfrm>
            <a:off x="7031257" y="6304978"/>
            <a:ext cx="34289" cy="553022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2" name="矩形 11"/>
          <p:cNvSpPr/>
          <p:nvPr userDrawn="1"/>
        </p:nvSpPr>
        <p:spPr>
          <a:xfrm>
            <a:off x="7131051" y="6304981"/>
            <a:ext cx="44584" cy="4164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7327231" y="633328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39FEE618-910F-4BF7-B4A9-17C46D837891}" type="slidenum">
              <a:rPr lang="zh-CN" altLang="en-US" sz="1800" smtClean="0"/>
              <a:t>‹#›</a:t>
            </a:fld>
            <a:endParaRPr lang="zh-CN" altLang="en-US" sz="1800" dirty="0"/>
          </a:p>
        </p:txBody>
      </p:sp>
      <p:sp>
        <p:nvSpPr>
          <p:cNvPr id="15" name="文本框 14"/>
          <p:cNvSpPr txBox="1"/>
          <p:nvPr userDrawn="1"/>
        </p:nvSpPr>
        <p:spPr>
          <a:xfrm>
            <a:off x="3626319" y="6373750"/>
            <a:ext cx="18913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dirty="0" smtClean="0"/>
              <a:t>2019 PHD Seminar</a:t>
            </a:r>
            <a:endParaRPr lang="zh-CN" altLang="en-US" sz="1800" dirty="0" smtClean="0"/>
          </a:p>
          <a:p>
            <a:endParaRPr lang="zh-CN" altLang="en-US" sz="1800" dirty="0"/>
          </a:p>
        </p:txBody>
      </p:sp>
      <p:sp>
        <p:nvSpPr>
          <p:cNvPr id="23" name="标题 22"/>
          <p:cNvSpPr>
            <a:spLocks noGrp="1"/>
          </p:cNvSpPr>
          <p:nvPr>
            <p:ph type="title"/>
          </p:nvPr>
        </p:nvSpPr>
        <p:spPr>
          <a:xfrm>
            <a:off x="628650" y="250576"/>
            <a:ext cx="7886700" cy="786342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192024" y="0"/>
            <a:ext cx="157734" cy="795528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3" name="矩形 12"/>
          <p:cNvSpPr/>
          <p:nvPr userDrawn="1"/>
        </p:nvSpPr>
        <p:spPr>
          <a:xfrm>
            <a:off x="466344" y="0"/>
            <a:ext cx="162306" cy="53949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645256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628650" y="6259262"/>
            <a:ext cx="7886700" cy="457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" name="矩形 7"/>
          <p:cNvSpPr/>
          <p:nvPr userDrawn="1"/>
        </p:nvSpPr>
        <p:spPr>
          <a:xfrm>
            <a:off x="7818720" y="6304978"/>
            <a:ext cx="45719" cy="553022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" name="矩形 8"/>
          <p:cNvSpPr/>
          <p:nvPr userDrawn="1"/>
        </p:nvSpPr>
        <p:spPr>
          <a:xfrm>
            <a:off x="7929944" y="6304981"/>
            <a:ext cx="44584" cy="4164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8048556" y="6342774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39FEE618-910F-4BF7-B4A9-17C46D837891}" type="slidenum">
              <a:rPr lang="zh-CN" altLang="en-US" sz="1800" smtClean="0"/>
              <a:t>‹#›</a:t>
            </a:fld>
            <a:endParaRPr lang="zh-CN" altLang="en-US" sz="1800" dirty="0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3908194" y="6304978"/>
            <a:ext cx="1327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/>
              <a:t>2019/10/6</a:t>
            </a:r>
            <a:endParaRPr lang="zh-CN" altLang="en-US" sz="1800" dirty="0"/>
          </a:p>
        </p:txBody>
      </p:sp>
      <p:sp>
        <p:nvSpPr>
          <p:cNvPr id="12" name="矩形 11"/>
          <p:cNvSpPr/>
          <p:nvPr userDrawn="1"/>
        </p:nvSpPr>
        <p:spPr>
          <a:xfrm>
            <a:off x="192024" y="0"/>
            <a:ext cx="157734" cy="795528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3" name="矩形 12"/>
          <p:cNvSpPr/>
          <p:nvPr userDrawn="1"/>
        </p:nvSpPr>
        <p:spPr>
          <a:xfrm>
            <a:off x="466344" y="0"/>
            <a:ext cx="162306" cy="53949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628649" y="6352146"/>
            <a:ext cx="1261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err="1" smtClean="0"/>
              <a:t>Xianfei</a:t>
            </a:r>
            <a:r>
              <a:rPr lang="en-US" altLang="zh-CN" sz="1800" baseline="0" dirty="0" smtClean="0"/>
              <a:t> </a:t>
            </a:r>
            <a:r>
              <a:rPr lang="en-US" altLang="zh-CN" sz="1800" baseline="0" dirty="0" err="1" smtClean="0"/>
              <a:t>Ou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135549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388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531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57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121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180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600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777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412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5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20890"/>
            <a:ext cx="7772400" cy="1810137"/>
          </a:xfrm>
        </p:spPr>
        <p:txBody>
          <a:bodyPr>
            <a:normAutofit/>
          </a:bodyPr>
          <a:lstStyle/>
          <a:p>
            <a:r>
              <a:rPr lang="en-US" altLang="zh-CN" sz="4400" dirty="0" smtClean="0"/>
              <a:t>ELF</a:t>
            </a:r>
            <a:r>
              <a:rPr lang="zh-CN" altLang="en-US" sz="4400" dirty="0" smtClean="0"/>
              <a:t>文件结构</a:t>
            </a:r>
            <a:endParaRPr lang="zh-CN" altLang="en-US" sz="4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853540"/>
            <a:ext cx="6858000" cy="1049695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欧先飞（蒋神的搬砖工）</a:t>
            </a:r>
            <a:endParaRPr lang="en-US" altLang="zh-CN" dirty="0" smtClean="0"/>
          </a:p>
          <a:p>
            <a:r>
              <a:rPr lang="en-US" altLang="zh-CN" dirty="0" smtClean="0"/>
              <a:t>ouxianfei@smail.nju.edu.cn</a:t>
            </a:r>
          </a:p>
          <a:p>
            <a:r>
              <a:rPr lang="en-US" altLang="zh-CN" dirty="0"/>
              <a:t>https://github.com/wierton/ELF-structure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6795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section</a:t>
            </a:r>
            <a:r>
              <a:rPr lang="zh-CN" altLang="en-US" dirty="0" smtClean="0"/>
              <a:t>的用处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每个</a:t>
            </a:r>
            <a:r>
              <a:rPr lang="en-US" altLang="zh-CN" dirty="0" smtClean="0"/>
              <a:t>section</a:t>
            </a:r>
            <a:r>
              <a:rPr lang="zh-CN" altLang="en-US" dirty="0" smtClean="0"/>
              <a:t>里面理论上都可以存放任何数据（一张图片，一个文本文件，</a:t>
            </a:r>
            <a:r>
              <a:rPr lang="en-US" altLang="zh-CN" dirty="0" smtClean="0"/>
              <a:t>…)</a:t>
            </a:r>
          </a:p>
          <a:p>
            <a:pPr lvl="1"/>
            <a:r>
              <a:rPr lang="en-US" altLang="zh-CN" dirty="0" smtClean="0"/>
              <a:t>(</a:t>
            </a:r>
            <a:r>
              <a:rPr lang="zh-CN" altLang="en-US" dirty="0" smtClean="0">
                <a:solidFill>
                  <a:schemeClr val="bg2">
                    <a:lumMod val="75000"/>
                  </a:schemeClr>
                </a:solidFill>
              </a:rPr>
              <a:t>演示</a:t>
            </a:r>
            <a:r>
              <a:rPr lang="en-US" altLang="zh-CN" dirty="0" smtClean="0">
                <a:solidFill>
                  <a:schemeClr val="bg2">
                    <a:lumMod val="75000"/>
                  </a:schemeClr>
                </a:solidFill>
              </a:rPr>
              <a:t>: data-in-section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6149121"/>
              </p:ext>
            </p:extLst>
          </p:nvPr>
        </p:nvGraphicFramePr>
        <p:xfrm>
          <a:off x="4257675" y="3272632"/>
          <a:ext cx="3038475" cy="2104231"/>
        </p:xfrm>
        <a:graphic>
          <a:graphicData uri="http://schemas.openxmlformats.org/drawingml/2006/table">
            <a:tbl>
              <a:tblPr/>
              <a:tblGrid>
                <a:gridCol w="227519">
                  <a:extLst>
                    <a:ext uri="{9D8B030D-6E8A-4147-A177-3AD203B41FA5}">
                      <a16:colId xmlns:a16="http://schemas.microsoft.com/office/drawing/2014/main" val="1166338708"/>
                    </a:ext>
                  </a:extLst>
                </a:gridCol>
                <a:gridCol w="2810956">
                  <a:extLst>
                    <a:ext uri="{9D8B030D-6E8A-4147-A177-3AD203B41FA5}">
                      <a16:colId xmlns:a16="http://schemas.microsoft.com/office/drawing/2014/main" val="2701342122"/>
                    </a:ext>
                  </a:extLst>
                </a:gridCol>
              </a:tblGrid>
              <a:tr h="2104231">
                <a:tc>
                  <a:txBody>
                    <a:bodyPr/>
                    <a:lstStyle/>
                    <a:p>
                      <a:pPr algn="r" fontAlgn="base"/>
                      <a:r>
                        <a:rPr lang="en-US" altLang="zh-CN" sz="11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r" fontAlgn="base"/>
                      <a:r>
                        <a:rPr lang="en-US" altLang="zh-CN" sz="11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r" fontAlgn="base"/>
                      <a:r>
                        <a:rPr lang="en-US" altLang="zh-CN" sz="11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r" fontAlgn="base"/>
                      <a:r>
                        <a:rPr lang="en-US" altLang="zh-CN" sz="11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r" fontAlgn="base"/>
                      <a:r>
                        <a:rPr lang="en-US" altLang="zh-CN" sz="11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algn="r" fontAlgn="base"/>
                      <a:r>
                        <a:rPr lang="en-US" altLang="zh-CN" sz="11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algn="r" fontAlgn="base"/>
                      <a:r>
                        <a:rPr lang="en-US" altLang="zh-CN" sz="11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algn="r" fontAlgn="base"/>
                      <a:r>
                        <a:rPr lang="en-US" altLang="zh-CN" sz="11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8</a:t>
                      </a:r>
                    </a:p>
                    <a:p>
                      <a:pPr algn="r" fontAlgn="base"/>
                      <a:r>
                        <a:rPr lang="en-US" altLang="zh-CN" sz="11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pPr algn="r" fontAlgn="base"/>
                      <a:r>
                        <a:rPr lang="en-US" altLang="zh-CN" sz="11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algn="r" fontAlgn="base"/>
                      <a:r>
                        <a:rPr lang="en-US" altLang="zh-CN" sz="11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algn="r" fontAlgn="base"/>
                      <a:r>
                        <a:rPr lang="en-US" altLang="zh-CN" sz="11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b="0" i="0" dirty="0" smtClean="0">
                          <a:effectLst/>
                          <a:latin typeface="Consolas" panose="020B0609020204030204" pitchFamily="49" charset="0"/>
                        </a:rPr>
                        <a:t> #</a:t>
                      </a:r>
                      <a:r>
                        <a:rPr lang="en-US" sz="1100" b="0" i="0" dirty="0">
                          <a:effectLst/>
                          <a:latin typeface="Consolas" panose="020B0609020204030204" pitchFamily="49" charset="0"/>
                        </a:rPr>
                        <a:t>include &lt;</a:t>
                      </a:r>
                      <a:r>
                        <a:rPr lang="en-US" sz="1100" b="0" i="0" dirty="0" err="1">
                          <a:effectLst/>
                          <a:latin typeface="Consolas" panose="020B0609020204030204" pitchFamily="49" charset="0"/>
                        </a:rPr>
                        <a:t>stdio.h</a:t>
                      </a:r>
                      <a:r>
                        <a:rPr lang="en-US" sz="1100" b="0" i="0" dirty="0"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</a:p>
                    <a:p>
                      <a:pPr algn="l" fontAlgn="base"/>
                      <a:r>
                        <a:rPr lang="en-US" sz="1100" b="0" i="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  <a:p>
                      <a:pPr algn="l" fontAlgn="base"/>
                      <a:r>
                        <a:rPr lang="en-US" sz="1100" b="0" i="0" dirty="0" smtClean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100" b="0" i="0" dirty="0" err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asm</a:t>
                      </a:r>
                      <a:r>
                        <a:rPr lang="en-US" sz="1100" b="0" i="0" dirty="0"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100" b="0" i="0" dirty="0">
                          <a:solidFill>
                            <a:schemeClr val="accent5"/>
                          </a:solidFill>
                          <a:effectLst/>
                          <a:latin typeface="Consolas" panose="020B0609020204030204" pitchFamily="49" charset="0"/>
                        </a:rPr>
                        <a:t>".section .</a:t>
                      </a:r>
                      <a:r>
                        <a:rPr lang="en-US" sz="1100" b="0" i="0" dirty="0" err="1">
                          <a:solidFill>
                            <a:schemeClr val="accent5"/>
                          </a:solidFill>
                          <a:effectLst/>
                          <a:latin typeface="Consolas" panose="020B0609020204030204" pitchFamily="49" charset="0"/>
                        </a:rPr>
                        <a:t>mysection</a:t>
                      </a:r>
                      <a:r>
                        <a:rPr lang="en-US" sz="1100" b="0" i="0" dirty="0">
                          <a:solidFill>
                            <a:schemeClr val="accent5"/>
                          </a:solidFill>
                          <a:effectLst/>
                          <a:latin typeface="Consolas" panose="020B0609020204030204" pitchFamily="49" charset="0"/>
                        </a:rPr>
                        <a:t>, \"a\"\n"</a:t>
                      </a:r>
                    </a:p>
                    <a:p>
                      <a:pPr algn="l" fontAlgn="base"/>
                      <a:r>
                        <a:rPr lang="en-US" sz="1100" b="0" i="0" dirty="0">
                          <a:solidFill>
                            <a:schemeClr val="accent5"/>
                          </a:solidFill>
                          <a:effectLst/>
                          <a:latin typeface="Consolas" panose="020B0609020204030204" pitchFamily="49" charset="0"/>
                        </a:rPr>
                        <a:t>    "</a:t>
                      </a:r>
                      <a:r>
                        <a:rPr lang="en-US" sz="1100" b="0" i="0" dirty="0" err="1">
                          <a:solidFill>
                            <a:schemeClr val="accent5"/>
                          </a:solidFill>
                          <a:effectLst/>
                          <a:latin typeface="Consolas" panose="020B0609020204030204" pitchFamily="49" charset="0"/>
                        </a:rPr>
                        <a:t>my_section_start</a:t>
                      </a:r>
                      <a:r>
                        <a:rPr lang="en-US" sz="1100" b="0" i="0" dirty="0">
                          <a:solidFill>
                            <a:schemeClr val="accent5"/>
                          </a:solidFill>
                          <a:effectLst/>
                          <a:latin typeface="Consolas" panose="020B0609020204030204" pitchFamily="49" charset="0"/>
                        </a:rPr>
                        <a:t>:\n"</a:t>
                      </a:r>
                    </a:p>
                    <a:p>
                      <a:pPr algn="l" fontAlgn="base"/>
                      <a:r>
                        <a:rPr lang="en-US" sz="1100" b="0" i="0" dirty="0">
                          <a:solidFill>
                            <a:schemeClr val="accent5"/>
                          </a:solidFill>
                          <a:effectLst/>
                          <a:latin typeface="Consolas" panose="020B0609020204030204" pitchFamily="49" charset="0"/>
                        </a:rPr>
                        <a:t>    ".</a:t>
                      </a:r>
                      <a:r>
                        <a:rPr lang="en-US" sz="1100" b="0" i="0" dirty="0" err="1">
                          <a:solidFill>
                            <a:schemeClr val="accent5"/>
                          </a:solidFill>
                          <a:effectLst/>
                          <a:latin typeface="Consolas" panose="020B0609020204030204" pitchFamily="49" charset="0"/>
                        </a:rPr>
                        <a:t>incbin</a:t>
                      </a:r>
                      <a:r>
                        <a:rPr lang="en-US" sz="1100" b="0" i="0" dirty="0">
                          <a:solidFill>
                            <a:schemeClr val="accent5"/>
                          </a:solidFill>
                          <a:effectLst/>
                          <a:latin typeface="Consolas" panose="020B0609020204030204" pitchFamily="49" charset="0"/>
                        </a:rPr>
                        <a:t> \"data.txt\"\n"</a:t>
                      </a:r>
                    </a:p>
                    <a:p>
                      <a:pPr algn="l" fontAlgn="base"/>
                      <a:r>
                        <a:rPr lang="en-US" sz="1100" b="0" i="0" dirty="0">
                          <a:solidFill>
                            <a:schemeClr val="accent5"/>
                          </a:solidFill>
                          <a:effectLst/>
                          <a:latin typeface="Consolas" panose="020B0609020204030204" pitchFamily="49" charset="0"/>
                        </a:rPr>
                        <a:t>    ".byte 0\n");</a:t>
                      </a:r>
                    </a:p>
                    <a:p>
                      <a:pPr algn="l" fontAlgn="base"/>
                      <a:r>
                        <a:rPr lang="en-US" sz="1100" b="0" i="0" dirty="0" smtClean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100" b="0" i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extern</a:t>
                      </a:r>
                      <a:r>
                        <a:rPr lang="en-US" sz="1100" b="0" i="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1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char</a:t>
                      </a:r>
                      <a:r>
                        <a:rPr lang="en-US" sz="1100" b="0" i="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100" b="0" i="0" dirty="0" err="1">
                          <a:effectLst/>
                          <a:latin typeface="Consolas" panose="020B0609020204030204" pitchFamily="49" charset="0"/>
                        </a:rPr>
                        <a:t>my_section_start</a:t>
                      </a:r>
                      <a:r>
                        <a:rPr lang="en-US" sz="1100" b="0" i="0" dirty="0"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algn="l" fontAlgn="base"/>
                      <a:r>
                        <a:rPr lang="en-US" sz="1100" b="0" i="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  <a:p>
                      <a:pPr algn="l" fontAlgn="base"/>
                      <a:r>
                        <a:rPr lang="en-US" sz="1100" b="0" i="0" dirty="0" smtClean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100" b="0" i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100" b="0" i="0" dirty="0">
                          <a:effectLst/>
                          <a:latin typeface="Consolas" panose="020B0609020204030204" pitchFamily="49" charset="0"/>
                        </a:rPr>
                        <a:t> main() {</a:t>
                      </a:r>
                    </a:p>
                    <a:p>
                      <a:pPr algn="l" fontAlgn="base"/>
                      <a:r>
                        <a:rPr lang="en-US" sz="1100" b="0" i="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100" b="0" i="0" dirty="0" smtClean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100" b="0" i="0" dirty="0">
                          <a:effectLst/>
                          <a:latin typeface="Consolas" panose="020B0609020204030204" pitchFamily="49" charset="0"/>
                        </a:rPr>
                        <a:t> puts(&amp;</a:t>
                      </a:r>
                      <a:r>
                        <a:rPr lang="en-US" sz="1100" b="0" i="0" dirty="0" err="1">
                          <a:effectLst/>
                          <a:latin typeface="Consolas" panose="020B0609020204030204" pitchFamily="49" charset="0"/>
                        </a:rPr>
                        <a:t>my_section_start</a:t>
                      </a:r>
                      <a:r>
                        <a:rPr lang="en-US" sz="1100" b="0" i="0" dirty="0"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pPr algn="l" fontAlgn="base"/>
                      <a:r>
                        <a:rPr lang="en-US" sz="1100" b="0" i="0" dirty="0"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100" b="0" i="0" dirty="0" smtClean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100" b="0" i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1100" b="0" i="0" dirty="0">
                          <a:effectLst/>
                          <a:latin typeface="Consolas" panose="020B0609020204030204" pitchFamily="49" charset="0"/>
                        </a:rPr>
                        <a:t> 0;</a:t>
                      </a:r>
                    </a:p>
                    <a:p>
                      <a:pPr algn="l" fontAlgn="base"/>
                      <a:r>
                        <a:rPr lang="en-US" sz="1100" b="0" i="0" dirty="0" smtClean="0">
                          <a:effectLst/>
                          <a:latin typeface="Consolas" panose="020B0609020204030204" pitchFamily="49" charset="0"/>
                        </a:rPr>
                        <a:t> }</a:t>
                      </a:r>
                      <a:endParaRPr lang="en-US" sz="1100" b="0" i="0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2602079"/>
                  </a:ext>
                </a:extLst>
              </a:tr>
            </a:tbl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107" y="3786783"/>
            <a:ext cx="580628" cy="58062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861940" y="4367411"/>
            <a:ext cx="900112" cy="3238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data.txt</a:t>
            </a:r>
            <a:endParaRPr lang="zh-CN" altLang="en-US" sz="1400" dirty="0"/>
          </a:p>
        </p:txBody>
      </p:sp>
      <p:sp>
        <p:nvSpPr>
          <p:cNvPr id="8" name="矩形 7"/>
          <p:cNvSpPr/>
          <p:nvPr/>
        </p:nvSpPr>
        <p:spPr>
          <a:xfrm>
            <a:off x="5610225" y="3648076"/>
            <a:ext cx="800100" cy="20002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795441" y="3993714"/>
            <a:ext cx="1786334" cy="166767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曲线连接符 9"/>
          <p:cNvCxnSpPr>
            <a:stCxn id="6" idx="3"/>
            <a:endCxn id="8" idx="0"/>
          </p:cNvCxnSpPr>
          <p:nvPr/>
        </p:nvCxnSpPr>
        <p:spPr>
          <a:xfrm flipV="1">
            <a:off x="2573735" y="3648076"/>
            <a:ext cx="3436540" cy="429021"/>
          </a:xfrm>
          <a:prstGeom prst="curvedConnector4">
            <a:avLst>
              <a:gd name="adj1" fmla="val 44179"/>
              <a:gd name="adj2" fmla="val 153284"/>
            </a:avLst>
          </a:prstGeom>
          <a:ln w="158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3038475" y="3579455"/>
            <a:ext cx="900112" cy="7452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存放于自定义的</a:t>
            </a:r>
            <a:r>
              <a:rPr lang="en-US" altLang="zh-CN" sz="1400" dirty="0" smtClean="0"/>
              <a:t>section</a:t>
            </a:r>
            <a:r>
              <a:rPr lang="zh-CN" altLang="en-US" sz="1400" dirty="0" smtClean="0"/>
              <a:t>中</a:t>
            </a:r>
            <a:endParaRPr lang="zh-CN" altLang="en-US" sz="1400" dirty="0"/>
          </a:p>
        </p:txBody>
      </p:sp>
      <p:cxnSp>
        <p:nvCxnSpPr>
          <p:cNvPr id="17" name="曲线连接符 16"/>
          <p:cNvCxnSpPr>
            <a:stCxn id="19" idx="6"/>
            <a:endCxn id="9" idx="1"/>
          </p:cNvCxnSpPr>
          <p:nvPr/>
        </p:nvCxnSpPr>
        <p:spPr>
          <a:xfrm>
            <a:off x="4225177" y="3604696"/>
            <a:ext cx="570264" cy="472402"/>
          </a:xfrm>
          <a:prstGeom prst="curvedConnector3">
            <a:avLst>
              <a:gd name="adj1" fmla="val 50000"/>
            </a:avLst>
          </a:prstGeom>
          <a:ln w="158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/>
          <p:cNvSpPr/>
          <p:nvPr/>
        </p:nvSpPr>
        <p:spPr>
          <a:xfrm>
            <a:off x="4204447" y="3595001"/>
            <a:ext cx="20730" cy="19389"/>
          </a:xfrm>
          <a:prstGeom prst="ellips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3776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常见的</a:t>
            </a:r>
            <a:r>
              <a:rPr lang="en-US" altLang="zh-CN" dirty="0" smtClean="0"/>
              <a:t>section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.text</a:t>
            </a:r>
          </a:p>
          <a:p>
            <a:pPr lvl="1"/>
            <a:r>
              <a:rPr lang="zh-CN" altLang="en-US" dirty="0" smtClean="0"/>
              <a:t>用于存放指令</a:t>
            </a:r>
            <a:r>
              <a:rPr lang="en-US" altLang="zh-CN" dirty="0" smtClean="0"/>
              <a:t>(</a:t>
            </a:r>
            <a:r>
              <a:rPr lang="zh-CN" altLang="en-US" dirty="0" smtClean="0">
                <a:solidFill>
                  <a:schemeClr val="bg2">
                    <a:lumMod val="75000"/>
                  </a:schemeClr>
                </a:solidFill>
              </a:rPr>
              <a:t>演示</a:t>
            </a:r>
            <a:r>
              <a:rPr lang="en-US" altLang="zh-CN" dirty="0" smtClean="0">
                <a:solidFill>
                  <a:schemeClr val="bg2">
                    <a:lumMod val="75000"/>
                  </a:schemeClr>
                </a:solidFill>
              </a:rPr>
              <a:t>: text-view, text-print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.data</a:t>
            </a:r>
          </a:p>
          <a:p>
            <a:pPr lvl="1"/>
            <a:r>
              <a:rPr lang="zh-CN" altLang="en-US" dirty="0" smtClean="0"/>
              <a:t>用于存放已初始化的全局变量</a:t>
            </a:r>
            <a:r>
              <a:rPr lang="zh-CN" altLang="en-US" dirty="0"/>
              <a:t>和静态</a:t>
            </a:r>
            <a:r>
              <a:rPr lang="zh-CN" altLang="en-US" dirty="0" smtClean="0"/>
              <a:t>局部变量</a:t>
            </a:r>
            <a:r>
              <a:rPr lang="en-US" altLang="zh-CN" dirty="0" smtClean="0"/>
              <a:t>(</a:t>
            </a:r>
            <a:r>
              <a:rPr lang="zh-CN" altLang="en-US" dirty="0" smtClean="0">
                <a:solidFill>
                  <a:schemeClr val="bg2">
                    <a:lumMod val="75000"/>
                  </a:schemeClr>
                </a:solidFill>
              </a:rPr>
              <a:t>演示</a:t>
            </a:r>
            <a:r>
              <a:rPr lang="en-US" altLang="zh-CN" dirty="0" smtClean="0">
                <a:solidFill>
                  <a:schemeClr val="bg2">
                    <a:lumMod val="75000"/>
                  </a:schemeClr>
                </a:solidFill>
              </a:rPr>
              <a:t>: data-view[-hack-elf], data-big-array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.</a:t>
            </a:r>
            <a:r>
              <a:rPr lang="en-US" altLang="zh-CN" dirty="0" err="1" smtClean="0"/>
              <a:t>rodata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用于存放字符串，</a:t>
            </a:r>
            <a:r>
              <a:rPr lang="en-US" altLang="zh-CN" dirty="0" smtClean="0"/>
              <a:t>switch-case</a:t>
            </a:r>
            <a:r>
              <a:rPr lang="zh-CN" altLang="en-US" dirty="0" smtClean="0"/>
              <a:t>的跳转表</a:t>
            </a:r>
            <a:r>
              <a:rPr lang="en-US" altLang="zh-CN" dirty="0" smtClean="0"/>
              <a:t>(</a:t>
            </a:r>
            <a:r>
              <a:rPr lang="zh-CN" altLang="en-US" dirty="0" smtClean="0">
                <a:solidFill>
                  <a:schemeClr val="bg2">
                    <a:lumMod val="75000"/>
                  </a:schemeClr>
                </a:solidFill>
              </a:rPr>
              <a:t>演示</a:t>
            </a:r>
            <a:r>
              <a:rPr lang="en-US" altLang="zh-CN" dirty="0" smtClean="0">
                <a:solidFill>
                  <a:schemeClr val="bg2">
                    <a:lumMod val="75000"/>
                  </a:schemeClr>
                </a:solidFill>
              </a:rPr>
              <a:t>: </a:t>
            </a:r>
            <a:r>
              <a:rPr lang="en-US" altLang="zh-CN" dirty="0" err="1" smtClean="0">
                <a:solidFill>
                  <a:schemeClr val="bg2">
                    <a:lumMod val="75000"/>
                  </a:schemeClr>
                </a:solidFill>
              </a:rPr>
              <a:t>rodata</a:t>
            </a:r>
            <a:r>
              <a:rPr lang="en-US" altLang="zh-CN" dirty="0" smtClean="0">
                <a:solidFill>
                  <a:schemeClr val="bg2">
                    <a:lumMod val="75000"/>
                  </a:schemeClr>
                </a:solidFill>
              </a:rPr>
              <a:t>-view, </a:t>
            </a:r>
            <a:r>
              <a:rPr lang="en-US" altLang="zh-CN" dirty="0" err="1" smtClean="0">
                <a:solidFill>
                  <a:schemeClr val="bg2">
                    <a:lumMod val="75000"/>
                  </a:schemeClr>
                </a:solidFill>
              </a:rPr>
              <a:t>rodata</a:t>
            </a:r>
            <a:r>
              <a:rPr lang="en-US" altLang="zh-CN" dirty="0" smtClean="0">
                <a:solidFill>
                  <a:schemeClr val="bg2">
                    <a:lumMod val="75000"/>
                  </a:schemeClr>
                </a:solidFill>
              </a:rPr>
              <a:t>-hack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.</a:t>
            </a:r>
            <a:r>
              <a:rPr lang="en-US" altLang="zh-CN" dirty="0" err="1" smtClean="0"/>
              <a:t>bss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用于存放未初始化的全局变量和静态局部变量</a:t>
            </a:r>
            <a:r>
              <a:rPr lang="en-US" altLang="zh-CN" dirty="0"/>
              <a:t>(</a:t>
            </a:r>
            <a:r>
              <a:rPr lang="zh-CN" altLang="en-US" dirty="0">
                <a:solidFill>
                  <a:schemeClr val="bg2">
                    <a:lumMod val="75000"/>
                  </a:schemeClr>
                </a:solidFill>
              </a:rPr>
              <a:t>演示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: </a:t>
            </a:r>
            <a:r>
              <a:rPr lang="en-US" altLang="zh-CN" dirty="0" err="1" smtClean="0">
                <a:solidFill>
                  <a:schemeClr val="bg2">
                    <a:lumMod val="75000"/>
                  </a:schemeClr>
                </a:solidFill>
              </a:rPr>
              <a:t>bss</a:t>
            </a:r>
            <a:r>
              <a:rPr lang="en-US" altLang="zh-CN" dirty="0" smtClean="0">
                <a:solidFill>
                  <a:schemeClr val="bg2">
                    <a:lumMod val="75000"/>
                  </a:schemeClr>
                </a:solidFill>
              </a:rPr>
              <a:t>-view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, </a:t>
            </a:r>
            <a:r>
              <a:rPr lang="en-US" altLang="zh-CN" dirty="0" err="1" smtClean="0">
                <a:solidFill>
                  <a:schemeClr val="bg2">
                    <a:lumMod val="75000"/>
                  </a:schemeClr>
                </a:solidFill>
              </a:rPr>
              <a:t>bss</a:t>
            </a:r>
            <a:r>
              <a:rPr lang="en-US" altLang="zh-CN" dirty="0" smtClean="0">
                <a:solidFill>
                  <a:schemeClr val="bg2">
                    <a:lumMod val="75000"/>
                  </a:schemeClr>
                </a:solidFill>
              </a:rPr>
              <a:t>-modify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.got, .</a:t>
            </a:r>
            <a:r>
              <a:rPr lang="en-US" altLang="zh-CN" dirty="0" err="1" smtClean="0"/>
              <a:t>plt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用于存放动态链接时的库函数地址和链接代码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2128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静态链接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591013"/>
              </p:ext>
            </p:extLst>
          </p:nvPr>
        </p:nvGraphicFramePr>
        <p:xfrm>
          <a:off x="361950" y="2143125"/>
          <a:ext cx="4953000" cy="1247774"/>
        </p:xfrm>
        <a:graphic>
          <a:graphicData uri="http://schemas.openxmlformats.org/drawingml/2006/table">
            <a:tbl>
              <a:tblPr/>
              <a:tblGrid>
                <a:gridCol w="148590">
                  <a:extLst>
                    <a:ext uri="{9D8B030D-6E8A-4147-A177-3AD203B41FA5}">
                      <a16:colId xmlns:a16="http://schemas.microsoft.com/office/drawing/2014/main" val="2304744189"/>
                    </a:ext>
                  </a:extLst>
                </a:gridCol>
                <a:gridCol w="4804410">
                  <a:extLst>
                    <a:ext uri="{9D8B030D-6E8A-4147-A177-3AD203B41FA5}">
                      <a16:colId xmlns:a16="http://schemas.microsoft.com/office/drawing/2014/main" val="1188065020"/>
                    </a:ext>
                  </a:extLst>
                </a:gridCol>
              </a:tblGrid>
              <a:tr h="1247774">
                <a:tc>
                  <a:txBody>
                    <a:bodyPr/>
                    <a:lstStyle/>
                    <a:p>
                      <a:pPr algn="r" fontAlgn="base"/>
                      <a:r>
                        <a:rPr lang="en-US" altLang="zh-CN" sz="10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r" fontAlgn="base"/>
                      <a:r>
                        <a:rPr lang="en-US" altLang="zh-CN" sz="10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r" fontAlgn="base"/>
                      <a:r>
                        <a:rPr lang="en-US" altLang="zh-CN" sz="10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r" fontAlgn="base"/>
                      <a:r>
                        <a:rPr lang="en-US" altLang="zh-CN" sz="10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r" fontAlgn="base"/>
                      <a:r>
                        <a:rPr lang="en-US" altLang="zh-CN" sz="10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algn="r" fontAlgn="base"/>
                      <a:r>
                        <a:rPr lang="en-US" altLang="zh-CN" sz="10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algn="r" fontAlgn="base"/>
                      <a:r>
                        <a:rPr lang="en-US" altLang="zh-CN" sz="1000" b="0" i="0" dirty="0" smtClean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endParaRPr lang="en-US" altLang="zh-CN" sz="1000" b="0" i="0" dirty="0">
                        <a:solidFill>
                          <a:srgbClr val="AFAFAF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 [</a:t>
                      </a:r>
                      <a:r>
                        <a:rPr lang="en-US" sz="1000" b="0" i="0" dirty="0" err="1">
                          <a:effectLst/>
                          <a:latin typeface="Consolas" panose="020B0609020204030204" pitchFamily="49" charset="0"/>
                        </a:rPr>
                        <a:t>Nr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] Name      Type     </a:t>
                      </a:r>
                      <a:r>
                        <a:rPr lang="en-US" sz="1000" b="0" i="0" dirty="0" err="1">
                          <a:effectLst/>
                          <a:latin typeface="Consolas" panose="020B0609020204030204" pitchFamily="49" charset="0"/>
                        </a:rPr>
                        <a:t>Addr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    Off    Size   ES </a:t>
                      </a:r>
                      <a:r>
                        <a:rPr lang="en-US" sz="1000" b="0" i="0" dirty="0" err="1">
                          <a:effectLst/>
                          <a:latin typeface="Consolas" panose="020B0609020204030204" pitchFamily="49" charset="0"/>
                        </a:rPr>
                        <a:t>Flg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Lk </a:t>
                      </a:r>
                      <a:r>
                        <a:rPr lang="en-US" sz="1000" b="0" i="0" dirty="0" err="1">
                          <a:effectLst/>
                          <a:latin typeface="Consolas" panose="020B0609020204030204" pitchFamily="49" charset="0"/>
                        </a:rPr>
                        <a:t>Inf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Al</a:t>
                      </a:r>
                    </a:p>
                    <a:p>
                      <a:pPr algn="l" fontAlgn="base"/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 ...</a:t>
                      </a:r>
                    </a:p>
                    <a:p>
                      <a:pPr algn="l" fontAlgn="base"/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 [ 2] .text     PROGBITS 00000000 00003c 000049 00  AX  0   0  1</a:t>
                      </a:r>
                    </a:p>
                    <a:p>
                      <a:pPr algn="l" fontAlgn="base"/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 [ 3] .</a:t>
                      </a:r>
                      <a:r>
                        <a:rPr lang="en-US" sz="1000" b="0" i="0" dirty="0" err="1">
                          <a:effectLst/>
                          <a:latin typeface="Consolas" panose="020B0609020204030204" pitchFamily="49" charset="0"/>
                        </a:rPr>
                        <a:t>rel.text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REL      00000000 000268 000028 08   I 12   2  4</a:t>
                      </a:r>
                    </a:p>
                    <a:p>
                      <a:pPr algn="l" fontAlgn="base"/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 ...</a:t>
                      </a:r>
                    </a:p>
                    <a:p>
                      <a:pPr algn="l" fontAlgn="base"/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 [12] .</a:t>
                      </a:r>
                      <a:r>
                        <a:rPr lang="en-US" sz="1000" b="0" i="0" dirty="0" err="1">
                          <a:effectLst/>
                          <a:latin typeface="Consolas" panose="020B0609020204030204" pitchFamily="49" charset="0"/>
                        </a:rPr>
                        <a:t>symtab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  SYMTAB   00000000 000120 000100 10     13  11  4</a:t>
                      </a:r>
                    </a:p>
                    <a:p>
                      <a:pPr algn="l" fontAlgn="base"/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 [13] .</a:t>
                      </a:r>
                      <a:r>
                        <a:rPr lang="en-US" sz="1000" b="0" i="0" dirty="0" err="1">
                          <a:effectLst/>
                          <a:latin typeface="Consolas" panose="020B0609020204030204" pitchFamily="49" charset="0"/>
                        </a:rPr>
                        <a:t>strtab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  STRTAB   00000000 000220 000045 00      0   0  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871138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4724400" y="2700336"/>
            <a:ext cx="161925" cy="1381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391025" y="2700336"/>
            <a:ext cx="209550" cy="1381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28649" y="3005136"/>
            <a:ext cx="885825" cy="15716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38174" y="2552697"/>
            <a:ext cx="742951" cy="15716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28649" y="3149597"/>
            <a:ext cx="885825" cy="15716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381500" y="2995611"/>
            <a:ext cx="219075" cy="153986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曲线连接符 12"/>
          <p:cNvCxnSpPr>
            <a:stCxn id="8" idx="1"/>
            <a:endCxn id="9" idx="3"/>
          </p:cNvCxnSpPr>
          <p:nvPr/>
        </p:nvCxnSpPr>
        <p:spPr>
          <a:xfrm rot="10800000" flipV="1">
            <a:off x="1514475" y="2769392"/>
            <a:ext cx="2876551" cy="314325"/>
          </a:xfrm>
          <a:prstGeom prst="curvedConnector3">
            <a:avLst>
              <a:gd name="adj1" fmla="val 50000"/>
            </a:avLst>
          </a:prstGeom>
          <a:ln w="158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曲线连接符 15"/>
          <p:cNvCxnSpPr>
            <a:stCxn id="7" idx="0"/>
            <a:endCxn id="10" idx="0"/>
          </p:cNvCxnSpPr>
          <p:nvPr/>
        </p:nvCxnSpPr>
        <p:spPr>
          <a:xfrm rot="16200000" flipV="1">
            <a:off x="2833688" y="728660"/>
            <a:ext cx="147639" cy="3795713"/>
          </a:xfrm>
          <a:prstGeom prst="curvedConnector3">
            <a:avLst>
              <a:gd name="adj1" fmla="val 254837"/>
            </a:avLst>
          </a:prstGeom>
          <a:ln w="158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曲线连接符 18"/>
          <p:cNvCxnSpPr>
            <a:stCxn id="12" idx="2"/>
            <a:endCxn id="11" idx="2"/>
          </p:cNvCxnSpPr>
          <p:nvPr/>
        </p:nvCxnSpPr>
        <p:spPr>
          <a:xfrm rot="5400000">
            <a:off x="2702718" y="1518441"/>
            <a:ext cx="157164" cy="3419476"/>
          </a:xfrm>
          <a:prstGeom prst="curvedConnector3">
            <a:avLst>
              <a:gd name="adj1" fmla="val 245453"/>
            </a:avLst>
          </a:prstGeom>
          <a:ln w="158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4867564"/>
              </p:ext>
            </p:extLst>
          </p:nvPr>
        </p:nvGraphicFramePr>
        <p:xfrm>
          <a:off x="1381125" y="4860175"/>
          <a:ext cx="2352675" cy="1316788"/>
        </p:xfrm>
        <a:graphic>
          <a:graphicData uri="http://schemas.openxmlformats.org/drawingml/2006/table">
            <a:tbl>
              <a:tblPr/>
              <a:tblGrid>
                <a:gridCol w="163506">
                  <a:extLst>
                    <a:ext uri="{9D8B030D-6E8A-4147-A177-3AD203B41FA5}">
                      <a16:colId xmlns:a16="http://schemas.microsoft.com/office/drawing/2014/main" val="4185790213"/>
                    </a:ext>
                  </a:extLst>
                </a:gridCol>
                <a:gridCol w="2189169">
                  <a:extLst>
                    <a:ext uri="{9D8B030D-6E8A-4147-A177-3AD203B41FA5}">
                      <a16:colId xmlns:a16="http://schemas.microsoft.com/office/drawing/2014/main" val="3085998370"/>
                    </a:ext>
                  </a:extLst>
                </a:gridCol>
              </a:tblGrid>
              <a:tr h="1316788">
                <a:tc>
                  <a:txBody>
                    <a:bodyPr/>
                    <a:lstStyle/>
                    <a:p>
                      <a:pPr algn="r" fontAlgn="base"/>
                      <a:r>
                        <a:rPr lang="en-US" altLang="zh-CN" sz="10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r" fontAlgn="base"/>
                      <a:r>
                        <a:rPr lang="en-US" altLang="zh-CN" sz="10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r" fontAlgn="base"/>
                      <a:r>
                        <a:rPr lang="en-US" altLang="zh-CN" sz="10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r" fontAlgn="base"/>
                      <a:r>
                        <a:rPr lang="en-US" altLang="zh-CN" sz="10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r" fontAlgn="base"/>
                      <a:r>
                        <a:rPr lang="en-US" altLang="zh-CN" sz="10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algn="r" fontAlgn="base"/>
                      <a:r>
                        <a:rPr lang="en-US" altLang="zh-CN" sz="10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algn="r" fontAlgn="base"/>
                      <a:r>
                        <a:rPr lang="en-US" altLang="zh-CN" sz="10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algn="r" fontAlgn="base"/>
                      <a:r>
                        <a:rPr lang="en-US" altLang="zh-CN" sz="1000" b="0" i="0" dirty="0" smtClean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8</a:t>
                      </a:r>
                      <a:endParaRPr lang="en-US" altLang="zh-CN" sz="1000" b="0" i="0" dirty="0">
                        <a:solidFill>
                          <a:srgbClr val="AFAFAF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0" i="0" dirty="0" smtClean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000" b="0" i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</a:t>
                      </a:r>
                      <a:r>
                        <a:rPr lang="en-US" sz="10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include &lt;</a:t>
                      </a:r>
                      <a:r>
                        <a:rPr lang="en-US" sz="10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stdio.h</a:t>
                      </a:r>
                      <a:r>
                        <a:rPr lang="en-US" sz="1000" b="0" i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1000" b="0" i="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l" fontAlgn="base"/>
                      <a:r>
                        <a:rPr lang="en-US" sz="1000" b="0" i="0" dirty="0" smtClean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000" b="0" i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extern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000" b="0" i="0" dirty="0" err="1"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000" b="0" i="0" dirty="0" err="1">
                          <a:effectLst/>
                          <a:latin typeface="Consolas" panose="020B0609020204030204" pitchFamily="49" charset="0"/>
                        </a:rPr>
                        <a:t>func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();</a:t>
                      </a:r>
                    </a:p>
                    <a:p>
                      <a:pPr algn="l" fontAlgn="base"/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  <a:p>
                      <a:pPr algn="l" fontAlgn="base"/>
                      <a:r>
                        <a:rPr lang="en-US" sz="1000" b="0" i="0" dirty="0" smtClean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000" b="0" i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main() {</a:t>
                      </a:r>
                    </a:p>
                    <a:p>
                      <a:pPr algn="l" fontAlgn="base"/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000" b="0" i="0" dirty="0" smtClean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0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000" b="0" i="0" dirty="0" err="1">
                          <a:effectLst/>
                          <a:latin typeface="Consolas" panose="020B0609020204030204" pitchFamily="49" charset="0"/>
                        </a:rPr>
                        <a:t>val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= </a:t>
                      </a:r>
                      <a:r>
                        <a:rPr lang="en-US" sz="1000" b="0" i="0" dirty="0" err="1">
                          <a:effectLst/>
                          <a:latin typeface="Consolas" panose="020B0609020204030204" pitchFamily="49" charset="0"/>
                        </a:rPr>
                        <a:t>func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();</a:t>
                      </a:r>
                    </a:p>
                    <a:p>
                      <a:pPr algn="l" fontAlgn="base"/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000" b="0" i="0" dirty="0" smtClean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000" b="0" i="0" dirty="0" err="1" smtClean="0">
                          <a:effectLst/>
                          <a:latin typeface="Consolas" panose="020B0609020204030204" pitchFamily="49" charset="0"/>
                        </a:rPr>
                        <a:t>printf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000" b="0" i="0" dirty="0">
                          <a:solidFill>
                            <a:schemeClr val="accent5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000" b="0" i="0" dirty="0" err="1">
                          <a:solidFill>
                            <a:schemeClr val="accent5"/>
                          </a:solidFill>
                          <a:effectLst/>
                          <a:latin typeface="Consolas" panose="020B0609020204030204" pitchFamily="49" charset="0"/>
                        </a:rPr>
                        <a:t>val</a:t>
                      </a:r>
                      <a:r>
                        <a:rPr lang="en-US" sz="1000" b="0" i="0" dirty="0">
                          <a:solidFill>
                            <a:schemeClr val="accent5"/>
                          </a:solidFill>
                          <a:effectLst/>
                          <a:latin typeface="Consolas" panose="020B0609020204030204" pitchFamily="49" charset="0"/>
                        </a:rPr>
                        <a:t> is %d\n"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1000" b="0" i="0" dirty="0" err="1">
                          <a:effectLst/>
                          <a:latin typeface="Consolas" panose="020B0609020204030204" pitchFamily="49" charset="0"/>
                        </a:rPr>
                        <a:t>val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pPr algn="l" fontAlgn="base"/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000" b="0" i="0" dirty="0" smtClean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000" b="0" i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0;</a:t>
                      </a:r>
                    </a:p>
                    <a:p>
                      <a:pPr algn="l" fontAlgn="base"/>
                      <a:r>
                        <a:rPr lang="en-US" sz="1000" b="0" i="0" dirty="0" smtClean="0">
                          <a:effectLst/>
                          <a:latin typeface="Consolas" panose="020B0609020204030204" pitchFamily="49" charset="0"/>
                        </a:rPr>
                        <a:t> }</a:t>
                      </a:r>
                      <a:endParaRPr lang="en-US" sz="1000" b="0" i="0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4618300"/>
                  </a:ext>
                </a:extLst>
              </a:tr>
            </a:tbl>
          </a:graphicData>
        </a:graphic>
      </p:graphicFrame>
      <p:sp>
        <p:nvSpPr>
          <p:cNvPr id="51" name="矩形 50"/>
          <p:cNvSpPr/>
          <p:nvPr/>
        </p:nvSpPr>
        <p:spPr>
          <a:xfrm>
            <a:off x="628649" y="2686046"/>
            <a:ext cx="1038226" cy="173901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6" name="表格 55"/>
          <p:cNvGraphicFramePr>
            <a:graphicFrameLocks noGrp="1"/>
          </p:cNvGraphicFramePr>
          <p:nvPr/>
        </p:nvGraphicFramePr>
        <p:xfrm>
          <a:off x="421482" y="3773554"/>
          <a:ext cx="4448175" cy="1020715"/>
        </p:xfrm>
        <a:graphic>
          <a:graphicData uri="http://schemas.openxmlformats.org/drawingml/2006/table">
            <a:tbl>
              <a:tblPr/>
              <a:tblGrid>
                <a:gridCol w="133445">
                  <a:extLst>
                    <a:ext uri="{9D8B030D-6E8A-4147-A177-3AD203B41FA5}">
                      <a16:colId xmlns:a16="http://schemas.microsoft.com/office/drawing/2014/main" val="3609518929"/>
                    </a:ext>
                  </a:extLst>
                </a:gridCol>
                <a:gridCol w="4314730">
                  <a:extLst>
                    <a:ext uri="{9D8B030D-6E8A-4147-A177-3AD203B41FA5}">
                      <a16:colId xmlns:a16="http://schemas.microsoft.com/office/drawing/2014/main" val="1190465228"/>
                    </a:ext>
                  </a:extLst>
                </a:gridCol>
              </a:tblGrid>
              <a:tr h="1020715">
                <a:tc>
                  <a:txBody>
                    <a:bodyPr/>
                    <a:lstStyle/>
                    <a:p>
                      <a:pPr algn="r" fontAlgn="base"/>
                      <a:r>
                        <a:rPr lang="en-US" altLang="zh-CN" sz="10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r" fontAlgn="base"/>
                      <a:r>
                        <a:rPr lang="en-US" altLang="zh-CN" sz="10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r" fontAlgn="base"/>
                      <a:r>
                        <a:rPr lang="en-US" altLang="zh-CN" sz="10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r" fontAlgn="base"/>
                      <a:r>
                        <a:rPr lang="en-US" altLang="zh-CN" sz="10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r" fontAlgn="base"/>
                      <a:r>
                        <a:rPr lang="en-US" altLang="zh-CN" sz="10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algn="r" fontAlgn="base"/>
                      <a:r>
                        <a:rPr lang="en-US" altLang="zh-CN" sz="10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  </a:t>
                      </a:r>
                      <a:r>
                        <a:rPr lang="en-US" sz="1000" b="0" i="0" dirty="0" err="1">
                          <a:effectLst/>
                          <a:latin typeface="Consolas" panose="020B0609020204030204" pitchFamily="49" charset="0"/>
                        </a:rPr>
                        <a:t>Num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: Type    Bind   Vis      </a:t>
                      </a:r>
                      <a:r>
                        <a:rPr lang="en-US" sz="1000" b="0" i="0" dirty="0" err="1">
                          <a:effectLst/>
                          <a:latin typeface="Consolas" panose="020B0609020204030204" pitchFamily="49" charset="0"/>
                        </a:rPr>
                        <a:t>Ndx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Name</a:t>
                      </a:r>
                    </a:p>
                    <a:p>
                      <a:pPr algn="l" fontAlgn="base"/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   11: FUNC    GLOBAL DEFAULT    2 main</a:t>
                      </a:r>
                    </a:p>
                    <a:p>
                      <a:pPr algn="l" fontAlgn="base"/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   12: FUNC    GLOBAL HIDDEN     7 __x86.get_pc_thunk.bx</a:t>
                      </a:r>
                    </a:p>
                    <a:p>
                      <a:pPr algn="l" fontAlgn="base"/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   13: NOTYPE  GLOBAL DEFAULT  UND _GLOBAL_OFFSET_TABLE_</a:t>
                      </a:r>
                    </a:p>
                    <a:p>
                      <a:pPr algn="l" fontAlgn="base"/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   14: NOTYPE  GLOBAL DEFAULT  UND </a:t>
                      </a:r>
                      <a:r>
                        <a:rPr lang="en-US" sz="1000" b="0" i="0" dirty="0" err="1">
                          <a:effectLst/>
                          <a:latin typeface="Consolas" panose="020B0609020204030204" pitchFamily="49" charset="0"/>
                        </a:rPr>
                        <a:t>func</a:t>
                      </a:r>
                      <a:endParaRPr lang="en-US" sz="1000" b="0" i="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l" fontAlgn="base"/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   15: NOTYPE  GLOBAL DEFAULT  UND </a:t>
                      </a:r>
                      <a:r>
                        <a:rPr lang="en-US" sz="1000" b="0" i="0" dirty="0" err="1">
                          <a:effectLst/>
                          <a:latin typeface="Consolas" panose="020B0609020204030204" pitchFamily="49" charset="0"/>
                        </a:rPr>
                        <a:t>printf</a:t>
                      </a:r>
                      <a:endParaRPr lang="en-US" sz="1000" b="0" i="0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7229204"/>
                  </a:ext>
                </a:extLst>
              </a:tr>
            </a:tbl>
          </a:graphicData>
        </a:graphic>
      </p:graphicFrame>
      <p:sp>
        <p:nvSpPr>
          <p:cNvPr id="57" name="矩形 56"/>
          <p:cNvSpPr/>
          <p:nvPr/>
        </p:nvSpPr>
        <p:spPr>
          <a:xfrm>
            <a:off x="1602579" y="3532979"/>
            <a:ext cx="995366" cy="2766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.</a:t>
            </a:r>
            <a:r>
              <a:rPr lang="en-US" altLang="zh-CN" sz="1600" dirty="0" err="1" smtClean="0"/>
              <a:t>symtab</a:t>
            </a:r>
            <a:endParaRPr lang="zh-CN" altLang="en-US" sz="1600" dirty="0"/>
          </a:p>
        </p:txBody>
      </p:sp>
      <p:cxnSp>
        <p:nvCxnSpPr>
          <p:cNvPr id="58" name="曲线连接符 57"/>
          <p:cNvCxnSpPr>
            <a:stCxn id="9" idx="1"/>
            <a:endCxn id="56" idx="1"/>
          </p:cNvCxnSpPr>
          <p:nvPr/>
        </p:nvCxnSpPr>
        <p:spPr>
          <a:xfrm rot="10800000" flipV="1">
            <a:off x="421483" y="3083717"/>
            <a:ext cx="207167" cy="1200193"/>
          </a:xfrm>
          <a:prstGeom prst="curvedConnector3">
            <a:avLst>
              <a:gd name="adj1" fmla="val 210346"/>
            </a:avLst>
          </a:prstGeom>
          <a:ln w="158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820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51" grpId="0" animBg="1"/>
      <p:bldP spid="5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静态链接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61950" y="2143125"/>
          <a:ext cx="4953000" cy="1247774"/>
        </p:xfrm>
        <a:graphic>
          <a:graphicData uri="http://schemas.openxmlformats.org/drawingml/2006/table">
            <a:tbl>
              <a:tblPr/>
              <a:tblGrid>
                <a:gridCol w="148590">
                  <a:extLst>
                    <a:ext uri="{9D8B030D-6E8A-4147-A177-3AD203B41FA5}">
                      <a16:colId xmlns:a16="http://schemas.microsoft.com/office/drawing/2014/main" val="2304744189"/>
                    </a:ext>
                  </a:extLst>
                </a:gridCol>
                <a:gridCol w="4804410">
                  <a:extLst>
                    <a:ext uri="{9D8B030D-6E8A-4147-A177-3AD203B41FA5}">
                      <a16:colId xmlns:a16="http://schemas.microsoft.com/office/drawing/2014/main" val="1188065020"/>
                    </a:ext>
                  </a:extLst>
                </a:gridCol>
              </a:tblGrid>
              <a:tr h="1247774">
                <a:tc>
                  <a:txBody>
                    <a:bodyPr/>
                    <a:lstStyle/>
                    <a:p>
                      <a:pPr algn="r" fontAlgn="base"/>
                      <a:r>
                        <a:rPr lang="en-US" altLang="zh-CN" sz="10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r" fontAlgn="base"/>
                      <a:r>
                        <a:rPr lang="en-US" altLang="zh-CN" sz="10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r" fontAlgn="base"/>
                      <a:r>
                        <a:rPr lang="en-US" altLang="zh-CN" sz="10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r" fontAlgn="base"/>
                      <a:r>
                        <a:rPr lang="en-US" altLang="zh-CN" sz="10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r" fontAlgn="base"/>
                      <a:r>
                        <a:rPr lang="en-US" altLang="zh-CN" sz="10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algn="r" fontAlgn="base"/>
                      <a:r>
                        <a:rPr lang="en-US" altLang="zh-CN" sz="10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algn="r" fontAlgn="base"/>
                      <a:r>
                        <a:rPr lang="en-US" altLang="zh-CN" sz="1000" b="0" i="0" dirty="0" smtClean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endParaRPr lang="en-US" altLang="zh-CN" sz="1000" b="0" i="0" dirty="0">
                        <a:solidFill>
                          <a:srgbClr val="AFAFAF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 [</a:t>
                      </a:r>
                      <a:r>
                        <a:rPr lang="en-US" sz="1000" b="0" i="0" dirty="0" err="1">
                          <a:effectLst/>
                          <a:latin typeface="Consolas" panose="020B0609020204030204" pitchFamily="49" charset="0"/>
                        </a:rPr>
                        <a:t>Nr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] Name      Type     </a:t>
                      </a:r>
                      <a:r>
                        <a:rPr lang="en-US" sz="1000" b="0" i="0" dirty="0" err="1">
                          <a:effectLst/>
                          <a:latin typeface="Consolas" panose="020B0609020204030204" pitchFamily="49" charset="0"/>
                        </a:rPr>
                        <a:t>Addr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    Off    Size   ES </a:t>
                      </a:r>
                      <a:r>
                        <a:rPr lang="en-US" sz="1000" b="0" i="0" dirty="0" err="1">
                          <a:effectLst/>
                          <a:latin typeface="Consolas" panose="020B0609020204030204" pitchFamily="49" charset="0"/>
                        </a:rPr>
                        <a:t>Flg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Lk </a:t>
                      </a:r>
                      <a:r>
                        <a:rPr lang="en-US" sz="1000" b="0" i="0" dirty="0" err="1">
                          <a:effectLst/>
                          <a:latin typeface="Consolas" panose="020B0609020204030204" pitchFamily="49" charset="0"/>
                        </a:rPr>
                        <a:t>Inf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Al</a:t>
                      </a:r>
                    </a:p>
                    <a:p>
                      <a:pPr algn="l" fontAlgn="base"/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 ...</a:t>
                      </a:r>
                    </a:p>
                    <a:p>
                      <a:pPr algn="l" fontAlgn="base"/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 [ 2] .text     PROGBITS 00000000 00003c 000049 00  AX  0   0  1</a:t>
                      </a:r>
                    </a:p>
                    <a:p>
                      <a:pPr algn="l" fontAlgn="base"/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 [ 3] .</a:t>
                      </a:r>
                      <a:r>
                        <a:rPr lang="en-US" sz="1000" b="0" i="0" dirty="0" err="1">
                          <a:effectLst/>
                          <a:latin typeface="Consolas" panose="020B0609020204030204" pitchFamily="49" charset="0"/>
                        </a:rPr>
                        <a:t>rel.text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REL      00000000 000268 000028 08   I 12   2  4</a:t>
                      </a:r>
                    </a:p>
                    <a:p>
                      <a:pPr algn="l" fontAlgn="base"/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 ...</a:t>
                      </a:r>
                    </a:p>
                    <a:p>
                      <a:pPr algn="l" fontAlgn="base"/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 [12] .</a:t>
                      </a:r>
                      <a:r>
                        <a:rPr lang="en-US" sz="1000" b="0" i="0" dirty="0" err="1">
                          <a:effectLst/>
                          <a:latin typeface="Consolas" panose="020B0609020204030204" pitchFamily="49" charset="0"/>
                        </a:rPr>
                        <a:t>symtab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  SYMTAB   00000000 000120 000100 10     13  11  4</a:t>
                      </a:r>
                    </a:p>
                    <a:p>
                      <a:pPr algn="l" fontAlgn="base"/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 [13] .</a:t>
                      </a:r>
                      <a:r>
                        <a:rPr lang="en-US" sz="1000" b="0" i="0" dirty="0" err="1">
                          <a:effectLst/>
                          <a:latin typeface="Consolas" panose="020B0609020204030204" pitchFamily="49" charset="0"/>
                        </a:rPr>
                        <a:t>strtab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  STRTAB   00000000 000220 000045 00      0   0  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871138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421482" y="3773554"/>
          <a:ext cx="4448175" cy="1020715"/>
        </p:xfrm>
        <a:graphic>
          <a:graphicData uri="http://schemas.openxmlformats.org/drawingml/2006/table">
            <a:tbl>
              <a:tblPr/>
              <a:tblGrid>
                <a:gridCol w="133445">
                  <a:extLst>
                    <a:ext uri="{9D8B030D-6E8A-4147-A177-3AD203B41FA5}">
                      <a16:colId xmlns:a16="http://schemas.microsoft.com/office/drawing/2014/main" val="3609518929"/>
                    </a:ext>
                  </a:extLst>
                </a:gridCol>
                <a:gridCol w="4314730">
                  <a:extLst>
                    <a:ext uri="{9D8B030D-6E8A-4147-A177-3AD203B41FA5}">
                      <a16:colId xmlns:a16="http://schemas.microsoft.com/office/drawing/2014/main" val="1190465228"/>
                    </a:ext>
                  </a:extLst>
                </a:gridCol>
              </a:tblGrid>
              <a:tr h="1020715">
                <a:tc>
                  <a:txBody>
                    <a:bodyPr/>
                    <a:lstStyle/>
                    <a:p>
                      <a:pPr algn="r" fontAlgn="base"/>
                      <a:r>
                        <a:rPr lang="en-US" altLang="zh-CN" sz="10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r" fontAlgn="base"/>
                      <a:r>
                        <a:rPr lang="en-US" altLang="zh-CN" sz="10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r" fontAlgn="base"/>
                      <a:r>
                        <a:rPr lang="en-US" altLang="zh-CN" sz="10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r" fontAlgn="base"/>
                      <a:r>
                        <a:rPr lang="en-US" altLang="zh-CN" sz="10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r" fontAlgn="base"/>
                      <a:r>
                        <a:rPr lang="en-US" altLang="zh-CN" sz="10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algn="r" fontAlgn="base"/>
                      <a:r>
                        <a:rPr lang="en-US" altLang="zh-CN" sz="10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  </a:t>
                      </a:r>
                      <a:r>
                        <a:rPr lang="en-US" sz="1000" b="0" i="0" dirty="0" err="1">
                          <a:effectLst/>
                          <a:latin typeface="Consolas" panose="020B0609020204030204" pitchFamily="49" charset="0"/>
                        </a:rPr>
                        <a:t>Num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: Type    Bind   Vis      </a:t>
                      </a:r>
                      <a:r>
                        <a:rPr lang="en-US" sz="1000" b="0" i="0" dirty="0" err="1">
                          <a:effectLst/>
                          <a:latin typeface="Consolas" panose="020B0609020204030204" pitchFamily="49" charset="0"/>
                        </a:rPr>
                        <a:t>Ndx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Name</a:t>
                      </a:r>
                    </a:p>
                    <a:p>
                      <a:pPr algn="l" fontAlgn="base"/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   11: FUNC    GLOBAL DEFAULT    2 main</a:t>
                      </a:r>
                    </a:p>
                    <a:p>
                      <a:pPr algn="l" fontAlgn="base"/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   12: FUNC    GLOBAL HIDDEN     7 __x86.get_pc_thunk.bx</a:t>
                      </a:r>
                    </a:p>
                    <a:p>
                      <a:pPr algn="l" fontAlgn="base"/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   13: NOTYPE  GLOBAL DEFAULT  UND _GLOBAL_OFFSET_TABLE_</a:t>
                      </a:r>
                    </a:p>
                    <a:p>
                      <a:pPr algn="l" fontAlgn="base"/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   14: NOTYPE  GLOBAL DEFAULT  UND </a:t>
                      </a:r>
                      <a:r>
                        <a:rPr lang="en-US" sz="1000" b="0" i="0" dirty="0" err="1">
                          <a:effectLst/>
                          <a:latin typeface="Consolas" panose="020B0609020204030204" pitchFamily="49" charset="0"/>
                        </a:rPr>
                        <a:t>func</a:t>
                      </a:r>
                      <a:endParaRPr lang="en-US" sz="1000" b="0" i="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l" fontAlgn="base"/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   15: NOTYPE  GLOBAL DEFAULT  UND </a:t>
                      </a:r>
                      <a:r>
                        <a:rPr lang="en-US" sz="1000" b="0" i="0" dirty="0" err="1">
                          <a:effectLst/>
                          <a:latin typeface="Consolas" panose="020B0609020204030204" pitchFamily="49" charset="0"/>
                        </a:rPr>
                        <a:t>printf</a:t>
                      </a:r>
                      <a:endParaRPr lang="en-US" sz="1000" b="0" i="0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7229204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4931784"/>
              </p:ext>
            </p:extLst>
          </p:nvPr>
        </p:nvGraphicFramePr>
        <p:xfrm>
          <a:off x="5850730" y="2167729"/>
          <a:ext cx="2166937" cy="1037431"/>
        </p:xfrm>
        <a:graphic>
          <a:graphicData uri="http://schemas.openxmlformats.org/drawingml/2006/table">
            <a:tbl>
              <a:tblPr/>
              <a:tblGrid>
                <a:gridCol w="174128">
                  <a:extLst>
                    <a:ext uri="{9D8B030D-6E8A-4147-A177-3AD203B41FA5}">
                      <a16:colId xmlns:a16="http://schemas.microsoft.com/office/drawing/2014/main" val="1144355477"/>
                    </a:ext>
                  </a:extLst>
                </a:gridCol>
                <a:gridCol w="1992809">
                  <a:extLst>
                    <a:ext uri="{9D8B030D-6E8A-4147-A177-3AD203B41FA5}">
                      <a16:colId xmlns:a16="http://schemas.microsoft.com/office/drawing/2014/main" val="453064390"/>
                    </a:ext>
                  </a:extLst>
                </a:gridCol>
              </a:tblGrid>
              <a:tr h="1037431">
                <a:tc>
                  <a:txBody>
                    <a:bodyPr/>
                    <a:lstStyle/>
                    <a:p>
                      <a:pPr algn="r" fontAlgn="base"/>
                      <a:r>
                        <a:rPr lang="en-US" altLang="zh-CN" sz="10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r" fontAlgn="base"/>
                      <a:r>
                        <a:rPr lang="en-US" altLang="zh-CN" sz="10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r" fontAlgn="base"/>
                      <a:r>
                        <a:rPr lang="en-US" altLang="zh-CN" sz="10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r" fontAlgn="base"/>
                      <a:r>
                        <a:rPr lang="en-US" altLang="zh-CN" sz="10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r" fontAlgn="base"/>
                      <a:r>
                        <a:rPr lang="en-US" altLang="zh-CN" sz="10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algn="r" fontAlgn="base"/>
                      <a:r>
                        <a:rPr lang="en-US" altLang="zh-CN" sz="10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0" i="0" dirty="0" smtClean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   OFFSET   TYPE SYM</a:t>
                      </a:r>
                    </a:p>
                    <a:p>
                      <a:pPr algn="l" fontAlgn="base"/>
                      <a:r>
                        <a:rPr lang="en-US" sz="1000" b="0" i="0" dirty="0" smtClean="0">
                          <a:effectLst/>
                          <a:latin typeface="Consolas" panose="020B0609020204030204" pitchFamily="49" charset="0"/>
                        </a:rPr>
                        <a:t> 00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: 00000013 02   0c  00 00</a:t>
                      </a:r>
                    </a:p>
                    <a:p>
                      <a:pPr algn="l" fontAlgn="base"/>
                      <a:r>
                        <a:rPr lang="en-US" sz="1000" b="0" i="0" dirty="0" smtClean="0">
                          <a:effectLst/>
                          <a:latin typeface="Consolas" panose="020B0609020204030204" pitchFamily="49" charset="0"/>
                        </a:rPr>
                        <a:t> 08: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00000019 0a   0d  00 00</a:t>
                      </a:r>
                    </a:p>
                    <a:p>
                      <a:pPr algn="l" fontAlgn="base"/>
                      <a:r>
                        <a:rPr lang="en-US" sz="1000" b="0" i="0" dirty="0" smtClean="0">
                          <a:effectLst/>
                          <a:latin typeface="Consolas" panose="020B0609020204030204" pitchFamily="49" charset="0"/>
                        </a:rPr>
                        <a:t> 10: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0000001e 04   0e  00 00</a:t>
                      </a:r>
                    </a:p>
                    <a:p>
                      <a:pPr algn="l" fontAlgn="base"/>
                      <a:r>
                        <a:rPr lang="en-US" sz="1000" b="0" i="0" dirty="0" smtClean="0">
                          <a:effectLst/>
                          <a:latin typeface="Consolas" panose="020B0609020204030204" pitchFamily="49" charset="0"/>
                        </a:rPr>
                        <a:t> 18: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0000002d 09   05  00 00</a:t>
                      </a:r>
                    </a:p>
                    <a:p>
                      <a:pPr algn="l" fontAlgn="base"/>
                      <a:r>
                        <a:rPr lang="en-US" sz="1000" b="0" i="0" dirty="0" smtClean="0">
                          <a:effectLst/>
                          <a:latin typeface="Consolas" panose="020B0609020204030204" pitchFamily="49" charset="0"/>
                        </a:rPr>
                        <a:t> 20: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00000033 04   0f  00 00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3965257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4724400" y="2700336"/>
            <a:ext cx="161925" cy="138114"/>
          </a:xfrm>
          <a:prstGeom prst="rect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391025" y="2700336"/>
            <a:ext cx="209550" cy="138114"/>
          </a:xfrm>
          <a:prstGeom prst="rect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28649" y="3005136"/>
            <a:ext cx="885825" cy="157164"/>
          </a:xfrm>
          <a:prstGeom prst="rect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38174" y="2552697"/>
            <a:ext cx="742951" cy="157164"/>
          </a:xfrm>
          <a:prstGeom prst="rect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28649" y="3149597"/>
            <a:ext cx="885825" cy="157164"/>
          </a:xfrm>
          <a:prstGeom prst="rect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381500" y="2995611"/>
            <a:ext cx="219075" cy="153986"/>
          </a:xfrm>
          <a:prstGeom prst="rect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曲线连接符 12"/>
          <p:cNvCxnSpPr>
            <a:stCxn id="8" idx="1"/>
            <a:endCxn id="9" idx="3"/>
          </p:cNvCxnSpPr>
          <p:nvPr/>
        </p:nvCxnSpPr>
        <p:spPr>
          <a:xfrm rot="10800000" flipV="1">
            <a:off x="1514475" y="2769392"/>
            <a:ext cx="2876551" cy="314325"/>
          </a:xfrm>
          <a:prstGeom prst="curvedConnector3">
            <a:avLst>
              <a:gd name="adj1" fmla="val 50000"/>
            </a:avLst>
          </a:prstGeom>
          <a:ln w="15875">
            <a:solidFill>
              <a:schemeClr val="bg2">
                <a:lumMod val="9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曲线连接符 15"/>
          <p:cNvCxnSpPr>
            <a:stCxn id="7" idx="0"/>
            <a:endCxn id="10" idx="0"/>
          </p:cNvCxnSpPr>
          <p:nvPr/>
        </p:nvCxnSpPr>
        <p:spPr>
          <a:xfrm rot="16200000" flipV="1">
            <a:off x="2833688" y="728660"/>
            <a:ext cx="147639" cy="3795713"/>
          </a:xfrm>
          <a:prstGeom prst="curvedConnector3">
            <a:avLst>
              <a:gd name="adj1" fmla="val 254837"/>
            </a:avLst>
          </a:prstGeom>
          <a:ln w="15875">
            <a:solidFill>
              <a:schemeClr val="bg2">
                <a:lumMod val="9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曲线连接符 18"/>
          <p:cNvCxnSpPr>
            <a:stCxn id="12" idx="2"/>
            <a:endCxn id="11" idx="2"/>
          </p:cNvCxnSpPr>
          <p:nvPr/>
        </p:nvCxnSpPr>
        <p:spPr>
          <a:xfrm rot="5400000">
            <a:off x="2702718" y="1518441"/>
            <a:ext cx="157164" cy="3419476"/>
          </a:xfrm>
          <a:prstGeom prst="curvedConnector3">
            <a:avLst>
              <a:gd name="adj1" fmla="val 245453"/>
            </a:avLst>
          </a:prstGeom>
          <a:ln w="15875">
            <a:solidFill>
              <a:schemeClr val="bg2">
                <a:lumMod val="9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曲线连接符 21"/>
          <p:cNvCxnSpPr>
            <a:stCxn id="9" idx="1"/>
            <a:endCxn id="5" idx="1"/>
          </p:cNvCxnSpPr>
          <p:nvPr/>
        </p:nvCxnSpPr>
        <p:spPr>
          <a:xfrm rot="10800000" flipV="1">
            <a:off x="421483" y="3083717"/>
            <a:ext cx="207167" cy="1200193"/>
          </a:xfrm>
          <a:prstGeom prst="curvedConnector3">
            <a:avLst>
              <a:gd name="adj1" fmla="val 210346"/>
            </a:avLst>
          </a:prstGeom>
          <a:ln w="158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表格 24"/>
          <p:cNvGraphicFramePr>
            <a:graphicFrameLocks noGrp="1"/>
          </p:cNvGraphicFramePr>
          <p:nvPr/>
        </p:nvGraphicFramePr>
        <p:xfrm>
          <a:off x="4667846" y="3916361"/>
          <a:ext cx="3714750" cy="2326480"/>
        </p:xfrm>
        <a:graphic>
          <a:graphicData uri="http://schemas.openxmlformats.org/drawingml/2006/table">
            <a:tbl>
              <a:tblPr/>
              <a:tblGrid>
                <a:gridCol w="285750">
                  <a:extLst>
                    <a:ext uri="{9D8B030D-6E8A-4147-A177-3AD203B41FA5}">
                      <a16:colId xmlns:a16="http://schemas.microsoft.com/office/drawing/2014/main" val="2532772229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2007637156"/>
                    </a:ext>
                  </a:extLst>
                </a:gridCol>
              </a:tblGrid>
              <a:tr h="2326480">
                <a:tc>
                  <a:txBody>
                    <a:bodyPr/>
                    <a:lstStyle/>
                    <a:p>
                      <a:pPr algn="r" fontAlgn="base"/>
                      <a:r>
                        <a:rPr lang="en-US" altLang="zh-CN" sz="10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r" fontAlgn="base"/>
                      <a:r>
                        <a:rPr lang="en-US" altLang="zh-CN" sz="10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r" fontAlgn="base"/>
                      <a:r>
                        <a:rPr lang="en-US" altLang="zh-CN" sz="10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r" fontAlgn="base"/>
                      <a:r>
                        <a:rPr lang="en-US" altLang="zh-CN" sz="10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r" fontAlgn="base"/>
                      <a:r>
                        <a:rPr lang="en-US" altLang="zh-CN" sz="10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algn="r" fontAlgn="base"/>
                      <a:r>
                        <a:rPr lang="en-US" altLang="zh-CN" sz="10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algn="r" fontAlgn="base"/>
                      <a:r>
                        <a:rPr lang="en-US" altLang="zh-CN" sz="10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algn="r" fontAlgn="base"/>
                      <a:r>
                        <a:rPr lang="en-US" altLang="zh-CN" sz="10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8</a:t>
                      </a:r>
                    </a:p>
                    <a:p>
                      <a:pPr algn="r" fontAlgn="base"/>
                      <a:r>
                        <a:rPr lang="en-US" altLang="zh-CN" sz="10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pPr algn="r" fontAlgn="base"/>
                      <a:r>
                        <a:rPr lang="en-US" altLang="zh-CN" sz="10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algn="r" fontAlgn="base"/>
                      <a:r>
                        <a:rPr lang="en-US" altLang="zh-CN" sz="10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algn="r" fontAlgn="base"/>
                      <a:r>
                        <a:rPr lang="en-US" altLang="zh-CN" sz="10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algn="r" fontAlgn="base"/>
                      <a:r>
                        <a:rPr lang="en-US" altLang="zh-CN" sz="10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algn="r" fontAlgn="base"/>
                      <a:r>
                        <a:rPr lang="en-US" altLang="zh-CN" sz="1000" b="0" i="0" dirty="0" smtClean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  <a:endParaRPr lang="en-US" altLang="zh-CN" sz="1000" b="0" i="0" dirty="0">
                        <a:solidFill>
                          <a:srgbClr val="AFAFAF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0" i="0" dirty="0" smtClean="0">
                          <a:effectLst/>
                          <a:latin typeface="Consolas" panose="020B0609020204030204" pitchFamily="49" charset="0"/>
                        </a:rPr>
                        <a:t> 00000000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&lt;main&gt;:</a:t>
                      </a:r>
                    </a:p>
                    <a:p>
                      <a:pPr algn="l" fontAlgn="base"/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  ...</a:t>
                      </a:r>
                    </a:p>
                    <a:p>
                      <a:pPr algn="l" fontAlgn="base"/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 17: 81 c3 02 00 00 00  </a:t>
                      </a:r>
                      <a:r>
                        <a:rPr lang="en-US" altLang="zh-CN" sz="1000" b="0" i="0" dirty="0" smtClean="0">
                          <a:effectLst/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en-US" sz="1000" b="0" i="0" dirty="0" smtClean="0">
                          <a:effectLst/>
                          <a:latin typeface="Consolas" panose="020B0609020204030204" pitchFamily="49" charset="0"/>
                        </a:rPr>
                        <a:t>dd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   $0x2,%ebx</a:t>
                      </a:r>
                    </a:p>
                    <a:p>
                      <a:pPr algn="l" fontAlgn="base"/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 1d: e8 fc </a:t>
                      </a:r>
                      <a:r>
                        <a:rPr lang="en-US" sz="1000" b="0" i="0" dirty="0" err="1">
                          <a:effectLst/>
                          <a:latin typeface="Consolas" panose="020B0609020204030204" pitchFamily="49" charset="0"/>
                        </a:rPr>
                        <a:t>ff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000" b="0" i="0" dirty="0" err="1">
                          <a:effectLst/>
                          <a:latin typeface="Consolas" panose="020B0609020204030204" pitchFamily="49" charset="0"/>
                        </a:rPr>
                        <a:t>ff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000" b="0" i="0" dirty="0" err="1">
                          <a:effectLst/>
                          <a:latin typeface="Consolas" panose="020B0609020204030204" pitchFamily="49" charset="0"/>
                        </a:rPr>
                        <a:t>ff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    </a:t>
                      </a:r>
                      <a:r>
                        <a:rPr lang="en-US" sz="1000" b="0" i="0" dirty="0" smtClean="0">
                          <a:effectLst/>
                          <a:latin typeface="Consolas" panose="020B0609020204030204" pitchFamily="49" charset="0"/>
                        </a:rPr>
                        <a:t>call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  1e &lt;main+0x1e&gt;</a:t>
                      </a:r>
                    </a:p>
                    <a:p>
                      <a:pPr algn="l" fontAlgn="base"/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 22: 89 45 f4           </a:t>
                      </a:r>
                      <a:r>
                        <a:rPr lang="en-US" sz="1000" b="0" i="0" dirty="0" err="1" smtClean="0">
                          <a:effectLst/>
                          <a:latin typeface="Consolas" panose="020B0609020204030204" pitchFamily="49" charset="0"/>
                        </a:rPr>
                        <a:t>mov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   %eax,-0xc(%</a:t>
                      </a:r>
                      <a:r>
                        <a:rPr lang="en-US" sz="1000" b="0" i="0" dirty="0" err="1">
                          <a:effectLst/>
                          <a:latin typeface="Consolas" panose="020B0609020204030204" pitchFamily="49" charset="0"/>
                        </a:rPr>
                        <a:t>ebp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algn="l" fontAlgn="base"/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 25: 83 </a:t>
                      </a:r>
                      <a:r>
                        <a:rPr lang="en-US" sz="1000" b="0" i="0" dirty="0" err="1">
                          <a:effectLst/>
                          <a:latin typeface="Consolas" panose="020B0609020204030204" pitchFamily="49" charset="0"/>
                        </a:rPr>
                        <a:t>ec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08           </a:t>
                      </a:r>
                      <a:r>
                        <a:rPr lang="en-US" sz="1000" b="0" i="0" dirty="0" smtClean="0">
                          <a:effectLst/>
                          <a:latin typeface="Consolas" panose="020B0609020204030204" pitchFamily="49" charset="0"/>
                        </a:rPr>
                        <a:t>sub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   $0x8,%esp</a:t>
                      </a:r>
                    </a:p>
                    <a:p>
                      <a:pPr algn="l" fontAlgn="base"/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 28: </a:t>
                      </a:r>
                      <a:r>
                        <a:rPr lang="en-US" sz="1000" b="0" i="0" dirty="0" err="1">
                          <a:effectLst/>
                          <a:latin typeface="Consolas" panose="020B0609020204030204" pitchFamily="49" charset="0"/>
                        </a:rPr>
                        <a:t>ff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75 f4           </a:t>
                      </a:r>
                      <a:r>
                        <a:rPr lang="en-US" sz="1000" b="0" i="0" dirty="0" err="1" smtClean="0">
                          <a:effectLst/>
                          <a:latin typeface="Consolas" panose="020B0609020204030204" pitchFamily="49" charset="0"/>
                        </a:rPr>
                        <a:t>pushl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 -0xc(%</a:t>
                      </a:r>
                      <a:r>
                        <a:rPr lang="en-US" sz="1000" b="0" i="0" dirty="0" err="1">
                          <a:effectLst/>
                          <a:latin typeface="Consolas" panose="020B0609020204030204" pitchFamily="49" charset="0"/>
                        </a:rPr>
                        <a:t>ebp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algn="l" fontAlgn="base"/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 2b: 8d 83 00 00 00 00  </a:t>
                      </a:r>
                      <a:r>
                        <a:rPr lang="en-US" sz="1000" b="0" i="0" dirty="0" smtClean="0">
                          <a:effectLst/>
                          <a:latin typeface="Consolas" panose="020B0609020204030204" pitchFamily="49" charset="0"/>
                        </a:rPr>
                        <a:t>lea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   0x0(%</a:t>
                      </a:r>
                      <a:r>
                        <a:rPr lang="en-US" sz="1000" b="0" i="0" dirty="0" err="1">
                          <a:effectLst/>
                          <a:latin typeface="Consolas" panose="020B0609020204030204" pitchFamily="49" charset="0"/>
                        </a:rPr>
                        <a:t>ebx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),%</a:t>
                      </a:r>
                      <a:r>
                        <a:rPr lang="en-US" sz="1000" b="0" i="0" dirty="0" err="1">
                          <a:effectLst/>
                          <a:latin typeface="Consolas" panose="020B0609020204030204" pitchFamily="49" charset="0"/>
                        </a:rPr>
                        <a:t>eax</a:t>
                      </a:r>
                      <a:endParaRPr lang="en-US" sz="1000" b="0" i="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l" fontAlgn="base"/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 31: 50                 </a:t>
                      </a:r>
                      <a:r>
                        <a:rPr lang="en-US" sz="1000" b="0" i="0" dirty="0" smtClean="0">
                          <a:effectLst/>
                          <a:latin typeface="Consolas" panose="020B0609020204030204" pitchFamily="49" charset="0"/>
                        </a:rPr>
                        <a:t>push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  %</a:t>
                      </a:r>
                      <a:r>
                        <a:rPr lang="en-US" sz="1000" b="0" i="0" dirty="0" err="1">
                          <a:effectLst/>
                          <a:latin typeface="Consolas" panose="020B0609020204030204" pitchFamily="49" charset="0"/>
                        </a:rPr>
                        <a:t>eax</a:t>
                      </a:r>
                      <a:endParaRPr lang="en-US" sz="1000" b="0" i="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l" fontAlgn="base"/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 32: e8 fc </a:t>
                      </a:r>
                      <a:r>
                        <a:rPr lang="en-US" sz="1000" b="0" i="0" dirty="0" err="1">
                          <a:effectLst/>
                          <a:latin typeface="Consolas" panose="020B0609020204030204" pitchFamily="49" charset="0"/>
                        </a:rPr>
                        <a:t>ff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000" b="0" i="0" dirty="0" err="1">
                          <a:effectLst/>
                          <a:latin typeface="Consolas" panose="020B0609020204030204" pitchFamily="49" charset="0"/>
                        </a:rPr>
                        <a:t>ff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000" b="0" i="0" dirty="0" err="1">
                          <a:effectLst/>
                          <a:latin typeface="Consolas" panose="020B0609020204030204" pitchFamily="49" charset="0"/>
                        </a:rPr>
                        <a:t>ff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    </a:t>
                      </a:r>
                      <a:r>
                        <a:rPr lang="en-US" sz="1000" b="0" i="0" dirty="0" smtClean="0">
                          <a:effectLst/>
                          <a:latin typeface="Consolas" panose="020B0609020204030204" pitchFamily="49" charset="0"/>
                        </a:rPr>
                        <a:t>call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  33 &lt;main+0x33&gt;</a:t>
                      </a:r>
                    </a:p>
                    <a:p>
                      <a:pPr algn="l" fontAlgn="base"/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 37: 83 c4 10           </a:t>
                      </a:r>
                      <a:r>
                        <a:rPr lang="en-US" sz="1000" b="0" i="0" dirty="0" smtClean="0">
                          <a:effectLst/>
                          <a:latin typeface="Consolas" panose="020B0609020204030204" pitchFamily="49" charset="0"/>
                        </a:rPr>
                        <a:t>add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   $0x10,%esp</a:t>
                      </a:r>
                    </a:p>
                    <a:p>
                      <a:pPr algn="l" fontAlgn="base"/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 3a: b8 00 00 00 00     </a:t>
                      </a:r>
                      <a:r>
                        <a:rPr lang="en-US" sz="1000" b="0" i="0" dirty="0" err="1" smtClean="0">
                          <a:effectLst/>
                          <a:latin typeface="Consolas" panose="020B0609020204030204" pitchFamily="49" charset="0"/>
                        </a:rPr>
                        <a:t>mov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   $0x0,%eax</a:t>
                      </a:r>
                    </a:p>
                    <a:p>
                      <a:pPr algn="l" fontAlgn="base"/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000" b="0" i="0" dirty="0" smtClean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...</a:t>
                      </a:r>
                    </a:p>
                    <a:p>
                      <a:pPr algn="l" fontAlgn="base"/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 48: c3                 </a:t>
                      </a:r>
                      <a:r>
                        <a:rPr lang="en-US" sz="1000" b="0" i="0" dirty="0" smtClean="0">
                          <a:effectLst/>
                          <a:latin typeface="Consolas" panose="020B0609020204030204" pitchFamily="49" charset="0"/>
                        </a:rPr>
                        <a:t>ret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2534513"/>
                  </a:ext>
                </a:extLst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/>
        </p:nvGraphicFramePr>
        <p:xfrm>
          <a:off x="1381125" y="4860175"/>
          <a:ext cx="2352675" cy="1316788"/>
        </p:xfrm>
        <a:graphic>
          <a:graphicData uri="http://schemas.openxmlformats.org/drawingml/2006/table">
            <a:tbl>
              <a:tblPr/>
              <a:tblGrid>
                <a:gridCol w="163506">
                  <a:extLst>
                    <a:ext uri="{9D8B030D-6E8A-4147-A177-3AD203B41FA5}">
                      <a16:colId xmlns:a16="http://schemas.microsoft.com/office/drawing/2014/main" val="4185790213"/>
                    </a:ext>
                  </a:extLst>
                </a:gridCol>
                <a:gridCol w="2189169">
                  <a:extLst>
                    <a:ext uri="{9D8B030D-6E8A-4147-A177-3AD203B41FA5}">
                      <a16:colId xmlns:a16="http://schemas.microsoft.com/office/drawing/2014/main" val="3085998370"/>
                    </a:ext>
                  </a:extLst>
                </a:gridCol>
              </a:tblGrid>
              <a:tr h="1316788">
                <a:tc>
                  <a:txBody>
                    <a:bodyPr/>
                    <a:lstStyle/>
                    <a:p>
                      <a:pPr algn="r" fontAlgn="base"/>
                      <a:r>
                        <a:rPr lang="en-US" altLang="zh-CN" sz="10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r" fontAlgn="base"/>
                      <a:r>
                        <a:rPr lang="en-US" altLang="zh-CN" sz="10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r" fontAlgn="base"/>
                      <a:r>
                        <a:rPr lang="en-US" altLang="zh-CN" sz="10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r" fontAlgn="base"/>
                      <a:r>
                        <a:rPr lang="en-US" altLang="zh-CN" sz="10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r" fontAlgn="base"/>
                      <a:r>
                        <a:rPr lang="en-US" altLang="zh-CN" sz="10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algn="r" fontAlgn="base"/>
                      <a:r>
                        <a:rPr lang="en-US" altLang="zh-CN" sz="10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algn="r" fontAlgn="base"/>
                      <a:r>
                        <a:rPr lang="en-US" altLang="zh-CN" sz="10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algn="r" fontAlgn="base"/>
                      <a:r>
                        <a:rPr lang="en-US" altLang="zh-CN" sz="1000" b="0" i="0" dirty="0" smtClean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8</a:t>
                      </a:r>
                      <a:endParaRPr lang="en-US" altLang="zh-CN" sz="1000" b="0" i="0" dirty="0">
                        <a:solidFill>
                          <a:srgbClr val="AFAFAF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0" i="0" dirty="0" smtClean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000" b="0" i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</a:t>
                      </a:r>
                      <a:r>
                        <a:rPr lang="en-US" sz="10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include &lt;</a:t>
                      </a:r>
                      <a:r>
                        <a:rPr lang="en-US" sz="10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stdio.h</a:t>
                      </a:r>
                      <a:r>
                        <a:rPr lang="en-US" sz="1000" b="0" i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1000" b="0" i="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l" fontAlgn="base"/>
                      <a:r>
                        <a:rPr lang="en-US" sz="1000" b="0" i="0" dirty="0" smtClean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000" b="0" i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extern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000" b="0" i="0" dirty="0" err="1"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000" b="0" i="0" dirty="0" err="1">
                          <a:effectLst/>
                          <a:latin typeface="Consolas" panose="020B0609020204030204" pitchFamily="49" charset="0"/>
                        </a:rPr>
                        <a:t>func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();</a:t>
                      </a:r>
                    </a:p>
                    <a:p>
                      <a:pPr algn="l" fontAlgn="base"/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  <a:p>
                      <a:pPr algn="l" fontAlgn="base"/>
                      <a:r>
                        <a:rPr lang="en-US" sz="1000" b="0" i="0" dirty="0" smtClean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000" b="0" i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main() {</a:t>
                      </a:r>
                    </a:p>
                    <a:p>
                      <a:pPr algn="l" fontAlgn="base"/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000" b="0" i="0" dirty="0" smtClean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0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000" b="0" i="0" dirty="0" err="1">
                          <a:effectLst/>
                          <a:latin typeface="Consolas" panose="020B0609020204030204" pitchFamily="49" charset="0"/>
                        </a:rPr>
                        <a:t>val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= </a:t>
                      </a:r>
                      <a:r>
                        <a:rPr lang="en-US" sz="1000" b="0" i="0" dirty="0" err="1">
                          <a:effectLst/>
                          <a:latin typeface="Consolas" panose="020B0609020204030204" pitchFamily="49" charset="0"/>
                        </a:rPr>
                        <a:t>func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();</a:t>
                      </a:r>
                    </a:p>
                    <a:p>
                      <a:pPr algn="l" fontAlgn="base"/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000" b="0" i="0" dirty="0" smtClean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000" b="0" i="0" dirty="0" err="1" smtClean="0">
                          <a:effectLst/>
                          <a:latin typeface="Consolas" panose="020B0609020204030204" pitchFamily="49" charset="0"/>
                        </a:rPr>
                        <a:t>printf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000" b="0" i="0" dirty="0">
                          <a:solidFill>
                            <a:schemeClr val="accent5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000" b="0" i="0" dirty="0" err="1">
                          <a:solidFill>
                            <a:schemeClr val="accent5"/>
                          </a:solidFill>
                          <a:effectLst/>
                          <a:latin typeface="Consolas" panose="020B0609020204030204" pitchFamily="49" charset="0"/>
                        </a:rPr>
                        <a:t>val</a:t>
                      </a:r>
                      <a:r>
                        <a:rPr lang="en-US" sz="1000" b="0" i="0" dirty="0">
                          <a:solidFill>
                            <a:schemeClr val="accent5"/>
                          </a:solidFill>
                          <a:effectLst/>
                          <a:latin typeface="Consolas" panose="020B0609020204030204" pitchFamily="49" charset="0"/>
                        </a:rPr>
                        <a:t> is %d\n"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1000" b="0" i="0" dirty="0" err="1">
                          <a:effectLst/>
                          <a:latin typeface="Consolas" panose="020B0609020204030204" pitchFamily="49" charset="0"/>
                        </a:rPr>
                        <a:t>val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pPr algn="l" fontAlgn="base"/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000" b="0" i="0" dirty="0" smtClean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000" b="0" i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0;</a:t>
                      </a:r>
                    </a:p>
                    <a:p>
                      <a:pPr algn="l" fontAlgn="base"/>
                      <a:r>
                        <a:rPr lang="en-US" sz="1000" b="0" i="0" dirty="0" smtClean="0">
                          <a:effectLst/>
                          <a:latin typeface="Consolas" panose="020B0609020204030204" pitchFamily="49" charset="0"/>
                        </a:rPr>
                        <a:t> }</a:t>
                      </a:r>
                      <a:endParaRPr lang="en-US" sz="1000" b="0" i="0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4618300"/>
                  </a:ext>
                </a:extLst>
              </a:tr>
            </a:tbl>
          </a:graphicData>
        </a:graphic>
      </p:graphicFrame>
      <p:sp>
        <p:nvSpPr>
          <p:cNvPr id="34" name="矩形 33"/>
          <p:cNvSpPr/>
          <p:nvPr/>
        </p:nvSpPr>
        <p:spPr>
          <a:xfrm>
            <a:off x="5534024" y="4471986"/>
            <a:ext cx="885825" cy="15716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7303292" y="2693191"/>
            <a:ext cx="230983" cy="152401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819149" y="4452935"/>
            <a:ext cx="2562226" cy="133351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6341267" y="2683666"/>
            <a:ext cx="611983" cy="161926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曲线连接符 37"/>
          <p:cNvCxnSpPr>
            <a:stCxn id="37" idx="2"/>
            <a:endCxn id="34" idx="0"/>
          </p:cNvCxnSpPr>
          <p:nvPr/>
        </p:nvCxnSpPr>
        <p:spPr>
          <a:xfrm rot="5400000">
            <a:off x="5498901" y="3323628"/>
            <a:ext cx="1626394" cy="670322"/>
          </a:xfrm>
          <a:prstGeom prst="curvedConnector3">
            <a:avLst>
              <a:gd name="adj1" fmla="val 50000"/>
            </a:avLst>
          </a:prstGeom>
          <a:ln w="158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曲线连接符 40"/>
          <p:cNvCxnSpPr>
            <a:stCxn id="35" idx="2"/>
            <a:endCxn id="36" idx="3"/>
          </p:cNvCxnSpPr>
          <p:nvPr/>
        </p:nvCxnSpPr>
        <p:spPr>
          <a:xfrm rot="5400000">
            <a:off x="4563071" y="1663897"/>
            <a:ext cx="1674019" cy="4037409"/>
          </a:xfrm>
          <a:prstGeom prst="curvedConnector2">
            <a:avLst/>
          </a:prstGeom>
          <a:ln w="158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曲线连接符 43"/>
          <p:cNvCxnSpPr>
            <a:stCxn id="34" idx="2"/>
            <a:endCxn id="47" idx="3"/>
          </p:cNvCxnSpPr>
          <p:nvPr/>
        </p:nvCxnSpPr>
        <p:spPr>
          <a:xfrm rot="5400000">
            <a:off x="3875748" y="3501489"/>
            <a:ext cx="973529" cy="3228850"/>
          </a:xfrm>
          <a:prstGeom prst="curvedConnector2">
            <a:avLst/>
          </a:prstGeom>
          <a:ln w="158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2426076" y="5518933"/>
            <a:ext cx="322011" cy="167492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6540698" y="1890312"/>
            <a:ext cx="825104" cy="2738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.</a:t>
            </a:r>
            <a:r>
              <a:rPr lang="en-US" altLang="zh-CN" sz="1600" dirty="0" err="1" smtClean="0"/>
              <a:t>rel.text</a:t>
            </a:r>
            <a:endParaRPr lang="zh-CN" altLang="en-US" sz="1600" dirty="0"/>
          </a:p>
        </p:txBody>
      </p:sp>
      <p:sp>
        <p:nvSpPr>
          <p:cNvPr id="50" name="矩形 49"/>
          <p:cNvSpPr/>
          <p:nvPr/>
        </p:nvSpPr>
        <p:spPr>
          <a:xfrm>
            <a:off x="1602579" y="3532979"/>
            <a:ext cx="995366" cy="2766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.</a:t>
            </a:r>
            <a:r>
              <a:rPr lang="en-US" altLang="zh-CN" sz="1600" dirty="0" err="1" smtClean="0"/>
              <a:t>symtab</a:t>
            </a:r>
            <a:endParaRPr lang="zh-CN" altLang="en-US" sz="1600" dirty="0"/>
          </a:p>
        </p:txBody>
      </p:sp>
      <p:sp>
        <p:nvSpPr>
          <p:cNvPr id="51" name="矩形 50"/>
          <p:cNvSpPr/>
          <p:nvPr/>
        </p:nvSpPr>
        <p:spPr>
          <a:xfrm>
            <a:off x="628649" y="2686046"/>
            <a:ext cx="1038226" cy="173901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曲线连接符 51"/>
          <p:cNvCxnSpPr>
            <a:stCxn id="51" idx="3"/>
            <a:endCxn id="49" idx="0"/>
          </p:cNvCxnSpPr>
          <p:nvPr/>
        </p:nvCxnSpPr>
        <p:spPr>
          <a:xfrm flipV="1">
            <a:off x="1666875" y="1890312"/>
            <a:ext cx="5286375" cy="882685"/>
          </a:xfrm>
          <a:prstGeom prst="curvedConnector4">
            <a:avLst>
              <a:gd name="adj1" fmla="val 46098"/>
              <a:gd name="adj2" fmla="val 125898"/>
            </a:avLst>
          </a:prstGeom>
          <a:ln w="158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105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37" grpId="0" animBg="1"/>
      <p:bldP spid="47" grpId="0" animBg="1"/>
      <p:bldP spid="4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动态链接</a:t>
            </a:r>
            <a:r>
              <a:rPr lang="en-US" altLang="zh-CN" dirty="0"/>
              <a:t>(</a:t>
            </a:r>
            <a:r>
              <a:rPr lang="zh-CN" altLang="en-US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演示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: got-hack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4190062"/>
              </p:ext>
            </p:extLst>
          </p:nvPr>
        </p:nvGraphicFramePr>
        <p:xfrm>
          <a:off x="219292" y="1825625"/>
          <a:ext cx="4914900" cy="1294606"/>
        </p:xfrm>
        <a:graphic>
          <a:graphicData uri="http://schemas.openxmlformats.org/drawingml/2006/table">
            <a:tbl>
              <a:tblPr/>
              <a:tblGrid>
                <a:gridCol w="147447">
                  <a:extLst>
                    <a:ext uri="{9D8B030D-6E8A-4147-A177-3AD203B41FA5}">
                      <a16:colId xmlns:a16="http://schemas.microsoft.com/office/drawing/2014/main" val="1035216462"/>
                    </a:ext>
                  </a:extLst>
                </a:gridCol>
                <a:gridCol w="4767453">
                  <a:extLst>
                    <a:ext uri="{9D8B030D-6E8A-4147-A177-3AD203B41FA5}">
                      <a16:colId xmlns:a16="http://schemas.microsoft.com/office/drawing/2014/main" val="2843429869"/>
                    </a:ext>
                  </a:extLst>
                </a:gridCol>
              </a:tblGrid>
              <a:tr h="1294606">
                <a:tc>
                  <a:txBody>
                    <a:bodyPr/>
                    <a:lstStyle/>
                    <a:p>
                      <a:pPr algn="r" fontAlgn="base"/>
                      <a:r>
                        <a:rPr lang="en-US" altLang="zh-CN" sz="10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r" fontAlgn="base"/>
                      <a:r>
                        <a:rPr lang="en-US" altLang="zh-CN" sz="10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r" fontAlgn="base"/>
                      <a:r>
                        <a:rPr lang="en-US" altLang="zh-CN" sz="10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r" fontAlgn="base"/>
                      <a:r>
                        <a:rPr lang="en-US" altLang="zh-CN" sz="10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r" fontAlgn="base"/>
                      <a:r>
                        <a:rPr lang="en-US" altLang="zh-CN" sz="10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algn="r" fontAlgn="base"/>
                      <a:r>
                        <a:rPr lang="en-US" altLang="zh-CN" sz="10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algn="r" fontAlgn="base"/>
                      <a:r>
                        <a:rPr lang="en-US" altLang="zh-CN" sz="10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algn="r" fontAlgn="base"/>
                      <a:r>
                        <a:rPr lang="en-US" altLang="zh-CN" sz="10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000" b="0" i="0" dirty="0" smtClean="0">
                          <a:effectLst/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sz="1000" b="0" i="0" dirty="0" err="1">
                          <a:effectLst/>
                          <a:latin typeface="Consolas" panose="020B0609020204030204" pitchFamily="49" charset="0"/>
                        </a:rPr>
                        <a:t>Nr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] Name     Type     </a:t>
                      </a:r>
                      <a:r>
                        <a:rPr lang="en-US" sz="1000" b="0" i="0" dirty="0" err="1">
                          <a:effectLst/>
                          <a:latin typeface="Consolas" panose="020B0609020204030204" pitchFamily="49" charset="0"/>
                        </a:rPr>
                        <a:t>Addr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    Off    Size   ES </a:t>
                      </a:r>
                      <a:r>
                        <a:rPr lang="en-US" sz="1000" b="0" i="0" dirty="0" err="1">
                          <a:effectLst/>
                          <a:latin typeface="Consolas" panose="020B0609020204030204" pitchFamily="49" charset="0"/>
                        </a:rPr>
                        <a:t>Flg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Lk </a:t>
                      </a:r>
                      <a:r>
                        <a:rPr lang="en-US" sz="1000" b="0" i="0" dirty="0" err="1">
                          <a:effectLst/>
                          <a:latin typeface="Consolas" panose="020B0609020204030204" pitchFamily="49" charset="0"/>
                        </a:rPr>
                        <a:t>Inf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Al</a:t>
                      </a:r>
                    </a:p>
                    <a:p>
                      <a:pPr algn="l" fontAlgn="base"/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000" b="0" i="0" dirty="0" smtClean="0">
                          <a:effectLst/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0]          NULL     00000000 000000 000000 00      0   0  0</a:t>
                      </a:r>
                    </a:p>
                    <a:p>
                      <a:pPr algn="l" fontAlgn="base"/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000" b="0" i="0" dirty="0" smtClean="0">
                          <a:effectLst/>
                          <a:latin typeface="Consolas" panose="020B0609020204030204" pitchFamily="49" charset="0"/>
                        </a:rPr>
                        <a:t>...</a:t>
                      </a:r>
                      <a:endParaRPr lang="en-US" sz="1000" b="0" i="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l" fontAlgn="base"/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000" b="0" i="0" dirty="0" smtClean="0">
                          <a:effectLst/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10] .</a:t>
                      </a:r>
                      <a:r>
                        <a:rPr lang="en-US" sz="1000" b="0" i="0" dirty="0" err="1">
                          <a:effectLst/>
                          <a:latin typeface="Consolas" panose="020B0609020204030204" pitchFamily="49" charset="0"/>
                        </a:rPr>
                        <a:t>rel.plt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REL      080482b4 0002b4 000018 08  AI  5  23  4</a:t>
                      </a:r>
                    </a:p>
                    <a:p>
                      <a:pPr algn="l" fontAlgn="base"/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000" b="0" i="0" dirty="0" smtClean="0">
                          <a:effectLst/>
                          <a:latin typeface="Consolas" panose="020B0609020204030204" pitchFamily="49" charset="0"/>
                        </a:rPr>
                        <a:t>...</a:t>
                      </a:r>
                      <a:endParaRPr lang="en-US" sz="1000" b="0" i="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l" fontAlgn="base"/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000" b="0" i="0" dirty="0" smtClean="0">
                          <a:effectLst/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14] .text    PROGBITS 08048340 000340 0001f2 00  AX  0   0 16</a:t>
                      </a:r>
                    </a:p>
                    <a:p>
                      <a:pPr algn="l" fontAlgn="base"/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000" b="0" i="0" dirty="0" smtClean="0">
                          <a:effectLst/>
                          <a:latin typeface="Consolas" panose="020B0609020204030204" pitchFamily="49" charset="0"/>
                        </a:rPr>
                        <a:t>...</a:t>
                      </a:r>
                      <a:endParaRPr lang="en-US" sz="1000" b="0" i="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l" fontAlgn="base"/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000" b="0" i="0" dirty="0" smtClean="0">
                          <a:effectLst/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23] .</a:t>
                      </a:r>
                      <a:r>
                        <a:rPr lang="en-US" sz="1000" b="0" i="0" dirty="0" err="1">
                          <a:effectLst/>
                          <a:latin typeface="Consolas" panose="020B0609020204030204" pitchFamily="49" charset="0"/>
                        </a:rPr>
                        <a:t>got.plt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PROGBITS 0804a000 001000 000018 04  WA  0   0  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3653611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4372192" y="2320527"/>
            <a:ext cx="230983" cy="152401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18883" y="2927280"/>
            <a:ext cx="943842" cy="173901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曲线连接符 6"/>
          <p:cNvCxnSpPr>
            <a:stCxn id="5" idx="2"/>
            <a:endCxn id="6" idx="3"/>
          </p:cNvCxnSpPr>
          <p:nvPr/>
        </p:nvCxnSpPr>
        <p:spPr>
          <a:xfrm rot="5400000">
            <a:off x="2654554" y="1181100"/>
            <a:ext cx="541303" cy="3124959"/>
          </a:xfrm>
          <a:prstGeom prst="curvedConnector2">
            <a:avLst/>
          </a:prstGeom>
          <a:ln w="158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567864"/>
              </p:ext>
            </p:extLst>
          </p:nvPr>
        </p:nvGraphicFramePr>
        <p:xfrm>
          <a:off x="5134192" y="2280824"/>
          <a:ext cx="3552391" cy="762000"/>
        </p:xfrm>
        <a:graphic>
          <a:graphicData uri="http://schemas.openxmlformats.org/drawingml/2006/table">
            <a:tbl>
              <a:tblPr/>
              <a:tblGrid>
                <a:gridCol w="106572">
                  <a:extLst>
                    <a:ext uri="{9D8B030D-6E8A-4147-A177-3AD203B41FA5}">
                      <a16:colId xmlns:a16="http://schemas.microsoft.com/office/drawing/2014/main" val="82520405"/>
                    </a:ext>
                  </a:extLst>
                </a:gridCol>
                <a:gridCol w="3445819">
                  <a:extLst>
                    <a:ext uri="{9D8B030D-6E8A-4147-A177-3AD203B41FA5}">
                      <a16:colId xmlns:a16="http://schemas.microsoft.com/office/drawing/2014/main" val="2943019449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algn="r" fontAlgn="base"/>
                      <a:r>
                        <a:rPr lang="en-US" altLang="zh-CN" sz="10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r" fontAlgn="base"/>
                      <a:r>
                        <a:rPr lang="en-US" altLang="zh-CN" sz="10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r" fontAlgn="base"/>
                      <a:r>
                        <a:rPr lang="en-US" altLang="zh-CN" sz="10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r" fontAlgn="base"/>
                      <a:r>
                        <a:rPr lang="en-US" altLang="zh-CN" sz="10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000" b="0" i="0" dirty="0" smtClean="0">
                          <a:effectLst/>
                          <a:latin typeface="Consolas" panose="020B0609020204030204" pitchFamily="49" charset="0"/>
                        </a:rPr>
                        <a:t> Offset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    Info   </a:t>
                      </a:r>
                      <a:r>
                        <a:rPr lang="en-US" sz="1000" b="0" i="0" dirty="0" smtClean="0">
                          <a:effectLst/>
                          <a:latin typeface="Consolas" panose="020B0609020204030204" pitchFamily="49" charset="0"/>
                        </a:rPr>
                        <a:t>Sym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. Name</a:t>
                      </a:r>
                    </a:p>
                    <a:p>
                      <a:pPr algn="l" fontAlgn="base"/>
                      <a:r>
                        <a:rPr lang="en-US" sz="1000" b="0" i="0" dirty="0" smtClean="0">
                          <a:effectLst/>
                          <a:latin typeface="Consolas" panose="020B0609020204030204" pitchFamily="49" charset="0"/>
                        </a:rPr>
                        <a:t> 0804a00c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000" b="0" i="0" dirty="0" smtClean="0">
                          <a:effectLst/>
                          <a:latin typeface="Consolas" panose="020B0609020204030204" pitchFamily="49" charset="0"/>
                        </a:rPr>
                        <a:t>00000107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printf@GLIBC_2.0</a:t>
                      </a:r>
                    </a:p>
                    <a:p>
                      <a:pPr algn="l" fontAlgn="base"/>
                      <a:r>
                        <a:rPr lang="en-US" sz="1000" b="0" i="0" dirty="0" smtClean="0">
                          <a:effectLst/>
                          <a:latin typeface="Consolas" panose="020B0609020204030204" pitchFamily="49" charset="0"/>
                        </a:rPr>
                        <a:t> 0804a010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000" b="0" i="0" dirty="0" smtClean="0">
                          <a:effectLst/>
                          <a:latin typeface="Consolas" panose="020B0609020204030204" pitchFamily="49" charset="0"/>
                        </a:rPr>
                        <a:t>00000207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puts@GLIBC_2.0</a:t>
                      </a:r>
                    </a:p>
                    <a:p>
                      <a:pPr algn="l" fontAlgn="base"/>
                      <a:r>
                        <a:rPr lang="en-US" sz="1000" b="0" i="0" dirty="0" smtClean="0">
                          <a:effectLst/>
                          <a:latin typeface="Consolas" panose="020B0609020204030204" pitchFamily="49" charset="0"/>
                        </a:rPr>
                        <a:t> 0804a014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000" b="0" i="0" dirty="0" smtClean="0">
                          <a:effectLst/>
                          <a:latin typeface="Consolas" panose="020B0609020204030204" pitchFamily="49" charset="0"/>
                        </a:rPr>
                        <a:t>00000407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__libc_start_main@GLIBC_2.0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7751493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929586"/>
              </p:ext>
            </p:extLst>
          </p:nvPr>
        </p:nvGraphicFramePr>
        <p:xfrm>
          <a:off x="1463117" y="4280682"/>
          <a:ext cx="1746808" cy="1020715"/>
        </p:xfrm>
        <a:graphic>
          <a:graphicData uri="http://schemas.openxmlformats.org/drawingml/2006/table">
            <a:tbl>
              <a:tblPr/>
              <a:tblGrid>
                <a:gridCol w="215820">
                  <a:extLst>
                    <a:ext uri="{9D8B030D-6E8A-4147-A177-3AD203B41FA5}">
                      <a16:colId xmlns:a16="http://schemas.microsoft.com/office/drawing/2014/main" val="2267372038"/>
                    </a:ext>
                  </a:extLst>
                </a:gridCol>
                <a:gridCol w="1530988">
                  <a:extLst>
                    <a:ext uri="{9D8B030D-6E8A-4147-A177-3AD203B41FA5}">
                      <a16:colId xmlns:a16="http://schemas.microsoft.com/office/drawing/2014/main" val="2107597847"/>
                    </a:ext>
                  </a:extLst>
                </a:gridCol>
              </a:tblGrid>
              <a:tr h="1020715">
                <a:tc>
                  <a:txBody>
                    <a:bodyPr/>
                    <a:lstStyle/>
                    <a:p>
                      <a:pPr algn="r" fontAlgn="base"/>
                      <a:r>
                        <a:rPr lang="en-US" altLang="zh-CN" sz="10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r" fontAlgn="base"/>
                      <a:r>
                        <a:rPr lang="en-US" altLang="zh-CN" sz="10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r" fontAlgn="base"/>
                      <a:r>
                        <a:rPr lang="en-US" altLang="zh-CN" sz="10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r" fontAlgn="base"/>
                      <a:r>
                        <a:rPr lang="en-US" altLang="zh-CN" sz="10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r" fontAlgn="base"/>
                      <a:r>
                        <a:rPr lang="en-US" altLang="zh-CN" sz="10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algn="r" fontAlgn="base"/>
                      <a:r>
                        <a:rPr lang="en-US" altLang="zh-CN" sz="10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pt-BR" sz="1000" b="0" i="0" dirty="0" smtClean="0">
                          <a:effectLst/>
                          <a:latin typeface="Consolas" panose="020B0609020204030204" pitchFamily="49" charset="0"/>
                        </a:rPr>
                        <a:t> 0804a000: 08049f14</a:t>
                      </a:r>
                    </a:p>
                    <a:p>
                      <a:pPr algn="l" fontAlgn="base"/>
                      <a:r>
                        <a:rPr lang="pt-BR" sz="1000" b="0" i="0" dirty="0" smtClean="0">
                          <a:effectLst/>
                          <a:latin typeface="Consolas" panose="020B0609020204030204" pitchFamily="49" charset="0"/>
                        </a:rPr>
                        <a:t> 0804a004: 00000000</a:t>
                      </a:r>
                    </a:p>
                    <a:p>
                      <a:pPr algn="l" fontAlgn="base"/>
                      <a:r>
                        <a:rPr lang="pt-BR" sz="1000" b="0" i="0" dirty="0" smtClean="0">
                          <a:effectLst/>
                          <a:latin typeface="Consolas" panose="020B0609020204030204" pitchFamily="49" charset="0"/>
                        </a:rPr>
                        <a:t> 0804a008: 00000000</a:t>
                      </a:r>
                    </a:p>
                    <a:p>
                      <a:pPr algn="l" fontAlgn="base"/>
                      <a:r>
                        <a:rPr lang="pt-BR" sz="1000" b="0" i="0" dirty="0" smtClean="0">
                          <a:effectLst/>
                          <a:latin typeface="Consolas" panose="020B0609020204030204" pitchFamily="49" charset="0"/>
                        </a:rPr>
                        <a:t> 0804a00c: 08048306</a:t>
                      </a:r>
                    </a:p>
                    <a:p>
                      <a:pPr algn="l" fontAlgn="base"/>
                      <a:r>
                        <a:rPr lang="pt-BR" sz="1000" b="0" i="0" dirty="0" smtClean="0">
                          <a:effectLst/>
                          <a:latin typeface="Consolas" panose="020B0609020204030204" pitchFamily="49" charset="0"/>
                        </a:rPr>
                        <a:t> 0804a010: 08048316</a:t>
                      </a:r>
                    </a:p>
                    <a:p>
                      <a:pPr algn="l" fontAlgn="base"/>
                      <a:r>
                        <a:rPr lang="pt-BR" sz="1000" b="0" i="0" dirty="0" smtClean="0">
                          <a:effectLst/>
                          <a:latin typeface="Consolas" panose="020B0609020204030204" pitchFamily="49" charset="0"/>
                        </a:rPr>
                        <a:t> 0804a014: 08048326</a:t>
                      </a:r>
                      <a:endParaRPr lang="en-US" sz="1000" b="0" i="0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7245440"/>
                  </a:ext>
                </a:extLst>
              </a:tr>
            </a:tbl>
          </a:graphicData>
        </a:graphic>
      </p:graphicFrame>
      <p:sp>
        <p:nvSpPr>
          <p:cNvPr id="19" name="矩形 18"/>
          <p:cNvSpPr/>
          <p:nvPr/>
        </p:nvSpPr>
        <p:spPr>
          <a:xfrm>
            <a:off x="1838838" y="3960540"/>
            <a:ext cx="995366" cy="2766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.</a:t>
            </a:r>
            <a:r>
              <a:rPr lang="en-US" altLang="zh-CN" sz="1600" dirty="0" err="1" smtClean="0"/>
              <a:t>got.plt</a:t>
            </a:r>
            <a:endParaRPr lang="zh-CN" altLang="en-US" sz="1600" dirty="0"/>
          </a:p>
        </p:txBody>
      </p:sp>
      <p:cxnSp>
        <p:nvCxnSpPr>
          <p:cNvPr id="20" name="曲线连接符 19"/>
          <p:cNvCxnSpPr>
            <a:stCxn id="6" idx="2"/>
            <a:endCxn id="14" idx="1"/>
          </p:cNvCxnSpPr>
          <p:nvPr/>
        </p:nvCxnSpPr>
        <p:spPr>
          <a:xfrm rot="16200000" flipH="1">
            <a:off x="332031" y="3659953"/>
            <a:ext cx="1689858" cy="572313"/>
          </a:xfrm>
          <a:prstGeom prst="curvedConnector2">
            <a:avLst/>
          </a:prstGeom>
          <a:ln w="158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6115563" y="1953469"/>
            <a:ext cx="995366" cy="2766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.</a:t>
            </a:r>
            <a:r>
              <a:rPr lang="en-US" altLang="zh-CN" sz="1600" dirty="0" err="1" smtClean="0"/>
              <a:t>rel.plt</a:t>
            </a:r>
            <a:endParaRPr lang="zh-CN" altLang="en-US" sz="1600" dirty="0"/>
          </a:p>
        </p:txBody>
      </p:sp>
      <p:sp>
        <p:nvSpPr>
          <p:cNvPr id="39" name="矩形 38"/>
          <p:cNvSpPr/>
          <p:nvPr/>
        </p:nvSpPr>
        <p:spPr>
          <a:xfrm>
            <a:off x="415800" y="2328826"/>
            <a:ext cx="943842" cy="173901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曲线连接符 39"/>
          <p:cNvCxnSpPr>
            <a:stCxn id="39" idx="0"/>
            <a:endCxn id="36" idx="0"/>
          </p:cNvCxnSpPr>
          <p:nvPr/>
        </p:nvCxnSpPr>
        <p:spPr>
          <a:xfrm rot="5400000" flipH="1" flipV="1">
            <a:off x="3562805" y="-721614"/>
            <a:ext cx="375357" cy="5725525"/>
          </a:xfrm>
          <a:prstGeom prst="curvedConnector3">
            <a:avLst>
              <a:gd name="adj1" fmla="val 160902"/>
            </a:avLst>
          </a:prstGeom>
          <a:ln w="158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056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9" grpId="0"/>
      <p:bldP spid="36" grpId="0"/>
      <p:bldP spid="3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动态链接</a:t>
            </a:r>
            <a:r>
              <a:rPr lang="en-US" altLang="zh-CN" dirty="0"/>
              <a:t>(</a:t>
            </a:r>
            <a:r>
              <a:rPr lang="zh-CN" altLang="en-US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演示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: got-hack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9292" y="1825625"/>
          <a:ext cx="4914900" cy="1294606"/>
        </p:xfrm>
        <a:graphic>
          <a:graphicData uri="http://schemas.openxmlformats.org/drawingml/2006/table">
            <a:tbl>
              <a:tblPr/>
              <a:tblGrid>
                <a:gridCol w="147447">
                  <a:extLst>
                    <a:ext uri="{9D8B030D-6E8A-4147-A177-3AD203B41FA5}">
                      <a16:colId xmlns:a16="http://schemas.microsoft.com/office/drawing/2014/main" val="1035216462"/>
                    </a:ext>
                  </a:extLst>
                </a:gridCol>
                <a:gridCol w="4767453">
                  <a:extLst>
                    <a:ext uri="{9D8B030D-6E8A-4147-A177-3AD203B41FA5}">
                      <a16:colId xmlns:a16="http://schemas.microsoft.com/office/drawing/2014/main" val="2843429869"/>
                    </a:ext>
                  </a:extLst>
                </a:gridCol>
              </a:tblGrid>
              <a:tr h="1294606">
                <a:tc>
                  <a:txBody>
                    <a:bodyPr/>
                    <a:lstStyle/>
                    <a:p>
                      <a:pPr algn="r" fontAlgn="base"/>
                      <a:r>
                        <a:rPr lang="en-US" altLang="zh-CN" sz="10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r" fontAlgn="base"/>
                      <a:r>
                        <a:rPr lang="en-US" altLang="zh-CN" sz="10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r" fontAlgn="base"/>
                      <a:r>
                        <a:rPr lang="en-US" altLang="zh-CN" sz="10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r" fontAlgn="base"/>
                      <a:r>
                        <a:rPr lang="en-US" altLang="zh-CN" sz="10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r" fontAlgn="base"/>
                      <a:r>
                        <a:rPr lang="en-US" altLang="zh-CN" sz="10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algn="r" fontAlgn="base"/>
                      <a:r>
                        <a:rPr lang="en-US" altLang="zh-CN" sz="10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algn="r" fontAlgn="base"/>
                      <a:r>
                        <a:rPr lang="en-US" altLang="zh-CN" sz="10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algn="r" fontAlgn="base"/>
                      <a:r>
                        <a:rPr lang="en-US" altLang="zh-CN" sz="10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000" b="0" i="0" dirty="0" smtClean="0">
                          <a:effectLst/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sz="1000" b="0" i="0" dirty="0" err="1">
                          <a:effectLst/>
                          <a:latin typeface="Consolas" panose="020B0609020204030204" pitchFamily="49" charset="0"/>
                        </a:rPr>
                        <a:t>Nr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] Name     Type     </a:t>
                      </a:r>
                      <a:r>
                        <a:rPr lang="en-US" sz="1000" b="0" i="0" dirty="0" err="1">
                          <a:effectLst/>
                          <a:latin typeface="Consolas" panose="020B0609020204030204" pitchFamily="49" charset="0"/>
                        </a:rPr>
                        <a:t>Addr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    Off    Size   ES </a:t>
                      </a:r>
                      <a:r>
                        <a:rPr lang="en-US" sz="1000" b="0" i="0" dirty="0" err="1">
                          <a:effectLst/>
                          <a:latin typeface="Consolas" panose="020B0609020204030204" pitchFamily="49" charset="0"/>
                        </a:rPr>
                        <a:t>Flg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Lk </a:t>
                      </a:r>
                      <a:r>
                        <a:rPr lang="en-US" sz="1000" b="0" i="0" dirty="0" err="1">
                          <a:effectLst/>
                          <a:latin typeface="Consolas" panose="020B0609020204030204" pitchFamily="49" charset="0"/>
                        </a:rPr>
                        <a:t>Inf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Al</a:t>
                      </a:r>
                    </a:p>
                    <a:p>
                      <a:pPr algn="l" fontAlgn="base"/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000" b="0" i="0" dirty="0" smtClean="0">
                          <a:effectLst/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0]          NULL     00000000 000000 000000 00      0   0  0</a:t>
                      </a:r>
                    </a:p>
                    <a:p>
                      <a:pPr algn="l" fontAlgn="base"/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000" b="0" i="0" dirty="0" smtClean="0">
                          <a:effectLst/>
                          <a:latin typeface="Consolas" panose="020B0609020204030204" pitchFamily="49" charset="0"/>
                        </a:rPr>
                        <a:t>...</a:t>
                      </a:r>
                      <a:endParaRPr lang="en-US" sz="1000" b="0" i="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l" fontAlgn="base"/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000" b="0" i="0" dirty="0" smtClean="0">
                          <a:effectLst/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10] .</a:t>
                      </a:r>
                      <a:r>
                        <a:rPr lang="en-US" sz="1000" b="0" i="0" dirty="0" err="1">
                          <a:effectLst/>
                          <a:latin typeface="Consolas" panose="020B0609020204030204" pitchFamily="49" charset="0"/>
                        </a:rPr>
                        <a:t>rel.plt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REL      080482b4 0002b4 000018 08  AI  5  23  4</a:t>
                      </a:r>
                    </a:p>
                    <a:p>
                      <a:pPr algn="l" fontAlgn="base"/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000" b="0" i="0" dirty="0" smtClean="0">
                          <a:effectLst/>
                          <a:latin typeface="Consolas" panose="020B0609020204030204" pitchFamily="49" charset="0"/>
                        </a:rPr>
                        <a:t>...</a:t>
                      </a:r>
                      <a:endParaRPr lang="en-US" sz="1000" b="0" i="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l" fontAlgn="base"/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000" b="0" i="0" dirty="0" smtClean="0">
                          <a:effectLst/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14] .text    PROGBITS 08048340 000340 0001f2 00  AX  0   0 16</a:t>
                      </a:r>
                    </a:p>
                    <a:p>
                      <a:pPr algn="l" fontAlgn="base"/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000" b="0" i="0" dirty="0" smtClean="0">
                          <a:effectLst/>
                          <a:latin typeface="Consolas" panose="020B0609020204030204" pitchFamily="49" charset="0"/>
                        </a:rPr>
                        <a:t>...</a:t>
                      </a:r>
                      <a:endParaRPr lang="en-US" sz="1000" b="0" i="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l" fontAlgn="base"/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000" b="0" i="0" dirty="0" smtClean="0">
                          <a:effectLst/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23] .</a:t>
                      </a:r>
                      <a:r>
                        <a:rPr lang="en-US" sz="1000" b="0" i="0" dirty="0" err="1">
                          <a:effectLst/>
                          <a:latin typeface="Consolas" panose="020B0609020204030204" pitchFamily="49" charset="0"/>
                        </a:rPr>
                        <a:t>got.plt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PROGBITS 0804a000 001000 000018 04  WA  0   0  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3653611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4372192" y="2320527"/>
            <a:ext cx="230983" cy="152401"/>
          </a:xfrm>
          <a:prstGeom prst="rect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18883" y="2927280"/>
            <a:ext cx="943842" cy="173901"/>
          </a:xfrm>
          <a:prstGeom prst="rect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曲线连接符 6"/>
          <p:cNvCxnSpPr>
            <a:stCxn id="5" idx="2"/>
            <a:endCxn id="6" idx="3"/>
          </p:cNvCxnSpPr>
          <p:nvPr/>
        </p:nvCxnSpPr>
        <p:spPr>
          <a:xfrm rot="5400000">
            <a:off x="2654554" y="1181100"/>
            <a:ext cx="541303" cy="3124959"/>
          </a:xfrm>
          <a:prstGeom prst="curvedConnector2">
            <a:avLst/>
          </a:prstGeom>
          <a:ln w="15875">
            <a:solidFill>
              <a:schemeClr val="bg2">
                <a:lumMod val="9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5134192" y="2280824"/>
          <a:ext cx="3552391" cy="762000"/>
        </p:xfrm>
        <a:graphic>
          <a:graphicData uri="http://schemas.openxmlformats.org/drawingml/2006/table">
            <a:tbl>
              <a:tblPr/>
              <a:tblGrid>
                <a:gridCol w="106572">
                  <a:extLst>
                    <a:ext uri="{9D8B030D-6E8A-4147-A177-3AD203B41FA5}">
                      <a16:colId xmlns:a16="http://schemas.microsoft.com/office/drawing/2014/main" val="82520405"/>
                    </a:ext>
                  </a:extLst>
                </a:gridCol>
                <a:gridCol w="3445819">
                  <a:extLst>
                    <a:ext uri="{9D8B030D-6E8A-4147-A177-3AD203B41FA5}">
                      <a16:colId xmlns:a16="http://schemas.microsoft.com/office/drawing/2014/main" val="2943019449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algn="r" fontAlgn="base"/>
                      <a:r>
                        <a:rPr lang="en-US" altLang="zh-CN" sz="10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r" fontAlgn="base"/>
                      <a:r>
                        <a:rPr lang="en-US" altLang="zh-CN" sz="10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r" fontAlgn="base"/>
                      <a:r>
                        <a:rPr lang="en-US" altLang="zh-CN" sz="10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r" fontAlgn="base"/>
                      <a:r>
                        <a:rPr lang="en-US" altLang="zh-CN" sz="10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000" b="0" i="0" dirty="0" smtClean="0">
                          <a:effectLst/>
                          <a:latin typeface="Consolas" panose="020B0609020204030204" pitchFamily="49" charset="0"/>
                        </a:rPr>
                        <a:t> Offset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    Info   </a:t>
                      </a:r>
                      <a:r>
                        <a:rPr lang="en-US" sz="1000" b="0" i="0" dirty="0" smtClean="0">
                          <a:effectLst/>
                          <a:latin typeface="Consolas" panose="020B0609020204030204" pitchFamily="49" charset="0"/>
                        </a:rPr>
                        <a:t>Sym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. Name</a:t>
                      </a:r>
                    </a:p>
                    <a:p>
                      <a:pPr algn="l" fontAlgn="base"/>
                      <a:r>
                        <a:rPr lang="en-US" sz="1000" b="0" i="0" dirty="0" smtClean="0">
                          <a:effectLst/>
                          <a:latin typeface="Consolas" panose="020B0609020204030204" pitchFamily="49" charset="0"/>
                        </a:rPr>
                        <a:t> 0804a00c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000" b="0" i="0" dirty="0" smtClean="0">
                          <a:effectLst/>
                          <a:latin typeface="Consolas" panose="020B0609020204030204" pitchFamily="49" charset="0"/>
                        </a:rPr>
                        <a:t>00000107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printf@GLIBC_2.0</a:t>
                      </a:r>
                    </a:p>
                    <a:p>
                      <a:pPr algn="l" fontAlgn="base"/>
                      <a:r>
                        <a:rPr lang="en-US" sz="1000" b="0" i="0" dirty="0" smtClean="0">
                          <a:effectLst/>
                          <a:latin typeface="Consolas" panose="020B0609020204030204" pitchFamily="49" charset="0"/>
                        </a:rPr>
                        <a:t> 0804a010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000" b="0" i="0" dirty="0" smtClean="0">
                          <a:effectLst/>
                          <a:latin typeface="Consolas" panose="020B0609020204030204" pitchFamily="49" charset="0"/>
                        </a:rPr>
                        <a:t>00000207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puts@GLIBC_2.0</a:t>
                      </a:r>
                    </a:p>
                    <a:p>
                      <a:pPr algn="l" fontAlgn="base"/>
                      <a:r>
                        <a:rPr lang="en-US" sz="1000" b="0" i="0" dirty="0" smtClean="0">
                          <a:effectLst/>
                          <a:latin typeface="Consolas" panose="020B0609020204030204" pitchFamily="49" charset="0"/>
                        </a:rPr>
                        <a:t> 0804a014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000" b="0" i="0" dirty="0" smtClean="0">
                          <a:effectLst/>
                          <a:latin typeface="Consolas" panose="020B0609020204030204" pitchFamily="49" charset="0"/>
                        </a:rPr>
                        <a:t>00000407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__libc_start_main@GLIBC_2.0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7751493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4450558" y="3448412"/>
          <a:ext cx="4019550" cy="2685256"/>
        </p:xfrm>
        <a:graphic>
          <a:graphicData uri="http://schemas.openxmlformats.org/drawingml/2006/table">
            <a:tbl>
              <a:tblPr/>
              <a:tblGrid>
                <a:gridCol w="247649">
                  <a:extLst>
                    <a:ext uri="{9D8B030D-6E8A-4147-A177-3AD203B41FA5}">
                      <a16:colId xmlns:a16="http://schemas.microsoft.com/office/drawing/2014/main" val="2869572419"/>
                    </a:ext>
                  </a:extLst>
                </a:gridCol>
                <a:gridCol w="3771901">
                  <a:extLst>
                    <a:ext uri="{9D8B030D-6E8A-4147-A177-3AD203B41FA5}">
                      <a16:colId xmlns:a16="http://schemas.microsoft.com/office/drawing/2014/main" val="3113403276"/>
                    </a:ext>
                  </a:extLst>
                </a:gridCol>
              </a:tblGrid>
              <a:tr h="2685256">
                <a:tc>
                  <a:txBody>
                    <a:bodyPr/>
                    <a:lstStyle/>
                    <a:p>
                      <a:pPr algn="r" fontAlgn="base"/>
                      <a:r>
                        <a:rPr lang="en-US" altLang="zh-CN" sz="10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r" fontAlgn="base"/>
                      <a:r>
                        <a:rPr lang="en-US" altLang="zh-CN" sz="10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r" fontAlgn="base"/>
                      <a:r>
                        <a:rPr lang="en-US" altLang="zh-CN" sz="10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r" fontAlgn="base"/>
                      <a:r>
                        <a:rPr lang="en-US" altLang="zh-CN" sz="10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r" fontAlgn="base"/>
                      <a:r>
                        <a:rPr lang="en-US" altLang="zh-CN" sz="10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algn="r" fontAlgn="base"/>
                      <a:r>
                        <a:rPr lang="en-US" altLang="zh-CN" sz="10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algn="r" fontAlgn="base"/>
                      <a:r>
                        <a:rPr lang="en-US" altLang="zh-CN" sz="10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algn="r" fontAlgn="base"/>
                      <a:r>
                        <a:rPr lang="en-US" altLang="zh-CN" sz="10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8</a:t>
                      </a:r>
                    </a:p>
                    <a:p>
                      <a:pPr algn="r" fontAlgn="base"/>
                      <a:r>
                        <a:rPr lang="en-US" altLang="zh-CN" sz="10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pPr algn="r" fontAlgn="base"/>
                      <a:r>
                        <a:rPr lang="en-US" altLang="zh-CN" sz="10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algn="r" fontAlgn="base"/>
                      <a:r>
                        <a:rPr lang="en-US" altLang="zh-CN" sz="10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algn="r" fontAlgn="base"/>
                      <a:r>
                        <a:rPr lang="en-US" altLang="zh-CN" sz="10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algn="r" fontAlgn="base"/>
                      <a:r>
                        <a:rPr lang="en-US" altLang="zh-CN" sz="10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algn="r" fontAlgn="base"/>
                      <a:r>
                        <a:rPr lang="en-US" altLang="zh-CN" sz="10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algn="r" fontAlgn="base"/>
                      <a:r>
                        <a:rPr lang="en-US" altLang="zh-CN" sz="10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algn="r" fontAlgn="base"/>
                      <a:r>
                        <a:rPr lang="en-US" altLang="zh-CN" sz="10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algn="r" fontAlgn="base"/>
                      <a:r>
                        <a:rPr lang="en-US" altLang="zh-CN" sz="10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17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0" i="0" dirty="0" smtClean="0">
                          <a:effectLst/>
                          <a:latin typeface="Consolas" panose="020B0609020204030204" pitchFamily="49" charset="0"/>
                        </a:rPr>
                        <a:t> Disassembly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of section .</a:t>
                      </a:r>
                      <a:r>
                        <a:rPr lang="en-US" sz="1000" b="0" i="0" dirty="0" err="1">
                          <a:effectLst/>
                          <a:latin typeface="Consolas" panose="020B0609020204030204" pitchFamily="49" charset="0"/>
                        </a:rPr>
                        <a:t>plt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:</a:t>
                      </a:r>
                    </a:p>
                    <a:p>
                      <a:pPr algn="l" fontAlgn="base"/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  <a:p>
                      <a:pPr algn="l" fontAlgn="base"/>
                      <a:r>
                        <a:rPr lang="en-US" sz="1000" b="0" i="0" dirty="0" smtClean="0">
                          <a:effectLst/>
                          <a:latin typeface="Consolas" panose="020B0609020204030204" pitchFamily="49" charset="0"/>
                        </a:rPr>
                        <a:t> 080482f0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&lt;.</a:t>
                      </a:r>
                      <a:r>
                        <a:rPr lang="en-US" sz="1000" b="0" i="0" dirty="0" err="1">
                          <a:effectLst/>
                          <a:latin typeface="Consolas" panose="020B0609020204030204" pitchFamily="49" charset="0"/>
                        </a:rPr>
                        <a:t>plt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&gt;:</a:t>
                      </a:r>
                    </a:p>
                    <a:p>
                      <a:pPr algn="l" fontAlgn="base"/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000" b="0" i="0" dirty="0" smtClean="0">
                          <a:effectLst/>
                          <a:latin typeface="Consolas" panose="020B0609020204030204" pitchFamily="49" charset="0"/>
                        </a:rPr>
                        <a:t> 80482f0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:  </a:t>
                      </a:r>
                      <a:r>
                        <a:rPr lang="en-US" sz="1000" b="0" i="0" dirty="0" err="1">
                          <a:effectLst/>
                          <a:latin typeface="Consolas" panose="020B0609020204030204" pitchFamily="49" charset="0"/>
                        </a:rPr>
                        <a:t>ff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35 04 a0 04 08  </a:t>
                      </a:r>
                      <a:r>
                        <a:rPr lang="en-US" sz="1000" b="0" i="0" dirty="0" err="1" smtClean="0">
                          <a:effectLst/>
                          <a:latin typeface="Consolas" panose="020B0609020204030204" pitchFamily="49" charset="0"/>
                        </a:rPr>
                        <a:t>pushl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 0x804a004</a:t>
                      </a:r>
                    </a:p>
                    <a:p>
                      <a:pPr algn="l" fontAlgn="base"/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000" b="0" i="0" dirty="0" smtClean="0">
                          <a:effectLst/>
                          <a:latin typeface="Consolas" panose="020B0609020204030204" pitchFamily="49" charset="0"/>
                        </a:rPr>
                        <a:t> 80482f6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:  </a:t>
                      </a:r>
                      <a:r>
                        <a:rPr lang="en-US" sz="1000" b="0" i="0" dirty="0" err="1">
                          <a:effectLst/>
                          <a:latin typeface="Consolas" panose="020B0609020204030204" pitchFamily="49" charset="0"/>
                        </a:rPr>
                        <a:t>ff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25 08 a0 04 08  </a:t>
                      </a:r>
                      <a:r>
                        <a:rPr lang="en-US" sz="1000" b="0" i="0" dirty="0" err="1" smtClean="0">
                          <a:effectLst/>
                          <a:latin typeface="Consolas" panose="020B0609020204030204" pitchFamily="49" charset="0"/>
                        </a:rPr>
                        <a:t>jmp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   *0x804a008</a:t>
                      </a:r>
                    </a:p>
                    <a:p>
                      <a:pPr algn="l" fontAlgn="base"/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000" b="0" i="0" dirty="0" smtClean="0">
                          <a:effectLst/>
                          <a:latin typeface="Consolas" panose="020B0609020204030204" pitchFamily="49" charset="0"/>
                        </a:rPr>
                        <a:t> 80482fc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:  00 00              </a:t>
                      </a:r>
                      <a:r>
                        <a:rPr lang="en-US" sz="1000" b="0" i="0" dirty="0" smtClean="0">
                          <a:effectLst/>
                          <a:latin typeface="Consolas" panose="020B0609020204030204" pitchFamily="49" charset="0"/>
                        </a:rPr>
                        <a:t>add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   %al,(%</a:t>
                      </a:r>
                      <a:r>
                        <a:rPr lang="en-US" sz="1000" b="0" i="0" dirty="0" err="1">
                          <a:effectLst/>
                          <a:latin typeface="Consolas" panose="020B0609020204030204" pitchFamily="49" charset="0"/>
                        </a:rPr>
                        <a:t>eax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algn="l" fontAlgn="base"/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   ...</a:t>
                      </a:r>
                    </a:p>
                    <a:p>
                      <a:pPr algn="l" fontAlgn="base"/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  <a:p>
                      <a:pPr algn="l" fontAlgn="base"/>
                      <a:r>
                        <a:rPr lang="en-US" sz="1000" b="0" i="0" dirty="0" smtClean="0">
                          <a:effectLst/>
                          <a:latin typeface="Consolas" panose="020B0609020204030204" pitchFamily="49" charset="0"/>
                        </a:rPr>
                        <a:t> 08048300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&lt;</a:t>
                      </a:r>
                      <a:r>
                        <a:rPr lang="en-US" sz="1000" b="0" i="0" dirty="0" err="1">
                          <a:effectLst/>
                          <a:latin typeface="Consolas" panose="020B0609020204030204" pitchFamily="49" charset="0"/>
                        </a:rPr>
                        <a:t>printf@plt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&gt;:</a:t>
                      </a:r>
                    </a:p>
                    <a:p>
                      <a:pPr algn="l" fontAlgn="base"/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000" b="0" i="0" dirty="0" smtClean="0">
                          <a:effectLst/>
                          <a:latin typeface="Consolas" panose="020B0609020204030204" pitchFamily="49" charset="0"/>
                        </a:rPr>
                        <a:t> 8048300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:  </a:t>
                      </a:r>
                      <a:r>
                        <a:rPr lang="en-US" sz="1000" b="0" i="0" dirty="0" err="1">
                          <a:effectLst/>
                          <a:latin typeface="Consolas" panose="020B0609020204030204" pitchFamily="49" charset="0"/>
                        </a:rPr>
                        <a:t>ff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25 0c a0 04 08  </a:t>
                      </a:r>
                      <a:r>
                        <a:rPr lang="en-US" sz="1000" b="0" i="0" dirty="0" err="1" smtClean="0">
                          <a:effectLst/>
                          <a:latin typeface="Consolas" panose="020B0609020204030204" pitchFamily="49" charset="0"/>
                        </a:rPr>
                        <a:t>jmp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   *0x804a00c</a:t>
                      </a:r>
                    </a:p>
                    <a:p>
                      <a:pPr algn="l" fontAlgn="base"/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000" b="0" i="0" dirty="0" smtClean="0">
                          <a:effectLst/>
                          <a:latin typeface="Consolas" panose="020B0609020204030204" pitchFamily="49" charset="0"/>
                        </a:rPr>
                        <a:t> 8048306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:  68 00 00 00 00     </a:t>
                      </a:r>
                      <a:r>
                        <a:rPr lang="en-US" sz="1000" b="0" i="0" dirty="0" smtClean="0">
                          <a:effectLst/>
                          <a:latin typeface="Consolas" panose="020B0609020204030204" pitchFamily="49" charset="0"/>
                        </a:rPr>
                        <a:t>push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  $0x0</a:t>
                      </a:r>
                    </a:p>
                    <a:p>
                      <a:pPr algn="l" fontAlgn="base"/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000" b="0" i="0" dirty="0" smtClean="0">
                          <a:effectLst/>
                          <a:latin typeface="Consolas" panose="020B0609020204030204" pitchFamily="49" charset="0"/>
                        </a:rPr>
                        <a:t> 804830b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:  e9 e0 </a:t>
                      </a:r>
                      <a:r>
                        <a:rPr lang="en-US" sz="1000" b="0" i="0" dirty="0" err="1">
                          <a:effectLst/>
                          <a:latin typeface="Consolas" panose="020B0609020204030204" pitchFamily="49" charset="0"/>
                        </a:rPr>
                        <a:t>ff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000" b="0" i="0" dirty="0" err="1">
                          <a:effectLst/>
                          <a:latin typeface="Consolas" panose="020B0609020204030204" pitchFamily="49" charset="0"/>
                        </a:rPr>
                        <a:t>ff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000" b="0" i="0" dirty="0" err="1">
                          <a:effectLst/>
                          <a:latin typeface="Consolas" panose="020B0609020204030204" pitchFamily="49" charset="0"/>
                        </a:rPr>
                        <a:t>ff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    </a:t>
                      </a:r>
                      <a:r>
                        <a:rPr lang="en-US" sz="1000" b="0" i="0" dirty="0" err="1" smtClean="0">
                          <a:effectLst/>
                          <a:latin typeface="Consolas" panose="020B0609020204030204" pitchFamily="49" charset="0"/>
                        </a:rPr>
                        <a:t>jmp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   80482f0 &lt;.</a:t>
                      </a:r>
                      <a:r>
                        <a:rPr lang="en-US" sz="1000" b="0" i="0" dirty="0" err="1">
                          <a:effectLst/>
                          <a:latin typeface="Consolas" panose="020B0609020204030204" pitchFamily="49" charset="0"/>
                        </a:rPr>
                        <a:t>plt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</a:p>
                    <a:p>
                      <a:pPr algn="l" fontAlgn="base"/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  <a:p>
                      <a:pPr algn="l" fontAlgn="base"/>
                      <a:r>
                        <a:rPr lang="en-US" sz="1000" b="0" i="0" dirty="0" smtClean="0">
                          <a:effectLst/>
                          <a:latin typeface="Consolas" panose="020B0609020204030204" pitchFamily="49" charset="0"/>
                        </a:rPr>
                        <a:t> 08048310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&lt;</a:t>
                      </a:r>
                      <a:r>
                        <a:rPr lang="en-US" sz="1000" b="0" i="0" dirty="0" err="1">
                          <a:effectLst/>
                          <a:latin typeface="Consolas" panose="020B0609020204030204" pitchFamily="49" charset="0"/>
                        </a:rPr>
                        <a:t>puts@plt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&gt;:</a:t>
                      </a:r>
                    </a:p>
                    <a:p>
                      <a:pPr algn="l" fontAlgn="base"/>
                      <a:r>
                        <a:rPr lang="en-US" sz="1000" b="0" i="0" dirty="0" smtClean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8048310:  </a:t>
                      </a:r>
                      <a:r>
                        <a:rPr lang="en-US" sz="1000" b="0" i="0" dirty="0" err="1">
                          <a:effectLst/>
                          <a:latin typeface="Consolas" panose="020B0609020204030204" pitchFamily="49" charset="0"/>
                        </a:rPr>
                        <a:t>ff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25 10 a0 04 08  </a:t>
                      </a:r>
                      <a:r>
                        <a:rPr lang="en-US" sz="1000" b="0" i="0" dirty="0" err="1" smtClean="0">
                          <a:effectLst/>
                          <a:latin typeface="Consolas" panose="020B0609020204030204" pitchFamily="49" charset="0"/>
                        </a:rPr>
                        <a:t>jmp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   *0x804a010</a:t>
                      </a:r>
                    </a:p>
                    <a:p>
                      <a:pPr algn="l" fontAlgn="base"/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000" b="0" i="0" dirty="0" smtClean="0">
                          <a:effectLst/>
                          <a:latin typeface="Consolas" panose="020B0609020204030204" pitchFamily="49" charset="0"/>
                        </a:rPr>
                        <a:t> 8048316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:  68 08 00 00 00     </a:t>
                      </a:r>
                      <a:r>
                        <a:rPr lang="en-US" sz="1000" b="0" i="0" dirty="0" smtClean="0">
                          <a:effectLst/>
                          <a:latin typeface="Consolas" panose="020B0609020204030204" pitchFamily="49" charset="0"/>
                        </a:rPr>
                        <a:t>push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  $0x8</a:t>
                      </a:r>
                    </a:p>
                    <a:p>
                      <a:pPr algn="l" fontAlgn="base"/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000" b="0" i="0" dirty="0" smtClean="0">
                          <a:effectLst/>
                          <a:latin typeface="Consolas" panose="020B0609020204030204" pitchFamily="49" charset="0"/>
                        </a:rPr>
                        <a:t> 804831b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:  e9 d0 </a:t>
                      </a:r>
                      <a:r>
                        <a:rPr lang="en-US" sz="1000" b="0" i="0" dirty="0" err="1">
                          <a:effectLst/>
                          <a:latin typeface="Consolas" panose="020B0609020204030204" pitchFamily="49" charset="0"/>
                        </a:rPr>
                        <a:t>ff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000" b="0" i="0" dirty="0" err="1">
                          <a:effectLst/>
                          <a:latin typeface="Consolas" panose="020B0609020204030204" pitchFamily="49" charset="0"/>
                        </a:rPr>
                        <a:t>ff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000" b="0" i="0" dirty="0" err="1">
                          <a:effectLst/>
                          <a:latin typeface="Consolas" panose="020B0609020204030204" pitchFamily="49" charset="0"/>
                        </a:rPr>
                        <a:t>ff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    </a:t>
                      </a:r>
                      <a:r>
                        <a:rPr lang="en-US" sz="1000" b="0" i="0" dirty="0" err="1" smtClean="0">
                          <a:effectLst/>
                          <a:latin typeface="Consolas" panose="020B0609020204030204" pitchFamily="49" charset="0"/>
                        </a:rPr>
                        <a:t>jmp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   80482f0 &lt;.</a:t>
                      </a:r>
                      <a:r>
                        <a:rPr lang="en-US" sz="1000" b="0" i="0" dirty="0" err="1">
                          <a:effectLst/>
                          <a:latin typeface="Consolas" panose="020B0609020204030204" pitchFamily="49" charset="0"/>
                        </a:rPr>
                        <a:t>plt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8311457"/>
                  </a:ext>
                </a:extLst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7317040" y="4861039"/>
            <a:ext cx="781267" cy="168345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1463117" y="4280682"/>
          <a:ext cx="1746808" cy="1020715"/>
        </p:xfrm>
        <a:graphic>
          <a:graphicData uri="http://schemas.openxmlformats.org/drawingml/2006/table">
            <a:tbl>
              <a:tblPr/>
              <a:tblGrid>
                <a:gridCol w="215820">
                  <a:extLst>
                    <a:ext uri="{9D8B030D-6E8A-4147-A177-3AD203B41FA5}">
                      <a16:colId xmlns:a16="http://schemas.microsoft.com/office/drawing/2014/main" val="2267372038"/>
                    </a:ext>
                  </a:extLst>
                </a:gridCol>
                <a:gridCol w="1530988">
                  <a:extLst>
                    <a:ext uri="{9D8B030D-6E8A-4147-A177-3AD203B41FA5}">
                      <a16:colId xmlns:a16="http://schemas.microsoft.com/office/drawing/2014/main" val="2107597847"/>
                    </a:ext>
                  </a:extLst>
                </a:gridCol>
              </a:tblGrid>
              <a:tr h="1020715">
                <a:tc>
                  <a:txBody>
                    <a:bodyPr/>
                    <a:lstStyle/>
                    <a:p>
                      <a:pPr algn="r" fontAlgn="base"/>
                      <a:r>
                        <a:rPr lang="en-US" altLang="zh-CN" sz="10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r" fontAlgn="base"/>
                      <a:r>
                        <a:rPr lang="en-US" altLang="zh-CN" sz="10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r" fontAlgn="base"/>
                      <a:r>
                        <a:rPr lang="en-US" altLang="zh-CN" sz="10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r" fontAlgn="base"/>
                      <a:r>
                        <a:rPr lang="en-US" altLang="zh-CN" sz="10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r" fontAlgn="base"/>
                      <a:r>
                        <a:rPr lang="en-US" altLang="zh-CN" sz="10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algn="r" fontAlgn="base"/>
                      <a:r>
                        <a:rPr lang="en-US" altLang="zh-CN" sz="10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pt-BR" sz="1000" b="0" i="0" dirty="0" smtClean="0">
                          <a:effectLst/>
                          <a:latin typeface="Consolas" panose="020B0609020204030204" pitchFamily="49" charset="0"/>
                        </a:rPr>
                        <a:t> 0804a000: 08049f14</a:t>
                      </a:r>
                    </a:p>
                    <a:p>
                      <a:pPr algn="l" fontAlgn="base"/>
                      <a:r>
                        <a:rPr lang="pt-BR" sz="1000" b="0" i="0" dirty="0" smtClean="0">
                          <a:effectLst/>
                          <a:latin typeface="Consolas" panose="020B0609020204030204" pitchFamily="49" charset="0"/>
                        </a:rPr>
                        <a:t> 0804a004: 00000000</a:t>
                      </a:r>
                    </a:p>
                    <a:p>
                      <a:pPr algn="l" fontAlgn="base"/>
                      <a:r>
                        <a:rPr lang="pt-BR" sz="1000" b="0" i="0" dirty="0" smtClean="0">
                          <a:effectLst/>
                          <a:latin typeface="Consolas" panose="020B0609020204030204" pitchFamily="49" charset="0"/>
                        </a:rPr>
                        <a:t> 0804a008: 00000000</a:t>
                      </a:r>
                    </a:p>
                    <a:p>
                      <a:pPr algn="l" fontAlgn="base"/>
                      <a:r>
                        <a:rPr lang="pt-BR" sz="1000" b="0" i="0" dirty="0" smtClean="0">
                          <a:effectLst/>
                          <a:latin typeface="Consolas" panose="020B0609020204030204" pitchFamily="49" charset="0"/>
                        </a:rPr>
                        <a:t> 0804a00c: 08048306</a:t>
                      </a:r>
                    </a:p>
                    <a:p>
                      <a:pPr algn="l" fontAlgn="base"/>
                      <a:r>
                        <a:rPr lang="pt-BR" sz="1000" b="0" i="0" dirty="0" smtClean="0">
                          <a:effectLst/>
                          <a:latin typeface="Consolas" panose="020B0609020204030204" pitchFamily="49" charset="0"/>
                        </a:rPr>
                        <a:t> 0804a010: 08048316</a:t>
                      </a:r>
                    </a:p>
                    <a:p>
                      <a:pPr algn="l" fontAlgn="base"/>
                      <a:r>
                        <a:rPr lang="pt-BR" sz="1000" b="0" i="0" dirty="0" smtClean="0">
                          <a:effectLst/>
                          <a:latin typeface="Consolas" panose="020B0609020204030204" pitchFamily="49" charset="0"/>
                        </a:rPr>
                        <a:t> 0804a014: 08048326</a:t>
                      </a:r>
                      <a:endParaRPr lang="en-US" sz="1000" b="0" i="0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7245440"/>
                  </a:ext>
                </a:extLst>
              </a:tr>
            </a:tbl>
          </a:graphicData>
        </a:graphic>
      </p:graphicFrame>
      <p:sp>
        <p:nvSpPr>
          <p:cNvPr id="16" name="矩形 15"/>
          <p:cNvSpPr/>
          <p:nvPr/>
        </p:nvSpPr>
        <p:spPr>
          <a:xfrm>
            <a:off x="2414478" y="4791039"/>
            <a:ext cx="633522" cy="161961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4788856" y="5029164"/>
            <a:ext cx="633522" cy="161961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5268732" y="2501503"/>
            <a:ext cx="633522" cy="161961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838838" y="3960540"/>
            <a:ext cx="995366" cy="2766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.</a:t>
            </a:r>
            <a:r>
              <a:rPr lang="en-US" altLang="zh-CN" sz="1600" dirty="0" err="1" smtClean="0"/>
              <a:t>got.plt</a:t>
            </a:r>
            <a:endParaRPr lang="zh-CN" altLang="en-US" sz="1600" dirty="0"/>
          </a:p>
        </p:txBody>
      </p:sp>
      <p:cxnSp>
        <p:nvCxnSpPr>
          <p:cNvPr id="20" name="曲线连接符 19"/>
          <p:cNvCxnSpPr>
            <a:stCxn id="6" idx="2"/>
            <a:endCxn id="14" idx="1"/>
          </p:cNvCxnSpPr>
          <p:nvPr/>
        </p:nvCxnSpPr>
        <p:spPr>
          <a:xfrm rot="16200000" flipH="1">
            <a:off x="332031" y="3659953"/>
            <a:ext cx="1689858" cy="572313"/>
          </a:xfrm>
          <a:prstGeom prst="curvedConnector2">
            <a:avLst/>
          </a:prstGeom>
          <a:ln w="15875">
            <a:solidFill>
              <a:schemeClr val="bg2">
                <a:lumMod val="9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曲线连接符 22"/>
          <p:cNvCxnSpPr>
            <a:stCxn id="16" idx="3"/>
            <a:endCxn id="17" idx="1"/>
          </p:cNvCxnSpPr>
          <p:nvPr/>
        </p:nvCxnSpPr>
        <p:spPr>
          <a:xfrm>
            <a:off x="3048000" y="4872020"/>
            <a:ext cx="1740856" cy="238125"/>
          </a:xfrm>
          <a:prstGeom prst="curvedConnector3">
            <a:avLst>
              <a:gd name="adj1" fmla="val 50000"/>
            </a:avLst>
          </a:prstGeom>
          <a:ln w="158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曲线连接符 25"/>
          <p:cNvCxnSpPr>
            <a:stCxn id="18" idx="2"/>
            <a:endCxn id="30" idx="0"/>
          </p:cNvCxnSpPr>
          <p:nvPr/>
        </p:nvCxnSpPr>
        <p:spPr>
          <a:xfrm rot="5400000">
            <a:off x="2737234" y="1952269"/>
            <a:ext cx="2137064" cy="3559455"/>
          </a:xfrm>
          <a:prstGeom prst="curvedConnector3">
            <a:avLst>
              <a:gd name="adj1" fmla="val 50000"/>
            </a:avLst>
          </a:prstGeom>
          <a:ln w="158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1738073" y="4800528"/>
            <a:ext cx="575929" cy="161961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曲线连接符 31"/>
          <p:cNvCxnSpPr>
            <a:stCxn id="13" idx="2"/>
            <a:endCxn id="30" idx="2"/>
          </p:cNvCxnSpPr>
          <p:nvPr/>
        </p:nvCxnSpPr>
        <p:spPr>
          <a:xfrm rot="5400000" flipH="1">
            <a:off x="4833408" y="2155119"/>
            <a:ext cx="66895" cy="5681636"/>
          </a:xfrm>
          <a:prstGeom prst="curvedConnector3">
            <a:avLst>
              <a:gd name="adj1" fmla="val -811608"/>
            </a:avLst>
          </a:prstGeom>
          <a:ln w="158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6115563" y="1953469"/>
            <a:ext cx="995366" cy="2766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.</a:t>
            </a:r>
            <a:r>
              <a:rPr lang="en-US" altLang="zh-CN" sz="1600" dirty="0" err="1" smtClean="0"/>
              <a:t>rel.plt</a:t>
            </a:r>
            <a:endParaRPr lang="zh-CN" altLang="en-US" sz="1600" dirty="0"/>
          </a:p>
        </p:txBody>
      </p:sp>
      <p:sp>
        <p:nvSpPr>
          <p:cNvPr id="39" name="矩形 38"/>
          <p:cNvSpPr/>
          <p:nvPr/>
        </p:nvSpPr>
        <p:spPr>
          <a:xfrm>
            <a:off x="415800" y="2328826"/>
            <a:ext cx="943842" cy="173901"/>
          </a:xfrm>
          <a:prstGeom prst="rect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曲线连接符 39"/>
          <p:cNvCxnSpPr>
            <a:stCxn id="39" idx="0"/>
            <a:endCxn id="36" idx="0"/>
          </p:cNvCxnSpPr>
          <p:nvPr/>
        </p:nvCxnSpPr>
        <p:spPr>
          <a:xfrm rot="5400000" flipH="1" flipV="1">
            <a:off x="3562805" y="-721614"/>
            <a:ext cx="375357" cy="5725525"/>
          </a:xfrm>
          <a:prstGeom prst="curvedConnector3">
            <a:avLst>
              <a:gd name="adj1" fmla="val 160902"/>
            </a:avLst>
          </a:prstGeom>
          <a:ln w="15875">
            <a:solidFill>
              <a:schemeClr val="bg2">
                <a:lumMod val="9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6593625" y="2513456"/>
            <a:ext cx="1207349" cy="152252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5385303" y="4722272"/>
            <a:ext cx="934190" cy="168725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6" name="曲线连接符 45"/>
          <p:cNvCxnSpPr>
            <a:stCxn id="44" idx="2"/>
            <a:endCxn id="45" idx="0"/>
          </p:cNvCxnSpPr>
          <p:nvPr/>
        </p:nvCxnSpPr>
        <p:spPr>
          <a:xfrm rot="5400000">
            <a:off x="5496567" y="3021539"/>
            <a:ext cx="2056564" cy="1344902"/>
          </a:xfrm>
          <a:prstGeom prst="curvedConnector3">
            <a:avLst>
              <a:gd name="adj1" fmla="val 50000"/>
            </a:avLst>
          </a:prstGeom>
          <a:ln w="158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3951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  <p:bldP spid="17" grpId="0" animBg="1"/>
      <p:bldP spid="18" grpId="0" animBg="1"/>
      <p:bldP spid="19" grpId="0"/>
      <p:bldP spid="30" grpId="0" animBg="1"/>
      <p:bldP spid="36" grpId="0"/>
      <p:bldP spid="44" grpId="0" animBg="1"/>
      <p:bldP spid="4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番外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NEMU</a:t>
            </a:r>
            <a:r>
              <a:rPr lang="zh-CN" altLang="en-US" dirty="0"/>
              <a:t>上运行</a:t>
            </a:r>
            <a:r>
              <a:rPr lang="en-US" altLang="zh-CN" dirty="0" err="1" smtClean="0"/>
              <a:t>linux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目前已经移植好的架构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MIPS32 release 1</a:t>
            </a:r>
          </a:p>
          <a:p>
            <a:pPr lvl="1"/>
            <a:r>
              <a:rPr lang="zh-CN" altLang="en-US" dirty="0" smtClean="0"/>
              <a:t>仅需模拟的硬件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Xilinx </a:t>
            </a:r>
            <a:r>
              <a:rPr lang="en-US" altLang="zh-CN" dirty="0" err="1" smtClean="0"/>
              <a:t>Uartlite</a:t>
            </a:r>
            <a:r>
              <a:rPr lang="zh-CN" altLang="en-US" dirty="0" smtClean="0"/>
              <a:t>或</a:t>
            </a:r>
            <a:r>
              <a:rPr lang="en-US" altLang="zh-CN" dirty="0" smtClean="0"/>
              <a:t>NS16550</a:t>
            </a:r>
          </a:p>
          <a:p>
            <a:pPr lvl="1"/>
            <a:r>
              <a:rPr lang="zh-CN" altLang="en-US" dirty="0" smtClean="0"/>
              <a:t>内核所需的特性</a:t>
            </a:r>
            <a:endParaRPr lang="en-US" altLang="zh-CN" dirty="0" smtClean="0"/>
          </a:p>
          <a:p>
            <a:pPr lvl="2"/>
            <a:r>
              <a:rPr lang="en-US" altLang="zh-CN" dirty="0"/>
              <a:t>MIPS32</a:t>
            </a:r>
            <a:r>
              <a:rPr lang="en-US" altLang="zh-CN" dirty="0" smtClean="0"/>
              <a:t> release 1</a:t>
            </a:r>
            <a:r>
              <a:rPr lang="zh-CN" altLang="en-US" dirty="0" smtClean="0"/>
              <a:t>中完整的</a:t>
            </a:r>
            <a:r>
              <a:rPr lang="en-US" altLang="zh-CN" dirty="0" smtClean="0"/>
              <a:t>0</a:t>
            </a:r>
            <a:r>
              <a:rPr lang="zh-CN" altLang="en-US" dirty="0" smtClean="0"/>
              <a:t>号协处理器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完整的</a:t>
            </a:r>
            <a:r>
              <a:rPr lang="en-US" altLang="zh-CN" dirty="0" smtClean="0"/>
              <a:t>TLB</a:t>
            </a:r>
          </a:p>
          <a:p>
            <a:pPr lvl="1"/>
            <a:r>
              <a:rPr lang="zh-CN" altLang="en-US" dirty="0"/>
              <a:t>待</a:t>
            </a:r>
            <a:r>
              <a:rPr lang="zh-CN" altLang="en-US" dirty="0" smtClean="0"/>
              <a:t>实现的特性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网卡模拟</a:t>
            </a:r>
            <a:r>
              <a:rPr lang="en-US" altLang="zh-CN" dirty="0" smtClean="0"/>
              <a:t>(</a:t>
            </a:r>
            <a:r>
              <a:rPr lang="zh-CN" altLang="en-US" dirty="0" smtClean="0"/>
              <a:t>大部分完成</a:t>
            </a:r>
            <a:r>
              <a:rPr lang="en-US" altLang="zh-CN" dirty="0" smtClean="0"/>
              <a:t>)</a:t>
            </a:r>
          </a:p>
          <a:p>
            <a:pPr lvl="2"/>
            <a:r>
              <a:rPr lang="en-US" altLang="zh-CN" dirty="0" smtClean="0"/>
              <a:t>VGA</a:t>
            </a:r>
            <a:r>
              <a:rPr lang="zh-CN" altLang="en-US" dirty="0" smtClean="0"/>
              <a:t>模式支持</a:t>
            </a:r>
            <a:r>
              <a:rPr lang="en-US" altLang="zh-CN" dirty="0" smtClean="0"/>
              <a:t>(</a:t>
            </a:r>
            <a:r>
              <a:rPr lang="zh-CN" altLang="en-US" dirty="0" smtClean="0"/>
              <a:t>还需要额外在</a:t>
            </a:r>
            <a:r>
              <a:rPr lang="en-US" altLang="zh-CN" dirty="0" err="1" smtClean="0"/>
              <a:t>linux</a:t>
            </a:r>
            <a:r>
              <a:rPr lang="zh-CN" altLang="en-US" dirty="0" smtClean="0"/>
              <a:t>里添加驱动</a:t>
            </a:r>
            <a:r>
              <a:rPr lang="en-US" altLang="zh-CN" dirty="0" smtClean="0"/>
              <a:t>)</a:t>
            </a:r>
          </a:p>
          <a:p>
            <a:pPr lvl="2"/>
            <a:r>
              <a:rPr lang="en-US" altLang="zh-CN" dirty="0" smtClean="0"/>
              <a:t>SPI+NAND(</a:t>
            </a:r>
            <a:r>
              <a:rPr lang="zh-CN" altLang="en-US" dirty="0" smtClean="0"/>
              <a:t>尚未开始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(</a:t>
            </a:r>
            <a:r>
              <a:rPr lang="zh-CN" altLang="en-US" dirty="0">
                <a:solidFill>
                  <a:schemeClr val="bg2">
                    <a:lumMod val="75000"/>
                  </a:schemeClr>
                </a:solidFill>
              </a:rPr>
              <a:t>演示</a:t>
            </a:r>
            <a:r>
              <a:rPr lang="en-US" altLang="zh-CN" dirty="0" smtClean="0">
                <a:solidFill>
                  <a:schemeClr val="bg2">
                    <a:lumMod val="75000"/>
                  </a:schemeClr>
                </a:solidFill>
              </a:rPr>
              <a:t>: </a:t>
            </a:r>
            <a:r>
              <a:rPr lang="zh-CN" altLang="en-US" dirty="0">
                <a:solidFill>
                  <a:schemeClr val="bg2">
                    <a:lumMod val="75000"/>
                  </a:schemeClr>
                </a:solidFill>
              </a:rPr>
              <a:t>运行</a:t>
            </a:r>
            <a:r>
              <a:rPr lang="en-US" altLang="zh-CN" dirty="0" err="1">
                <a:solidFill>
                  <a:schemeClr val="bg2">
                    <a:lumMod val="75000"/>
                  </a:schemeClr>
                </a:solidFill>
              </a:rPr>
              <a:t>linux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 </a:t>
            </a:r>
            <a:r>
              <a:rPr lang="en-US" altLang="zh-CN" dirty="0"/>
              <a:t>https://github.com/wierton/nemu-mips32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7006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标题 2"/>
          <p:cNvSpPr txBox="1">
            <a:spLocks/>
          </p:cNvSpPr>
          <p:nvPr/>
        </p:nvSpPr>
        <p:spPr>
          <a:xfrm>
            <a:off x="3720841" y="2989504"/>
            <a:ext cx="1702317" cy="7863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 smtClean="0"/>
              <a:t>谢谢！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049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ELF</a:t>
            </a:r>
            <a:r>
              <a:rPr lang="zh-CN" altLang="en-US" dirty="0" smtClean="0"/>
              <a:t>文件的基本组织方式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15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1818385"/>
              </p:ext>
            </p:extLst>
          </p:nvPr>
        </p:nvGraphicFramePr>
        <p:xfrm>
          <a:off x="238125" y="2167930"/>
          <a:ext cx="4029075" cy="1681161"/>
        </p:xfrm>
        <a:graphic>
          <a:graphicData uri="http://schemas.openxmlformats.org/drawingml/2006/table">
            <a:tbl>
              <a:tblPr/>
              <a:tblGrid>
                <a:gridCol w="149076">
                  <a:extLst>
                    <a:ext uri="{9D8B030D-6E8A-4147-A177-3AD203B41FA5}">
                      <a16:colId xmlns:a16="http://schemas.microsoft.com/office/drawing/2014/main" val="3247028275"/>
                    </a:ext>
                  </a:extLst>
                </a:gridCol>
                <a:gridCol w="3879999">
                  <a:extLst>
                    <a:ext uri="{9D8B030D-6E8A-4147-A177-3AD203B41FA5}">
                      <a16:colId xmlns:a16="http://schemas.microsoft.com/office/drawing/2014/main" val="1387206461"/>
                    </a:ext>
                  </a:extLst>
                </a:gridCol>
              </a:tblGrid>
              <a:tr h="1681161">
                <a:tc>
                  <a:txBody>
                    <a:bodyPr/>
                    <a:lstStyle/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8</a:t>
                      </a:r>
                    </a:p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algn="r" fontAlgn="base"/>
                      <a:r>
                        <a:rPr lang="en-US" altLang="zh-CN" sz="900" b="0" i="0" dirty="0" smtClean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  <a:endParaRPr lang="en-US" altLang="zh-CN" sz="900" b="0" i="0" dirty="0">
                        <a:solidFill>
                          <a:srgbClr val="AFAFAF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 Magic:   7f 45 4c 46 01 01 01 00 00 00 00 00 00 00 00 00 </a:t>
                      </a:r>
                    </a:p>
                    <a:p>
                      <a:pPr algn="l" fontAlgn="base"/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 ...</a:t>
                      </a:r>
                    </a:p>
                    <a:p>
                      <a:pPr algn="l" fontAlgn="base"/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900" b="0" i="0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</a:rPr>
                        <a:t>Entry point address:               0x8048310</a:t>
                      </a:r>
                    </a:p>
                    <a:p>
                      <a:pPr algn="l" fontAlgn="base"/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9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Start of program headers:          52 (bytes into file)</a:t>
                      </a:r>
                    </a:p>
                    <a:p>
                      <a:pPr algn="l" fontAlgn="base"/>
                      <a:r>
                        <a:rPr lang="en-US" sz="9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Start of section headers:          5976 (bytes into file)</a:t>
                      </a:r>
                    </a:p>
                    <a:p>
                      <a:pPr algn="l" fontAlgn="base"/>
                      <a:r>
                        <a:rPr lang="en-US" sz="9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...</a:t>
                      </a:r>
                    </a:p>
                    <a:p>
                      <a:pPr algn="l" fontAlgn="base"/>
                      <a:r>
                        <a:rPr lang="en-US" sz="9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Size of this header:               52 (bytes)</a:t>
                      </a:r>
                    </a:p>
                    <a:p>
                      <a:pPr algn="l" fontAlgn="base"/>
                      <a:r>
                        <a:rPr lang="en-US" sz="9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Size of program headers:           32 (bytes)</a:t>
                      </a:r>
                    </a:p>
                    <a:p>
                      <a:pPr algn="l" fontAlgn="base"/>
                      <a:r>
                        <a:rPr lang="en-US" sz="9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Number of program headers:         9</a:t>
                      </a:r>
                    </a:p>
                    <a:p>
                      <a:pPr algn="l" fontAlgn="base"/>
                      <a:r>
                        <a:rPr lang="en-US" sz="9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Size of section headers:           40 (bytes)</a:t>
                      </a:r>
                    </a:p>
                    <a:p>
                      <a:pPr algn="l" fontAlgn="base"/>
                      <a:r>
                        <a:rPr lang="en-US" sz="9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Number of section headers:         30</a:t>
                      </a:r>
                    </a:p>
                    <a:p>
                      <a:pPr algn="l" fontAlgn="base"/>
                      <a:r>
                        <a:rPr lang="en-US" sz="9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Section header string table index: 29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389113"/>
                  </a:ext>
                </a:extLst>
              </a:tr>
            </a:tbl>
          </a:graphicData>
        </a:graphic>
      </p:graphicFrame>
      <p:sp>
        <p:nvSpPr>
          <p:cNvPr id="21" name="矩形 20"/>
          <p:cNvSpPr/>
          <p:nvPr/>
        </p:nvSpPr>
        <p:spPr>
          <a:xfrm>
            <a:off x="1422704" y="1705992"/>
            <a:ext cx="1659915" cy="4371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ELF header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5494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ELF</a:t>
            </a:r>
            <a:r>
              <a:rPr lang="zh-CN" altLang="en-US" dirty="0" smtClean="0"/>
              <a:t>文件的基本组织方式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15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7520146"/>
              </p:ext>
            </p:extLst>
          </p:nvPr>
        </p:nvGraphicFramePr>
        <p:xfrm>
          <a:off x="238125" y="2167930"/>
          <a:ext cx="4029075" cy="1681161"/>
        </p:xfrm>
        <a:graphic>
          <a:graphicData uri="http://schemas.openxmlformats.org/drawingml/2006/table">
            <a:tbl>
              <a:tblPr/>
              <a:tblGrid>
                <a:gridCol w="149076">
                  <a:extLst>
                    <a:ext uri="{9D8B030D-6E8A-4147-A177-3AD203B41FA5}">
                      <a16:colId xmlns:a16="http://schemas.microsoft.com/office/drawing/2014/main" val="3247028275"/>
                    </a:ext>
                  </a:extLst>
                </a:gridCol>
                <a:gridCol w="3879999">
                  <a:extLst>
                    <a:ext uri="{9D8B030D-6E8A-4147-A177-3AD203B41FA5}">
                      <a16:colId xmlns:a16="http://schemas.microsoft.com/office/drawing/2014/main" val="1387206461"/>
                    </a:ext>
                  </a:extLst>
                </a:gridCol>
              </a:tblGrid>
              <a:tr h="1681161">
                <a:tc>
                  <a:txBody>
                    <a:bodyPr/>
                    <a:lstStyle/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8</a:t>
                      </a:r>
                    </a:p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algn="r" fontAlgn="base"/>
                      <a:r>
                        <a:rPr lang="en-US" altLang="zh-CN" sz="900" b="0" i="0" dirty="0" smtClean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  <a:endParaRPr lang="en-US" altLang="zh-CN" sz="900" b="0" i="0" dirty="0">
                        <a:solidFill>
                          <a:srgbClr val="AFAFAF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 Magic:   7f 45 4c 46 01 01 01 00 00 00 00 00 00 00 00 00 </a:t>
                      </a:r>
                    </a:p>
                    <a:p>
                      <a:pPr algn="l" fontAlgn="base"/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 ...</a:t>
                      </a:r>
                    </a:p>
                    <a:p>
                      <a:pPr algn="l" fontAlgn="base"/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9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Entry point address:               0x8048310</a:t>
                      </a:r>
                    </a:p>
                    <a:p>
                      <a:pPr algn="l" fontAlgn="base"/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9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Start of program headers:          52 (bytes into file)</a:t>
                      </a:r>
                    </a:p>
                    <a:p>
                      <a:pPr algn="l" fontAlgn="base"/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900" b="0" i="0" dirty="0">
                          <a:solidFill>
                            <a:schemeClr val="accent2"/>
                          </a:solidFill>
                          <a:effectLst/>
                          <a:latin typeface="Consolas" panose="020B0609020204030204" pitchFamily="49" charset="0"/>
                        </a:rPr>
                        <a:t>Start of section headers:          5976 (bytes into file)</a:t>
                      </a:r>
                    </a:p>
                    <a:p>
                      <a:pPr algn="l" fontAlgn="base"/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 ...</a:t>
                      </a:r>
                    </a:p>
                    <a:p>
                      <a:pPr algn="l" fontAlgn="base"/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 Size of this header:               52 (bytes)</a:t>
                      </a:r>
                    </a:p>
                    <a:p>
                      <a:pPr algn="l" fontAlgn="base"/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9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Size of program headers:           32 (bytes)</a:t>
                      </a:r>
                    </a:p>
                    <a:p>
                      <a:pPr algn="l" fontAlgn="base"/>
                      <a:r>
                        <a:rPr lang="en-US" sz="9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Number of program headers:         9</a:t>
                      </a:r>
                    </a:p>
                    <a:p>
                      <a:pPr algn="l" fontAlgn="base"/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900" b="0" i="0" dirty="0">
                          <a:solidFill>
                            <a:schemeClr val="accent2"/>
                          </a:solidFill>
                          <a:effectLst/>
                          <a:latin typeface="Consolas" panose="020B0609020204030204" pitchFamily="49" charset="0"/>
                        </a:rPr>
                        <a:t>Size of section headers:           40 (bytes)</a:t>
                      </a:r>
                    </a:p>
                    <a:p>
                      <a:pPr algn="l" fontAlgn="base"/>
                      <a:r>
                        <a:rPr lang="en-US" sz="900" b="0" i="0" dirty="0">
                          <a:solidFill>
                            <a:schemeClr val="accent2"/>
                          </a:solidFill>
                          <a:effectLst/>
                          <a:latin typeface="Consolas" panose="020B0609020204030204" pitchFamily="49" charset="0"/>
                        </a:rPr>
                        <a:t>  Number of section headers:         30</a:t>
                      </a:r>
                    </a:p>
                    <a:p>
                      <a:pPr algn="l" fontAlgn="base"/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9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Section header string table index: 29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389113"/>
                  </a:ext>
                </a:extLst>
              </a:tr>
            </a:tbl>
          </a:graphicData>
        </a:graphic>
      </p:graphicFrame>
      <p:graphicFrame>
        <p:nvGraphicFramePr>
          <p:cNvPr id="16" name="内容占位符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2803246"/>
              </p:ext>
            </p:extLst>
          </p:nvPr>
        </p:nvGraphicFramePr>
        <p:xfrm>
          <a:off x="4457700" y="1972470"/>
          <a:ext cx="4400550" cy="1920240"/>
        </p:xfrm>
        <a:graphic>
          <a:graphicData uri="http://schemas.openxmlformats.org/drawingml/2006/table">
            <a:tbl>
              <a:tblPr/>
              <a:tblGrid>
                <a:gridCol w="162821">
                  <a:extLst>
                    <a:ext uri="{9D8B030D-6E8A-4147-A177-3AD203B41FA5}">
                      <a16:colId xmlns:a16="http://schemas.microsoft.com/office/drawing/2014/main" val="1507110278"/>
                    </a:ext>
                  </a:extLst>
                </a:gridCol>
                <a:gridCol w="4237729">
                  <a:extLst>
                    <a:ext uri="{9D8B030D-6E8A-4147-A177-3AD203B41FA5}">
                      <a16:colId xmlns:a16="http://schemas.microsoft.com/office/drawing/2014/main" val="4084601191"/>
                    </a:ext>
                  </a:extLst>
                </a:gridCol>
              </a:tblGrid>
              <a:tr h="1551780">
                <a:tc>
                  <a:txBody>
                    <a:bodyPr/>
                    <a:lstStyle/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8</a:t>
                      </a:r>
                    </a:p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algn="r" fontAlgn="base"/>
                      <a:r>
                        <a:rPr lang="en-US" altLang="zh-CN" sz="900" b="0" i="0" dirty="0" smtClean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algn="r" fontAlgn="base"/>
                      <a:r>
                        <a:rPr lang="en-US" altLang="zh-CN" sz="900" b="0" i="0" dirty="0" smtClean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algn="r" fontAlgn="base"/>
                      <a:r>
                        <a:rPr lang="en-US" altLang="zh-CN" sz="900" b="0" i="0" dirty="0" smtClean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algn="r" fontAlgn="base"/>
                      <a:r>
                        <a:rPr lang="en-US" altLang="zh-CN" sz="900" b="0" i="0" dirty="0" smtClean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  <a:endParaRPr lang="en-US" altLang="zh-CN" sz="900" b="0" i="0" dirty="0">
                        <a:solidFill>
                          <a:srgbClr val="AFAFAF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 [</a:t>
                      </a:r>
                      <a:r>
                        <a:rPr lang="en-US" sz="900" b="0" i="0" dirty="0" err="1">
                          <a:effectLst/>
                          <a:latin typeface="Consolas" panose="020B0609020204030204" pitchFamily="49" charset="0"/>
                        </a:rPr>
                        <a:t>Nr</a:t>
                      </a:r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] Name      Type     </a:t>
                      </a:r>
                      <a:r>
                        <a:rPr lang="en-US" sz="900" b="0" i="0" dirty="0" err="1">
                          <a:effectLst/>
                          <a:latin typeface="Consolas" panose="020B0609020204030204" pitchFamily="49" charset="0"/>
                        </a:rPr>
                        <a:t>Addr</a:t>
                      </a:r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    Off    Size   ES </a:t>
                      </a:r>
                      <a:r>
                        <a:rPr lang="en-US" sz="900" b="0" i="0" dirty="0" err="1">
                          <a:effectLst/>
                          <a:latin typeface="Consolas" panose="020B0609020204030204" pitchFamily="49" charset="0"/>
                        </a:rPr>
                        <a:t>Flg</a:t>
                      </a:r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Lk </a:t>
                      </a:r>
                      <a:r>
                        <a:rPr lang="en-US" sz="900" b="0" i="0" dirty="0" err="1">
                          <a:effectLst/>
                          <a:latin typeface="Consolas" panose="020B0609020204030204" pitchFamily="49" charset="0"/>
                        </a:rPr>
                        <a:t>Inf</a:t>
                      </a:r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Al</a:t>
                      </a:r>
                    </a:p>
                    <a:p>
                      <a:pPr algn="l" fontAlgn="base"/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 [ 0]           NULL     00000000 000000 000000 00      0   0  0</a:t>
                      </a:r>
                    </a:p>
                    <a:p>
                      <a:pPr algn="l" fontAlgn="base"/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900" b="0" i="0" dirty="0" smtClean="0">
                          <a:effectLst/>
                          <a:latin typeface="Consolas" panose="020B0609020204030204" pitchFamily="49" charset="0"/>
                        </a:rPr>
                        <a:t>...</a:t>
                      </a:r>
                    </a:p>
                    <a:p>
                      <a:pPr algn="l" fontAlgn="base"/>
                      <a:r>
                        <a:rPr lang="en-US" sz="900" b="0" i="0" dirty="0" smtClean="0">
                          <a:effectLst/>
                          <a:latin typeface="Consolas" panose="020B0609020204030204" pitchFamily="49" charset="0"/>
                        </a:rPr>
                        <a:t>  [</a:t>
                      </a:r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14] .text     PROGBITS 08048310 000310 0001c2 00  AX  0   0 16</a:t>
                      </a:r>
                    </a:p>
                    <a:p>
                      <a:pPr algn="l" fontAlgn="base"/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900" b="0" i="0" dirty="0" smtClean="0">
                          <a:effectLst/>
                          <a:latin typeface="Consolas" panose="020B0609020204030204" pitchFamily="49" charset="0"/>
                        </a:rPr>
                        <a:t>...</a:t>
                      </a:r>
                    </a:p>
                    <a:p>
                      <a:pPr algn="l" fontAlgn="base"/>
                      <a:r>
                        <a:rPr lang="en-US" sz="900" b="0" i="0" dirty="0" smtClean="0">
                          <a:effectLst/>
                          <a:latin typeface="Consolas" panose="020B0609020204030204" pitchFamily="49" charset="0"/>
                        </a:rPr>
                        <a:t>  [</a:t>
                      </a:r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16] .</a:t>
                      </a:r>
                      <a:r>
                        <a:rPr lang="en-US" sz="900" b="0" i="0" dirty="0" err="1">
                          <a:effectLst/>
                          <a:latin typeface="Consolas" panose="020B0609020204030204" pitchFamily="49" charset="0"/>
                        </a:rPr>
                        <a:t>rodata</a:t>
                      </a:r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  PROGBITS 080484e8 0004e8 000015 00   A  0   0  4</a:t>
                      </a:r>
                    </a:p>
                    <a:p>
                      <a:pPr algn="l" fontAlgn="base"/>
                      <a:r>
                        <a:rPr lang="en-US" sz="900" b="0" i="0" dirty="0" smtClean="0">
                          <a:effectLst/>
                          <a:latin typeface="Consolas" panose="020B0609020204030204" pitchFamily="49" charset="0"/>
                        </a:rPr>
                        <a:t>  ...</a:t>
                      </a:r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endParaRPr lang="en-US" sz="900" b="0" i="0" dirty="0" smtClean="0"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l" fontAlgn="base"/>
                      <a:r>
                        <a:rPr lang="en-US" sz="900" b="0" i="0" dirty="0" smtClean="0">
                          <a:effectLst/>
                          <a:latin typeface="Consolas" panose="020B0609020204030204" pitchFamily="49" charset="0"/>
                        </a:rPr>
                        <a:t>  [</a:t>
                      </a:r>
                      <a:r>
                        <a:rPr lang="en-US" sz="9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22] .got      PROGBITS 08049ffc 000ffc 000004 04  WA  0   0  4</a:t>
                      </a:r>
                    </a:p>
                    <a:p>
                      <a:pPr algn="l" fontAlgn="base"/>
                      <a:r>
                        <a:rPr lang="en-US" sz="9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[23] .</a:t>
                      </a:r>
                      <a:r>
                        <a:rPr lang="en-US" sz="900" b="0" i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got.plt</a:t>
                      </a:r>
                      <a:r>
                        <a:rPr lang="en-US" sz="9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PROGBITS 0804a000 001000 000014 04  WA  0   0  4</a:t>
                      </a:r>
                    </a:p>
                    <a:p>
                      <a:pPr algn="l" fontAlgn="base"/>
                      <a:r>
                        <a:rPr lang="en-US" sz="9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[24] .data     PROGBITS 0804a014 001014 000008 00  WA  0   0  4</a:t>
                      </a:r>
                    </a:p>
                    <a:p>
                      <a:pPr algn="l" fontAlgn="base"/>
                      <a:r>
                        <a:rPr lang="en-US" sz="9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[25] .</a:t>
                      </a:r>
                      <a:r>
                        <a:rPr lang="en-US" sz="900" b="0" i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bss</a:t>
                      </a:r>
                      <a:r>
                        <a:rPr lang="en-US" sz="9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NOBITS   0804a01c 00101c 000004 00  WA  0   0  1</a:t>
                      </a:r>
                    </a:p>
                    <a:p>
                      <a:pPr algn="l" fontAlgn="base"/>
                      <a:r>
                        <a:rPr lang="en-US" sz="9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[27] .</a:t>
                      </a:r>
                      <a:r>
                        <a:rPr lang="en-US" sz="900" b="0" i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symtab</a:t>
                      </a:r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  SYMTAB   00000000 001048 000410 10     28  44  4</a:t>
                      </a:r>
                    </a:p>
                    <a:p>
                      <a:pPr algn="l" fontAlgn="base"/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 [28] .</a:t>
                      </a:r>
                      <a:r>
                        <a:rPr lang="en-US" sz="900" b="0" i="0" dirty="0" err="1">
                          <a:effectLst/>
                          <a:latin typeface="Consolas" panose="020B0609020204030204" pitchFamily="49" charset="0"/>
                        </a:rPr>
                        <a:t>strtab</a:t>
                      </a:r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  STRTAB   00000000 001458 0001f8 00      0   0  1</a:t>
                      </a:r>
                    </a:p>
                    <a:p>
                      <a:pPr algn="l" fontAlgn="base"/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 [29] .</a:t>
                      </a:r>
                      <a:r>
                        <a:rPr lang="en-US" sz="900" b="0" i="0" dirty="0" err="1">
                          <a:effectLst/>
                          <a:latin typeface="Consolas" panose="020B0609020204030204" pitchFamily="49" charset="0"/>
                        </a:rPr>
                        <a:t>shstrtab</a:t>
                      </a:r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STRTAB   00000000 001650 000105 00      0   0  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2688108"/>
                  </a:ext>
                </a:extLst>
              </a:tr>
            </a:tbl>
          </a:graphicData>
        </a:graphic>
      </p:graphicFrame>
      <p:sp>
        <p:nvSpPr>
          <p:cNvPr id="18" name="矩形 17"/>
          <p:cNvSpPr/>
          <p:nvPr/>
        </p:nvSpPr>
        <p:spPr>
          <a:xfrm>
            <a:off x="1422704" y="1705992"/>
            <a:ext cx="1659915" cy="4371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ELF header</a:t>
            </a:r>
            <a:endParaRPr lang="zh-CN" altLang="en-US" sz="2400" dirty="0"/>
          </a:p>
        </p:txBody>
      </p:sp>
      <p:sp>
        <p:nvSpPr>
          <p:cNvPr id="19" name="矩形 18"/>
          <p:cNvSpPr/>
          <p:nvPr/>
        </p:nvSpPr>
        <p:spPr>
          <a:xfrm>
            <a:off x="5519736" y="1472132"/>
            <a:ext cx="2276475" cy="4371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Section headers</a:t>
            </a:r>
            <a:endParaRPr lang="zh-CN" altLang="en-US" sz="2400" dirty="0"/>
          </a:p>
        </p:txBody>
      </p:sp>
      <p:cxnSp>
        <p:nvCxnSpPr>
          <p:cNvPr id="8" name="曲线连接符 7"/>
          <p:cNvCxnSpPr>
            <a:stCxn id="9" idx="3"/>
            <a:endCxn id="6" idx="1"/>
          </p:cNvCxnSpPr>
          <p:nvPr/>
        </p:nvCxnSpPr>
        <p:spPr>
          <a:xfrm flipV="1">
            <a:off x="4124326" y="2021811"/>
            <a:ext cx="414335" cy="770368"/>
          </a:xfrm>
          <a:prstGeom prst="curvedConnector3">
            <a:avLst>
              <a:gd name="adj1" fmla="val 50000"/>
            </a:avLst>
          </a:prstGeom>
          <a:ln w="158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4538661" y="1948141"/>
            <a:ext cx="195265" cy="14734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23876" y="2714652"/>
            <a:ext cx="3600450" cy="155053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724401" y="3190659"/>
            <a:ext cx="4057649" cy="170096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481013" y="3421492"/>
            <a:ext cx="2909888" cy="131333"/>
          </a:xfrm>
          <a:prstGeom prst="rect">
            <a:avLst/>
          </a:prstGeom>
          <a:ln w="381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曲线连接符 19"/>
          <p:cNvCxnSpPr>
            <a:stCxn id="17" idx="3"/>
            <a:endCxn id="11" idx="1"/>
          </p:cNvCxnSpPr>
          <p:nvPr/>
        </p:nvCxnSpPr>
        <p:spPr>
          <a:xfrm flipV="1">
            <a:off x="3390901" y="3275707"/>
            <a:ext cx="1333500" cy="211452"/>
          </a:xfrm>
          <a:prstGeom prst="curvedConnector3">
            <a:avLst>
              <a:gd name="adj1" fmla="val 50000"/>
            </a:avLst>
          </a:prstGeom>
          <a:ln w="158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4719637" y="3757232"/>
            <a:ext cx="309563" cy="170126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81013" y="3552825"/>
            <a:ext cx="2414587" cy="134936"/>
          </a:xfrm>
          <a:prstGeom prst="rect">
            <a:avLst/>
          </a:prstGeom>
          <a:ln w="381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曲线连接符 24"/>
          <p:cNvCxnSpPr>
            <a:stCxn id="24" idx="3"/>
            <a:endCxn id="23" idx="1"/>
          </p:cNvCxnSpPr>
          <p:nvPr/>
        </p:nvCxnSpPr>
        <p:spPr>
          <a:xfrm>
            <a:off x="2895600" y="3620293"/>
            <a:ext cx="1824037" cy="222002"/>
          </a:xfrm>
          <a:prstGeom prst="curvedConnector3">
            <a:avLst>
              <a:gd name="adj1" fmla="val 50000"/>
            </a:avLst>
          </a:prstGeom>
          <a:ln w="158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81000" y="5167580"/>
            <a:ext cx="2276475" cy="3661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/>
              <a:t>objdump</a:t>
            </a:r>
            <a:r>
              <a:rPr lang="en-US" altLang="zh-CN" sz="1600" dirty="0" smtClean="0"/>
              <a:t>  -D </a:t>
            </a:r>
            <a:r>
              <a:rPr lang="en-US" altLang="zh-CN" sz="1600" dirty="0" err="1" smtClean="0"/>
              <a:t>a.out</a:t>
            </a:r>
            <a:r>
              <a:rPr lang="en-US" altLang="zh-CN" sz="1600" dirty="0" smtClean="0"/>
              <a:t> &gt; </a:t>
            </a:r>
            <a:r>
              <a:rPr lang="en-US" altLang="zh-CN" sz="1600" dirty="0" err="1" smtClean="0"/>
              <a:t>a.S</a:t>
            </a:r>
            <a:endParaRPr lang="zh-CN" altLang="en-US" sz="1600" dirty="0"/>
          </a:p>
        </p:txBody>
      </p:sp>
      <p:sp>
        <p:nvSpPr>
          <p:cNvPr id="30" name="圆角右箭头 29"/>
          <p:cNvSpPr/>
          <p:nvPr/>
        </p:nvSpPr>
        <p:spPr>
          <a:xfrm rot="10800000" flipH="1">
            <a:off x="1304927" y="3943770"/>
            <a:ext cx="1219198" cy="1158881"/>
          </a:xfrm>
          <a:prstGeom prst="bentArrow">
            <a:avLst>
              <a:gd name="adj1" fmla="val 11779"/>
              <a:gd name="adj2" fmla="val 12259"/>
              <a:gd name="adj3" fmla="val 25000"/>
              <a:gd name="adj4" fmla="val 6635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31" name="内容占位符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93451"/>
              </p:ext>
            </p:extLst>
          </p:nvPr>
        </p:nvGraphicFramePr>
        <p:xfrm>
          <a:off x="2686051" y="4307722"/>
          <a:ext cx="4219574" cy="1847850"/>
        </p:xfrm>
        <a:graphic>
          <a:graphicData uri="http://schemas.openxmlformats.org/drawingml/2006/table">
            <a:tbl>
              <a:tblPr/>
              <a:tblGrid>
                <a:gridCol w="156124">
                  <a:extLst>
                    <a:ext uri="{9D8B030D-6E8A-4147-A177-3AD203B41FA5}">
                      <a16:colId xmlns:a16="http://schemas.microsoft.com/office/drawing/2014/main" val="519607040"/>
                    </a:ext>
                  </a:extLst>
                </a:gridCol>
                <a:gridCol w="4063450">
                  <a:extLst>
                    <a:ext uri="{9D8B030D-6E8A-4147-A177-3AD203B41FA5}">
                      <a16:colId xmlns:a16="http://schemas.microsoft.com/office/drawing/2014/main" val="3843562695"/>
                    </a:ext>
                  </a:extLst>
                </a:gridCol>
              </a:tblGrid>
              <a:tr h="1847850">
                <a:tc>
                  <a:txBody>
                    <a:bodyPr/>
                    <a:lstStyle/>
                    <a:p>
                      <a:pPr algn="r" fontAlgn="base"/>
                      <a:r>
                        <a:rPr lang="en-US" altLang="zh-CN" sz="105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r" fontAlgn="base"/>
                      <a:r>
                        <a:rPr lang="en-US" altLang="zh-CN" sz="105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r" fontAlgn="base"/>
                      <a:r>
                        <a:rPr lang="en-US" altLang="zh-CN" sz="105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r" fontAlgn="base"/>
                      <a:r>
                        <a:rPr lang="en-US" altLang="zh-CN" sz="105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r" fontAlgn="base"/>
                      <a:r>
                        <a:rPr lang="en-US" altLang="zh-CN" sz="105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algn="r" fontAlgn="base"/>
                      <a:r>
                        <a:rPr lang="en-US" altLang="zh-CN" sz="105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algn="r" fontAlgn="base"/>
                      <a:r>
                        <a:rPr lang="en-US" altLang="zh-CN" sz="105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algn="r" fontAlgn="base"/>
                      <a:r>
                        <a:rPr lang="en-US" altLang="zh-CN" sz="105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8</a:t>
                      </a:r>
                    </a:p>
                    <a:p>
                      <a:pPr algn="r" fontAlgn="base"/>
                      <a:r>
                        <a:rPr lang="en-US" altLang="zh-CN" sz="105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pPr algn="r" fontAlgn="base"/>
                      <a:r>
                        <a:rPr lang="en-US" altLang="zh-CN" sz="105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algn="r" fontAlgn="base"/>
                      <a:r>
                        <a:rPr lang="en-US" altLang="zh-CN" sz="105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50" b="0" i="0" dirty="0" smtClean="0">
                          <a:effectLst/>
                          <a:latin typeface="Consolas" panose="020B0609020204030204" pitchFamily="49" charset="0"/>
                        </a:rPr>
                        <a:t> Disassembly</a:t>
                      </a:r>
                      <a:r>
                        <a:rPr lang="en-US" sz="1050" b="0" i="0" dirty="0">
                          <a:effectLst/>
                          <a:latin typeface="Consolas" panose="020B0609020204030204" pitchFamily="49" charset="0"/>
                        </a:rPr>
                        <a:t> of </a:t>
                      </a:r>
                      <a:r>
                        <a:rPr lang="en-US" sz="105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section .data:</a:t>
                      </a:r>
                    </a:p>
                    <a:p>
                      <a:pPr algn="l" fontAlgn="base"/>
                      <a:r>
                        <a:rPr lang="en-US" sz="1050" b="0" i="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  <a:p>
                      <a:pPr algn="l" fontAlgn="base"/>
                      <a:r>
                        <a:rPr lang="en-US" sz="1050" b="0" i="0" dirty="0" smtClean="0">
                          <a:effectLst/>
                          <a:latin typeface="Consolas" panose="020B0609020204030204" pitchFamily="49" charset="0"/>
                        </a:rPr>
                        <a:t> 0804a014</a:t>
                      </a:r>
                      <a:r>
                        <a:rPr lang="en-US" sz="1050" b="0" i="0" dirty="0">
                          <a:effectLst/>
                          <a:latin typeface="Consolas" panose="020B0609020204030204" pitchFamily="49" charset="0"/>
                        </a:rPr>
                        <a:t> &lt;__</a:t>
                      </a:r>
                      <a:r>
                        <a:rPr lang="en-US" sz="1050" b="0" i="0" dirty="0" err="1">
                          <a:effectLst/>
                          <a:latin typeface="Consolas" panose="020B0609020204030204" pitchFamily="49" charset="0"/>
                        </a:rPr>
                        <a:t>data_start</a:t>
                      </a:r>
                      <a:r>
                        <a:rPr lang="en-US" sz="1050" b="0" i="0" dirty="0">
                          <a:effectLst/>
                          <a:latin typeface="Consolas" panose="020B0609020204030204" pitchFamily="49" charset="0"/>
                        </a:rPr>
                        <a:t>&gt;:</a:t>
                      </a:r>
                    </a:p>
                    <a:p>
                      <a:pPr algn="l" fontAlgn="base"/>
                      <a:r>
                        <a:rPr lang="en-US" sz="1050" b="0" i="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050" b="0" i="0" dirty="0" smtClean="0">
                          <a:effectLst/>
                          <a:latin typeface="Consolas" panose="020B0609020204030204" pitchFamily="49" charset="0"/>
                        </a:rPr>
                        <a:t> 804a014</a:t>
                      </a:r>
                      <a:r>
                        <a:rPr lang="en-US" sz="1050" b="0" i="0" dirty="0">
                          <a:effectLst/>
                          <a:latin typeface="Consolas" panose="020B0609020204030204" pitchFamily="49" charset="0"/>
                        </a:rPr>
                        <a:t>:  00 </a:t>
                      </a:r>
                      <a:r>
                        <a:rPr lang="en-US" sz="1050" b="0" i="0" dirty="0" smtClean="0">
                          <a:effectLst/>
                          <a:latin typeface="Consolas" panose="020B0609020204030204" pitchFamily="49" charset="0"/>
                        </a:rPr>
                        <a:t>00        add</a:t>
                      </a:r>
                      <a:r>
                        <a:rPr lang="en-US" sz="1050" b="0" i="0" dirty="0">
                          <a:effectLst/>
                          <a:latin typeface="Consolas" panose="020B0609020204030204" pitchFamily="49" charset="0"/>
                        </a:rPr>
                        <a:t>    %al,(%</a:t>
                      </a:r>
                      <a:r>
                        <a:rPr lang="en-US" sz="1050" b="0" i="0" dirty="0" err="1">
                          <a:effectLst/>
                          <a:latin typeface="Consolas" panose="020B0609020204030204" pitchFamily="49" charset="0"/>
                        </a:rPr>
                        <a:t>eax</a:t>
                      </a:r>
                      <a:r>
                        <a:rPr lang="en-US" sz="1050" b="0" i="0" dirty="0" smtClean="0"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algn="l" fontAlgn="base"/>
                      <a:r>
                        <a:rPr lang="en-US" sz="1050" b="0" i="0" dirty="0" smtClean="0">
                          <a:effectLst/>
                          <a:latin typeface="Consolas" panose="020B0609020204030204" pitchFamily="49" charset="0"/>
                        </a:rPr>
                        <a:t>     ...</a:t>
                      </a:r>
                    </a:p>
                    <a:p>
                      <a:pPr algn="l" fontAlgn="base"/>
                      <a:r>
                        <a:rPr lang="en-US" sz="1050" b="0" i="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  <a:p>
                      <a:pPr algn="l" fontAlgn="base"/>
                      <a:r>
                        <a:rPr lang="en-US" sz="1050" b="0" i="0" dirty="0" smtClean="0">
                          <a:effectLst/>
                          <a:latin typeface="Consolas" panose="020B0609020204030204" pitchFamily="49" charset="0"/>
                        </a:rPr>
                        <a:t> Disassembly</a:t>
                      </a:r>
                      <a:r>
                        <a:rPr lang="en-US" sz="1050" b="0" i="0" dirty="0">
                          <a:effectLst/>
                          <a:latin typeface="Consolas" panose="020B0609020204030204" pitchFamily="49" charset="0"/>
                        </a:rPr>
                        <a:t> of </a:t>
                      </a:r>
                      <a:r>
                        <a:rPr lang="en-US" sz="105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section </a:t>
                      </a:r>
                      <a:r>
                        <a:rPr lang="en-US" sz="1050" b="0" i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.text:</a:t>
                      </a:r>
                      <a:endParaRPr lang="en-US" sz="105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l" fontAlgn="base"/>
                      <a:r>
                        <a:rPr lang="en-US" sz="1050" b="0" i="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  <a:p>
                      <a:pPr algn="l" fontAlgn="base"/>
                      <a:r>
                        <a:rPr lang="en-US" sz="1050" b="0" i="0" dirty="0" smtClean="0">
                          <a:effectLst/>
                          <a:latin typeface="Consolas" panose="020B0609020204030204" pitchFamily="49" charset="0"/>
                        </a:rPr>
                        <a:t> 08048310 &lt;_start&gt;:</a:t>
                      </a:r>
                    </a:p>
                    <a:p>
                      <a:pPr algn="l" fontAlgn="base"/>
                      <a:r>
                        <a:rPr lang="en-US" sz="1050" b="0" i="0" dirty="0" smtClean="0">
                          <a:effectLst/>
                          <a:latin typeface="Consolas" panose="020B0609020204030204" pitchFamily="49" charset="0"/>
                        </a:rPr>
                        <a:t>  8048310:	31 </a:t>
                      </a:r>
                      <a:r>
                        <a:rPr lang="en-US" sz="1050" b="0" i="0" dirty="0" err="1" smtClean="0">
                          <a:effectLst/>
                          <a:latin typeface="Consolas" panose="020B0609020204030204" pitchFamily="49" charset="0"/>
                        </a:rPr>
                        <a:t>ed</a:t>
                      </a:r>
                      <a:r>
                        <a:rPr lang="en-US" sz="1050" b="0" i="0" dirty="0" smtClean="0">
                          <a:effectLst/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sz="1050" b="0" i="0" dirty="0" err="1" smtClean="0">
                          <a:effectLst/>
                          <a:latin typeface="Consolas" panose="020B0609020204030204" pitchFamily="49" charset="0"/>
                        </a:rPr>
                        <a:t>xor</a:t>
                      </a:r>
                      <a:r>
                        <a:rPr lang="en-US" sz="1050" b="0" i="0" dirty="0" smtClean="0">
                          <a:effectLst/>
                          <a:latin typeface="Consolas" panose="020B0609020204030204" pitchFamily="49" charset="0"/>
                        </a:rPr>
                        <a:t>    %</a:t>
                      </a:r>
                      <a:r>
                        <a:rPr lang="en-US" sz="1050" b="0" i="0" dirty="0" err="1" smtClean="0">
                          <a:effectLst/>
                          <a:latin typeface="Consolas" panose="020B0609020204030204" pitchFamily="49" charset="0"/>
                        </a:rPr>
                        <a:t>ebp</a:t>
                      </a:r>
                      <a:r>
                        <a:rPr lang="en-US" sz="1050" b="0" i="0" dirty="0" smtClean="0">
                          <a:effectLst/>
                          <a:latin typeface="Consolas" panose="020B0609020204030204" pitchFamily="49" charset="0"/>
                        </a:rPr>
                        <a:t>,%</a:t>
                      </a:r>
                      <a:r>
                        <a:rPr lang="en-US" sz="1050" b="0" i="0" dirty="0" err="1" smtClean="0">
                          <a:effectLst/>
                          <a:latin typeface="Consolas" panose="020B0609020204030204" pitchFamily="49" charset="0"/>
                        </a:rPr>
                        <a:t>ebp</a:t>
                      </a:r>
                      <a:endParaRPr lang="en-US" sz="1050" b="0" i="0" dirty="0" smtClean="0"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l" fontAlgn="base"/>
                      <a:r>
                        <a:rPr lang="en-US" sz="1050" b="0" i="0" dirty="0" smtClean="0">
                          <a:effectLst/>
                          <a:latin typeface="Consolas" panose="020B0609020204030204" pitchFamily="49" charset="0"/>
                        </a:rPr>
                        <a:t>     ...</a:t>
                      </a:r>
                      <a:endParaRPr lang="en-US" sz="1050" b="0" i="0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78995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157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1" grpId="0" animBg="1"/>
      <p:bldP spid="23" grpId="0" animBg="1"/>
      <p:bldP spid="29" grpId="0"/>
      <p:bldP spid="3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ELF</a:t>
            </a:r>
            <a:r>
              <a:rPr lang="zh-CN" altLang="en-US" dirty="0" smtClean="0"/>
              <a:t>文件的基本组织方式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15" name="内容占位符 3"/>
          <p:cNvGraphicFramePr>
            <a:graphicFrameLocks/>
          </p:cNvGraphicFramePr>
          <p:nvPr/>
        </p:nvGraphicFramePr>
        <p:xfrm>
          <a:off x="238125" y="2167930"/>
          <a:ext cx="4029075" cy="1681161"/>
        </p:xfrm>
        <a:graphic>
          <a:graphicData uri="http://schemas.openxmlformats.org/drawingml/2006/table">
            <a:tbl>
              <a:tblPr/>
              <a:tblGrid>
                <a:gridCol w="149076">
                  <a:extLst>
                    <a:ext uri="{9D8B030D-6E8A-4147-A177-3AD203B41FA5}">
                      <a16:colId xmlns:a16="http://schemas.microsoft.com/office/drawing/2014/main" val="3247028275"/>
                    </a:ext>
                  </a:extLst>
                </a:gridCol>
                <a:gridCol w="3879999">
                  <a:extLst>
                    <a:ext uri="{9D8B030D-6E8A-4147-A177-3AD203B41FA5}">
                      <a16:colId xmlns:a16="http://schemas.microsoft.com/office/drawing/2014/main" val="1387206461"/>
                    </a:ext>
                  </a:extLst>
                </a:gridCol>
              </a:tblGrid>
              <a:tr h="1681161">
                <a:tc>
                  <a:txBody>
                    <a:bodyPr/>
                    <a:lstStyle/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8</a:t>
                      </a:r>
                    </a:p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algn="r" fontAlgn="base"/>
                      <a:r>
                        <a:rPr lang="en-US" altLang="zh-CN" sz="900" b="0" i="0" dirty="0" smtClean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  <a:endParaRPr lang="en-US" altLang="zh-CN" sz="900" b="0" i="0" dirty="0">
                        <a:solidFill>
                          <a:srgbClr val="AFAFAF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 Magic:   7f 45 4c 46 01 01 01 00 00 00 00 00 00 00 00 00 </a:t>
                      </a:r>
                    </a:p>
                    <a:p>
                      <a:pPr algn="l" fontAlgn="base"/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 ...</a:t>
                      </a:r>
                    </a:p>
                    <a:p>
                      <a:pPr algn="l" fontAlgn="base"/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9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Entry point address:               0x8048310</a:t>
                      </a:r>
                    </a:p>
                    <a:p>
                      <a:pPr algn="l" fontAlgn="base"/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9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Start of program headers:          52 (bytes into file)</a:t>
                      </a:r>
                    </a:p>
                    <a:p>
                      <a:pPr algn="l" fontAlgn="base"/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900" b="0" i="0" dirty="0">
                          <a:solidFill>
                            <a:schemeClr val="accent2"/>
                          </a:solidFill>
                          <a:effectLst/>
                          <a:latin typeface="Consolas" panose="020B0609020204030204" pitchFamily="49" charset="0"/>
                        </a:rPr>
                        <a:t>Start of section headers:          5976 (bytes into file)</a:t>
                      </a:r>
                    </a:p>
                    <a:p>
                      <a:pPr algn="l" fontAlgn="base"/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 ...</a:t>
                      </a:r>
                    </a:p>
                    <a:p>
                      <a:pPr algn="l" fontAlgn="base"/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 Size of this header:               52 (bytes)</a:t>
                      </a:r>
                    </a:p>
                    <a:p>
                      <a:pPr algn="l" fontAlgn="base"/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9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Size of program headers:           32 (bytes)</a:t>
                      </a:r>
                    </a:p>
                    <a:p>
                      <a:pPr algn="l" fontAlgn="base"/>
                      <a:r>
                        <a:rPr lang="en-US" sz="9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Number of program headers:         9</a:t>
                      </a:r>
                    </a:p>
                    <a:p>
                      <a:pPr algn="l" fontAlgn="base"/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900" b="0" i="0" dirty="0">
                          <a:solidFill>
                            <a:schemeClr val="accent2"/>
                          </a:solidFill>
                          <a:effectLst/>
                          <a:latin typeface="Consolas" panose="020B0609020204030204" pitchFamily="49" charset="0"/>
                        </a:rPr>
                        <a:t>Size of section headers:           40 (bytes)</a:t>
                      </a:r>
                    </a:p>
                    <a:p>
                      <a:pPr algn="l" fontAlgn="base"/>
                      <a:r>
                        <a:rPr lang="en-US" sz="900" b="0" i="0" dirty="0">
                          <a:solidFill>
                            <a:schemeClr val="accent2"/>
                          </a:solidFill>
                          <a:effectLst/>
                          <a:latin typeface="Consolas" panose="020B0609020204030204" pitchFamily="49" charset="0"/>
                        </a:rPr>
                        <a:t>  Number of section headers:         30</a:t>
                      </a:r>
                    </a:p>
                    <a:p>
                      <a:pPr algn="l" fontAlgn="base"/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9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Section header string table index: 29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389113"/>
                  </a:ext>
                </a:extLst>
              </a:tr>
            </a:tbl>
          </a:graphicData>
        </a:graphic>
      </p:graphicFrame>
      <p:graphicFrame>
        <p:nvGraphicFramePr>
          <p:cNvPr id="16" name="内容占位符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6290482"/>
              </p:ext>
            </p:extLst>
          </p:nvPr>
        </p:nvGraphicFramePr>
        <p:xfrm>
          <a:off x="4457700" y="1972470"/>
          <a:ext cx="4400550" cy="1920240"/>
        </p:xfrm>
        <a:graphic>
          <a:graphicData uri="http://schemas.openxmlformats.org/drawingml/2006/table">
            <a:tbl>
              <a:tblPr/>
              <a:tblGrid>
                <a:gridCol w="162821">
                  <a:extLst>
                    <a:ext uri="{9D8B030D-6E8A-4147-A177-3AD203B41FA5}">
                      <a16:colId xmlns:a16="http://schemas.microsoft.com/office/drawing/2014/main" val="1507110278"/>
                    </a:ext>
                  </a:extLst>
                </a:gridCol>
                <a:gridCol w="4237729">
                  <a:extLst>
                    <a:ext uri="{9D8B030D-6E8A-4147-A177-3AD203B41FA5}">
                      <a16:colId xmlns:a16="http://schemas.microsoft.com/office/drawing/2014/main" val="4084601191"/>
                    </a:ext>
                  </a:extLst>
                </a:gridCol>
              </a:tblGrid>
              <a:tr h="1551780">
                <a:tc>
                  <a:txBody>
                    <a:bodyPr/>
                    <a:lstStyle/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8</a:t>
                      </a:r>
                    </a:p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algn="r" fontAlgn="base"/>
                      <a:r>
                        <a:rPr lang="en-US" altLang="zh-CN" sz="900" b="0" i="0" dirty="0" smtClean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algn="r" fontAlgn="base"/>
                      <a:r>
                        <a:rPr lang="en-US" altLang="zh-CN" sz="900" b="0" i="0" dirty="0" smtClean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algn="r" fontAlgn="base"/>
                      <a:r>
                        <a:rPr lang="en-US" altLang="zh-CN" sz="900" b="0" i="0" dirty="0" smtClean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algn="r" fontAlgn="base"/>
                      <a:r>
                        <a:rPr lang="en-US" altLang="zh-CN" sz="900" b="0" i="0" dirty="0" smtClean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  <a:endParaRPr lang="en-US" altLang="zh-CN" sz="900" b="0" i="0" dirty="0">
                        <a:solidFill>
                          <a:srgbClr val="AFAFAF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 [</a:t>
                      </a:r>
                      <a:r>
                        <a:rPr lang="en-US" sz="900" b="0" i="0" dirty="0" err="1">
                          <a:effectLst/>
                          <a:latin typeface="Consolas" panose="020B0609020204030204" pitchFamily="49" charset="0"/>
                        </a:rPr>
                        <a:t>Nr</a:t>
                      </a:r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] Name      Type     </a:t>
                      </a:r>
                      <a:r>
                        <a:rPr lang="en-US" sz="900" b="0" i="0" dirty="0" err="1">
                          <a:effectLst/>
                          <a:latin typeface="Consolas" panose="020B0609020204030204" pitchFamily="49" charset="0"/>
                        </a:rPr>
                        <a:t>Addr</a:t>
                      </a:r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    Off    Size   ES </a:t>
                      </a:r>
                      <a:r>
                        <a:rPr lang="en-US" sz="900" b="0" i="0" dirty="0" err="1">
                          <a:effectLst/>
                          <a:latin typeface="Consolas" panose="020B0609020204030204" pitchFamily="49" charset="0"/>
                        </a:rPr>
                        <a:t>Flg</a:t>
                      </a:r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Lk </a:t>
                      </a:r>
                      <a:r>
                        <a:rPr lang="en-US" sz="900" b="0" i="0" dirty="0" err="1">
                          <a:effectLst/>
                          <a:latin typeface="Consolas" panose="020B0609020204030204" pitchFamily="49" charset="0"/>
                        </a:rPr>
                        <a:t>Inf</a:t>
                      </a:r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Al</a:t>
                      </a:r>
                    </a:p>
                    <a:p>
                      <a:pPr algn="l" fontAlgn="base"/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 [ 0]           NULL     00000000 000000 000000 00      0   0  0</a:t>
                      </a:r>
                    </a:p>
                    <a:p>
                      <a:pPr algn="l" fontAlgn="base"/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900" b="0" i="0" dirty="0" smtClean="0">
                          <a:effectLst/>
                          <a:latin typeface="Consolas" panose="020B0609020204030204" pitchFamily="49" charset="0"/>
                        </a:rPr>
                        <a:t>...</a:t>
                      </a:r>
                    </a:p>
                    <a:p>
                      <a:pPr algn="l" fontAlgn="base"/>
                      <a:r>
                        <a:rPr lang="en-US" sz="900" b="0" i="0" dirty="0" smtClean="0">
                          <a:effectLst/>
                          <a:latin typeface="Consolas" panose="020B0609020204030204" pitchFamily="49" charset="0"/>
                        </a:rPr>
                        <a:t>  [</a:t>
                      </a:r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14] .text     PROGBITS 08048310 000310 0001c2 00  AX  0   0 16</a:t>
                      </a:r>
                    </a:p>
                    <a:p>
                      <a:pPr algn="l" fontAlgn="base"/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900" b="0" i="0" dirty="0" smtClean="0">
                          <a:effectLst/>
                          <a:latin typeface="Consolas" panose="020B0609020204030204" pitchFamily="49" charset="0"/>
                        </a:rPr>
                        <a:t>...</a:t>
                      </a:r>
                    </a:p>
                    <a:p>
                      <a:pPr algn="l" fontAlgn="base"/>
                      <a:r>
                        <a:rPr lang="en-US" sz="900" b="0" i="0" dirty="0" smtClean="0">
                          <a:effectLst/>
                          <a:latin typeface="Consolas" panose="020B0609020204030204" pitchFamily="49" charset="0"/>
                        </a:rPr>
                        <a:t>  [</a:t>
                      </a:r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16] .</a:t>
                      </a:r>
                      <a:r>
                        <a:rPr lang="en-US" sz="900" b="0" i="0" dirty="0" err="1">
                          <a:effectLst/>
                          <a:latin typeface="Consolas" panose="020B0609020204030204" pitchFamily="49" charset="0"/>
                        </a:rPr>
                        <a:t>rodata</a:t>
                      </a:r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  PROGBITS 080484e8 0004e8 000015 00   A  0   0  4</a:t>
                      </a:r>
                    </a:p>
                    <a:p>
                      <a:pPr algn="l" fontAlgn="base"/>
                      <a:r>
                        <a:rPr lang="en-US" sz="900" b="0" i="0" dirty="0" smtClean="0">
                          <a:effectLst/>
                          <a:latin typeface="Consolas" panose="020B0609020204030204" pitchFamily="49" charset="0"/>
                        </a:rPr>
                        <a:t>  ...</a:t>
                      </a:r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endParaRPr lang="en-US" sz="900" b="0" i="0" dirty="0" smtClean="0"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l" fontAlgn="base"/>
                      <a:r>
                        <a:rPr lang="en-US" sz="900" b="0" i="0" dirty="0" smtClean="0">
                          <a:effectLst/>
                          <a:latin typeface="Consolas" panose="020B0609020204030204" pitchFamily="49" charset="0"/>
                        </a:rPr>
                        <a:t>  [</a:t>
                      </a:r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22] .got      PROGBITS 08049ffc 000ffc 000004 04  WA  0   0  4</a:t>
                      </a:r>
                    </a:p>
                    <a:p>
                      <a:pPr algn="l" fontAlgn="base"/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 [23] .</a:t>
                      </a:r>
                      <a:r>
                        <a:rPr lang="en-US" sz="900" b="0" i="0" dirty="0" err="1">
                          <a:effectLst/>
                          <a:latin typeface="Consolas" panose="020B0609020204030204" pitchFamily="49" charset="0"/>
                        </a:rPr>
                        <a:t>got.plt</a:t>
                      </a:r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 PROGBITS 0804a000 001000 000014 04  WA  0   0  4</a:t>
                      </a:r>
                    </a:p>
                    <a:p>
                      <a:pPr algn="l" fontAlgn="base"/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 [24] </a:t>
                      </a:r>
                      <a:r>
                        <a:rPr lang="en-US" sz="900" b="0" i="0" dirty="0">
                          <a:solidFill>
                            <a:schemeClr val="accent5"/>
                          </a:solidFill>
                          <a:effectLst/>
                          <a:latin typeface="Consolas" panose="020B0609020204030204" pitchFamily="49" charset="0"/>
                        </a:rPr>
                        <a:t>.data</a:t>
                      </a:r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    PROGBITS 0804a014 001014 000008 00  WA  0   0  4</a:t>
                      </a:r>
                    </a:p>
                    <a:p>
                      <a:pPr algn="l" fontAlgn="base"/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 [25] </a:t>
                      </a:r>
                      <a:r>
                        <a:rPr lang="en-US" sz="9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sz="900" b="0" i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bss</a:t>
                      </a:r>
                      <a:r>
                        <a:rPr lang="en-US" sz="9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   NOBITS   0804a01c 00101c 000004 00  WA  0   0  1</a:t>
                      </a:r>
                    </a:p>
                    <a:p>
                      <a:pPr algn="l" fontAlgn="base"/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 [27] .</a:t>
                      </a:r>
                      <a:r>
                        <a:rPr lang="en-US" sz="900" b="0" i="0" dirty="0" err="1">
                          <a:effectLst/>
                          <a:latin typeface="Consolas" panose="020B0609020204030204" pitchFamily="49" charset="0"/>
                        </a:rPr>
                        <a:t>symtab</a:t>
                      </a:r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  SYMTAB   00000000 001048 000410 10     28  44  4</a:t>
                      </a:r>
                    </a:p>
                    <a:p>
                      <a:pPr algn="l" fontAlgn="base"/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 [28] .</a:t>
                      </a:r>
                      <a:r>
                        <a:rPr lang="en-US" sz="900" b="0" i="0" dirty="0" err="1">
                          <a:effectLst/>
                          <a:latin typeface="Consolas" panose="020B0609020204030204" pitchFamily="49" charset="0"/>
                        </a:rPr>
                        <a:t>strtab</a:t>
                      </a:r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  STRTAB   00000000 001458 0001f8 00      0   0  1</a:t>
                      </a:r>
                    </a:p>
                    <a:p>
                      <a:pPr algn="l" fontAlgn="base"/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 [29] .</a:t>
                      </a:r>
                      <a:r>
                        <a:rPr lang="en-US" sz="900" b="0" i="0" dirty="0" err="1">
                          <a:effectLst/>
                          <a:latin typeface="Consolas" panose="020B0609020204030204" pitchFamily="49" charset="0"/>
                        </a:rPr>
                        <a:t>shstrtab</a:t>
                      </a:r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STRTAB   00000000 001650 000105 00      0   0  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2688108"/>
                  </a:ext>
                </a:extLst>
              </a:tr>
            </a:tbl>
          </a:graphicData>
        </a:graphic>
      </p:graphicFrame>
      <p:sp>
        <p:nvSpPr>
          <p:cNvPr id="18" name="矩形 17"/>
          <p:cNvSpPr/>
          <p:nvPr/>
        </p:nvSpPr>
        <p:spPr>
          <a:xfrm>
            <a:off x="1422704" y="1705992"/>
            <a:ext cx="1659915" cy="4371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ELF header</a:t>
            </a:r>
            <a:endParaRPr lang="zh-CN" altLang="en-US" sz="2400" dirty="0"/>
          </a:p>
        </p:txBody>
      </p:sp>
      <p:sp>
        <p:nvSpPr>
          <p:cNvPr id="19" name="矩形 18"/>
          <p:cNvSpPr/>
          <p:nvPr/>
        </p:nvSpPr>
        <p:spPr>
          <a:xfrm>
            <a:off x="5519736" y="1472132"/>
            <a:ext cx="2276475" cy="4371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Section headers</a:t>
            </a:r>
            <a:endParaRPr lang="zh-CN" altLang="en-US" sz="2400" dirty="0"/>
          </a:p>
        </p:txBody>
      </p:sp>
      <p:cxnSp>
        <p:nvCxnSpPr>
          <p:cNvPr id="8" name="曲线连接符 7"/>
          <p:cNvCxnSpPr>
            <a:stCxn id="9" idx="3"/>
            <a:endCxn id="6" idx="1"/>
          </p:cNvCxnSpPr>
          <p:nvPr/>
        </p:nvCxnSpPr>
        <p:spPr>
          <a:xfrm flipV="1">
            <a:off x="4124326" y="2021811"/>
            <a:ext cx="414335" cy="770368"/>
          </a:xfrm>
          <a:prstGeom prst="curvedConnector3">
            <a:avLst>
              <a:gd name="adj1" fmla="val 50000"/>
            </a:avLst>
          </a:prstGeom>
          <a:ln w="15875">
            <a:solidFill>
              <a:schemeClr val="bg2">
                <a:lumMod val="9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4538661" y="1948141"/>
            <a:ext cx="195265" cy="14734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23876" y="2714652"/>
            <a:ext cx="3600450" cy="155053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724401" y="3190659"/>
            <a:ext cx="4057649" cy="170096"/>
          </a:xfrm>
          <a:prstGeom prst="rect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481013" y="3421492"/>
            <a:ext cx="2909888" cy="131333"/>
          </a:xfrm>
          <a:prstGeom prst="rect">
            <a:avLst/>
          </a:prstGeom>
          <a:ln w="381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曲线连接符 19"/>
          <p:cNvCxnSpPr>
            <a:stCxn id="17" idx="3"/>
            <a:endCxn id="11" idx="1"/>
          </p:cNvCxnSpPr>
          <p:nvPr/>
        </p:nvCxnSpPr>
        <p:spPr>
          <a:xfrm flipV="1">
            <a:off x="3390901" y="3275707"/>
            <a:ext cx="1333500" cy="211452"/>
          </a:xfrm>
          <a:prstGeom prst="curvedConnector3">
            <a:avLst>
              <a:gd name="adj1" fmla="val 50000"/>
            </a:avLst>
          </a:prstGeom>
          <a:ln w="15875">
            <a:solidFill>
              <a:schemeClr val="bg2">
                <a:lumMod val="9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4719637" y="3757232"/>
            <a:ext cx="309563" cy="170126"/>
          </a:xfrm>
          <a:prstGeom prst="rect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81013" y="3552825"/>
            <a:ext cx="2414587" cy="134936"/>
          </a:xfrm>
          <a:prstGeom prst="rect">
            <a:avLst/>
          </a:prstGeom>
          <a:ln w="381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曲线连接符 24"/>
          <p:cNvCxnSpPr>
            <a:stCxn id="24" idx="3"/>
            <a:endCxn id="23" idx="1"/>
          </p:cNvCxnSpPr>
          <p:nvPr/>
        </p:nvCxnSpPr>
        <p:spPr>
          <a:xfrm>
            <a:off x="2895600" y="3620293"/>
            <a:ext cx="1824037" cy="222002"/>
          </a:xfrm>
          <a:prstGeom prst="curvedConnector3">
            <a:avLst>
              <a:gd name="adj1" fmla="val 50000"/>
            </a:avLst>
          </a:prstGeom>
          <a:ln w="15875">
            <a:solidFill>
              <a:schemeClr val="bg2">
                <a:lumMod val="9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内容占位符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1105360"/>
              </p:ext>
            </p:extLst>
          </p:nvPr>
        </p:nvGraphicFramePr>
        <p:xfrm>
          <a:off x="2686051" y="4307722"/>
          <a:ext cx="4219574" cy="1847850"/>
        </p:xfrm>
        <a:graphic>
          <a:graphicData uri="http://schemas.openxmlformats.org/drawingml/2006/table">
            <a:tbl>
              <a:tblPr/>
              <a:tblGrid>
                <a:gridCol w="156124">
                  <a:extLst>
                    <a:ext uri="{9D8B030D-6E8A-4147-A177-3AD203B41FA5}">
                      <a16:colId xmlns:a16="http://schemas.microsoft.com/office/drawing/2014/main" val="519607040"/>
                    </a:ext>
                  </a:extLst>
                </a:gridCol>
                <a:gridCol w="4063450">
                  <a:extLst>
                    <a:ext uri="{9D8B030D-6E8A-4147-A177-3AD203B41FA5}">
                      <a16:colId xmlns:a16="http://schemas.microsoft.com/office/drawing/2014/main" val="3843562695"/>
                    </a:ext>
                  </a:extLst>
                </a:gridCol>
              </a:tblGrid>
              <a:tr h="1847850">
                <a:tc>
                  <a:txBody>
                    <a:bodyPr/>
                    <a:lstStyle/>
                    <a:p>
                      <a:pPr algn="r" fontAlgn="base"/>
                      <a:r>
                        <a:rPr lang="en-US" altLang="zh-CN" sz="105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r" fontAlgn="base"/>
                      <a:r>
                        <a:rPr lang="en-US" altLang="zh-CN" sz="105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r" fontAlgn="base"/>
                      <a:r>
                        <a:rPr lang="en-US" altLang="zh-CN" sz="105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r" fontAlgn="base"/>
                      <a:r>
                        <a:rPr lang="en-US" altLang="zh-CN" sz="105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r" fontAlgn="base"/>
                      <a:r>
                        <a:rPr lang="en-US" altLang="zh-CN" sz="105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algn="r" fontAlgn="base"/>
                      <a:r>
                        <a:rPr lang="en-US" altLang="zh-CN" sz="105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algn="r" fontAlgn="base"/>
                      <a:r>
                        <a:rPr lang="en-US" altLang="zh-CN" sz="105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algn="r" fontAlgn="base"/>
                      <a:r>
                        <a:rPr lang="en-US" altLang="zh-CN" sz="105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8</a:t>
                      </a:r>
                    </a:p>
                    <a:p>
                      <a:pPr algn="r" fontAlgn="base"/>
                      <a:r>
                        <a:rPr lang="en-US" altLang="zh-CN" sz="105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pPr algn="r" fontAlgn="base"/>
                      <a:r>
                        <a:rPr lang="en-US" altLang="zh-CN" sz="105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algn="r" fontAlgn="base"/>
                      <a:r>
                        <a:rPr lang="en-US" altLang="zh-CN" sz="105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50" b="0" i="0" dirty="0" smtClean="0">
                          <a:effectLst/>
                          <a:latin typeface="Consolas" panose="020B0609020204030204" pitchFamily="49" charset="0"/>
                        </a:rPr>
                        <a:t> Disassembly</a:t>
                      </a:r>
                      <a:r>
                        <a:rPr lang="en-US" sz="1050" b="0" i="0" dirty="0">
                          <a:effectLst/>
                          <a:latin typeface="Consolas" panose="020B0609020204030204" pitchFamily="49" charset="0"/>
                        </a:rPr>
                        <a:t> of section </a:t>
                      </a:r>
                      <a:r>
                        <a:rPr lang="en-US" sz="1050" b="0" i="0" dirty="0">
                          <a:solidFill>
                            <a:schemeClr val="accent5"/>
                          </a:solidFill>
                          <a:effectLst/>
                          <a:latin typeface="Consolas" panose="020B0609020204030204" pitchFamily="49" charset="0"/>
                        </a:rPr>
                        <a:t>.data</a:t>
                      </a:r>
                      <a:r>
                        <a:rPr lang="en-US" sz="1050" b="0" i="0" dirty="0">
                          <a:effectLst/>
                          <a:latin typeface="Consolas" panose="020B0609020204030204" pitchFamily="49" charset="0"/>
                        </a:rPr>
                        <a:t>:</a:t>
                      </a:r>
                    </a:p>
                    <a:p>
                      <a:pPr algn="l" fontAlgn="base"/>
                      <a:r>
                        <a:rPr lang="en-US" sz="1050" b="0" i="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  <a:p>
                      <a:pPr algn="l" fontAlgn="base"/>
                      <a:r>
                        <a:rPr lang="en-US" sz="1050" b="0" i="0" dirty="0" smtClean="0">
                          <a:effectLst/>
                          <a:latin typeface="Consolas" panose="020B0609020204030204" pitchFamily="49" charset="0"/>
                        </a:rPr>
                        <a:t> 0804a014</a:t>
                      </a:r>
                      <a:r>
                        <a:rPr lang="en-US" sz="1050" b="0" i="0" dirty="0">
                          <a:effectLst/>
                          <a:latin typeface="Consolas" panose="020B0609020204030204" pitchFamily="49" charset="0"/>
                        </a:rPr>
                        <a:t> &lt;__</a:t>
                      </a:r>
                      <a:r>
                        <a:rPr lang="en-US" sz="1050" b="0" i="0" dirty="0" err="1">
                          <a:effectLst/>
                          <a:latin typeface="Consolas" panose="020B0609020204030204" pitchFamily="49" charset="0"/>
                        </a:rPr>
                        <a:t>data_start</a:t>
                      </a:r>
                      <a:r>
                        <a:rPr lang="en-US" sz="1050" b="0" i="0" dirty="0">
                          <a:effectLst/>
                          <a:latin typeface="Consolas" panose="020B0609020204030204" pitchFamily="49" charset="0"/>
                        </a:rPr>
                        <a:t>&gt;:</a:t>
                      </a:r>
                    </a:p>
                    <a:p>
                      <a:pPr algn="l" fontAlgn="base"/>
                      <a:r>
                        <a:rPr lang="en-US" sz="1050" b="0" i="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050" b="0" i="0" dirty="0" smtClean="0">
                          <a:effectLst/>
                          <a:latin typeface="Consolas" panose="020B0609020204030204" pitchFamily="49" charset="0"/>
                        </a:rPr>
                        <a:t> 804a014</a:t>
                      </a:r>
                      <a:r>
                        <a:rPr lang="en-US" sz="1050" b="0" i="0" dirty="0">
                          <a:effectLst/>
                          <a:latin typeface="Consolas" panose="020B0609020204030204" pitchFamily="49" charset="0"/>
                        </a:rPr>
                        <a:t>:  00 </a:t>
                      </a:r>
                      <a:r>
                        <a:rPr lang="en-US" sz="1050" b="0" i="0" dirty="0" smtClean="0">
                          <a:effectLst/>
                          <a:latin typeface="Consolas" panose="020B0609020204030204" pitchFamily="49" charset="0"/>
                        </a:rPr>
                        <a:t>00        add</a:t>
                      </a:r>
                      <a:r>
                        <a:rPr lang="en-US" sz="1050" b="0" i="0" dirty="0">
                          <a:effectLst/>
                          <a:latin typeface="Consolas" panose="020B0609020204030204" pitchFamily="49" charset="0"/>
                        </a:rPr>
                        <a:t>    %al,(%</a:t>
                      </a:r>
                      <a:r>
                        <a:rPr lang="en-US" sz="1050" b="0" i="0" dirty="0" err="1">
                          <a:effectLst/>
                          <a:latin typeface="Consolas" panose="020B0609020204030204" pitchFamily="49" charset="0"/>
                        </a:rPr>
                        <a:t>eax</a:t>
                      </a:r>
                      <a:r>
                        <a:rPr lang="en-US" sz="1050" b="0" i="0" dirty="0" smtClean="0"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algn="l" fontAlgn="base"/>
                      <a:r>
                        <a:rPr lang="en-US" sz="1050" b="0" i="0" dirty="0" smtClean="0">
                          <a:effectLst/>
                          <a:latin typeface="Consolas" panose="020B0609020204030204" pitchFamily="49" charset="0"/>
                        </a:rPr>
                        <a:t>     ...</a:t>
                      </a:r>
                    </a:p>
                    <a:p>
                      <a:pPr algn="l" fontAlgn="base"/>
                      <a:r>
                        <a:rPr lang="en-US" sz="1050" b="0" i="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  <a:p>
                      <a:pPr algn="l" fontAlgn="base"/>
                      <a:r>
                        <a:rPr lang="en-US" sz="1050" b="0" i="0" dirty="0" smtClean="0">
                          <a:effectLst/>
                          <a:latin typeface="Consolas" panose="020B0609020204030204" pitchFamily="49" charset="0"/>
                        </a:rPr>
                        <a:t> Disassembly</a:t>
                      </a:r>
                      <a:r>
                        <a:rPr lang="en-US" sz="1050" b="0" i="0" dirty="0">
                          <a:effectLst/>
                          <a:latin typeface="Consolas" panose="020B0609020204030204" pitchFamily="49" charset="0"/>
                        </a:rPr>
                        <a:t> of section </a:t>
                      </a:r>
                      <a:r>
                        <a:rPr lang="en-US" sz="1050" b="0" i="0" dirty="0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</a:rPr>
                        <a:t>.text</a:t>
                      </a:r>
                      <a:r>
                        <a:rPr lang="en-US" sz="1050" b="0" i="0" dirty="0" smtClean="0"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endParaRPr lang="en-US" sz="1050" b="0" i="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l" fontAlgn="base"/>
                      <a:r>
                        <a:rPr lang="en-US" sz="1050" b="0" i="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  <a:p>
                      <a:pPr algn="l" fontAlgn="base"/>
                      <a:r>
                        <a:rPr lang="en-US" sz="1050" b="0" i="0" dirty="0" smtClean="0">
                          <a:effectLst/>
                          <a:latin typeface="Consolas" panose="020B0609020204030204" pitchFamily="49" charset="0"/>
                        </a:rPr>
                        <a:t> 08048310 &lt;_start&gt;:</a:t>
                      </a:r>
                    </a:p>
                    <a:p>
                      <a:pPr algn="l" fontAlgn="base"/>
                      <a:r>
                        <a:rPr lang="en-US" sz="1050" b="0" i="0" dirty="0" smtClean="0">
                          <a:effectLst/>
                          <a:latin typeface="Consolas" panose="020B0609020204030204" pitchFamily="49" charset="0"/>
                        </a:rPr>
                        <a:t>  8048310:	31 </a:t>
                      </a:r>
                      <a:r>
                        <a:rPr lang="en-US" sz="1050" b="0" i="0" dirty="0" err="1" smtClean="0">
                          <a:effectLst/>
                          <a:latin typeface="Consolas" panose="020B0609020204030204" pitchFamily="49" charset="0"/>
                        </a:rPr>
                        <a:t>ed</a:t>
                      </a:r>
                      <a:r>
                        <a:rPr lang="en-US" sz="1050" b="0" i="0" dirty="0" smtClean="0">
                          <a:effectLst/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sz="1050" b="0" i="0" dirty="0" err="1" smtClean="0">
                          <a:effectLst/>
                          <a:latin typeface="Consolas" panose="020B0609020204030204" pitchFamily="49" charset="0"/>
                        </a:rPr>
                        <a:t>xor</a:t>
                      </a:r>
                      <a:r>
                        <a:rPr lang="en-US" sz="1050" b="0" i="0" dirty="0" smtClean="0">
                          <a:effectLst/>
                          <a:latin typeface="Consolas" panose="020B0609020204030204" pitchFamily="49" charset="0"/>
                        </a:rPr>
                        <a:t>    %</a:t>
                      </a:r>
                      <a:r>
                        <a:rPr lang="en-US" sz="1050" b="0" i="0" dirty="0" err="1" smtClean="0">
                          <a:effectLst/>
                          <a:latin typeface="Consolas" panose="020B0609020204030204" pitchFamily="49" charset="0"/>
                        </a:rPr>
                        <a:t>ebp</a:t>
                      </a:r>
                      <a:r>
                        <a:rPr lang="en-US" sz="1050" b="0" i="0" dirty="0" smtClean="0">
                          <a:effectLst/>
                          <a:latin typeface="Consolas" panose="020B0609020204030204" pitchFamily="49" charset="0"/>
                        </a:rPr>
                        <a:t>,%</a:t>
                      </a:r>
                      <a:r>
                        <a:rPr lang="en-US" sz="1050" b="0" i="0" dirty="0" err="1" smtClean="0">
                          <a:effectLst/>
                          <a:latin typeface="Consolas" panose="020B0609020204030204" pitchFamily="49" charset="0"/>
                        </a:rPr>
                        <a:t>ebp</a:t>
                      </a:r>
                      <a:endParaRPr lang="en-US" sz="1050" b="0" i="0" dirty="0" smtClean="0"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l" fontAlgn="base"/>
                      <a:r>
                        <a:rPr lang="en-US" sz="1050" b="0" i="0" dirty="0" smtClean="0">
                          <a:effectLst/>
                          <a:latin typeface="Consolas" panose="020B0609020204030204" pitchFamily="49" charset="0"/>
                        </a:rPr>
                        <a:t>     ...</a:t>
                      </a:r>
                      <a:endParaRPr lang="en-US" sz="1050" b="0" i="0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7899503"/>
                  </a:ext>
                </a:extLst>
              </a:tr>
            </a:tbl>
          </a:graphicData>
        </a:graphic>
      </p:graphicFrame>
      <p:sp>
        <p:nvSpPr>
          <p:cNvPr id="29" name="矩形 28"/>
          <p:cNvSpPr/>
          <p:nvPr/>
        </p:nvSpPr>
        <p:spPr>
          <a:xfrm>
            <a:off x="381000" y="5167580"/>
            <a:ext cx="2276475" cy="3661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/>
              <a:t>objdump</a:t>
            </a:r>
            <a:r>
              <a:rPr lang="en-US" altLang="zh-CN" sz="1600" dirty="0" smtClean="0"/>
              <a:t>  -D </a:t>
            </a:r>
            <a:r>
              <a:rPr lang="en-US" altLang="zh-CN" sz="1600" dirty="0" err="1" smtClean="0"/>
              <a:t>a.out</a:t>
            </a:r>
            <a:r>
              <a:rPr lang="en-US" altLang="zh-CN" sz="1600" dirty="0" smtClean="0"/>
              <a:t> &gt; </a:t>
            </a:r>
            <a:r>
              <a:rPr lang="en-US" altLang="zh-CN" sz="1600" dirty="0" err="1" smtClean="0"/>
              <a:t>a.S</a:t>
            </a:r>
            <a:endParaRPr lang="zh-CN" altLang="en-US" sz="1600" dirty="0"/>
          </a:p>
        </p:txBody>
      </p:sp>
      <p:sp>
        <p:nvSpPr>
          <p:cNvPr id="30" name="圆角右箭头 29"/>
          <p:cNvSpPr/>
          <p:nvPr/>
        </p:nvSpPr>
        <p:spPr>
          <a:xfrm rot="10800000" flipH="1">
            <a:off x="1304927" y="3943770"/>
            <a:ext cx="1219198" cy="1158881"/>
          </a:xfrm>
          <a:prstGeom prst="bentArrow">
            <a:avLst>
              <a:gd name="adj1" fmla="val 11779"/>
              <a:gd name="adj2" fmla="val 12259"/>
              <a:gd name="adj3" fmla="val 25000"/>
              <a:gd name="adj4" fmla="val 6635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562475" y="4342369"/>
            <a:ext cx="466725" cy="198611"/>
          </a:xfrm>
          <a:prstGeom prst="rect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4576761" y="5294150"/>
            <a:ext cx="466725" cy="198611"/>
          </a:xfrm>
          <a:prstGeom prst="rect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5048249" y="3182822"/>
            <a:ext cx="381002" cy="177933"/>
          </a:xfrm>
          <a:prstGeom prst="rect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5029200" y="2401179"/>
            <a:ext cx="381002" cy="134936"/>
          </a:xfrm>
          <a:prstGeom prst="rect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箭头连接符 4"/>
          <p:cNvCxnSpPr>
            <a:stCxn id="26" idx="2"/>
            <a:endCxn id="28" idx="0"/>
          </p:cNvCxnSpPr>
          <p:nvPr/>
        </p:nvCxnSpPr>
        <p:spPr>
          <a:xfrm flipH="1">
            <a:off x="4795838" y="3360755"/>
            <a:ext cx="442912" cy="946967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7" idx="3"/>
            <a:endCxn id="22" idx="3"/>
          </p:cNvCxnSpPr>
          <p:nvPr/>
        </p:nvCxnSpPr>
        <p:spPr>
          <a:xfrm flipH="1">
            <a:off x="5043486" y="2468647"/>
            <a:ext cx="366716" cy="2924809"/>
          </a:xfrm>
          <a:prstGeom prst="curvedConnector3">
            <a:avLst>
              <a:gd name="adj1" fmla="val -62337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31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ELF</a:t>
            </a:r>
            <a:r>
              <a:rPr lang="zh-CN" altLang="en-US" dirty="0"/>
              <a:t>文件的基本组织方式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3366318"/>
              </p:ext>
            </p:extLst>
          </p:nvPr>
        </p:nvGraphicFramePr>
        <p:xfrm>
          <a:off x="238125" y="2167930"/>
          <a:ext cx="4029075" cy="1681161"/>
        </p:xfrm>
        <a:graphic>
          <a:graphicData uri="http://schemas.openxmlformats.org/drawingml/2006/table">
            <a:tbl>
              <a:tblPr/>
              <a:tblGrid>
                <a:gridCol w="149076">
                  <a:extLst>
                    <a:ext uri="{9D8B030D-6E8A-4147-A177-3AD203B41FA5}">
                      <a16:colId xmlns:a16="http://schemas.microsoft.com/office/drawing/2014/main" val="3247028275"/>
                    </a:ext>
                  </a:extLst>
                </a:gridCol>
                <a:gridCol w="3879999">
                  <a:extLst>
                    <a:ext uri="{9D8B030D-6E8A-4147-A177-3AD203B41FA5}">
                      <a16:colId xmlns:a16="http://schemas.microsoft.com/office/drawing/2014/main" val="1387206461"/>
                    </a:ext>
                  </a:extLst>
                </a:gridCol>
              </a:tblGrid>
              <a:tr h="1681161">
                <a:tc>
                  <a:txBody>
                    <a:bodyPr/>
                    <a:lstStyle/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8</a:t>
                      </a:r>
                    </a:p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algn="r" fontAlgn="base"/>
                      <a:r>
                        <a:rPr lang="en-US" altLang="zh-CN" sz="900" b="0" i="0" dirty="0" smtClean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  <a:endParaRPr lang="en-US" altLang="zh-CN" sz="900" b="0" i="0" dirty="0">
                        <a:solidFill>
                          <a:srgbClr val="AFAFAF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 Magic:   7f 45 4c 46 01 01 01 00 00 00 00 00 00 00 00 00 </a:t>
                      </a:r>
                    </a:p>
                    <a:p>
                      <a:pPr algn="l" fontAlgn="base"/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 ...</a:t>
                      </a:r>
                    </a:p>
                    <a:p>
                      <a:pPr algn="l" fontAlgn="base"/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9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Entry point address:               0x8048310</a:t>
                      </a:r>
                    </a:p>
                    <a:p>
                      <a:pPr algn="l" fontAlgn="base"/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900" b="0" i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Start of program headers:          52 (bytes into file)</a:t>
                      </a:r>
                    </a:p>
                    <a:p>
                      <a:pPr algn="l" fontAlgn="base"/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9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Start of section headers:          5976 (bytes into file)</a:t>
                      </a:r>
                    </a:p>
                    <a:p>
                      <a:pPr algn="l" fontAlgn="base"/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 ...</a:t>
                      </a:r>
                    </a:p>
                    <a:p>
                      <a:pPr algn="l" fontAlgn="base"/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 Size of this header:               52 (bytes)</a:t>
                      </a:r>
                    </a:p>
                    <a:p>
                      <a:pPr algn="l" fontAlgn="base"/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900" b="0" i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Size of program headers:           32 (bytes)</a:t>
                      </a:r>
                    </a:p>
                    <a:p>
                      <a:pPr algn="l" fontAlgn="base"/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900" b="0" i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Number of program headers:         9</a:t>
                      </a:r>
                    </a:p>
                    <a:p>
                      <a:pPr algn="l" fontAlgn="base"/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9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Size of section headers:           40 (bytes)</a:t>
                      </a:r>
                    </a:p>
                    <a:p>
                      <a:pPr algn="l" fontAlgn="base"/>
                      <a:r>
                        <a:rPr lang="en-US" sz="9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Number of section headers:         30</a:t>
                      </a:r>
                    </a:p>
                    <a:p>
                      <a:pPr algn="l" fontAlgn="base"/>
                      <a:r>
                        <a:rPr lang="en-US" sz="9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Section header string table index: 29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389113"/>
                  </a:ext>
                </a:extLst>
              </a:tr>
            </a:tbl>
          </a:graphicData>
        </a:graphic>
      </p:graphicFrame>
      <p:graphicFrame>
        <p:nvGraphicFramePr>
          <p:cNvPr id="5" name="内容占位符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3712323"/>
              </p:ext>
            </p:extLst>
          </p:nvPr>
        </p:nvGraphicFramePr>
        <p:xfrm>
          <a:off x="4391025" y="2705894"/>
          <a:ext cx="4600575" cy="808831"/>
        </p:xfrm>
        <a:graphic>
          <a:graphicData uri="http://schemas.openxmlformats.org/drawingml/2006/table">
            <a:tbl>
              <a:tblPr/>
              <a:tblGrid>
                <a:gridCol w="138017">
                  <a:extLst>
                    <a:ext uri="{9D8B030D-6E8A-4147-A177-3AD203B41FA5}">
                      <a16:colId xmlns:a16="http://schemas.microsoft.com/office/drawing/2014/main" val="59814970"/>
                    </a:ext>
                  </a:extLst>
                </a:gridCol>
                <a:gridCol w="4462558">
                  <a:extLst>
                    <a:ext uri="{9D8B030D-6E8A-4147-A177-3AD203B41FA5}">
                      <a16:colId xmlns:a16="http://schemas.microsoft.com/office/drawing/2014/main" val="2867758859"/>
                    </a:ext>
                  </a:extLst>
                </a:gridCol>
              </a:tblGrid>
              <a:tr h="808831">
                <a:tc>
                  <a:txBody>
                    <a:bodyPr/>
                    <a:lstStyle/>
                    <a:p>
                      <a:pPr algn="r" fontAlgn="base"/>
                      <a:r>
                        <a:rPr lang="en-US" altLang="zh-CN" sz="9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r" fontAlgn="base"/>
                      <a:r>
                        <a:rPr lang="en-US" altLang="zh-CN" sz="9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r" fontAlgn="base"/>
                      <a:r>
                        <a:rPr lang="en-US" altLang="zh-CN" sz="9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r" fontAlgn="base"/>
                      <a:r>
                        <a:rPr lang="en-US" altLang="zh-CN" sz="9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r" fontAlgn="base"/>
                      <a:r>
                        <a:rPr lang="en-US" altLang="zh-CN" sz="9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 Type    Offset   </a:t>
                      </a:r>
                      <a:r>
                        <a:rPr lang="en-US" sz="900" b="0" i="0" dirty="0" err="1">
                          <a:effectLst/>
                          <a:latin typeface="Consolas" panose="020B0609020204030204" pitchFamily="49" charset="0"/>
                        </a:rPr>
                        <a:t>VirtAddr</a:t>
                      </a:r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  </a:t>
                      </a:r>
                      <a:r>
                        <a:rPr lang="en-US" sz="900" b="0" i="0" dirty="0" err="1">
                          <a:effectLst/>
                          <a:latin typeface="Consolas" panose="020B0609020204030204" pitchFamily="49" charset="0"/>
                        </a:rPr>
                        <a:t>PhysAddr</a:t>
                      </a:r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  </a:t>
                      </a:r>
                      <a:r>
                        <a:rPr lang="en-US" sz="900" b="0" i="0" dirty="0" err="1">
                          <a:effectLst/>
                          <a:latin typeface="Consolas" panose="020B0609020204030204" pitchFamily="49" charset="0"/>
                        </a:rPr>
                        <a:t>FileSiz</a:t>
                      </a:r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900" b="0" i="0" dirty="0" err="1">
                          <a:effectLst/>
                          <a:latin typeface="Consolas" panose="020B0609020204030204" pitchFamily="49" charset="0"/>
                        </a:rPr>
                        <a:t>MemSiz</a:t>
                      </a:r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900" b="0" i="0" dirty="0" err="1">
                          <a:effectLst/>
                          <a:latin typeface="Consolas" panose="020B0609020204030204" pitchFamily="49" charset="0"/>
                        </a:rPr>
                        <a:t>Flg</a:t>
                      </a:r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Align</a:t>
                      </a:r>
                    </a:p>
                    <a:p>
                      <a:pPr algn="l" fontAlgn="base"/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 LOAD    0x000000 0x08048000 </a:t>
                      </a:r>
                      <a:r>
                        <a:rPr lang="en-US" sz="900" b="0" i="0" dirty="0" err="1">
                          <a:effectLst/>
                          <a:latin typeface="Consolas" panose="020B0609020204030204" pitchFamily="49" charset="0"/>
                        </a:rPr>
                        <a:t>0x08048000</a:t>
                      </a:r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0x00654 </a:t>
                      </a:r>
                      <a:r>
                        <a:rPr lang="en-US" sz="900" b="0" i="0" dirty="0" err="1">
                          <a:effectLst/>
                          <a:latin typeface="Consolas" panose="020B0609020204030204" pitchFamily="49" charset="0"/>
                        </a:rPr>
                        <a:t>0x00654</a:t>
                      </a:r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R E 0x1000</a:t>
                      </a:r>
                    </a:p>
                    <a:p>
                      <a:pPr algn="l" fontAlgn="base"/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 LOAD    0x000f0c 0x08049f0c </a:t>
                      </a:r>
                      <a:r>
                        <a:rPr lang="en-US" sz="900" b="0" i="0" dirty="0" err="1">
                          <a:effectLst/>
                          <a:latin typeface="Consolas" panose="020B0609020204030204" pitchFamily="49" charset="0"/>
                        </a:rPr>
                        <a:t>0x08049f0c</a:t>
                      </a:r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0x00110 0x00114 RW  0x1000</a:t>
                      </a:r>
                    </a:p>
                    <a:p>
                      <a:pPr algn="l" fontAlgn="base"/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 DYNAMIC 0x000f14 0x08049f14 </a:t>
                      </a:r>
                      <a:r>
                        <a:rPr lang="en-US" sz="900" b="0" i="0" dirty="0" err="1">
                          <a:effectLst/>
                          <a:latin typeface="Consolas" panose="020B0609020204030204" pitchFamily="49" charset="0"/>
                        </a:rPr>
                        <a:t>0x08049f14</a:t>
                      </a:r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0x000e8 </a:t>
                      </a:r>
                      <a:r>
                        <a:rPr lang="en-US" sz="900" b="0" i="0" dirty="0" err="1">
                          <a:effectLst/>
                          <a:latin typeface="Consolas" panose="020B0609020204030204" pitchFamily="49" charset="0"/>
                        </a:rPr>
                        <a:t>0x000e8</a:t>
                      </a:r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RW  0x4</a:t>
                      </a:r>
                    </a:p>
                    <a:p>
                      <a:pPr algn="l" fontAlgn="base"/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 NOTE    0x000168 0x08048168 </a:t>
                      </a:r>
                      <a:r>
                        <a:rPr lang="en-US" sz="900" b="0" i="0" dirty="0" err="1">
                          <a:effectLst/>
                          <a:latin typeface="Consolas" panose="020B0609020204030204" pitchFamily="49" charset="0"/>
                        </a:rPr>
                        <a:t>0x08048168</a:t>
                      </a:r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0x00044 </a:t>
                      </a:r>
                      <a:r>
                        <a:rPr lang="en-US" sz="900" b="0" i="0" dirty="0" err="1">
                          <a:effectLst/>
                          <a:latin typeface="Consolas" panose="020B0609020204030204" pitchFamily="49" charset="0"/>
                        </a:rPr>
                        <a:t>0x00044</a:t>
                      </a:r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R   0x4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5362903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5464969" y="2201312"/>
            <a:ext cx="2452686" cy="4371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Program headers</a:t>
            </a:r>
            <a:endParaRPr lang="zh-CN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4629150" y="3019208"/>
            <a:ext cx="4181475" cy="181191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66727" y="3138668"/>
            <a:ext cx="2905124" cy="147458"/>
          </a:xfrm>
          <a:prstGeom prst="rect">
            <a:avLst/>
          </a:prstGeom>
          <a:ln w="381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曲线连接符 8"/>
          <p:cNvCxnSpPr>
            <a:stCxn id="8" idx="3"/>
            <a:endCxn id="7" idx="1"/>
          </p:cNvCxnSpPr>
          <p:nvPr/>
        </p:nvCxnSpPr>
        <p:spPr>
          <a:xfrm flipV="1">
            <a:off x="3371851" y="3109804"/>
            <a:ext cx="1257299" cy="102593"/>
          </a:xfrm>
          <a:prstGeom prst="curvedConnector3">
            <a:avLst>
              <a:gd name="adj1" fmla="val 50000"/>
            </a:avLst>
          </a:prstGeom>
          <a:ln w="15875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4429126" y="2681713"/>
            <a:ext cx="228600" cy="234516"/>
          </a:xfrm>
          <a:prstGeom prst="rect">
            <a:avLst/>
          </a:prstGeom>
          <a:ln w="381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442914" y="2586374"/>
            <a:ext cx="3595686" cy="157620"/>
          </a:xfrm>
          <a:prstGeom prst="rect">
            <a:avLst/>
          </a:prstGeom>
          <a:ln w="381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曲线连接符 16"/>
          <p:cNvCxnSpPr>
            <a:stCxn id="16" idx="3"/>
            <a:endCxn id="15" idx="1"/>
          </p:cNvCxnSpPr>
          <p:nvPr/>
        </p:nvCxnSpPr>
        <p:spPr>
          <a:xfrm>
            <a:off x="4038600" y="2665184"/>
            <a:ext cx="390526" cy="133787"/>
          </a:xfrm>
          <a:prstGeom prst="curvedConnector3">
            <a:avLst>
              <a:gd name="adj1" fmla="val 50000"/>
            </a:avLst>
          </a:prstGeom>
          <a:ln w="15875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6208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ELF</a:t>
            </a:r>
            <a:r>
              <a:rPr lang="zh-CN" altLang="en-US" dirty="0"/>
              <a:t>文件的基本组织方式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/>
          </p:cNvGraphicFramePr>
          <p:nvPr/>
        </p:nvGraphicFramePr>
        <p:xfrm>
          <a:off x="238125" y="2167930"/>
          <a:ext cx="4029075" cy="1681161"/>
        </p:xfrm>
        <a:graphic>
          <a:graphicData uri="http://schemas.openxmlformats.org/drawingml/2006/table">
            <a:tbl>
              <a:tblPr/>
              <a:tblGrid>
                <a:gridCol w="149076">
                  <a:extLst>
                    <a:ext uri="{9D8B030D-6E8A-4147-A177-3AD203B41FA5}">
                      <a16:colId xmlns:a16="http://schemas.microsoft.com/office/drawing/2014/main" val="3247028275"/>
                    </a:ext>
                  </a:extLst>
                </a:gridCol>
                <a:gridCol w="3879999">
                  <a:extLst>
                    <a:ext uri="{9D8B030D-6E8A-4147-A177-3AD203B41FA5}">
                      <a16:colId xmlns:a16="http://schemas.microsoft.com/office/drawing/2014/main" val="1387206461"/>
                    </a:ext>
                  </a:extLst>
                </a:gridCol>
              </a:tblGrid>
              <a:tr h="1681161">
                <a:tc>
                  <a:txBody>
                    <a:bodyPr/>
                    <a:lstStyle/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8</a:t>
                      </a:r>
                    </a:p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algn="r" fontAlgn="base"/>
                      <a:r>
                        <a:rPr lang="en-US" altLang="zh-CN" sz="900" b="0" i="0" dirty="0" smtClean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  <a:endParaRPr lang="en-US" altLang="zh-CN" sz="900" b="0" i="0" dirty="0">
                        <a:solidFill>
                          <a:srgbClr val="AFAFAF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 Magic:   7f 45 4c 46 01 01 01 00 00 00 00 00 00 00 00 00 </a:t>
                      </a:r>
                    </a:p>
                    <a:p>
                      <a:pPr algn="l" fontAlgn="base"/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 ...</a:t>
                      </a:r>
                    </a:p>
                    <a:p>
                      <a:pPr algn="l" fontAlgn="base"/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9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Entry point address:               0x8048310</a:t>
                      </a:r>
                    </a:p>
                    <a:p>
                      <a:pPr algn="l" fontAlgn="base"/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900" b="0" i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Start of program headers:          52 (bytes into file)</a:t>
                      </a:r>
                    </a:p>
                    <a:p>
                      <a:pPr algn="l" fontAlgn="base"/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9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Start of section headers:          5976 (bytes into file)</a:t>
                      </a:r>
                    </a:p>
                    <a:p>
                      <a:pPr algn="l" fontAlgn="base"/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 ...</a:t>
                      </a:r>
                    </a:p>
                    <a:p>
                      <a:pPr algn="l" fontAlgn="base"/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 Size of this header:               52 (bytes)</a:t>
                      </a:r>
                    </a:p>
                    <a:p>
                      <a:pPr algn="l" fontAlgn="base"/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900" b="0" i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Size of program headers:           32 (bytes)</a:t>
                      </a:r>
                    </a:p>
                    <a:p>
                      <a:pPr algn="l" fontAlgn="base"/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900" b="0" i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Number of program headers:         9</a:t>
                      </a:r>
                    </a:p>
                    <a:p>
                      <a:pPr algn="l" fontAlgn="base"/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9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Size of section headers:           40 (bytes)</a:t>
                      </a:r>
                    </a:p>
                    <a:p>
                      <a:pPr algn="l" fontAlgn="base"/>
                      <a:r>
                        <a:rPr lang="en-US" sz="9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Number of section headers:         30</a:t>
                      </a:r>
                    </a:p>
                    <a:p>
                      <a:pPr algn="l" fontAlgn="base"/>
                      <a:r>
                        <a:rPr lang="en-US" sz="9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Section header string table index: 29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389113"/>
                  </a:ext>
                </a:extLst>
              </a:tr>
            </a:tbl>
          </a:graphicData>
        </a:graphic>
      </p:graphicFrame>
      <p:graphicFrame>
        <p:nvGraphicFramePr>
          <p:cNvPr id="5" name="内容占位符 9"/>
          <p:cNvGraphicFramePr>
            <a:graphicFrameLocks/>
          </p:cNvGraphicFramePr>
          <p:nvPr/>
        </p:nvGraphicFramePr>
        <p:xfrm>
          <a:off x="4391025" y="2705894"/>
          <a:ext cx="4600575" cy="808831"/>
        </p:xfrm>
        <a:graphic>
          <a:graphicData uri="http://schemas.openxmlformats.org/drawingml/2006/table">
            <a:tbl>
              <a:tblPr/>
              <a:tblGrid>
                <a:gridCol w="138017">
                  <a:extLst>
                    <a:ext uri="{9D8B030D-6E8A-4147-A177-3AD203B41FA5}">
                      <a16:colId xmlns:a16="http://schemas.microsoft.com/office/drawing/2014/main" val="59814970"/>
                    </a:ext>
                  </a:extLst>
                </a:gridCol>
                <a:gridCol w="4462558">
                  <a:extLst>
                    <a:ext uri="{9D8B030D-6E8A-4147-A177-3AD203B41FA5}">
                      <a16:colId xmlns:a16="http://schemas.microsoft.com/office/drawing/2014/main" val="2867758859"/>
                    </a:ext>
                  </a:extLst>
                </a:gridCol>
              </a:tblGrid>
              <a:tr h="808831">
                <a:tc>
                  <a:txBody>
                    <a:bodyPr/>
                    <a:lstStyle/>
                    <a:p>
                      <a:pPr algn="r" fontAlgn="base"/>
                      <a:r>
                        <a:rPr lang="en-US" altLang="zh-CN" sz="9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r" fontAlgn="base"/>
                      <a:r>
                        <a:rPr lang="en-US" altLang="zh-CN" sz="9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r" fontAlgn="base"/>
                      <a:r>
                        <a:rPr lang="en-US" altLang="zh-CN" sz="9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r" fontAlgn="base"/>
                      <a:r>
                        <a:rPr lang="en-US" altLang="zh-CN" sz="9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r" fontAlgn="base"/>
                      <a:r>
                        <a:rPr lang="en-US" altLang="zh-CN" sz="9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 Type    Offset   </a:t>
                      </a:r>
                      <a:r>
                        <a:rPr lang="en-US" sz="900" b="0" i="0" dirty="0" err="1">
                          <a:effectLst/>
                          <a:latin typeface="Consolas" panose="020B0609020204030204" pitchFamily="49" charset="0"/>
                        </a:rPr>
                        <a:t>VirtAddr</a:t>
                      </a:r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  </a:t>
                      </a:r>
                      <a:r>
                        <a:rPr lang="en-US" sz="900" b="0" i="0" dirty="0" err="1">
                          <a:effectLst/>
                          <a:latin typeface="Consolas" panose="020B0609020204030204" pitchFamily="49" charset="0"/>
                        </a:rPr>
                        <a:t>PhysAddr</a:t>
                      </a:r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  </a:t>
                      </a:r>
                      <a:r>
                        <a:rPr lang="en-US" sz="900" b="0" i="0" dirty="0" err="1">
                          <a:effectLst/>
                          <a:latin typeface="Consolas" panose="020B0609020204030204" pitchFamily="49" charset="0"/>
                        </a:rPr>
                        <a:t>FileSiz</a:t>
                      </a:r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900" b="0" i="0" dirty="0" err="1">
                          <a:effectLst/>
                          <a:latin typeface="Consolas" panose="020B0609020204030204" pitchFamily="49" charset="0"/>
                        </a:rPr>
                        <a:t>MemSiz</a:t>
                      </a:r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900" b="0" i="0" dirty="0" err="1">
                          <a:effectLst/>
                          <a:latin typeface="Consolas" panose="020B0609020204030204" pitchFamily="49" charset="0"/>
                        </a:rPr>
                        <a:t>Flg</a:t>
                      </a:r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Align</a:t>
                      </a:r>
                    </a:p>
                    <a:p>
                      <a:pPr algn="l" fontAlgn="base"/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 LOAD    0x000000 0x08048000 </a:t>
                      </a:r>
                      <a:r>
                        <a:rPr lang="en-US" sz="900" b="0" i="0" dirty="0" err="1">
                          <a:effectLst/>
                          <a:latin typeface="Consolas" panose="020B0609020204030204" pitchFamily="49" charset="0"/>
                        </a:rPr>
                        <a:t>0x08048000</a:t>
                      </a:r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0x00654 </a:t>
                      </a:r>
                      <a:r>
                        <a:rPr lang="en-US" sz="900" b="0" i="0" dirty="0" err="1">
                          <a:effectLst/>
                          <a:latin typeface="Consolas" panose="020B0609020204030204" pitchFamily="49" charset="0"/>
                        </a:rPr>
                        <a:t>0x00654</a:t>
                      </a:r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R E 0x1000</a:t>
                      </a:r>
                    </a:p>
                    <a:p>
                      <a:pPr algn="l" fontAlgn="base"/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 LOAD    0x000f0c 0x08049f0c </a:t>
                      </a:r>
                      <a:r>
                        <a:rPr lang="en-US" sz="900" b="0" i="0" dirty="0" err="1">
                          <a:effectLst/>
                          <a:latin typeface="Consolas" panose="020B0609020204030204" pitchFamily="49" charset="0"/>
                        </a:rPr>
                        <a:t>0x08049f0c</a:t>
                      </a:r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0x00110 0x00114 RW  0x1000</a:t>
                      </a:r>
                    </a:p>
                    <a:p>
                      <a:pPr algn="l" fontAlgn="base"/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 DYNAMIC 0x000f14 0x08049f14 </a:t>
                      </a:r>
                      <a:r>
                        <a:rPr lang="en-US" sz="900" b="0" i="0" dirty="0" err="1">
                          <a:effectLst/>
                          <a:latin typeface="Consolas" panose="020B0609020204030204" pitchFamily="49" charset="0"/>
                        </a:rPr>
                        <a:t>0x08049f14</a:t>
                      </a:r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0x000e8 </a:t>
                      </a:r>
                      <a:r>
                        <a:rPr lang="en-US" sz="900" b="0" i="0" dirty="0" err="1">
                          <a:effectLst/>
                          <a:latin typeface="Consolas" panose="020B0609020204030204" pitchFamily="49" charset="0"/>
                        </a:rPr>
                        <a:t>0x000e8</a:t>
                      </a:r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RW  0x4</a:t>
                      </a:r>
                    </a:p>
                    <a:p>
                      <a:pPr algn="l" fontAlgn="base"/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 NOTE    0x000168 0x08048168 </a:t>
                      </a:r>
                      <a:r>
                        <a:rPr lang="en-US" sz="900" b="0" i="0" dirty="0" err="1">
                          <a:effectLst/>
                          <a:latin typeface="Consolas" panose="020B0609020204030204" pitchFamily="49" charset="0"/>
                        </a:rPr>
                        <a:t>0x08048168</a:t>
                      </a:r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0x00044 </a:t>
                      </a:r>
                      <a:r>
                        <a:rPr lang="en-US" sz="900" b="0" i="0" dirty="0" err="1">
                          <a:effectLst/>
                          <a:latin typeface="Consolas" panose="020B0609020204030204" pitchFamily="49" charset="0"/>
                        </a:rPr>
                        <a:t>0x00044</a:t>
                      </a:r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R   0x4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5362903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5464969" y="2201312"/>
            <a:ext cx="2452686" cy="4371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Program headers</a:t>
            </a:r>
            <a:endParaRPr lang="zh-CN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4629150" y="3019208"/>
            <a:ext cx="4181475" cy="181191"/>
          </a:xfrm>
          <a:prstGeom prst="rect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66727" y="3138668"/>
            <a:ext cx="2905124" cy="147458"/>
          </a:xfrm>
          <a:prstGeom prst="rect">
            <a:avLst/>
          </a:prstGeom>
          <a:ln w="381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曲线连接符 8"/>
          <p:cNvCxnSpPr>
            <a:stCxn id="8" idx="3"/>
            <a:endCxn id="7" idx="1"/>
          </p:cNvCxnSpPr>
          <p:nvPr/>
        </p:nvCxnSpPr>
        <p:spPr>
          <a:xfrm flipV="1">
            <a:off x="3371851" y="3109804"/>
            <a:ext cx="1257299" cy="102593"/>
          </a:xfrm>
          <a:prstGeom prst="curvedConnector3">
            <a:avLst>
              <a:gd name="adj1" fmla="val 50000"/>
            </a:avLst>
          </a:prstGeom>
          <a:ln w="15875">
            <a:solidFill>
              <a:schemeClr val="bg2">
                <a:lumMod val="9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4429126" y="2681713"/>
            <a:ext cx="228600" cy="234516"/>
          </a:xfrm>
          <a:prstGeom prst="rect">
            <a:avLst/>
          </a:prstGeom>
          <a:ln w="381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442914" y="2586374"/>
            <a:ext cx="3595686" cy="157620"/>
          </a:xfrm>
          <a:prstGeom prst="rect">
            <a:avLst/>
          </a:prstGeom>
          <a:ln w="381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曲线连接符 16"/>
          <p:cNvCxnSpPr>
            <a:stCxn id="16" idx="3"/>
            <a:endCxn id="15" idx="1"/>
          </p:cNvCxnSpPr>
          <p:nvPr/>
        </p:nvCxnSpPr>
        <p:spPr>
          <a:xfrm>
            <a:off x="4038600" y="2665184"/>
            <a:ext cx="390526" cy="133787"/>
          </a:xfrm>
          <a:prstGeom prst="curvedConnector3">
            <a:avLst>
              <a:gd name="adj1" fmla="val 50000"/>
            </a:avLst>
          </a:prstGeom>
          <a:ln w="15875">
            <a:solidFill>
              <a:schemeClr val="bg2">
                <a:lumMod val="9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内容占位符 13"/>
          <p:cNvGraphicFramePr>
            <a:graphicFrameLocks/>
          </p:cNvGraphicFramePr>
          <p:nvPr/>
        </p:nvGraphicFramePr>
        <p:xfrm>
          <a:off x="1709738" y="4495756"/>
          <a:ext cx="5248275" cy="1266031"/>
        </p:xfrm>
        <a:graphic>
          <a:graphicData uri="http://schemas.openxmlformats.org/drawingml/2006/table">
            <a:tbl>
              <a:tblPr/>
              <a:tblGrid>
                <a:gridCol w="157448">
                  <a:extLst>
                    <a:ext uri="{9D8B030D-6E8A-4147-A177-3AD203B41FA5}">
                      <a16:colId xmlns:a16="http://schemas.microsoft.com/office/drawing/2014/main" val="1415516054"/>
                    </a:ext>
                  </a:extLst>
                </a:gridCol>
                <a:gridCol w="5090827">
                  <a:extLst>
                    <a:ext uri="{9D8B030D-6E8A-4147-A177-3AD203B41FA5}">
                      <a16:colId xmlns:a16="http://schemas.microsoft.com/office/drawing/2014/main" val="3627379881"/>
                    </a:ext>
                  </a:extLst>
                </a:gridCol>
              </a:tblGrid>
              <a:tr h="1266031">
                <a:tc>
                  <a:txBody>
                    <a:bodyPr/>
                    <a:lstStyle/>
                    <a:p>
                      <a:pPr algn="r" fontAlgn="base"/>
                      <a:r>
                        <a:rPr lang="en-US" altLang="zh-CN" sz="10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r" fontAlgn="base"/>
                      <a:r>
                        <a:rPr lang="en-US" altLang="zh-CN" sz="10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r" fontAlgn="base"/>
                      <a:r>
                        <a:rPr lang="en-US" altLang="zh-CN" sz="10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r" fontAlgn="base"/>
                      <a:r>
                        <a:rPr lang="en-US" altLang="zh-CN" sz="10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r" fontAlgn="base"/>
                      <a:r>
                        <a:rPr lang="en-US" altLang="zh-CN" sz="10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algn="r" fontAlgn="base"/>
                      <a:r>
                        <a:rPr lang="en-US" altLang="zh-CN" sz="10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algn="r" fontAlgn="base"/>
                      <a:r>
                        <a:rPr lang="en-US" altLang="zh-CN" sz="10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0" i="0" dirty="0" smtClean="0">
                          <a:effectLst/>
                          <a:latin typeface="Consolas" panose="020B0609020204030204" pitchFamily="49" charset="0"/>
                        </a:rPr>
                        <a:t> Section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Headers:</a:t>
                      </a:r>
                    </a:p>
                    <a:p>
                      <a:pPr algn="l" fontAlgn="base"/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 [</a:t>
                      </a:r>
                      <a:r>
                        <a:rPr lang="en-US" sz="1000" b="0" i="0" dirty="0" err="1">
                          <a:effectLst/>
                          <a:latin typeface="Consolas" panose="020B0609020204030204" pitchFamily="49" charset="0"/>
                        </a:rPr>
                        <a:t>Nr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] Name        </a:t>
                      </a:r>
                      <a:r>
                        <a:rPr lang="en-US" sz="1000" b="0" i="0" dirty="0" smtClean="0">
                          <a:effectLst/>
                          <a:latin typeface="Consolas" panose="020B0609020204030204" pitchFamily="49" charset="0"/>
                        </a:rPr>
                        <a:t>Type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      </a:t>
                      </a:r>
                      <a:r>
                        <a:rPr lang="en-US" sz="1000" b="0" i="0" dirty="0" err="1" smtClean="0">
                          <a:effectLst/>
                          <a:latin typeface="Consolas" panose="020B0609020204030204" pitchFamily="49" charset="0"/>
                        </a:rPr>
                        <a:t>Addr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    Off    Size   ES </a:t>
                      </a:r>
                      <a:r>
                        <a:rPr lang="en-US" sz="1000" b="0" i="0" dirty="0" err="1">
                          <a:effectLst/>
                          <a:latin typeface="Consolas" panose="020B0609020204030204" pitchFamily="49" charset="0"/>
                        </a:rPr>
                        <a:t>Flg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Lk </a:t>
                      </a:r>
                      <a:r>
                        <a:rPr lang="en-US" sz="1000" b="0" i="0" dirty="0" err="1">
                          <a:effectLst/>
                          <a:latin typeface="Consolas" panose="020B0609020204030204" pitchFamily="49" charset="0"/>
                        </a:rPr>
                        <a:t>Inf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Al</a:t>
                      </a:r>
                    </a:p>
                    <a:p>
                      <a:pPr algn="l" fontAlgn="base"/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 [19] .</a:t>
                      </a:r>
                      <a:r>
                        <a:rPr lang="en-US" sz="1000" b="0" i="0" dirty="0" err="1">
                          <a:effectLst/>
                          <a:latin typeface="Consolas" panose="020B0609020204030204" pitchFamily="49" charset="0"/>
                        </a:rPr>
                        <a:t>init_array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000" b="0" i="0" dirty="0" smtClean="0">
                          <a:effectLst/>
                          <a:latin typeface="Consolas" panose="020B0609020204030204" pitchFamily="49" charset="0"/>
                        </a:rPr>
                        <a:t>INIT_ARRAY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000" b="0" i="0" dirty="0" smtClean="0">
                          <a:effectLst/>
                          <a:latin typeface="Consolas" panose="020B0609020204030204" pitchFamily="49" charset="0"/>
                        </a:rPr>
                        <a:t>08049f0c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000f0c 000004 04  WA  0   0  4</a:t>
                      </a:r>
                    </a:p>
                    <a:p>
                      <a:pPr algn="l" fontAlgn="base"/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 [20] .</a:t>
                      </a:r>
                      <a:r>
                        <a:rPr lang="en-US" sz="1000" b="0" i="0" dirty="0" err="1">
                          <a:effectLst/>
                          <a:latin typeface="Consolas" panose="020B0609020204030204" pitchFamily="49" charset="0"/>
                        </a:rPr>
                        <a:t>fini_array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000" b="0" i="0" dirty="0" smtClean="0">
                          <a:effectLst/>
                          <a:latin typeface="Consolas" panose="020B0609020204030204" pitchFamily="49" charset="0"/>
                        </a:rPr>
                        <a:t>FINI_ARRAY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000" b="0" i="0" dirty="0" smtClean="0">
                          <a:effectLst/>
                          <a:latin typeface="Consolas" panose="020B0609020204030204" pitchFamily="49" charset="0"/>
                        </a:rPr>
                        <a:t>08049f10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000f10 000004 04  WA  0   0  4</a:t>
                      </a:r>
                    </a:p>
                    <a:p>
                      <a:pPr algn="l" fontAlgn="base"/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 [21] .dynamic    </a:t>
                      </a:r>
                      <a:r>
                        <a:rPr lang="en-US" sz="1000" b="0" i="0" dirty="0" err="1" smtClean="0">
                          <a:effectLst/>
                          <a:latin typeface="Consolas" panose="020B0609020204030204" pitchFamily="49" charset="0"/>
                        </a:rPr>
                        <a:t>DYNAMIC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000" b="0" i="0" dirty="0" smtClean="0">
                          <a:effectLst/>
                          <a:latin typeface="Consolas" panose="020B0609020204030204" pitchFamily="49" charset="0"/>
                        </a:rPr>
                        <a:t>08049f14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000f14 0000e8 08  WA  6   0  4</a:t>
                      </a:r>
                    </a:p>
                    <a:p>
                      <a:pPr algn="l" fontAlgn="base"/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 [22] .got        </a:t>
                      </a:r>
                      <a:r>
                        <a:rPr lang="en-US" sz="1000" b="0" i="0" dirty="0" smtClean="0">
                          <a:effectLst/>
                          <a:latin typeface="Consolas" panose="020B0609020204030204" pitchFamily="49" charset="0"/>
                        </a:rPr>
                        <a:t>PROGBITS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  </a:t>
                      </a:r>
                      <a:r>
                        <a:rPr lang="en-US" sz="1000" b="0" i="0" dirty="0" smtClean="0">
                          <a:effectLst/>
                          <a:latin typeface="Consolas" panose="020B0609020204030204" pitchFamily="49" charset="0"/>
                        </a:rPr>
                        <a:t>08049ffc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000ffc 000004 04  WA  0   0  4</a:t>
                      </a:r>
                    </a:p>
                    <a:p>
                      <a:pPr algn="l" fontAlgn="base"/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 [23] .</a:t>
                      </a:r>
                      <a:r>
                        <a:rPr lang="en-US" sz="1000" b="0" i="0" dirty="0" err="1">
                          <a:effectLst/>
                          <a:latin typeface="Consolas" panose="020B0609020204030204" pitchFamily="49" charset="0"/>
                        </a:rPr>
                        <a:t>got.plt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000" b="0" i="0" dirty="0" smtClean="0">
                          <a:effectLst/>
                          <a:latin typeface="Consolas" panose="020B0609020204030204" pitchFamily="49" charset="0"/>
                        </a:rPr>
                        <a:t>PROGBITS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  </a:t>
                      </a:r>
                      <a:r>
                        <a:rPr lang="en-US" sz="1000" b="0" i="0" dirty="0" smtClean="0">
                          <a:effectLst/>
                          <a:latin typeface="Consolas" panose="020B0609020204030204" pitchFamily="49" charset="0"/>
                        </a:rPr>
                        <a:t>0804a000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001000 000014 04  WA  0   0  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9254007"/>
                  </a:ext>
                </a:extLst>
              </a:tr>
            </a:tbl>
          </a:graphicData>
        </a:graphic>
      </p:graphicFrame>
      <p:sp>
        <p:nvSpPr>
          <p:cNvPr id="26" name="矩形 25"/>
          <p:cNvSpPr/>
          <p:nvPr/>
        </p:nvSpPr>
        <p:spPr>
          <a:xfrm>
            <a:off x="5124450" y="3017831"/>
            <a:ext cx="581025" cy="182568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7081839" y="3017831"/>
            <a:ext cx="538162" cy="182568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4538663" y="4738839"/>
            <a:ext cx="995361" cy="928536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曲线连接符 28"/>
          <p:cNvCxnSpPr>
            <a:stCxn id="28" idx="0"/>
            <a:endCxn id="27" idx="2"/>
          </p:cNvCxnSpPr>
          <p:nvPr/>
        </p:nvCxnSpPr>
        <p:spPr>
          <a:xfrm rot="5400000" flipH="1" flipV="1">
            <a:off x="5422032" y="2809950"/>
            <a:ext cx="1538439" cy="2319338"/>
          </a:xfrm>
          <a:prstGeom prst="curvedConnector3">
            <a:avLst>
              <a:gd name="adj1" fmla="val 50000"/>
            </a:avLst>
          </a:prstGeom>
          <a:ln w="158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/>
          <p:cNvSpPr/>
          <p:nvPr/>
        </p:nvSpPr>
        <p:spPr>
          <a:xfrm>
            <a:off x="6282952" y="3959172"/>
            <a:ext cx="9950" cy="9045"/>
          </a:xfrm>
          <a:prstGeom prst="ellips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曲线连接符 33"/>
          <p:cNvCxnSpPr>
            <a:stCxn id="33" idx="1"/>
            <a:endCxn id="26" idx="2"/>
          </p:cNvCxnSpPr>
          <p:nvPr/>
        </p:nvCxnSpPr>
        <p:spPr>
          <a:xfrm rot="16200000" flipV="1">
            <a:off x="5469637" y="3145725"/>
            <a:ext cx="760098" cy="869446"/>
          </a:xfrm>
          <a:prstGeom prst="curvedConnector3">
            <a:avLst>
              <a:gd name="adj1" fmla="val 50000"/>
            </a:avLst>
          </a:prstGeom>
          <a:ln w="158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5868066" y="4049984"/>
            <a:ext cx="2503740" cy="6212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性质一样的多个</a:t>
            </a:r>
            <a:r>
              <a:rPr lang="en-US" altLang="zh-CN" sz="1200" dirty="0" smtClean="0"/>
              <a:t>section</a:t>
            </a:r>
            <a:r>
              <a:rPr lang="zh-CN" altLang="en-US" sz="1200" dirty="0" smtClean="0"/>
              <a:t>常被打包在一个</a:t>
            </a:r>
            <a:r>
              <a:rPr lang="en-US" altLang="zh-CN" sz="1200" dirty="0" smtClean="0"/>
              <a:t>segment</a:t>
            </a:r>
            <a:r>
              <a:rPr lang="zh-CN" altLang="en-US" sz="1200" dirty="0" smtClean="0"/>
              <a:t>中，方便一起处理，（比如一起加载）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73621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3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ELF</a:t>
            </a:r>
            <a:r>
              <a:rPr lang="zh-CN" altLang="en-US" dirty="0"/>
              <a:t>文件的基本组织方式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4079921"/>
              </p:ext>
            </p:extLst>
          </p:nvPr>
        </p:nvGraphicFramePr>
        <p:xfrm>
          <a:off x="238125" y="2167930"/>
          <a:ext cx="4029075" cy="1681161"/>
        </p:xfrm>
        <a:graphic>
          <a:graphicData uri="http://schemas.openxmlformats.org/drawingml/2006/table">
            <a:tbl>
              <a:tblPr/>
              <a:tblGrid>
                <a:gridCol w="149076">
                  <a:extLst>
                    <a:ext uri="{9D8B030D-6E8A-4147-A177-3AD203B41FA5}">
                      <a16:colId xmlns:a16="http://schemas.microsoft.com/office/drawing/2014/main" val="3247028275"/>
                    </a:ext>
                  </a:extLst>
                </a:gridCol>
                <a:gridCol w="3879999">
                  <a:extLst>
                    <a:ext uri="{9D8B030D-6E8A-4147-A177-3AD203B41FA5}">
                      <a16:colId xmlns:a16="http://schemas.microsoft.com/office/drawing/2014/main" val="1387206461"/>
                    </a:ext>
                  </a:extLst>
                </a:gridCol>
              </a:tblGrid>
              <a:tr h="1681161">
                <a:tc>
                  <a:txBody>
                    <a:bodyPr/>
                    <a:lstStyle/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8</a:t>
                      </a:r>
                    </a:p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algn="r" fontAlgn="base"/>
                      <a:r>
                        <a:rPr lang="en-US" altLang="zh-CN" sz="900" b="0" i="0" dirty="0" smtClean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  <a:endParaRPr lang="en-US" altLang="zh-CN" sz="900" b="0" i="0" dirty="0">
                        <a:solidFill>
                          <a:srgbClr val="AFAFAF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 Magic:   7f 45 4c 46 01 01 01 00 00 00 00 00 00 00 00 00 </a:t>
                      </a:r>
                    </a:p>
                    <a:p>
                      <a:pPr algn="l" fontAlgn="base"/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 ...</a:t>
                      </a:r>
                    </a:p>
                    <a:p>
                      <a:pPr algn="l" fontAlgn="base"/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9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Entry point address:               0x8048310</a:t>
                      </a:r>
                    </a:p>
                    <a:p>
                      <a:pPr algn="l" fontAlgn="base"/>
                      <a:r>
                        <a:rPr lang="en-US" sz="9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Start of program headers:          52 (bytes into file)</a:t>
                      </a:r>
                    </a:p>
                    <a:p>
                      <a:pPr algn="l" fontAlgn="base"/>
                      <a:r>
                        <a:rPr lang="en-US" sz="9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Start of section headers:          5976 (bytes into file)</a:t>
                      </a:r>
                    </a:p>
                    <a:p>
                      <a:pPr algn="l" fontAlgn="base"/>
                      <a:r>
                        <a:rPr lang="en-US" sz="9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...</a:t>
                      </a:r>
                    </a:p>
                    <a:p>
                      <a:pPr algn="l" fontAlgn="base"/>
                      <a:r>
                        <a:rPr lang="en-US" sz="9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Size of this header:               52 (bytes)</a:t>
                      </a:r>
                    </a:p>
                    <a:p>
                      <a:pPr algn="l" fontAlgn="base"/>
                      <a:r>
                        <a:rPr lang="en-US" sz="9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Size of program headers:           32 (bytes)</a:t>
                      </a:r>
                    </a:p>
                    <a:p>
                      <a:pPr algn="l" fontAlgn="base"/>
                      <a:r>
                        <a:rPr lang="en-US" sz="9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Number of program headers:         9</a:t>
                      </a:r>
                    </a:p>
                    <a:p>
                      <a:pPr algn="l" fontAlgn="base"/>
                      <a:r>
                        <a:rPr lang="en-US" sz="9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Size of section headers:           40 (bytes)</a:t>
                      </a:r>
                    </a:p>
                    <a:p>
                      <a:pPr algn="l" fontAlgn="base"/>
                      <a:r>
                        <a:rPr lang="en-US" sz="9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Number of section headers:         30</a:t>
                      </a:r>
                    </a:p>
                    <a:p>
                      <a:pPr algn="l" fontAlgn="base"/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900" b="0" i="0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</a:rPr>
                        <a:t>Section header string table index: 29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389113"/>
                  </a:ext>
                </a:extLst>
              </a:tr>
            </a:tbl>
          </a:graphicData>
        </a:graphic>
      </p:graphicFrame>
      <p:graphicFrame>
        <p:nvGraphicFramePr>
          <p:cNvPr id="5" name="内容占位符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4816776"/>
              </p:ext>
            </p:extLst>
          </p:nvPr>
        </p:nvGraphicFramePr>
        <p:xfrm>
          <a:off x="4457700" y="1972470"/>
          <a:ext cx="4400550" cy="1920240"/>
        </p:xfrm>
        <a:graphic>
          <a:graphicData uri="http://schemas.openxmlformats.org/drawingml/2006/table">
            <a:tbl>
              <a:tblPr/>
              <a:tblGrid>
                <a:gridCol w="162821">
                  <a:extLst>
                    <a:ext uri="{9D8B030D-6E8A-4147-A177-3AD203B41FA5}">
                      <a16:colId xmlns:a16="http://schemas.microsoft.com/office/drawing/2014/main" val="1507110278"/>
                    </a:ext>
                  </a:extLst>
                </a:gridCol>
                <a:gridCol w="4237729">
                  <a:extLst>
                    <a:ext uri="{9D8B030D-6E8A-4147-A177-3AD203B41FA5}">
                      <a16:colId xmlns:a16="http://schemas.microsoft.com/office/drawing/2014/main" val="4084601191"/>
                    </a:ext>
                  </a:extLst>
                </a:gridCol>
              </a:tblGrid>
              <a:tr h="1551780">
                <a:tc>
                  <a:txBody>
                    <a:bodyPr/>
                    <a:lstStyle/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8</a:t>
                      </a:r>
                    </a:p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algn="r" fontAlgn="base"/>
                      <a:r>
                        <a:rPr lang="en-US" altLang="zh-CN" sz="900" b="0" i="0" dirty="0" smtClean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algn="r" fontAlgn="base"/>
                      <a:r>
                        <a:rPr lang="en-US" altLang="zh-CN" sz="900" b="0" i="0" dirty="0" smtClean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algn="r" fontAlgn="base"/>
                      <a:r>
                        <a:rPr lang="en-US" altLang="zh-CN" sz="900" b="0" i="0" dirty="0" smtClean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algn="r" fontAlgn="base"/>
                      <a:r>
                        <a:rPr lang="en-US" altLang="zh-CN" sz="900" b="0" i="0" dirty="0" smtClean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  <a:endParaRPr lang="en-US" altLang="zh-CN" sz="900" b="0" i="0" dirty="0">
                        <a:solidFill>
                          <a:srgbClr val="AFAFAF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 [</a:t>
                      </a:r>
                      <a:r>
                        <a:rPr lang="en-US" sz="900" b="0" i="0" dirty="0" err="1">
                          <a:effectLst/>
                          <a:latin typeface="Consolas" panose="020B0609020204030204" pitchFamily="49" charset="0"/>
                        </a:rPr>
                        <a:t>Nr</a:t>
                      </a:r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] Name      Type     </a:t>
                      </a:r>
                      <a:r>
                        <a:rPr lang="en-US" sz="900" b="0" i="0" dirty="0" err="1">
                          <a:effectLst/>
                          <a:latin typeface="Consolas" panose="020B0609020204030204" pitchFamily="49" charset="0"/>
                        </a:rPr>
                        <a:t>Addr</a:t>
                      </a:r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    Off    Size   ES </a:t>
                      </a:r>
                      <a:r>
                        <a:rPr lang="en-US" sz="900" b="0" i="0" dirty="0" err="1">
                          <a:effectLst/>
                          <a:latin typeface="Consolas" panose="020B0609020204030204" pitchFamily="49" charset="0"/>
                        </a:rPr>
                        <a:t>Flg</a:t>
                      </a:r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Lk </a:t>
                      </a:r>
                      <a:r>
                        <a:rPr lang="en-US" sz="900" b="0" i="0" dirty="0" err="1">
                          <a:effectLst/>
                          <a:latin typeface="Consolas" panose="020B0609020204030204" pitchFamily="49" charset="0"/>
                        </a:rPr>
                        <a:t>Inf</a:t>
                      </a:r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Al</a:t>
                      </a:r>
                    </a:p>
                    <a:p>
                      <a:pPr algn="l" fontAlgn="base"/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 [ 0]           NULL     00000000 000000 000000 00      0   0  0</a:t>
                      </a:r>
                    </a:p>
                    <a:p>
                      <a:pPr algn="l" fontAlgn="base"/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900" b="0" i="0" dirty="0" smtClean="0">
                          <a:effectLst/>
                          <a:latin typeface="Consolas" panose="020B0609020204030204" pitchFamily="49" charset="0"/>
                        </a:rPr>
                        <a:t>...</a:t>
                      </a:r>
                    </a:p>
                    <a:p>
                      <a:pPr algn="l" fontAlgn="base"/>
                      <a:r>
                        <a:rPr lang="en-US" sz="900" b="0" i="0" dirty="0" smtClean="0">
                          <a:effectLst/>
                          <a:latin typeface="Consolas" panose="020B0609020204030204" pitchFamily="49" charset="0"/>
                        </a:rPr>
                        <a:t>  [</a:t>
                      </a:r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14] .text     PROGBITS 08048310 000310 0001c2 00  AX  0   0 16</a:t>
                      </a:r>
                    </a:p>
                    <a:p>
                      <a:pPr algn="l" fontAlgn="base"/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900" b="0" i="0" dirty="0" smtClean="0">
                          <a:effectLst/>
                          <a:latin typeface="Consolas" panose="020B0609020204030204" pitchFamily="49" charset="0"/>
                        </a:rPr>
                        <a:t>...</a:t>
                      </a:r>
                    </a:p>
                    <a:p>
                      <a:pPr algn="l" fontAlgn="base"/>
                      <a:r>
                        <a:rPr lang="en-US" sz="900" b="0" i="0" dirty="0" smtClean="0">
                          <a:effectLst/>
                          <a:latin typeface="Consolas" panose="020B0609020204030204" pitchFamily="49" charset="0"/>
                        </a:rPr>
                        <a:t>  [</a:t>
                      </a:r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16] .</a:t>
                      </a:r>
                      <a:r>
                        <a:rPr lang="en-US" sz="900" b="0" i="0" dirty="0" err="1">
                          <a:effectLst/>
                          <a:latin typeface="Consolas" panose="020B0609020204030204" pitchFamily="49" charset="0"/>
                        </a:rPr>
                        <a:t>rodata</a:t>
                      </a:r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  PROGBITS 080484e8 0004e8 000015 00   A  0   0  4</a:t>
                      </a:r>
                    </a:p>
                    <a:p>
                      <a:pPr algn="l" fontAlgn="base"/>
                      <a:r>
                        <a:rPr lang="en-US" sz="900" b="0" i="0" dirty="0" smtClean="0">
                          <a:effectLst/>
                          <a:latin typeface="Consolas" panose="020B0609020204030204" pitchFamily="49" charset="0"/>
                        </a:rPr>
                        <a:t>  ...</a:t>
                      </a:r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endParaRPr lang="en-US" sz="900" b="0" i="0" dirty="0" smtClean="0"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l" fontAlgn="base"/>
                      <a:r>
                        <a:rPr lang="en-US" sz="900" b="0" i="0" dirty="0" smtClean="0">
                          <a:effectLst/>
                          <a:latin typeface="Consolas" panose="020B0609020204030204" pitchFamily="49" charset="0"/>
                        </a:rPr>
                        <a:t>  [</a:t>
                      </a:r>
                      <a:r>
                        <a:rPr lang="en-US" sz="9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22] .got      PROGBITS 08049ffc 000ffc 000004 04  WA  0   0  4</a:t>
                      </a:r>
                    </a:p>
                    <a:p>
                      <a:pPr algn="l" fontAlgn="base"/>
                      <a:r>
                        <a:rPr lang="en-US" sz="9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[23] .</a:t>
                      </a:r>
                      <a:r>
                        <a:rPr lang="en-US" sz="900" b="0" i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got.plt</a:t>
                      </a:r>
                      <a:r>
                        <a:rPr lang="en-US" sz="9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PROGBITS 0804a000 001000 000014 04  WA  0   0  4</a:t>
                      </a:r>
                    </a:p>
                    <a:p>
                      <a:pPr algn="l" fontAlgn="base"/>
                      <a:r>
                        <a:rPr lang="en-US" sz="9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[24] .data     PROGBITS 0804a014 001014 000008 00  WA  0   0  4</a:t>
                      </a:r>
                    </a:p>
                    <a:p>
                      <a:pPr algn="l" fontAlgn="base"/>
                      <a:r>
                        <a:rPr lang="en-US" sz="9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[25] .</a:t>
                      </a:r>
                      <a:r>
                        <a:rPr lang="en-US" sz="900" b="0" i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bss</a:t>
                      </a:r>
                      <a:r>
                        <a:rPr lang="en-US" sz="9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NOBITS   0804a01c 00101c 000004 00  WA  0   0  1</a:t>
                      </a:r>
                    </a:p>
                    <a:p>
                      <a:pPr algn="l" fontAlgn="base"/>
                      <a:r>
                        <a:rPr lang="en-US" sz="9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[27] .</a:t>
                      </a:r>
                      <a:r>
                        <a:rPr lang="en-US" sz="900" b="0" i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symtab</a:t>
                      </a:r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  SYMTAB   00000000 001048 000410 10     28  44  4</a:t>
                      </a:r>
                    </a:p>
                    <a:p>
                      <a:pPr algn="l" fontAlgn="base"/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 [28] .</a:t>
                      </a:r>
                      <a:r>
                        <a:rPr lang="en-US" sz="900" b="0" i="0" dirty="0" err="1">
                          <a:effectLst/>
                          <a:latin typeface="Consolas" panose="020B0609020204030204" pitchFamily="49" charset="0"/>
                        </a:rPr>
                        <a:t>strtab</a:t>
                      </a:r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  STRTAB   00000000 001458 0001f8 00      0   0  1</a:t>
                      </a:r>
                    </a:p>
                    <a:p>
                      <a:pPr algn="l" fontAlgn="base"/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 [29] .</a:t>
                      </a:r>
                      <a:r>
                        <a:rPr lang="en-US" sz="900" b="0" i="0" dirty="0" err="1">
                          <a:effectLst/>
                          <a:latin typeface="Consolas" panose="020B0609020204030204" pitchFamily="49" charset="0"/>
                        </a:rPr>
                        <a:t>shstrtab</a:t>
                      </a:r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STRTAB   00000000 001650 000105 00      0   0  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2688108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5519736" y="1472132"/>
            <a:ext cx="2276475" cy="4371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Section headers</a:t>
            </a:r>
            <a:endParaRPr lang="zh-CN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5036343" y="2378221"/>
            <a:ext cx="631032" cy="1524013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519736" y="4037170"/>
            <a:ext cx="2503740" cy="4278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accent2">
                    <a:lumMod val="75000"/>
                  </a:schemeClr>
                </a:solidFill>
              </a:rPr>
              <a:t>一个</a:t>
            </a:r>
            <a:r>
              <a:rPr lang="en-US" altLang="zh-CN" sz="1200" dirty="0" smtClean="0">
                <a:solidFill>
                  <a:schemeClr val="accent2">
                    <a:lumMod val="75000"/>
                  </a:schemeClr>
                </a:solidFill>
              </a:rPr>
              <a:t>section header</a:t>
            </a:r>
            <a:r>
              <a:rPr lang="zh-CN" altLang="en-US" sz="1200" dirty="0" smtClean="0">
                <a:solidFill>
                  <a:schemeClr val="accent2">
                    <a:lumMod val="75000"/>
                  </a:schemeClr>
                </a:solidFill>
              </a:rPr>
              <a:t>的大小是固定的</a:t>
            </a:r>
            <a:r>
              <a:rPr lang="en-US" altLang="zh-CN" sz="1200" dirty="0" smtClean="0">
                <a:solidFill>
                  <a:schemeClr val="accent2">
                    <a:lumMod val="75000"/>
                  </a:schemeClr>
                </a:solidFill>
              </a:rPr>
              <a:t>40</a:t>
            </a:r>
            <a:r>
              <a:rPr lang="zh-CN" altLang="en-US" sz="1200" dirty="0" smtClean="0">
                <a:solidFill>
                  <a:schemeClr val="accent2">
                    <a:lumMod val="75000"/>
                  </a:schemeClr>
                </a:solidFill>
              </a:rPr>
              <a:t>字节，那这些名字是存在哪里的？</a:t>
            </a:r>
            <a:endParaRPr lang="zh-CN" alt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6634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ELF</a:t>
            </a:r>
            <a:r>
              <a:rPr lang="zh-CN" altLang="en-US" dirty="0"/>
              <a:t>文件的基本组织方式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/>
          </p:cNvGraphicFramePr>
          <p:nvPr/>
        </p:nvGraphicFramePr>
        <p:xfrm>
          <a:off x="238125" y="2167930"/>
          <a:ext cx="4029075" cy="1681161"/>
        </p:xfrm>
        <a:graphic>
          <a:graphicData uri="http://schemas.openxmlformats.org/drawingml/2006/table">
            <a:tbl>
              <a:tblPr/>
              <a:tblGrid>
                <a:gridCol w="149076">
                  <a:extLst>
                    <a:ext uri="{9D8B030D-6E8A-4147-A177-3AD203B41FA5}">
                      <a16:colId xmlns:a16="http://schemas.microsoft.com/office/drawing/2014/main" val="3247028275"/>
                    </a:ext>
                  </a:extLst>
                </a:gridCol>
                <a:gridCol w="3879999">
                  <a:extLst>
                    <a:ext uri="{9D8B030D-6E8A-4147-A177-3AD203B41FA5}">
                      <a16:colId xmlns:a16="http://schemas.microsoft.com/office/drawing/2014/main" val="1387206461"/>
                    </a:ext>
                  </a:extLst>
                </a:gridCol>
              </a:tblGrid>
              <a:tr h="1681161">
                <a:tc>
                  <a:txBody>
                    <a:bodyPr/>
                    <a:lstStyle/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8</a:t>
                      </a:r>
                    </a:p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algn="r" fontAlgn="base"/>
                      <a:r>
                        <a:rPr lang="en-US" altLang="zh-CN" sz="900" b="0" i="0" dirty="0" smtClean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  <a:endParaRPr lang="en-US" altLang="zh-CN" sz="900" b="0" i="0" dirty="0">
                        <a:solidFill>
                          <a:srgbClr val="AFAFAF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 Magic:   7f 45 4c 46 01 01 01 00 00 00 00 00 00 00 00 00 </a:t>
                      </a:r>
                    </a:p>
                    <a:p>
                      <a:pPr algn="l" fontAlgn="base"/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 ...</a:t>
                      </a:r>
                    </a:p>
                    <a:p>
                      <a:pPr algn="l" fontAlgn="base"/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9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Entry point address:               0x8048310</a:t>
                      </a:r>
                    </a:p>
                    <a:p>
                      <a:pPr algn="l" fontAlgn="base"/>
                      <a:r>
                        <a:rPr lang="en-US" sz="9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Start of program headers:          52 (bytes into file)</a:t>
                      </a:r>
                    </a:p>
                    <a:p>
                      <a:pPr algn="l" fontAlgn="base"/>
                      <a:r>
                        <a:rPr lang="en-US" sz="9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Start of section headers:          5976 (bytes into file)</a:t>
                      </a:r>
                    </a:p>
                    <a:p>
                      <a:pPr algn="l" fontAlgn="base"/>
                      <a:r>
                        <a:rPr lang="en-US" sz="9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...</a:t>
                      </a:r>
                    </a:p>
                    <a:p>
                      <a:pPr algn="l" fontAlgn="base"/>
                      <a:r>
                        <a:rPr lang="en-US" sz="9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Size of this header:               52 (bytes)</a:t>
                      </a:r>
                    </a:p>
                    <a:p>
                      <a:pPr algn="l" fontAlgn="base"/>
                      <a:r>
                        <a:rPr lang="en-US" sz="9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Size of program headers:           32 (bytes)</a:t>
                      </a:r>
                    </a:p>
                    <a:p>
                      <a:pPr algn="l" fontAlgn="base"/>
                      <a:r>
                        <a:rPr lang="en-US" sz="9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Number of program headers:         9</a:t>
                      </a:r>
                    </a:p>
                    <a:p>
                      <a:pPr algn="l" fontAlgn="base"/>
                      <a:r>
                        <a:rPr lang="en-US" sz="9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Size of section headers:           40 (bytes)</a:t>
                      </a:r>
                    </a:p>
                    <a:p>
                      <a:pPr algn="l" fontAlgn="base"/>
                      <a:r>
                        <a:rPr lang="en-US" sz="9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Number of section headers:         30</a:t>
                      </a:r>
                    </a:p>
                    <a:p>
                      <a:pPr algn="l" fontAlgn="base"/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900" b="0" i="0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</a:rPr>
                        <a:t>Section header string table index: 29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389113"/>
                  </a:ext>
                </a:extLst>
              </a:tr>
            </a:tbl>
          </a:graphicData>
        </a:graphic>
      </p:graphicFrame>
      <p:graphicFrame>
        <p:nvGraphicFramePr>
          <p:cNvPr id="5" name="内容占位符 7"/>
          <p:cNvGraphicFramePr>
            <a:graphicFrameLocks/>
          </p:cNvGraphicFramePr>
          <p:nvPr/>
        </p:nvGraphicFramePr>
        <p:xfrm>
          <a:off x="4457700" y="1972470"/>
          <a:ext cx="4400550" cy="1920240"/>
        </p:xfrm>
        <a:graphic>
          <a:graphicData uri="http://schemas.openxmlformats.org/drawingml/2006/table">
            <a:tbl>
              <a:tblPr/>
              <a:tblGrid>
                <a:gridCol w="162821">
                  <a:extLst>
                    <a:ext uri="{9D8B030D-6E8A-4147-A177-3AD203B41FA5}">
                      <a16:colId xmlns:a16="http://schemas.microsoft.com/office/drawing/2014/main" val="1507110278"/>
                    </a:ext>
                  </a:extLst>
                </a:gridCol>
                <a:gridCol w="4237729">
                  <a:extLst>
                    <a:ext uri="{9D8B030D-6E8A-4147-A177-3AD203B41FA5}">
                      <a16:colId xmlns:a16="http://schemas.microsoft.com/office/drawing/2014/main" val="4084601191"/>
                    </a:ext>
                  </a:extLst>
                </a:gridCol>
              </a:tblGrid>
              <a:tr h="1551780">
                <a:tc>
                  <a:txBody>
                    <a:bodyPr/>
                    <a:lstStyle/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8</a:t>
                      </a:r>
                    </a:p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algn="r" fontAlgn="base"/>
                      <a:r>
                        <a:rPr lang="en-US" altLang="zh-CN" sz="900" b="0" i="0" dirty="0" smtClean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algn="r" fontAlgn="base"/>
                      <a:r>
                        <a:rPr lang="en-US" altLang="zh-CN" sz="900" b="0" i="0" dirty="0" smtClean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algn="r" fontAlgn="base"/>
                      <a:r>
                        <a:rPr lang="en-US" altLang="zh-CN" sz="900" b="0" i="0" dirty="0" smtClean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algn="r" fontAlgn="base"/>
                      <a:r>
                        <a:rPr lang="en-US" altLang="zh-CN" sz="900" b="0" i="0" dirty="0" smtClean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  <a:endParaRPr lang="en-US" altLang="zh-CN" sz="900" b="0" i="0" dirty="0">
                        <a:solidFill>
                          <a:srgbClr val="AFAFAF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 [</a:t>
                      </a:r>
                      <a:r>
                        <a:rPr lang="en-US" sz="900" b="0" i="0" dirty="0" err="1">
                          <a:effectLst/>
                          <a:latin typeface="Consolas" panose="020B0609020204030204" pitchFamily="49" charset="0"/>
                        </a:rPr>
                        <a:t>Nr</a:t>
                      </a:r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] Name      Type     </a:t>
                      </a:r>
                      <a:r>
                        <a:rPr lang="en-US" sz="900" b="0" i="0" dirty="0" err="1">
                          <a:effectLst/>
                          <a:latin typeface="Consolas" panose="020B0609020204030204" pitchFamily="49" charset="0"/>
                        </a:rPr>
                        <a:t>Addr</a:t>
                      </a:r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    Off    Size   ES </a:t>
                      </a:r>
                      <a:r>
                        <a:rPr lang="en-US" sz="900" b="0" i="0" dirty="0" err="1">
                          <a:effectLst/>
                          <a:latin typeface="Consolas" panose="020B0609020204030204" pitchFamily="49" charset="0"/>
                        </a:rPr>
                        <a:t>Flg</a:t>
                      </a:r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Lk </a:t>
                      </a:r>
                      <a:r>
                        <a:rPr lang="en-US" sz="900" b="0" i="0" dirty="0" err="1">
                          <a:effectLst/>
                          <a:latin typeface="Consolas" panose="020B0609020204030204" pitchFamily="49" charset="0"/>
                        </a:rPr>
                        <a:t>Inf</a:t>
                      </a:r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Al</a:t>
                      </a:r>
                    </a:p>
                    <a:p>
                      <a:pPr algn="l" fontAlgn="base"/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 [ 0]           NULL     00000000 000000 000000 00      0   0  0</a:t>
                      </a:r>
                    </a:p>
                    <a:p>
                      <a:pPr algn="l" fontAlgn="base"/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900" b="0" i="0" dirty="0" smtClean="0">
                          <a:effectLst/>
                          <a:latin typeface="Consolas" panose="020B0609020204030204" pitchFamily="49" charset="0"/>
                        </a:rPr>
                        <a:t>...</a:t>
                      </a:r>
                    </a:p>
                    <a:p>
                      <a:pPr algn="l" fontAlgn="base"/>
                      <a:r>
                        <a:rPr lang="en-US" sz="900" b="0" i="0" dirty="0" smtClean="0">
                          <a:effectLst/>
                          <a:latin typeface="Consolas" panose="020B0609020204030204" pitchFamily="49" charset="0"/>
                        </a:rPr>
                        <a:t>  [</a:t>
                      </a:r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14] .text     PROGBITS 08048310 000310 0001c2 00  AX  0   0 16</a:t>
                      </a:r>
                    </a:p>
                    <a:p>
                      <a:pPr algn="l" fontAlgn="base"/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900" b="0" i="0" dirty="0" smtClean="0">
                          <a:effectLst/>
                          <a:latin typeface="Consolas" panose="020B0609020204030204" pitchFamily="49" charset="0"/>
                        </a:rPr>
                        <a:t>...</a:t>
                      </a:r>
                    </a:p>
                    <a:p>
                      <a:pPr algn="l" fontAlgn="base"/>
                      <a:r>
                        <a:rPr lang="en-US" sz="900" b="0" i="0" dirty="0" smtClean="0">
                          <a:effectLst/>
                          <a:latin typeface="Consolas" panose="020B0609020204030204" pitchFamily="49" charset="0"/>
                        </a:rPr>
                        <a:t>  [</a:t>
                      </a:r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16] .</a:t>
                      </a:r>
                      <a:r>
                        <a:rPr lang="en-US" sz="900" b="0" i="0" dirty="0" err="1">
                          <a:effectLst/>
                          <a:latin typeface="Consolas" panose="020B0609020204030204" pitchFamily="49" charset="0"/>
                        </a:rPr>
                        <a:t>rodata</a:t>
                      </a:r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  PROGBITS 080484e8 0004e8 000015 00   A  0   0  4</a:t>
                      </a:r>
                    </a:p>
                    <a:p>
                      <a:pPr algn="l" fontAlgn="base"/>
                      <a:r>
                        <a:rPr lang="en-US" sz="900" b="0" i="0" dirty="0" smtClean="0">
                          <a:effectLst/>
                          <a:latin typeface="Consolas" panose="020B0609020204030204" pitchFamily="49" charset="0"/>
                        </a:rPr>
                        <a:t>  ...</a:t>
                      </a:r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endParaRPr lang="en-US" sz="900" b="0" i="0" dirty="0" smtClean="0"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l" fontAlgn="base"/>
                      <a:r>
                        <a:rPr lang="en-US" sz="900" b="0" i="0" dirty="0" smtClean="0">
                          <a:effectLst/>
                          <a:latin typeface="Consolas" panose="020B0609020204030204" pitchFamily="49" charset="0"/>
                        </a:rPr>
                        <a:t>  [</a:t>
                      </a:r>
                      <a:r>
                        <a:rPr lang="en-US" sz="9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22] .got      PROGBITS 08049ffc 000ffc 000004 04  WA  0   0  4</a:t>
                      </a:r>
                    </a:p>
                    <a:p>
                      <a:pPr algn="l" fontAlgn="base"/>
                      <a:r>
                        <a:rPr lang="en-US" sz="9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[23] .</a:t>
                      </a:r>
                      <a:r>
                        <a:rPr lang="en-US" sz="900" b="0" i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got.plt</a:t>
                      </a:r>
                      <a:r>
                        <a:rPr lang="en-US" sz="9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PROGBITS 0804a000 001000 000014 04  WA  0   0  4</a:t>
                      </a:r>
                    </a:p>
                    <a:p>
                      <a:pPr algn="l" fontAlgn="base"/>
                      <a:r>
                        <a:rPr lang="en-US" sz="9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[24] .data     PROGBITS 0804a014 001014 000008 00  WA  0   0  4</a:t>
                      </a:r>
                    </a:p>
                    <a:p>
                      <a:pPr algn="l" fontAlgn="base"/>
                      <a:r>
                        <a:rPr lang="en-US" sz="9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[25] .</a:t>
                      </a:r>
                      <a:r>
                        <a:rPr lang="en-US" sz="900" b="0" i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bss</a:t>
                      </a:r>
                      <a:r>
                        <a:rPr lang="en-US" sz="9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NOBITS   0804a01c 00101c 000004 00  WA  0   0  1</a:t>
                      </a:r>
                    </a:p>
                    <a:p>
                      <a:pPr algn="l" fontAlgn="base"/>
                      <a:r>
                        <a:rPr lang="en-US" sz="9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[27] .</a:t>
                      </a:r>
                      <a:r>
                        <a:rPr lang="en-US" sz="900" b="0" i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symtab</a:t>
                      </a:r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  SYMTAB   00000000 001048 000410 10     28  44  4</a:t>
                      </a:r>
                    </a:p>
                    <a:p>
                      <a:pPr algn="l" fontAlgn="base"/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 [28] .</a:t>
                      </a:r>
                      <a:r>
                        <a:rPr lang="en-US" sz="900" b="0" i="0" dirty="0" err="1">
                          <a:effectLst/>
                          <a:latin typeface="Consolas" panose="020B0609020204030204" pitchFamily="49" charset="0"/>
                        </a:rPr>
                        <a:t>strtab</a:t>
                      </a:r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  STRTAB   00000000 001458 0001f8 00      0   0  1</a:t>
                      </a:r>
                    </a:p>
                    <a:p>
                      <a:pPr algn="l" fontAlgn="base"/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 [29] .</a:t>
                      </a:r>
                      <a:r>
                        <a:rPr lang="en-US" sz="900" b="0" i="0" dirty="0" err="1">
                          <a:effectLst/>
                          <a:latin typeface="Consolas" panose="020B0609020204030204" pitchFamily="49" charset="0"/>
                        </a:rPr>
                        <a:t>shstrtab</a:t>
                      </a:r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STRTAB   00000000 001650 000105 00      0   0  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2688108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5519736" y="1472132"/>
            <a:ext cx="2276475" cy="4371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Section headers</a:t>
            </a:r>
            <a:endParaRPr lang="zh-CN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4741068" y="3733801"/>
            <a:ext cx="916782" cy="193558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54817" y="3655533"/>
            <a:ext cx="2469357" cy="193558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曲线连接符 9"/>
          <p:cNvCxnSpPr>
            <a:stCxn id="9" idx="3"/>
            <a:endCxn id="7" idx="1"/>
          </p:cNvCxnSpPr>
          <p:nvPr/>
        </p:nvCxnSpPr>
        <p:spPr>
          <a:xfrm>
            <a:off x="2924174" y="3752312"/>
            <a:ext cx="1816894" cy="78268"/>
          </a:xfrm>
          <a:prstGeom prst="curvedConnector3">
            <a:avLst>
              <a:gd name="adj1" fmla="val 50000"/>
            </a:avLst>
          </a:prstGeom>
          <a:ln w="158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8586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ELF</a:t>
            </a:r>
            <a:r>
              <a:rPr lang="zh-CN" altLang="en-US" dirty="0"/>
              <a:t>文件的基本组织方式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/>
          </p:cNvGraphicFramePr>
          <p:nvPr/>
        </p:nvGraphicFramePr>
        <p:xfrm>
          <a:off x="238125" y="2167930"/>
          <a:ext cx="4029075" cy="1681161"/>
        </p:xfrm>
        <a:graphic>
          <a:graphicData uri="http://schemas.openxmlformats.org/drawingml/2006/table">
            <a:tbl>
              <a:tblPr/>
              <a:tblGrid>
                <a:gridCol w="149076">
                  <a:extLst>
                    <a:ext uri="{9D8B030D-6E8A-4147-A177-3AD203B41FA5}">
                      <a16:colId xmlns:a16="http://schemas.microsoft.com/office/drawing/2014/main" val="3247028275"/>
                    </a:ext>
                  </a:extLst>
                </a:gridCol>
                <a:gridCol w="3879999">
                  <a:extLst>
                    <a:ext uri="{9D8B030D-6E8A-4147-A177-3AD203B41FA5}">
                      <a16:colId xmlns:a16="http://schemas.microsoft.com/office/drawing/2014/main" val="1387206461"/>
                    </a:ext>
                  </a:extLst>
                </a:gridCol>
              </a:tblGrid>
              <a:tr h="1681161">
                <a:tc>
                  <a:txBody>
                    <a:bodyPr/>
                    <a:lstStyle/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8</a:t>
                      </a:r>
                    </a:p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algn="r" fontAlgn="base"/>
                      <a:r>
                        <a:rPr lang="en-US" altLang="zh-CN" sz="900" b="0" i="0" dirty="0" smtClean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  <a:endParaRPr lang="en-US" altLang="zh-CN" sz="900" b="0" i="0" dirty="0">
                        <a:solidFill>
                          <a:srgbClr val="AFAFAF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 Magic:   7f 45 4c 46 01 01 01 00 00 00 00 00 00 00 00 00 </a:t>
                      </a:r>
                    </a:p>
                    <a:p>
                      <a:pPr algn="l" fontAlgn="base"/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 ...</a:t>
                      </a:r>
                    </a:p>
                    <a:p>
                      <a:pPr algn="l" fontAlgn="base"/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9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Entry point address:               0x8048310</a:t>
                      </a:r>
                    </a:p>
                    <a:p>
                      <a:pPr algn="l" fontAlgn="base"/>
                      <a:r>
                        <a:rPr lang="en-US" sz="9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Start of program headers:          52 (bytes into file)</a:t>
                      </a:r>
                    </a:p>
                    <a:p>
                      <a:pPr algn="l" fontAlgn="base"/>
                      <a:r>
                        <a:rPr lang="en-US" sz="9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Start of section headers:          5976 (bytes into file)</a:t>
                      </a:r>
                    </a:p>
                    <a:p>
                      <a:pPr algn="l" fontAlgn="base"/>
                      <a:r>
                        <a:rPr lang="en-US" sz="9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...</a:t>
                      </a:r>
                    </a:p>
                    <a:p>
                      <a:pPr algn="l" fontAlgn="base"/>
                      <a:r>
                        <a:rPr lang="en-US" sz="9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Size of this header:               52 (bytes)</a:t>
                      </a:r>
                    </a:p>
                    <a:p>
                      <a:pPr algn="l" fontAlgn="base"/>
                      <a:r>
                        <a:rPr lang="en-US" sz="9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Size of program headers:           32 (bytes)</a:t>
                      </a:r>
                    </a:p>
                    <a:p>
                      <a:pPr algn="l" fontAlgn="base"/>
                      <a:r>
                        <a:rPr lang="en-US" sz="9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Number of program headers:         9</a:t>
                      </a:r>
                    </a:p>
                    <a:p>
                      <a:pPr algn="l" fontAlgn="base"/>
                      <a:r>
                        <a:rPr lang="en-US" sz="9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Size of section headers:           40 (bytes)</a:t>
                      </a:r>
                    </a:p>
                    <a:p>
                      <a:pPr algn="l" fontAlgn="base"/>
                      <a:r>
                        <a:rPr lang="en-US" sz="9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Number of section headers:         30</a:t>
                      </a:r>
                    </a:p>
                    <a:p>
                      <a:pPr algn="l" fontAlgn="base"/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900" b="0" i="0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</a:rPr>
                        <a:t>Section header string table index: 29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389113"/>
                  </a:ext>
                </a:extLst>
              </a:tr>
            </a:tbl>
          </a:graphicData>
        </a:graphic>
      </p:graphicFrame>
      <p:graphicFrame>
        <p:nvGraphicFramePr>
          <p:cNvPr id="5" name="内容占位符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8279869"/>
              </p:ext>
            </p:extLst>
          </p:nvPr>
        </p:nvGraphicFramePr>
        <p:xfrm>
          <a:off x="4457700" y="1972470"/>
          <a:ext cx="4400550" cy="1920240"/>
        </p:xfrm>
        <a:graphic>
          <a:graphicData uri="http://schemas.openxmlformats.org/drawingml/2006/table">
            <a:tbl>
              <a:tblPr/>
              <a:tblGrid>
                <a:gridCol w="162821">
                  <a:extLst>
                    <a:ext uri="{9D8B030D-6E8A-4147-A177-3AD203B41FA5}">
                      <a16:colId xmlns:a16="http://schemas.microsoft.com/office/drawing/2014/main" val="1507110278"/>
                    </a:ext>
                  </a:extLst>
                </a:gridCol>
                <a:gridCol w="4237729">
                  <a:extLst>
                    <a:ext uri="{9D8B030D-6E8A-4147-A177-3AD203B41FA5}">
                      <a16:colId xmlns:a16="http://schemas.microsoft.com/office/drawing/2014/main" val="4084601191"/>
                    </a:ext>
                  </a:extLst>
                </a:gridCol>
              </a:tblGrid>
              <a:tr h="1551780">
                <a:tc>
                  <a:txBody>
                    <a:bodyPr/>
                    <a:lstStyle/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8</a:t>
                      </a:r>
                    </a:p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algn="r" fontAlgn="base"/>
                      <a:r>
                        <a:rPr lang="en-US" altLang="zh-CN" sz="900" b="0" i="0" dirty="0" smtClean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algn="r" fontAlgn="base"/>
                      <a:r>
                        <a:rPr lang="en-US" altLang="zh-CN" sz="900" b="0" i="0" dirty="0" smtClean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algn="r" fontAlgn="base"/>
                      <a:r>
                        <a:rPr lang="en-US" altLang="zh-CN" sz="900" b="0" i="0" dirty="0" smtClean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algn="r" fontAlgn="base"/>
                      <a:r>
                        <a:rPr lang="en-US" altLang="zh-CN" sz="900" b="0" i="0" dirty="0" smtClean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  <a:endParaRPr lang="en-US" altLang="zh-CN" sz="900" b="0" i="0" dirty="0">
                        <a:solidFill>
                          <a:srgbClr val="AFAFAF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 [</a:t>
                      </a:r>
                      <a:r>
                        <a:rPr lang="en-US" sz="900" b="0" i="0" dirty="0" err="1">
                          <a:effectLst/>
                          <a:latin typeface="Consolas" panose="020B0609020204030204" pitchFamily="49" charset="0"/>
                        </a:rPr>
                        <a:t>Nr</a:t>
                      </a:r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] Name      Type     </a:t>
                      </a:r>
                      <a:r>
                        <a:rPr lang="en-US" sz="900" b="0" i="0" dirty="0" err="1">
                          <a:effectLst/>
                          <a:latin typeface="Consolas" panose="020B0609020204030204" pitchFamily="49" charset="0"/>
                        </a:rPr>
                        <a:t>Addr</a:t>
                      </a:r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    Off    Size   ES </a:t>
                      </a:r>
                      <a:r>
                        <a:rPr lang="en-US" sz="900" b="0" i="0" dirty="0" err="1">
                          <a:effectLst/>
                          <a:latin typeface="Consolas" panose="020B0609020204030204" pitchFamily="49" charset="0"/>
                        </a:rPr>
                        <a:t>Flg</a:t>
                      </a:r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Lk </a:t>
                      </a:r>
                      <a:r>
                        <a:rPr lang="en-US" sz="900" b="0" i="0" dirty="0" err="1">
                          <a:effectLst/>
                          <a:latin typeface="Consolas" panose="020B0609020204030204" pitchFamily="49" charset="0"/>
                        </a:rPr>
                        <a:t>Inf</a:t>
                      </a:r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Al</a:t>
                      </a:r>
                    </a:p>
                    <a:p>
                      <a:pPr algn="l" fontAlgn="base"/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 [ 0]           NULL     00000000 000000 000000 00      0   0  0</a:t>
                      </a:r>
                    </a:p>
                    <a:p>
                      <a:pPr algn="l" fontAlgn="base"/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900" b="0" i="0" dirty="0" smtClean="0">
                          <a:effectLst/>
                          <a:latin typeface="Consolas" panose="020B0609020204030204" pitchFamily="49" charset="0"/>
                        </a:rPr>
                        <a:t>...</a:t>
                      </a:r>
                    </a:p>
                    <a:p>
                      <a:pPr algn="l" fontAlgn="base"/>
                      <a:r>
                        <a:rPr lang="en-US" sz="900" b="0" i="0" dirty="0" smtClean="0">
                          <a:effectLst/>
                          <a:latin typeface="Consolas" panose="020B0609020204030204" pitchFamily="49" charset="0"/>
                        </a:rPr>
                        <a:t>  [</a:t>
                      </a:r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14] .text     PROGBITS 08048310 000310 0001c2 00  AX  0   0 16</a:t>
                      </a:r>
                    </a:p>
                    <a:p>
                      <a:pPr algn="l" fontAlgn="base"/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900" b="0" i="0" dirty="0" smtClean="0">
                          <a:effectLst/>
                          <a:latin typeface="Consolas" panose="020B0609020204030204" pitchFamily="49" charset="0"/>
                        </a:rPr>
                        <a:t>...</a:t>
                      </a:r>
                    </a:p>
                    <a:p>
                      <a:pPr algn="l" fontAlgn="base"/>
                      <a:r>
                        <a:rPr lang="en-US" sz="900" b="0" i="0" dirty="0" smtClean="0">
                          <a:effectLst/>
                          <a:latin typeface="Consolas" panose="020B0609020204030204" pitchFamily="49" charset="0"/>
                        </a:rPr>
                        <a:t>  [</a:t>
                      </a:r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16] .</a:t>
                      </a:r>
                      <a:r>
                        <a:rPr lang="en-US" sz="900" b="0" i="0" dirty="0" err="1">
                          <a:effectLst/>
                          <a:latin typeface="Consolas" panose="020B0609020204030204" pitchFamily="49" charset="0"/>
                        </a:rPr>
                        <a:t>rodata</a:t>
                      </a:r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  PROGBITS 080484e8 0004e8 000015 00   A  0   0  4</a:t>
                      </a:r>
                    </a:p>
                    <a:p>
                      <a:pPr algn="l" fontAlgn="base"/>
                      <a:r>
                        <a:rPr lang="en-US" sz="900" b="0" i="0" dirty="0" smtClean="0">
                          <a:effectLst/>
                          <a:latin typeface="Consolas" panose="020B0609020204030204" pitchFamily="49" charset="0"/>
                        </a:rPr>
                        <a:t>  ...</a:t>
                      </a:r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endParaRPr lang="en-US" sz="900" b="0" i="0" dirty="0" smtClean="0"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l" fontAlgn="base"/>
                      <a:r>
                        <a:rPr lang="en-US" sz="900" b="0" i="0" dirty="0" smtClean="0">
                          <a:effectLst/>
                          <a:latin typeface="Consolas" panose="020B0609020204030204" pitchFamily="49" charset="0"/>
                        </a:rPr>
                        <a:t>  [</a:t>
                      </a:r>
                      <a:r>
                        <a:rPr lang="en-US" sz="9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22] .got      PROGBITS 08049ffc 000ffc 000004 04  WA  0   0  4</a:t>
                      </a:r>
                    </a:p>
                    <a:p>
                      <a:pPr algn="l" fontAlgn="base"/>
                      <a:r>
                        <a:rPr lang="en-US" sz="9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[23] .</a:t>
                      </a:r>
                      <a:r>
                        <a:rPr lang="en-US" sz="900" b="0" i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got.plt</a:t>
                      </a:r>
                      <a:r>
                        <a:rPr lang="en-US" sz="9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PROGBITS 0804a000 001000 000014 04  WA  0   0  4</a:t>
                      </a:r>
                    </a:p>
                    <a:p>
                      <a:pPr algn="l" fontAlgn="base"/>
                      <a:r>
                        <a:rPr lang="en-US" sz="9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[24] .data     PROGBITS 0804a014 001014 000008 00  WA  0   0  4</a:t>
                      </a:r>
                    </a:p>
                    <a:p>
                      <a:pPr algn="l" fontAlgn="base"/>
                      <a:r>
                        <a:rPr lang="en-US" sz="9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[25] .</a:t>
                      </a:r>
                      <a:r>
                        <a:rPr lang="en-US" sz="900" b="0" i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bss</a:t>
                      </a:r>
                      <a:r>
                        <a:rPr lang="en-US" sz="9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NOBITS   0804a01c 00101c 000004 00  WA  0   0  1</a:t>
                      </a:r>
                    </a:p>
                    <a:p>
                      <a:pPr algn="l" fontAlgn="base"/>
                      <a:r>
                        <a:rPr lang="en-US" sz="9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[27] .</a:t>
                      </a:r>
                      <a:r>
                        <a:rPr lang="en-US" sz="900" b="0" i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symtab</a:t>
                      </a:r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  SYMTAB   00000000 001048 000410 10     28  44  4</a:t>
                      </a:r>
                    </a:p>
                    <a:p>
                      <a:pPr algn="l" fontAlgn="base"/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 [28] .</a:t>
                      </a:r>
                      <a:r>
                        <a:rPr lang="en-US" sz="900" b="0" i="0" dirty="0" err="1">
                          <a:effectLst/>
                          <a:latin typeface="Consolas" panose="020B0609020204030204" pitchFamily="49" charset="0"/>
                        </a:rPr>
                        <a:t>strtab</a:t>
                      </a:r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  STRTAB   00000000 001458 0001f8 00      0   0  1</a:t>
                      </a:r>
                    </a:p>
                    <a:p>
                      <a:pPr algn="l" fontAlgn="base"/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 [29] .</a:t>
                      </a:r>
                      <a:r>
                        <a:rPr lang="en-US" sz="900" b="0" i="0" dirty="0" err="1">
                          <a:effectLst/>
                          <a:latin typeface="Consolas" panose="020B0609020204030204" pitchFamily="49" charset="0"/>
                        </a:rPr>
                        <a:t>shstrtab</a:t>
                      </a:r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STRTAB   00000000 001650 000105 00      0   0  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2688108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5519736" y="1472132"/>
            <a:ext cx="2276475" cy="4371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Section headers</a:t>
            </a:r>
            <a:endParaRPr lang="zh-CN" altLang="en-US" sz="2400" dirty="0"/>
          </a:p>
        </p:txBody>
      </p:sp>
      <p:graphicFrame>
        <p:nvGraphicFramePr>
          <p:cNvPr id="13" name="内容占位符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3929200"/>
              </p:ext>
            </p:extLst>
          </p:nvPr>
        </p:nvGraphicFramePr>
        <p:xfrm>
          <a:off x="285750" y="4452936"/>
          <a:ext cx="3558128" cy="1743332"/>
        </p:xfrm>
        <a:graphic>
          <a:graphicData uri="http://schemas.openxmlformats.org/drawingml/2006/table">
            <a:tbl>
              <a:tblPr/>
              <a:tblGrid>
                <a:gridCol w="131651">
                  <a:extLst>
                    <a:ext uri="{9D8B030D-6E8A-4147-A177-3AD203B41FA5}">
                      <a16:colId xmlns:a16="http://schemas.microsoft.com/office/drawing/2014/main" val="637749821"/>
                    </a:ext>
                  </a:extLst>
                </a:gridCol>
                <a:gridCol w="3426477">
                  <a:extLst>
                    <a:ext uri="{9D8B030D-6E8A-4147-A177-3AD203B41FA5}">
                      <a16:colId xmlns:a16="http://schemas.microsoft.com/office/drawing/2014/main" val="2007365874"/>
                    </a:ext>
                  </a:extLst>
                </a:gridCol>
              </a:tblGrid>
              <a:tr h="1743332">
                <a:tc>
                  <a:txBody>
                    <a:bodyPr/>
                    <a:lstStyle/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8</a:t>
                      </a:r>
                    </a:p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algn="r" fontAlgn="base"/>
                      <a:r>
                        <a:rPr lang="en-US" altLang="zh-CN" sz="900" b="0" i="0" dirty="0" smtClean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  <a:endParaRPr lang="en-US" altLang="zh-CN" sz="900" b="0" i="0" dirty="0">
                        <a:solidFill>
                          <a:srgbClr val="AFAFAF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900" b="0" i="0" dirty="0" smtClean="0">
                          <a:effectLst/>
                          <a:latin typeface="Consolas" panose="020B0609020204030204" pitchFamily="49" charset="0"/>
                        </a:rPr>
                        <a:t> 00*40</a:t>
                      </a:r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: 00000000 00000000 00000000 00000000 00000000</a:t>
                      </a:r>
                    </a:p>
                    <a:p>
                      <a:pPr algn="l" fontAlgn="base"/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900" b="0" i="0" dirty="0" smtClean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   : 00000000 00000000 00000000 00000000 00000000</a:t>
                      </a:r>
                    </a:p>
                    <a:p>
                      <a:pPr algn="l" fontAlgn="base"/>
                      <a:r>
                        <a:rPr lang="en-US" sz="900" b="0" i="0" dirty="0" smtClean="0">
                          <a:effectLst/>
                          <a:latin typeface="Consolas" panose="020B0609020204030204" pitchFamily="49" charset="0"/>
                        </a:rPr>
                        <a:t> 14*40</a:t>
                      </a:r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: 0000009b 00000001 00000006 08048310 00000310</a:t>
                      </a:r>
                    </a:p>
                    <a:p>
                      <a:pPr algn="l" fontAlgn="base"/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900" b="0" i="0" dirty="0" smtClean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   : 000001c2 00000000 00000000 00000010 00000000</a:t>
                      </a:r>
                    </a:p>
                    <a:p>
                      <a:pPr algn="l" fontAlgn="base"/>
                      <a:r>
                        <a:rPr lang="en-US" sz="900" b="0" i="0" dirty="0" smtClean="0">
                          <a:effectLst/>
                          <a:latin typeface="Consolas" panose="020B0609020204030204" pitchFamily="49" charset="0"/>
                        </a:rPr>
                        <a:t> 16*40</a:t>
                      </a:r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: 000000a7 00000001 00000002 080484e8 000004e8</a:t>
                      </a:r>
                    </a:p>
                    <a:p>
                      <a:pPr algn="l" fontAlgn="base"/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900" b="0" i="0" dirty="0" smtClean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   : 00000015 00000000 00000000 00000004 00000000</a:t>
                      </a:r>
                    </a:p>
                    <a:p>
                      <a:pPr algn="l" fontAlgn="base"/>
                      <a:r>
                        <a:rPr lang="en-US" sz="900" b="0" i="0" dirty="0" smtClean="0">
                          <a:effectLst/>
                          <a:latin typeface="Consolas" panose="020B0609020204030204" pitchFamily="49" charset="0"/>
                        </a:rPr>
                        <a:t> 22*40</a:t>
                      </a:r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: 00000096 00000001 00000003 08049ffc 00000ffc</a:t>
                      </a:r>
                    </a:p>
                    <a:p>
                      <a:pPr algn="l" fontAlgn="base"/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900" b="0" i="0" dirty="0" smtClean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   : 00000004 00000000 00000000 00000004 00000004</a:t>
                      </a:r>
                    </a:p>
                    <a:p>
                      <a:pPr algn="l" fontAlgn="base"/>
                      <a:r>
                        <a:rPr lang="en-US" sz="900" b="0" i="0" dirty="0" smtClean="0">
                          <a:effectLst/>
                          <a:latin typeface="Consolas" panose="020B0609020204030204" pitchFamily="49" charset="0"/>
                        </a:rPr>
                        <a:t> 23*40</a:t>
                      </a:r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: 000000e8 00000001 00000003 0804a000 00001000</a:t>
                      </a:r>
                    </a:p>
                    <a:p>
                      <a:pPr algn="l" fontAlgn="base"/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900" b="0" i="0" dirty="0" smtClean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   : 00000014 00000000 00000000 00000004 00000004</a:t>
                      </a:r>
                    </a:p>
                    <a:p>
                      <a:pPr algn="l" fontAlgn="base"/>
                      <a:r>
                        <a:rPr lang="en-US" sz="900" b="0" i="0" dirty="0" smtClean="0">
                          <a:effectLst/>
                          <a:latin typeface="Consolas" panose="020B0609020204030204" pitchFamily="49" charset="0"/>
                        </a:rPr>
                        <a:t> 24*40</a:t>
                      </a:r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: 000000f1 00000001 00000003 0804a014 00001014</a:t>
                      </a:r>
                    </a:p>
                    <a:p>
                      <a:pPr algn="l" fontAlgn="base"/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900" b="0" i="0" dirty="0" smtClean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   : 00000008 00000000 00000000 00000004 </a:t>
                      </a:r>
                      <a:r>
                        <a:rPr lang="en-US" sz="900" b="0" i="0" dirty="0" smtClean="0">
                          <a:effectLst/>
                          <a:latin typeface="Consolas" panose="020B0609020204030204" pitchFamily="49" charset="0"/>
                        </a:rPr>
                        <a:t>00000000</a:t>
                      </a:r>
                      <a:endParaRPr lang="en-US" sz="900" b="0" i="0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3484977"/>
                  </a:ext>
                </a:extLst>
              </a:tr>
            </a:tbl>
          </a:graphicData>
        </a:graphic>
      </p:graphicFrame>
      <p:sp>
        <p:nvSpPr>
          <p:cNvPr id="15" name="矩形 14"/>
          <p:cNvSpPr/>
          <p:nvPr/>
        </p:nvSpPr>
        <p:spPr>
          <a:xfrm>
            <a:off x="903033" y="4748943"/>
            <a:ext cx="540545" cy="19221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800639" y="4030736"/>
            <a:ext cx="2276475" cy="4371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Section headers in binary (file+5976)</a:t>
            </a:r>
            <a:endParaRPr lang="zh-CN" altLang="en-US" sz="1400" dirty="0"/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814300"/>
              </p:ext>
            </p:extLst>
          </p:nvPr>
        </p:nvGraphicFramePr>
        <p:xfrm>
          <a:off x="4118259" y="4705534"/>
          <a:ext cx="4819651" cy="1332706"/>
        </p:xfrm>
        <a:graphic>
          <a:graphicData uri="http://schemas.openxmlformats.org/drawingml/2006/table">
            <a:tbl>
              <a:tblPr/>
              <a:tblGrid>
                <a:gridCol w="144590">
                  <a:extLst>
                    <a:ext uri="{9D8B030D-6E8A-4147-A177-3AD203B41FA5}">
                      <a16:colId xmlns:a16="http://schemas.microsoft.com/office/drawing/2014/main" val="2759749831"/>
                    </a:ext>
                  </a:extLst>
                </a:gridCol>
                <a:gridCol w="4675061">
                  <a:extLst>
                    <a:ext uri="{9D8B030D-6E8A-4147-A177-3AD203B41FA5}">
                      <a16:colId xmlns:a16="http://schemas.microsoft.com/office/drawing/2014/main" val="1650724540"/>
                    </a:ext>
                  </a:extLst>
                </a:gridCol>
              </a:tblGrid>
              <a:tr h="1332706">
                <a:tc>
                  <a:txBody>
                    <a:bodyPr/>
                    <a:lstStyle/>
                    <a:p>
                      <a:pPr algn="r" fontAlgn="base"/>
                      <a:r>
                        <a:rPr lang="en-US" altLang="zh-CN" sz="10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r" fontAlgn="base"/>
                      <a:r>
                        <a:rPr lang="en-US" altLang="zh-CN" sz="10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r" fontAlgn="base"/>
                      <a:r>
                        <a:rPr lang="en-US" altLang="zh-CN" sz="10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r" fontAlgn="base"/>
                      <a:r>
                        <a:rPr lang="en-US" altLang="zh-CN" sz="10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r" fontAlgn="base"/>
                      <a:r>
                        <a:rPr lang="en-US" altLang="zh-CN" sz="10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algn="r" fontAlgn="base"/>
                      <a:r>
                        <a:rPr lang="en-US" altLang="zh-CN" sz="10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algn="r" fontAlgn="base"/>
                      <a:r>
                        <a:rPr lang="en-US" altLang="zh-CN" sz="10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algn="r" fontAlgn="base"/>
                      <a:r>
                        <a:rPr lang="en-US" altLang="zh-CN" sz="10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0" i="0" dirty="0" smtClean="0">
                          <a:effectLst/>
                          <a:latin typeface="Consolas" panose="020B0609020204030204" pitchFamily="49" charset="0"/>
                        </a:rPr>
                        <a:t> 0090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: 7400 2e70 6c74 2e67 6f74 002e 7465 7874  </a:t>
                      </a:r>
                      <a:r>
                        <a:rPr lang="en-US" sz="1000" b="0" i="0" dirty="0" err="1">
                          <a:effectLst/>
                          <a:latin typeface="Consolas" panose="020B0609020204030204" pitchFamily="49" charset="0"/>
                        </a:rPr>
                        <a:t>t..plt.got..text</a:t>
                      </a:r>
                      <a:endParaRPr lang="en-US" sz="1000" b="0" i="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l" fontAlgn="base"/>
                      <a:r>
                        <a:rPr lang="en-US" sz="1000" b="0" i="0" dirty="0" smtClean="0">
                          <a:effectLst/>
                          <a:latin typeface="Consolas" panose="020B0609020204030204" pitchFamily="49" charset="0"/>
                        </a:rPr>
                        <a:t> 00a0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: 002e 6669 6e69 002e 726f 6461 7461 002e  ..</a:t>
                      </a:r>
                      <a:r>
                        <a:rPr lang="en-US" sz="1000" b="0" i="0" dirty="0" err="1">
                          <a:effectLst/>
                          <a:latin typeface="Consolas" panose="020B0609020204030204" pitchFamily="49" charset="0"/>
                        </a:rPr>
                        <a:t>fini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..</a:t>
                      </a:r>
                      <a:r>
                        <a:rPr lang="en-US" sz="1000" b="0" i="0" dirty="0" err="1">
                          <a:effectLst/>
                          <a:latin typeface="Consolas" panose="020B0609020204030204" pitchFamily="49" charset="0"/>
                        </a:rPr>
                        <a:t>rodata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..</a:t>
                      </a:r>
                    </a:p>
                    <a:p>
                      <a:pPr algn="l" fontAlgn="base"/>
                      <a:r>
                        <a:rPr lang="en-US" sz="1000" b="0" i="0" dirty="0" smtClean="0">
                          <a:effectLst/>
                          <a:latin typeface="Consolas" panose="020B0609020204030204" pitchFamily="49" charset="0"/>
                        </a:rPr>
                        <a:t> 00b0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: 6568 5f66 7261 6d65 5f68 6472 002e 6568  eh_frame_</a:t>
                      </a:r>
                      <a:r>
                        <a:rPr lang="en-US" sz="1000" b="0" i="0" dirty="0" err="1">
                          <a:effectLst/>
                          <a:latin typeface="Consolas" panose="020B0609020204030204" pitchFamily="49" charset="0"/>
                        </a:rPr>
                        <a:t>hdr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..eh</a:t>
                      </a:r>
                    </a:p>
                    <a:p>
                      <a:pPr algn="l" fontAlgn="base"/>
                      <a:r>
                        <a:rPr lang="en-US" sz="1000" b="0" i="0" dirty="0" smtClean="0">
                          <a:effectLst/>
                          <a:latin typeface="Consolas" panose="020B0609020204030204" pitchFamily="49" charset="0"/>
                        </a:rPr>
                        <a:t> 00c0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: 5f66 7261 6d65 002e 696e 6974 5f61 7272  _frame..</a:t>
                      </a:r>
                      <a:r>
                        <a:rPr lang="en-US" sz="1000" b="0" i="0" dirty="0" err="1">
                          <a:effectLst/>
                          <a:latin typeface="Consolas" panose="020B0609020204030204" pitchFamily="49" charset="0"/>
                        </a:rPr>
                        <a:t>init_arr</a:t>
                      </a:r>
                      <a:endParaRPr lang="en-US" sz="1000" b="0" i="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l" fontAlgn="base"/>
                      <a:r>
                        <a:rPr lang="en-US" sz="1000" b="0" i="0" dirty="0" smtClean="0">
                          <a:effectLst/>
                          <a:latin typeface="Consolas" panose="020B0609020204030204" pitchFamily="49" charset="0"/>
                        </a:rPr>
                        <a:t> 00d0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: 6179 002e 6669 6e69 5f61 7272 6179 002e  ay..</a:t>
                      </a:r>
                      <a:r>
                        <a:rPr lang="en-US" sz="1000" b="0" i="0" dirty="0" err="1">
                          <a:effectLst/>
                          <a:latin typeface="Consolas" panose="020B0609020204030204" pitchFamily="49" charset="0"/>
                        </a:rPr>
                        <a:t>fini_array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..</a:t>
                      </a:r>
                    </a:p>
                    <a:p>
                      <a:pPr algn="l" fontAlgn="base"/>
                      <a:r>
                        <a:rPr lang="en-US" sz="1000" b="0" i="0" dirty="0" smtClean="0">
                          <a:effectLst/>
                          <a:latin typeface="Consolas" panose="020B0609020204030204" pitchFamily="49" charset="0"/>
                        </a:rPr>
                        <a:t> 00e0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: 6479 6e61 6d69 6300 2e67 6f74 2e70 6c74  dynamic..</a:t>
                      </a:r>
                      <a:r>
                        <a:rPr lang="en-US" sz="1000" b="0" i="0" dirty="0" err="1">
                          <a:effectLst/>
                          <a:latin typeface="Consolas" panose="020B0609020204030204" pitchFamily="49" charset="0"/>
                        </a:rPr>
                        <a:t>got.plt</a:t>
                      </a:r>
                      <a:endParaRPr lang="en-US" sz="1000" b="0" i="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l" fontAlgn="base"/>
                      <a:r>
                        <a:rPr lang="en-US" sz="1000" b="0" i="0" dirty="0" smtClean="0">
                          <a:effectLst/>
                          <a:latin typeface="Consolas" panose="020B0609020204030204" pitchFamily="49" charset="0"/>
                        </a:rPr>
                        <a:t> 00f0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: 002e 6461 7461 002e 6273 7300 2e63 6f6d  ..data..</a:t>
                      </a:r>
                      <a:r>
                        <a:rPr lang="en-US" sz="1000" b="0" i="0" dirty="0" err="1">
                          <a:effectLst/>
                          <a:latin typeface="Consolas" panose="020B0609020204030204" pitchFamily="49" charset="0"/>
                        </a:rPr>
                        <a:t>bss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..com</a:t>
                      </a:r>
                    </a:p>
                    <a:p>
                      <a:pPr algn="l" fontAlgn="base"/>
                      <a:r>
                        <a:rPr lang="en-US" sz="1000" b="0" i="0" dirty="0" smtClean="0">
                          <a:effectLst/>
                          <a:latin typeface="Consolas" panose="020B0609020204030204" pitchFamily="49" charset="0"/>
                        </a:rPr>
                        <a:t> 0100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: 6d65 6e74 000a                           </a:t>
                      </a:r>
                      <a:r>
                        <a:rPr lang="en-US" sz="1000" b="0" i="0" dirty="0" err="1">
                          <a:effectLst/>
                          <a:latin typeface="Consolas" panose="020B0609020204030204" pitchFamily="49" charset="0"/>
                        </a:rPr>
                        <a:t>ment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..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6107766"/>
                  </a:ext>
                </a:extLst>
              </a:tr>
            </a:tbl>
          </a:graphicData>
        </a:graphic>
      </p:graphicFrame>
      <p:sp>
        <p:nvSpPr>
          <p:cNvPr id="22" name="矩形 21"/>
          <p:cNvSpPr/>
          <p:nvPr/>
        </p:nvSpPr>
        <p:spPr>
          <a:xfrm>
            <a:off x="5272088" y="4200952"/>
            <a:ext cx="2276475" cy="4371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.</a:t>
            </a:r>
            <a:r>
              <a:rPr lang="en-US" altLang="zh-CN" sz="1400" dirty="0" err="1" smtClean="0"/>
              <a:t>shstrtab</a:t>
            </a:r>
            <a:r>
              <a:rPr lang="en-US" altLang="zh-CN" sz="1400" dirty="0" smtClean="0"/>
              <a:t> in binary (file+0x1650)</a:t>
            </a:r>
            <a:endParaRPr lang="zh-CN" altLang="en-US" sz="1400" dirty="0"/>
          </a:p>
        </p:txBody>
      </p:sp>
      <p:sp>
        <p:nvSpPr>
          <p:cNvPr id="23" name="矩形 22"/>
          <p:cNvSpPr/>
          <p:nvPr/>
        </p:nvSpPr>
        <p:spPr>
          <a:xfrm>
            <a:off x="6632859" y="4754436"/>
            <a:ext cx="853791" cy="166748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8358500" y="4779569"/>
            <a:ext cx="431231" cy="16158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曲线连接符 24"/>
          <p:cNvCxnSpPr>
            <a:stCxn id="15" idx="3"/>
            <a:endCxn id="23" idx="0"/>
          </p:cNvCxnSpPr>
          <p:nvPr/>
        </p:nvCxnSpPr>
        <p:spPr>
          <a:xfrm flipV="1">
            <a:off x="1443578" y="4754436"/>
            <a:ext cx="5616177" cy="90612"/>
          </a:xfrm>
          <a:prstGeom prst="curvedConnector4">
            <a:avLst>
              <a:gd name="adj1" fmla="val 46199"/>
              <a:gd name="adj2" fmla="val 358347"/>
            </a:avLst>
          </a:prstGeom>
          <a:ln w="158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曲线连接符 27"/>
          <p:cNvCxnSpPr>
            <a:stCxn id="23" idx="3"/>
            <a:endCxn id="24" idx="0"/>
          </p:cNvCxnSpPr>
          <p:nvPr/>
        </p:nvCxnSpPr>
        <p:spPr>
          <a:xfrm flipV="1">
            <a:off x="7486650" y="4779569"/>
            <a:ext cx="1087466" cy="58241"/>
          </a:xfrm>
          <a:prstGeom prst="curvedConnector4">
            <a:avLst>
              <a:gd name="adj1" fmla="val 40086"/>
              <a:gd name="adj2" fmla="val 535660"/>
            </a:avLst>
          </a:prstGeom>
          <a:ln w="158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4712494" y="2368910"/>
            <a:ext cx="326232" cy="18122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曲线连接符 32"/>
          <p:cNvCxnSpPr>
            <a:stCxn id="32" idx="2"/>
            <a:endCxn id="34" idx="0"/>
          </p:cNvCxnSpPr>
          <p:nvPr/>
        </p:nvCxnSpPr>
        <p:spPr>
          <a:xfrm rot="5400000">
            <a:off x="1662902" y="1527250"/>
            <a:ext cx="2189825" cy="4235593"/>
          </a:xfrm>
          <a:prstGeom prst="curvedConnector3">
            <a:avLst>
              <a:gd name="adj1" fmla="val 50000"/>
            </a:avLst>
          </a:prstGeom>
          <a:ln w="158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445292" y="4739959"/>
            <a:ext cx="389450" cy="201193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1034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0" grpId="0"/>
      <p:bldP spid="22" grpId="0"/>
      <p:bldP spid="23" grpId="0" animBg="1"/>
      <p:bldP spid="24" grpId="0" animBg="1"/>
      <p:bldP spid="32" grpId="0" animBg="1"/>
      <p:bldP spid="34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11064</TotalTime>
  <Words>851</Words>
  <Application>Microsoft Office PowerPoint</Application>
  <PresentationFormat>全屏显示(4:3)</PresentationFormat>
  <Paragraphs>779</Paragraphs>
  <Slides>17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等线</vt:lpstr>
      <vt:lpstr>等线 Light</vt:lpstr>
      <vt:lpstr>微软雅黑</vt:lpstr>
      <vt:lpstr>Arial</vt:lpstr>
      <vt:lpstr>Calibri</vt:lpstr>
      <vt:lpstr>Calibri Light</vt:lpstr>
      <vt:lpstr>Consolas</vt:lpstr>
      <vt:lpstr>Office 主题​​</vt:lpstr>
      <vt:lpstr>ELF文件结构</vt:lpstr>
      <vt:lpstr>ELF文件的基本组织方式</vt:lpstr>
      <vt:lpstr>ELF文件的基本组织方式</vt:lpstr>
      <vt:lpstr>ELF文件的基本组织方式</vt:lpstr>
      <vt:lpstr>ELF文件的基本组织方式</vt:lpstr>
      <vt:lpstr>ELF文件的基本组织方式</vt:lpstr>
      <vt:lpstr>ELF文件的基本组织方式</vt:lpstr>
      <vt:lpstr>ELF文件的基本组织方式</vt:lpstr>
      <vt:lpstr>ELF文件的基本组织方式</vt:lpstr>
      <vt:lpstr>section的用处</vt:lpstr>
      <vt:lpstr>常见的section</vt:lpstr>
      <vt:lpstr>静态链接</vt:lpstr>
      <vt:lpstr>静态链接</vt:lpstr>
      <vt:lpstr>动态链接(演示: got-hack)</vt:lpstr>
      <vt:lpstr>动态链接(演示: got-hack)</vt:lpstr>
      <vt:lpstr>番外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欧 先飞</dc:creator>
  <cp:lastModifiedBy>欧 先飞</cp:lastModifiedBy>
  <cp:revision>2937</cp:revision>
  <dcterms:created xsi:type="dcterms:W3CDTF">2019-01-14T13:55:23Z</dcterms:created>
  <dcterms:modified xsi:type="dcterms:W3CDTF">2019-11-13T11:59:19Z</dcterms:modified>
</cp:coreProperties>
</file>