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8" r:id="rId2"/>
    <p:sldId id="259" r:id="rId3"/>
    <p:sldId id="265" r:id="rId4"/>
    <p:sldId id="260" r:id="rId5"/>
    <p:sldId id="261" r:id="rId6"/>
    <p:sldId id="271" r:id="rId7"/>
    <p:sldId id="272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F3C7A-83D5-48CD-9942-69E7B36C7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A445FC-9DB8-4522-BE39-6B6863A0C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7E542-D169-49F5-844B-E87FF004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E7900-2E41-4B06-B331-BED53FFE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73D57-1253-4FBD-A1A0-DB195A9A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3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36899-90A7-4FCC-8F61-D3D2D7B3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6F2D0-155F-4629-B381-59F6E59B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538C8-A84A-48DE-9554-62AA6FBD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5EF21-5C72-44FC-ADF4-F2266136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AAC69-47F0-42C6-8917-8963E1AE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44394-9FB2-4132-BE60-3F6316EB6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93C8A-4035-4AAF-8907-A2527715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3ADE1-2945-405F-893D-6845E916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56861-AAD3-44C3-A56D-D9371FF0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964AD-B9B1-4691-9182-5DBBFEB3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B6D78-11DE-4166-9763-22C3B83B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240B2-CADF-4508-8014-7D2F8A9F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9FD6A-0775-46A0-ABB6-BD42240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8CA8C-17C6-424B-A8AD-D6EA65BE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C98D9-E5B8-4573-A4DB-2E903F1A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4692B-B084-47BE-99D6-D4018BB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8B2F3-2EDD-4C72-A792-0DBCF7E3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273C9-52E7-446D-AA8D-849110AD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397D-2CFF-4BF7-87E6-01BF1984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0886B-AA94-4528-A356-0C312361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3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F3DB1-9D61-4A8B-A57E-1D376B1B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9D338-6654-4A8C-A351-9E6207295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E7D8C-5D0F-4E0E-A073-25F2EA873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846E5-176F-45E2-A432-BED5D032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EA43D-D556-4179-BA25-93B2A3D1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5CDB1-B194-4079-A65B-A49B0769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7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7F128-B23D-4FD4-BA47-1DF0D639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695B1-697C-4E56-8F3E-259561DD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972B8-28B5-4F92-83DE-4F106266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383FD9-ABC0-4F6C-BD29-E7D342390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009F63-E80A-498E-A68C-04ADE925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4711E-D8DF-4FE2-A81A-507B341C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E99DD-9AD0-402D-AD40-5B216E7D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6164E-1392-48C6-B414-2F92CE0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2E718-A407-4220-B58F-BF6BB14E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FD517-9DC7-46B2-AC62-39E64090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18947C-2C78-4655-9676-0DABB8A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5DD268-35AB-459A-BAD3-41702CBD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A4716-A5B3-4217-A831-86EB084F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045A03-9003-42F6-9E65-54B8DCD6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99FF9E-02B8-451A-B208-A060A776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4E4B1-FE8C-41A1-82F5-B06B135C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FA371-F489-45BD-9D56-E7487934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1F697-4F47-4F41-B4B6-848404966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AC8C2-056A-4D5A-AB44-967242BE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60220-9840-42BD-9D17-27B0904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C74A8-6C05-49BE-8D4E-C5257336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8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69FE6-F3B3-4AD4-A360-5FE8EB96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F28DEC-D6E8-4FFB-8567-52F6A7EF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78DF4-2F4A-4B2F-98A1-DE8A40701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0CB2D-5D8A-49C5-87DC-11AD6D1F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B129E-C611-4D1F-96EA-983A5173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D558E-2232-4959-8ADB-318778E3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376BD-140D-4432-9BA6-41E7BBC5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BC1D4-5303-4D3B-80D1-4FF0D3C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4BFB9-0DD4-49A7-9992-9939DC37F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5852-1B16-401C-A4FE-538EB0CCD959}" type="datetimeFigureOut">
              <a:rPr lang="zh-CN" altLang="en-US" smtClean="0"/>
              <a:t>2017/10/23/Monday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0134A-F378-4255-9727-CBA95651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57E60-C621-42A9-AA08-8F832872E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7A84-E5DD-4B2E-BD37-078B193FA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78FE-7C4A-4A2D-AD5B-FFBC7CD95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拟南芥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RNA-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5F7B8D-FE4C-4048-A7E1-7A15FE1E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370" y="3912761"/>
            <a:ext cx="3281464" cy="1655762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姓名：王欢欢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专业：生物信息学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2017317110025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CD0410B-EEBD-42DA-9A16-7C344DD8F78F}"/>
              </a:ext>
            </a:extLst>
          </p:cNvPr>
          <p:cNvCxnSpPr/>
          <p:nvPr/>
        </p:nvCxnSpPr>
        <p:spPr>
          <a:xfrm>
            <a:off x="1524000" y="3605410"/>
            <a:ext cx="9144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图形 5" descr="棕榈树">
            <a:extLst>
              <a:ext uri="{FF2B5EF4-FFF2-40B4-BE49-F238E27FC236}">
                <a16:creationId xmlns:a16="http://schemas.microsoft.com/office/drawing/2014/main" id="{1A330B0E-82BB-4CEE-A36F-679070C36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12761"/>
            <a:ext cx="2529403" cy="2529403"/>
          </a:xfrm>
          <a:prstGeom prst="rect">
            <a:avLst/>
          </a:prstGeom>
        </p:spPr>
      </p:pic>
      <p:pic>
        <p:nvPicPr>
          <p:cNvPr id="8" name="图形 7" descr="彗星">
            <a:extLst>
              <a:ext uri="{FF2B5EF4-FFF2-40B4-BE49-F238E27FC236}">
                <a16:creationId xmlns:a16="http://schemas.microsoft.com/office/drawing/2014/main" id="{39DDF475-11B5-41EA-8EEC-C122151AE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4090" y="397052"/>
            <a:ext cx="1450622" cy="14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EC6DEFA5-81C5-4F73-94E6-3170396D063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/>
          <a:stretch/>
        </p:blipFill>
        <p:spPr bwMode="auto">
          <a:xfrm>
            <a:off x="1560688" y="1747132"/>
            <a:ext cx="4049889" cy="4371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FECD0727-AE1A-4EA7-81E3-2C695F2EEC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007" y="1655329"/>
            <a:ext cx="4157451" cy="43714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76E543-2536-4277-A4F4-43EF135DA3AB}"/>
              </a:ext>
            </a:extLst>
          </p:cNvPr>
          <p:cNvSpPr/>
          <p:nvPr/>
        </p:nvSpPr>
        <p:spPr>
          <a:xfrm>
            <a:off x="7757944" y="6118577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8 cep1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和野生型的差异表达热图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1701AC-285C-4081-8EA3-7A64F9C56D79}"/>
              </a:ext>
            </a:extLst>
          </p:cNvPr>
          <p:cNvSpPr/>
          <p:nvPr/>
        </p:nvSpPr>
        <p:spPr>
          <a:xfrm>
            <a:off x="1357487" y="6083952"/>
            <a:ext cx="407675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创建一个火山图检查差异表达基因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CAACBB-0FEA-4FAC-8C2C-B0CEAA4D6A7B}"/>
              </a:ext>
            </a:extLst>
          </p:cNvPr>
          <p:cNvSpPr/>
          <p:nvPr/>
        </p:nvSpPr>
        <p:spPr>
          <a:xfrm rot="16200000">
            <a:off x="-1151964" y="3463600"/>
            <a:ext cx="43306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csVolcano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(genes(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cuff_data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'cep1', 'wild')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dev.off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B2C4C5-E4E2-43ED-954B-2ED40E23AD2F}"/>
              </a:ext>
            </a:extLst>
          </p:cNvPr>
          <p:cNvSpPr/>
          <p:nvPr/>
        </p:nvSpPr>
        <p:spPr>
          <a:xfrm rot="16200000">
            <a:off x="3788636" y="2341074"/>
            <a:ext cx="57545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gene_diff_data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(genes(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cuff_data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sig_gene_data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&lt;-subset(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gene_diff_data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,(significant=='yes'))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geneids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sig_gene_data$gene_id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sig_genes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&lt;-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getGenes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cuff_data,geneids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csHeatmap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sig_genes,clustering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='row',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labRow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=F)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dev.off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E6F963C-76D1-4CB5-A449-97111C3599F6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151271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图形 11" descr="星星">
            <a:extLst>
              <a:ext uri="{FF2B5EF4-FFF2-40B4-BE49-F238E27FC236}">
                <a16:creationId xmlns:a16="http://schemas.microsoft.com/office/drawing/2014/main" id="{13064CB8-3AD7-4A92-8D44-B98AF24F2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8" y="80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55358896-AF15-4E1E-AE80-DFDD7DF9BD1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" b="1201"/>
          <a:stretch/>
        </p:blipFill>
        <p:spPr bwMode="auto">
          <a:xfrm>
            <a:off x="838200" y="1551940"/>
            <a:ext cx="3557905" cy="3550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583C01E7-FC40-4430-9716-E20BB3C648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9422" y="1551940"/>
            <a:ext cx="3653155" cy="3664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8CF93CEE-86EC-4733-A1EE-F14EF7EF3B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77" y="1551940"/>
            <a:ext cx="3754755" cy="37623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1A329B-985A-4E07-B608-0DC0CD36D3AD}"/>
              </a:ext>
            </a:extLst>
          </p:cNvPr>
          <p:cNvSpPr/>
          <p:nvPr/>
        </p:nvSpPr>
        <p:spPr>
          <a:xfrm>
            <a:off x="4310335" y="5743701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6DCL1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基因同源异构体表达水平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2A43D4-10A6-45D0-B2D3-372EA6531200}"/>
              </a:ext>
            </a:extLst>
          </p:cNvPr>
          <p:cNvSpPr/>
          <p:nvPr/>
        </p:nvSpPr>
        <p:spPr>
          <a:xfrm>
            <a:off x="8513270" y="5674451"/>
            <a:ext cx="293221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7DCL</a:t>
            </a: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基因差异表达趋势</a:t>
            </a:r>
            <a:r>
              <a:rPr lang="zh-CN" altLang="zh-CN" b="1" kern="1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DDFE3F-A8AF-49F5-91E9-5AF587E922F2}"/>
              </a:ext>
            </a:extLst>
          </p:cNvPr>
          <p:cNvSpPr/>
          <p:nvPr/>
        </p:nvSpPr>
        <p:spPr>
          <a:xfrm>
            <a:off x="1321824" y="5705566"/>
            <a:ext cx="252986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5DCL1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基因表达水平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DC8CEB-9348-4F48-AAB3-EDE1F2DD7DAC}"/>
              </a:ext>
            </a:extLst>
          </p:cNvPr>
          <p:cNvSpPr/>
          <p:nvPr/>
        </p:nvSpPr>
        <p:spPr>
          <a:xfrm>
            <a:off x="175054" y="6073170"/>
            <a:ext cx="39059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mygene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getGene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cuff_data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'DCL1')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expressionBarplot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mygene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028AE3-045A-4F5A-A13B-69D765EFDBA4}"/>
              </a:ext>
            </a:extLst>
          </p:cNvPr>
          <p:cNvSpPr/>
          <p:nvPr/>
        </p:nvSpPr>
        <p:spPr>
          <a:xfrm>
            <a:off x="4246885" y="6113033"/>
            <a:ext cx="389882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expressionBarplot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(isoforms 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mygene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ED3857-BE39-45F6-B7FA-0F5A57B41003}"/>
              </a:ext>
            </a:extLst>
          </p:cNvPr>
          <p:cNvSpPr/>
          <p:nvPr/>
        </p:nvSpPr>
        <p:spPr>
          <a:xfrm>
            <a:off x="8168246" y="6073170"/>
            <a:ext cx="38833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mygene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getGene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cuff_data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'DCL1')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expressionPlot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mygene,logMode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=T)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227C64-D300-4F95-BE9A-06DDCC180552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138853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形 15" descr="星星">
            <a:extLst>
              <a:ext uri="{FF2B5EF4-FFF2-40B4-BE49-F238E27FC236}">
                <a16:creationId xmlns:a16="http://schemas.microsoft.com/office/drawing/2014/main" id="{39B7D47D-09D8-474A-88AB-1FD38A2A2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78" y="80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htseq-deseq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96F7F0-A70D-46EE-A518-38803B0587BA}"/>
              </a:ext>
            </a:extLst>
          </p:cNvPr>
          <p:cNvPicPr/>
          <p:nvPr/>
        </p:nvPicPr>
        <p:blipFill rotWithShape="1">
          <a:blip r:embed="rId2"/>
          <a:srcRect t="3688" r="1016" b="1075"/>
          <a:stretch/>
        </p:blipFill>
        <p:spPr bwMode="auto">
          <a:xfrm>
            <a:off x="181116" y="1844039"/>
            <a:ext cx="6761550" cy="42406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0DC90A-B9E0-4FD9-946A-48BCF7CDD607}"/>
              </a:ext>
            </a:extLst>
          </p:cNvPr>
          <p:cNvSpPr/>
          <p:nvPr/>
        </p:nvSpPr>
        <p:spPr>
          <a:xfrm>
            <a:off x="65281" y="6210789"/>
            <a:ext cx="699322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经验的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黑点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和匹配的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红线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离差值与平均正常统计值的关系图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CED12-BBC3-4CDF-AB7C-72FA08E8F50A}"/>
              </a:ext>
            </a:extLst>
          </p:cNvPr>
          <p:cNvSpPr/>
          <p:nvPr/>
        </p:nvSpPr>
        <p:spPr>
          <a:xfrm>
            <a:off x="7205256" y="1690688"/>
            <a:ext cx="4718756" cy="490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cep1 &lt;-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read.table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("reads_40.txt",row.name=1)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wild &lt;-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read.table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("reads_41.txt",row.name=1)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counts &lt;-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cbind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(cep1,wild)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dim(counts)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colnames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(counts)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colnames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(counts)&lt;-c("cep1","wild")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design&lt;-rep(c("cep1","wild"),each=1)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design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de&lt;-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newCountDataSet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counts,design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&gt;de&lt;-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estimateSizeFactors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(de)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&gt;de&lt;-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estimateDispersions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de,method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='blind',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sharingMode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="fit-only")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plotDispEsts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(de)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DA3BFD-C20D-469B-B5B5-11279DA88001}"/>
              </a:ext>
            </a:extLst>
          </p:cNvPr>
          <p:cNvCxnSpPr>
            <a:cxnSpLocks/>
          </p:cNvCxnSpPr>
          <p:nvPr/>
        </p:nvCxnSpPr>
        <p:spPr>
          <a:xfrm>
            <a:off x="936978" y="1415367"/>
            <a:ext cx="450426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形 9" descr="星星">
            <a:extLst>
              <a:ext uri="{FF2B5EF4-FFF2-40B4-BE49-F238E27FC236}">
                <a16:creationId xmlns:a16="http://schemas.microsoft.com/office/drawing/2014/main" id="{D3088ABE-3E00-4038-BB0F-60A0F6A48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78" y="80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0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5" name="图片 4" descr="ヨ 改 お モ ">
            <a:extLst>
              <a:ext uri="{FF2B5EF4-FFF2-40B4-BE49-F238E27FC236}">
                <a16:creationId xmlns:a16="http://schemas.microsoft.com/office/drawing/2014/main" id="{F0B5D164-F532-4C10-83B0-5D2E49F385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0" y="1563863"/>
            <a:ext cx="6238864" cy="336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F03BFB-E76C-435C-9615-65306DF98AD5}"/>
              </a:ext>
            </a:extLst>
          </p:cNvPr>
          <p:cNvPicPr/>
          <p:nvPr/>
        </p:nvPicPr>
        <p:blipFill rotWithShape="1">
          <a:blip r:embed="rId3"/>
          <a:srcRect r="817" b="1147"/>
          <a:stretch/>
        </p:blipFill>
        <p:spPr>
          <a:xfrm>
            <a:off x="6457243" y="1335555"/>
            <a:ext cx="5565245" cy="3589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7E97C9-A244-491A-8230-E9C0CEA24CD0}"/>
              </a:ext>
            </a:extLst>
          </p:cNvPr>
          <p:cNvSpPr/>
          <p:nvPr/>
        </p:nvSpPr>
        <p:spPr>
          <a:xfrm>
            <a:off x="7479792" y="4891716"/>
            <a:ext cx="368209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nbinomTest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pval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统计直方图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EE8912-16CB-41C4-AF09-C2F81C9EC966}"/>
              </a:ext>
            </a:extLst>
          </p:cNvPr>
          <p:cNvSpPr/>
          <p:nvPr/>
        </p:nvSpPr>
        <p:spPr>
          <a:xfrm>
            <a:off x="926735" y="4891716"/>
            <a:ext cx="482215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log2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折叠变换和平均正常统计量的关系图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256AEB-1A86-45A1-9331-48EFA6ACA793}"/>
              </a:ext>
            </a:extLst>
          </p:cNvPr>
          <p:cNvSpPr/>
          <p:nvPr/>
        </p:nvSpPr>
        <p:spPr>
          <a:xfrm>
            <a:off x="838200" y="5502820"/>
            <a:ext cx="3647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 res&lt;-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nbinomTest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(de,"cep1","wild")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F72EC5-D3E5-4150-9B46-63B8DD2BD7EF}"/>
              </a:ext>
            </a:extLst>
          </p:cNvPr>
          <p:cNvSpPr/>
          <p:nvPr/>
        </p:nvSpPr>
        <p:spPr>
          <a:xfrm>
            <a:off x="7326489" y="5502820"/>
            <a:ext cx="419946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res$pval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breaks=100, col="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skyblue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border="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slateblue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main="")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06360B-C468-42C4-865B-3DB366DD7F3C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143368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图形 12" descr="星星">
            <a:extLst>
              <a:ext uri="{FF2B5EF4-FFF2-40B4-BE49-F238E27FC236}">
                <a16:creationId xmlns:a16="http://schemas.microsoft.com/office/drawing/2014/main" id="{6B31F4A3-1A8E-4D3E-A890-F3B1CD012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8" y="80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1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012446-B6C8-43B6-9E01-061A5078CF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351" y="1814866"/>
            <a:ext cx="7553113" cy="49310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1C4D25-4AB7-454A-A73C-F8B462DDE109}"/>
              </a:ext>
            </a:extLst>
          </p:cNvPr>
          <p:cNvSpPr/>
          <p:nvPr/>
        </p:nvSpPr>
        <p:spPr>
          <a:xfrm rot="5400000">
            <a:off x="7136873" y="4061103"/>
            <a:ext cx="26917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差异基因的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注释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C0E7F-D040-47B8-96A6-EA5ACC0212A8}"/>
              </a:ext>
            </a:extLst>
          </p:cNvPr>
          <p:cNvSpPr/>
          <p:nvPr/>
        </p:nvSpPr>
        <p:spPr>
          <a:xfrm>
            <a:off x="6355645" y="905858"/>
            <a:ext cx="58363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AgriGO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网址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3048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http://systemsbiology.cau.edu.cn/agriGOv2/index.php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25A0E4-C640-427F-9FFB-41476ADCE6AE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26416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图形 8" descr="星星">
            <a:extLst>
              <a:ext uri="{FF2B5EF4-FFF2-40B4-BE49-F238E27FC236}">
                <a16:creationId xmlns:a16="http://schemas.microsoft.com/office/drawing/2014/main" id="{98FCE255-B90C-4451-927C-CF7959A40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78" y="80117"/>
            <a:ext cx="914400" cy="914400"/>
          </a:xfrm>
          <a:prstGeom prst="rect">
            <a:avLst/>
          </a:prstGeom>
        </p:spPr>
      </p:pic>
      <p:pic>
        <p:nvPicPr>
          <p:cNvPr id="11" name="图形 10" descr="落叶树">
            <a:extLst>
              <a:ext uri="{FF2B5EF4-FFF2-40B4-BE49-F238E27FC236}">
                <a16:creationId xmlns:a16="http://schemas.microsoft.com/office/drawing/2014/main" id="{95D06A1C-2E9B-4E7D-8D83-AFD9DA120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4089" y="4269792"/>
            <a:ext cx="2243897" cy="22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9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A1D93-2266-43E9-9118-74B0B0E8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EC929-E9A6-4054-B2D1-0965DAD2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发现拟南芥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突变体和野生型植物之间的基因表达差异并不明显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0677D31-1E0E-4E2C-9F7E-104930343BF1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273191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71477A-E2D6-422E-A792-12A46B432F66}"/>
              </a:ext>
            </a:extLst>
          </p:cNvPr>
          <p:cNvSpPr txBox="1"/>
          <p:nvPr/>
        </p:nvSpPr>
        <p:spPr>
          <a:xfrm>
            <a:off x="4933245" y="3105835"/>
            <a:ext cx="232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C51172-11AB-4474-8846-1E9FF7A89E00}"/>
              </a:ext>
            </a:extLst>
          </p:cNvPr>
          <p:cNvCxnSpPr/>
          <p:nvPr/>
        </p:nvCxnSpPr>
        <p:spPr>
          <a:xfrm>
            <a:off x="1524000" y="3752166"/>
            <a:ext cx="9144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EE8768-819B-4EBD-97DB-2C81D102DB3F}"/>
              </a:ext>
            </a:extLst>
          </p:cNvPr>
          <p:cNvSpPr txBox="1"/>
          <p:nvPr/>
        </p:nvSpPr>
        <p:spPr>
          <a:xfrm>
            <a:off x="7473245" y="3936833"/>
            <a:ext cx="3364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汇报人：王欢欢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  号：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2017317110025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  院：信息学院</a:t>
            </a:r>
          </a:p>
        </p:txBody>
      </p:sp>
      <p:pic>
        <p:nvPicPr>
          <p:cNvPr id="15" name="图形 14" descr="兔子">
            <a:extLst>
              <a:ext uri="{FF2B5EF4-FFF2-40B4-BE49-F238E27FC236}">
                <a16:creationId xmlns:a16="http://schemas.microsoft.com/office/drawing/2014/main" id="{28E65B57-A7E4-46F6-AE01-2D906A30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5066" y="3945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2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A77B-52B8-4C1B-AD05-8931673C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7B254-907E-4119-8F25-D1F4F8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RNA-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即转录组测序技术，就是把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mRNA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smallRNA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NONcoding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RNA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等全部或者其中一些用高通量测序技术把它们的序列测出来；反映出它们的表达水平。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拟南芥是一种十字花科植物，广泛用于植物遗传学、发育生物学和分子生物学研究，是一种典型的模式植物。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为了检查拟南芥茎发育过程中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突变体植物中差异表达的转录组，收集开花后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突变体和野生型植物的茎进行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RNA-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C-TERMINALLY ENCODED PEPTIDE1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端编码肽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主要软件：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fastqc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trimmomatic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Tophat2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cufflinks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cuffmerge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cuffdiff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cummeRbund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htseq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deseq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samtools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0D5342-1FA7-4F0D-8B1B-5F111793C7DB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24384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图形 5" descr="鲜花">
            <a:extLst>
              <a:ext uri="{FF2B5EF4-FFF2-40B4-BE49-F238E27FC236}">
                <a16:creationId xmlns:a16="http://schemas.microsoft.com/office/drawing/2014/main" id="{79E3A61E-20BB-4069-83F4-91C72D427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5624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7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A77B-52B8-4C1B-AD05-8931673C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数据来源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D569F5A-7A11-418B-BB9B-6DB0AFED1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55353"/>
              </p:ext>
            </p:extLst>
          </p:nvPr>
        </p:nvGraphicFramePr>
        <p:xfrm>
          <a:off x="1648940" y="3616420"/>
          <a:ext cx="8894121" cy="233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127">
                  <a:extLst>
                    <a:ext uri="{9D8B030D-6E8A-4147-A177-3AD203B41FA5}">
                      <a16:colId xmlns:a16="http://schemas.microsoft.com/office/drawing/2014/main" val="1174655297"/>
                    </a:ext>
                  </a:extLst>
                </a:gridCol>
                <a:gridCol w="1453127">
                  <a:extLst>
                    <a:ext uri="{9D8B030D-6E8A-4147-A177-3AD203B41FA5}">
                      <a16:colId xmlns:a16="http://schemas.microsoft.com/office/drawing/2014/main" val="2331091669"/>
                    </a:ext>
                  </a:extLst>
                </a:gridCol>
                <a:gridCol w="1278792">
                  <a:extLst>
                    <a:ext uri="{9D8B030D-6E8A-4147-A177-3AD203B41FA5}">
                      <a16:colId xmlns:a16="http://schemas.microsoft.com/office/drawing/2014/main" val="73041617"/>
                    </a:ext>
                  </a:extLst>
                </a:gridCol>
                <a:gridCol w="1278792">
                  <a:extLst>
                    <a:ext uri="{9D8B030D-6E8A-4147-A177-3AD203B41FA5}">
                      <a16:colId xmlns:a16="http://schemas.microsoft.com/office/drawing/2014/main" val="2715417064"/>
                    </a:ext>
                  </a:extLst>
                </a:gridCol>
                <a:gridCol w="1977156">
                  <a:extLst>
                    <a:ext uri="{9D8B030D-6E8A-4147-A177-3AD203B41FA5}">
                      <a16:colId xmlns:a16="http://schemas.microsoft.com/office/drawing/2014/main" val="1493258820"/>
                    </a:ext>
                  </a:extLst>
                </a:gridCol>
                <a:gridCol w="1453127">
                  <a:extLst>
                    <a:ext uri="{9D8B030D-6E8A-4147-A177-3AD203B41FA5}">
                      <a16:colId xmlns:a16="http://schemas.microsoft.com/office/drawing/2014/main" val="3847569050"/>
                    </a:ext>
                  </a:extLst>
                </a:gridCol>
              </a:tblGrid>
              <a:tr h="7007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登陆号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GEO ID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物种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Organism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基因型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Genotype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组织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Tissue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状态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Stage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总测序片段数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 reads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447242"/>
                  </a:ext>
                </a:extLst>
              </a:tr>
              <a:tr h="8196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GSM2743110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Arabidopsis thaliana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cep1 mutant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 days after flowing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49,634,134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445357"/>
                  </a:ext>
                </a:extLst>
              </a:tr>
              <a:tr h="8196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GSM2743111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Arabidopsis thaliana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wild type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Stem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 days after flowing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50,263,874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020" marR="33020" marT="33020" marB="330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62812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4323C2E-1A9F-4695-8EF3-22FA7D1C1651}"/>
              </a:ext>
            </a:extLst>
          </p:cNvPr>
          <p:cNvSpPr/>
          <p:nvPr/>
        </p:nvSpPr>
        <p:spPr>
          <a:xfrm>
            <a:off x="3048000" y="3207975"/>
            <a:ext cx="6096000" cy="4084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拟南芥成熟茎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突变和野生型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RNA-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数据信息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1055B4-8E52-4726-82FF-4104BC545882}"/>
              </a:ext>
            </a:extLst>
          </p:cNvPr>
          <p:cNvSpPr/>
          <p:nvPr/>
        </p:nvSpPr>
        <p:spPr>
          <a:xfrm>
            <a:off x="838200" y="1453649"/>
            <a:ext cx="11003844" cy="179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本文的试验数据为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拟南芥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Arabidopsis thaliana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）茎的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RNA-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RNA-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数据由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Beijing Forestry University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2017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NCBI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发表；数据可在登陆号为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GSE102694</a:t>
            </a:r>
            <a:r>
              <a:rPr lang="zh-CN" altLang="zh-CN" dirty="0">
                <a:solidFill>
                  <a:srgbClr val="231F2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NCBI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GEO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数据库中下载，数据链接：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ftp://ftp-trace.ncbi.nlm.nih.gov/sra/sra-instant/reads/ByStudy/sra/SRP/SRP115/SRP115495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。本文以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cep1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cep1 mutant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），和对应的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野生型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(wild type)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的成熟茎为例，研究成熟茎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cep1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突变后和野生型之间的表达差异（表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是本文数据的基本信息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34E2FE0-399D-4E67-851C-CBFD9676553D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243840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图形 13" descr="公鸡">
            <a:extLst>
              <a:ext uri="{FF2B5EF4-FFF2-40B4-BE49-F238E27FC236}">
                <a16:creationId xmlns:a16="http://schemas.microsoft.com/office/drawing/2014/main" id="{8C153018-344E-429E-81E1-0CF08314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55" y="5692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8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4F8EC-3307-4770-BE41-513D0506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技术路线：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B8ECD18-0CE7-41B4-9D91-F427F8187D4B}"/>
              </a:ext>
            </a:extLst>
          </p:cNvPr>
          <p:cNvGrpSpPr/>
          <p:nvPr/>
        </p:nvGrpSpPr>
        <p:grpSpPr>
          <a:xfrm>
            <a:off x="2246492" y="1400783"/>
            <a:ext cx="8926686" cy="4571676"/>
            <a:chOff x="3037019" y="608742"/>
            <a:chExt cx="8926686" cy="457167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D8584E0-EC05-4ED6-8784-7E72D8196E3F}"/>
                </a:ext>
              </a:extLst>
            </p:cNvPr>
            <p:cNvSpPr/>
            <p:nvPr/>
          </p:nvSpPr>
          <p:spPr>
            <a:xfrm>
              <a:off x="6610349" y="4635945"/>
              <a:ext cx="1847850" cy="3828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D7E8DC0-97C4-4C95-9D28-331F5CA99C99}"/>
                </a:ext>
              </a:extLst>
            </p:cNvPr>
            <p:cNvSpPr/>
            <p:nvPr/>
          </p:nvSpPr>
          <p:spPr>
            <a:xfrm>
              <a:off x="4588932" y="2914314"/>
              <a:ext cx="2912534" cy="3828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CE175D3-821C-4789-AD6B-6DA2B061B7A5}"/>
                </a:ext>
              </a:extLst>
            </p:cNvPr>
            <p:cNvSpPr/>
            <p:nvPr/>
          </p:nvSpPr>
          <p:spPr>
            <a:xfrm>
              <a:off x="4588932" y="1284355"/>
              <a:ext cx="2912534" cy="3828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40D2A3D-9C7C-4472-9625-2B1ED822D80A}"/>
                </a:ext>
              </a:extLst>
            </p:cNvPr>
            <p:cNvGrpSpPr/>
            <p:nvPr/>
          </p:nvGrpSpPr>
          <p:grpSpPr>
            <a:xfrm>
              <a:off x="4594576" y="608742"/>
              <a:ext cx="2912534" cy="414798"/>
              <a:chOff x="4594576" y="1001738"/>
              <a:chExt cx="2912534" cy="414798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884A06EC-A5A9-4252-AEC0-EB172B2D1E67}"/>
                  </a:ext>
                </a:extLst>
              </p:cNvPr>
              <p:cNvSpPr/>
              <p:nvPr/>
            </p:nvSpPr>
            <p:spPr>
              <a:xfrm>
                <a:off x="4594576" y="1001738"/>
                <a:ext cx="2912534" cy="38280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5B1F9A3-F8FB-456D-8DFD-0EF9AE674615}"/>
                  </a:ext>
                </a:extLst>
              </p:cNvPr>
              <p:cNvSpPr txBox="1"/>
              <p:nvPr/>
            </p:nvSpPr>
            <p:spPr>
              <a:xfrm>
                <a:off x="5206911" y="1005154"/>
                <a:ext cx="1749778" cy="411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原始测序数据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953CD7-BC08-4154-8765-A8A8439C8EDF}"/>
                </a:ext>
              </a:extLst>
            </p:cNvPr>
            <p:cNvSpPr txBox="1"/>
            <p:nvPr/>
          </p:nvSpPr>
          <p:spPr>
            <a:xfrm>
              <a:off x="4916311" y="1263772"/>
              <a:ext cx="2257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测序数据质量评估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91774DE-CE7D-481C-B6D6-191850A49BD8}"/>
                </a:ext>
              </a:extLst>
            </p:cNvPr>
            <p:cNvSpPr/>
            <p:nvPr/>
          </p:nvSpPr>
          <p:spPr>
            <a:xfrm>
              <a:off x="4588933" y="1939385"/>
              <a:ext cx="2912534" cy="6799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E840D4-AE70-4D8B-8907-40EBDEAC2823}"/>
                </a:ext>
              </a:extLst>
            </p:cNvPr>
            <p:cNvSpPr txBox="1"/>
            <p:nvPr/>
          </p:nvSpPr>
          <p:spPr>
            <a:xfrm>
              <a:off x="4916311" y="1911453"/>
              <a:ext cx="2257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参考序列比对分析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tophat2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26399A1-EA1F-49C7-8098-5DC64CF9F549}"/>
                </a:ext>
              </a:extLst>
            </p:cNvPr>
            <p:cNvSpPr/>
            <p:nvPr/>
          </p:nvSpPr>
          <p:spPr>
            <a:xfrm>
              <a:off x="6079421" y="3487952"/>
              <a:ext cx="2912534" cy="76650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E4B784-32EA-44B1-BF52-4E30433C73A1}"/>
                </a:ext>
              </a:extLst>
            </p:cNvPr>
            <p:cNvSpPr txBox="1"/>
            <p:nvPr/>
          </p:nvSpPr>
          <p:spPr>
            <a:xfrm>
              <a:off x="6151992" y="3500366"/>
              <a:ext cx="2760133" cy="787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基因差异表达水平分析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cufflinks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9C9950-3E8F-44D5-951B-075AA409CC62}"/>
                </a:ext>
              </a:extLst>
            </p:cNvPr>
            <p:cNvSpPr txBox="1"/>
            <p:nvPr/>
          </p:nvSpPr>
          <p:spPr>
            <a:xfrm>
              <a:off x="6784975" y="4635945"/>
              <a:ext cx="1501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GO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富集分析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B6812E-02F8-4AEE-9F57-71E029F808C1}"/>
                </a:ext>
              </a:extLst>
            </p:cNvPr>
            <p:cNvSpPr txBox="1"/>
            <p:nvPr/>
          </p:nvSpPr>
          <p:spPr>
            <a:xfrm>
              <a:off x="5085645" y="2902172"/>
              <a:ext cx="1981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去掉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Duplication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371E9F3-948E-4B7D-B7DA-04CC6AB371E8}"/>
                </a:ext>
              </a:extLst>
            </p:cNvPr>
            <p:cNvSpPr/>
            <p:nvPr/>
          </p:nvSpPr>
          <p:spPr>
            <a:xfrm>
              <a:off x="9297108" y="3668910"/>
              <a:ext cx="2545644" cy="40459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6979CDB-9AA5-4F1B-826F-7B453C70E2EF}"/>
                </a:ext>
              </a:extLst>
            </p:cNvPr>
            <p:cNvSpPr txBox="1"/>
            <p:nvPr/>
          </p:nvSpPr>
          <p:spPr>
            <a:xfrm>
              <a:off x="9418061" y="3676016"/>
              <a:ext cx="2545644" cy="404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cummeRbund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可视化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7F286BC-7A48-4473-ADAB-A168F79B0772}"/>
                </a:ext>
              </a:extLst>
            </p:cNvPr>
            <p:cNvSpPr/>
            <p:nvPr/>
          </p:nvSpPr>
          <p:spPr>
            <a:xfrm>
              <a:off x="3369730" y="3476646"/>
              <a:ext cx="2370669" cy="70788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3C61567-52EE-4421-9EC2-ADF5E3A193B2}"/>
                </a:ext>
              </a:extLst>
            </p:cNvPr>
            <p:cNvSpPr txBox="1"/>
            <p:nvPr/>
          </p:nvSpPr>
          <p:spPr>
            <a:xfrm>
              <a:off x="3539064" y="3476646"/>
              <a:ext cx="2099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统计基因的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reads</a:t>
              </a:r>
            </a:p>
            <a:p>
              <a:pPr algn="ctr"/>
              <a:r>
                <a:rPr lang="en-US" altLang="zh-CN" sz="20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htseq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0A43346-9206-4191-8AA6-A4579776150F}"/>
                </a:ext>
              </a:extLst>
            </p:cNvPr>
            <p:cNvSpPr/>
            <p:nvPr/>
          </p:nvSpPr>
          <p:spPr>
            <a:xfrm>
              <a:off x="3037019" y="4472532"/>
              <a:ext cx="3050825" cy="70788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809F0B-A497-4478-A84E-7943EDA51400}"/>
                </a:ext>
              </a:extLst>
            </p:cNvPr>
            <p:cNvSpPr txBox="1"/>
            <p:nvPr/>
          </p:nvSpPr>
          <p:spPr>
            <a:xfrm>
              <a:off x="3206353" y="4472532"/>
              <a:ext cx="2757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基因差异表达水平分析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0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deseq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BC89E3D-4A72-4F9E-A59A-68E83E5EA4CE}"/>
                </a:ext>
              </a:extLst>
            </p:cNvPr>
            <p:cNvCxnSpPr/>
            <p:nvPr/>
          </p:nvCxnSpPr>
          <p:spPr>
            <a:xfrm>
              <a:off x="6045200" y="991549"/>
              <a:ext cx="0" cy="288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A54F922-7B22-4BA4-9307-6EFD4A406A10}"/>
                </a:ext>
              </a:extLst>
            </p:cNvPr>
            <p:cNvCxnSpPr>
              <a:cxnSpLocks/>
            </p:cNvCxnSpPr>
            <p:nvPr/>
          </p:nvCxnSpPr>
          <p:spPr>
            <a:xfrm>
              <a:off x="6045200" y="1677010"/>
              <a:ext cx="0" cy="262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5377A7-585C-472E-8E3A-8B6EB50B0ACF}"/>
                </a:ext>
              </a:extLst>
            </p:cNvPr>
            <p:cNvCxnSpPr/>
            <p:nvPr/>
          </p:nvCxnSpPr>
          <p:spPr>
            <a:xfrm>
              <a:off x="6045200" y="2629849"/>
              <a:ext cx="0" cy="288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4FE3405-E797-4AC2-8612-D762958DC693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 flipH="1">
              <a:off x="4588932" y="3302282"/>
              <a:ext cx="1487227" cy="1743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D15D2C6-C557-4F36-A694-6398DD657470}"/>
                </a:ext>
              </a:extLst>
            </p:cNvPr>
            <p:cNvCxnSpPr>
              <a:cxnSpLocks/>
              <a:stCxn id="15" idx="2"/>
              <a:endCxn id="13" idx="0"/>
            </p:cNvCxnSpPr>
            <p:nvPr/>
          </p:nvCxnSpPr>
          <p:spPr>
            <a:xfrm>
              <a:off x="6076159" y="3302282"/>
              <a:ext cx="1455900" cy="198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B136F97-4E69-445B-8879-B228B299DB9B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flipH="1">
              <a:off x="4585010" y="4184532"/>
              <a:ext cx="3922" cy="288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D82BD13-7ADE-47A7-80A9-B762383E00FE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8991955" y="3871205"/>
              <a:ext cx="30515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7487971-B507-4221-8D06-296BA0A0F4C6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532059" y="4288010"/>
              <a:ext cx="3628" cy="3479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984F6B48-9928-4C41-A78A-5AC223049B32}"/>
              </a:ext>
            </a:extLst>
          </p:cNvPr>
          <p:cNvSpPr/>
          <p:nvPr/>
        </p:nvSpPr>
        <p:spPr>
          <a:xfrm>
            <a:off x="4136610" y="6164557"/>
            <a:ext cx="2449709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数据处理基本流程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DD9415B-D407-48AA-85B7-AB195930EBE4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243840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图形 34" descr="盆栽花卉">
            <a:extLst>
              <a:ext uri="{FF2B5EF4-FFF2-40B4-BE49-F238E27FC236}">
                <a16:creationId xmlns:a16="http://schemas.microsoft.com/office/drawing/2014/main" id="{D525394C-CAD1-459A-9BF8-F666E1DE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5608051"/>
            <a:ext cx="914400" cy="914400"/>
          </a:xfrm>
          <a:prstGeom prst="rect">
            <a:avLst/>
          </a:prstGeom>
        </p:spPr>
      </p:pic>
      <p:pic>
        <p:nvPicPr>
          <p:cNvPr id="39" name="图形 38" descr="拇指朝上符号">
            <a:extLst>
              <a:ext uri="{FF2B5EF4-FFF2-40B4-BE49-F238E27FC236}">
                <a16:creationId xmlns:a16="http://schemas.microsoft.com/office/drawing/2014/main" id="{41E1B8F1-7F10-4318-AE27-8556C27C4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378" y="19275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：数据预处理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F8CFEB9-21F6-4A2B-B23C-EE6EE0C7B21C}"/>
              </a:ext>
            </a:extLst>
          </p:cNvPr>
          <p:cNvGrpSpPr/>
          <p:nvPr/>
        </p:nvGrpSpPr>
        <p:grpSpPr>
          <a:xfrm>
            <a:off x="1847732" y="1465616"/>
            <a:ext cx="8820269" cy="5048779"/>
            <a:chOff x="628532" y="1109055"/>
            <a:chExt cx="7893345" cy="4475105"/>
          </a:xfrm>
        </p:grpSpPr>
        <p:pic>
          <p:nvPicPr>
            <p:cNvPr id="61" name="图片 60" descr="SRR5936240_1 .fastq FastQC F &#10;e file:/// &#10;QFastQC Report &#10;Summary &#10;Basic Statistics &#10;Per &#10;Per &#10;Per &#10;Per &#10;Per &#10;base sequence quality &#10;sequence quality scores &#10;base sequence content &#10;sequence GC content &#10;base N content &#10;Sequence Lenz th Distribution &#10;Sequence Duplication Levels &#10;Overrepresented sequences &#10;Adapter Content &#10;Kmer Content ">
              <a:extLst>
                <a:ext uri="{FF2B5EF4-FFF2-40B4-BE49-F238E27FC236}">
                  <a16:creationId xmlns:a16="http://schemas.microsoft.com/office/drawing/2014/main" id="{D7725143-2B1D-40C7-BE52-77E493110E0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32" y="1109055"/>
              <a:ext cx="2001341" cy="437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图片 61" descr="SRR5936240_2.fastq FastQC f &#10;e file:// &#10;QFastQC Report &#10;Summary &#10;Basic Statistics &#10;Per &#10;Per &#10;Per &#10;Per &#10;Per &#10;base sequence quality &#10;sequence quality scores &#10;base sequence content &#10;sequence GC content &#10;base N content &#10;Sequence Lenz th Distribution &#10;Sequence Duplication Levels &#10;Overrepresented sequences &#10;Adapter Content &#10;Kmer Content ">
              <a:extLst>
                <a:ext uri="{FF2B5EF4-FFF2-40B4-BE49-F238E27FC236}">
                  <a16:creationId xmlns:a16="http://schemas.microsoft.com/office/drawing/2014/main" id="{58346ACD-88E4-4719-9392-4059A332C62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873" y="1109055"/>
              <a:ext cx="1988339" cy="4475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图片 62" descr="SRR5936241_1.fastq FastQC f &#10;e file:// &#10;QFastQC Report &#10;Summary &#10;Basic Statistics &#10;Per &#10;Per &#10;Per &#10;Per &#10;Per &#10;base sequence quality &#10;sequence quality scores &#10;base sequence content &#10;sequence GC content &#10;base N content &#10;Sequence Lenz th Distribution &#10;Sequence Duplication Levels &#10;Overrepresented sequences &#10;Adapter Content &#10;Kmer Content ">
              <a:extLst>
                <a:ext uri="{FF2B5EF4-FFF2-40B4-BE49-F238E27FC236}">
                  <a16:creationId xmlns:a16="http://schemas.microsoft.com/office/drawing/2014/main" id="{9E08A415-BED3-4FC9-9603-53ADDD65F87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213" y="1109055"/>
              <a:ext cx="1915326" cy="4475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图片 63" descr="SRR5936240_2.fastq FastQC &#10;e file:&quot; &#10;QFastQC Report &#10;Summary &#10;Basic Statistics &#10;Per &#10;Per &#10;Per &#10;Per &#10;Per &#10;base sequence quality &#10;sequence quality scores &#10;base sequence content &#10;sequence GC content &#10;base N content &#10;Sequence Lenz th Distribution &#10;Sequence Duplication Levels &#10;Overrepresented sequences &#10;Adapter Content &#10;Kmer Content ">
              <a:extLst>
                <a:ext uri="{FF2B5EF4-FFF2-40B4-BE49-F238E27FC236}">
                  <a16:creationId xmlns:a16="http://schemas.microsoft.com/office/drawing/2014/main" id="{A245084D-6252-4006-85B0-A536888B43F7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538" y="1109055"/>
              <a:ext cx="1988339" cy="437674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BED08E8-0D22-458C-942A-A7A5AF6FBD33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460586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9" name="图形 68" descr="花环">
            <a:extLst>
              <a:ext uri="{FF2B5EF4-FFF2-40B4-BE49-F238E27FC236}">
                <a16:creationId xmlns:a16="http://schemas.microsoft.com/office/drawing/2014/main" id="{F5D1210E-797E-4CBC-9D45-3B59A6ACA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311638">
            <a:off x="10896600" y="55999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1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：数据预处理</a:t>
            </a:r>
          </a:p>
        </p:txBody>
      </p:sp>
      <p:pic>
        <p:nvPicPr>
          <p:cNvPr id="3074" name="Picture 2" descr="计算机生成了可选文字:&#10;eper base &#10;100 &#10;sequence &#10;content &#10;Se 口 Lien 《 0 亡 on 憷 nt 」 《 ro 引 《 力 急 0 皂 0 &#10;4 5 &#10;5 7 8 9 &#10;巧 一 19 &#10;过 0 一 3 4 &#10;45 一 49 50 一 64 75 一 79 &#10;Position read 的 0 &#10;90 一 94 &#10;105 一 109 &#10;12 5 一 12 9 &#10;145 一 149 ">
            <a:extLst>
              <a:ext uri="{FF2B5EF4-FFF2-40B4-BE49-F238E27FC236}">
                <a16:creationId xmlns:a16="http://schemas.microsoft.com/office/drawing/2014/main" id="{7F345A05-AC35-4219-A53E-1F944564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76" y="1823381"/>
            <a:ext cx="4923645" cy="36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056115-5836-44BA-ADB3-A32E2D273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36"/>
          <a:stretch/>
        </p:blipFill>
        <p:spPr>
          <a:xfrm>
            <a:off x="6304844" y="1813702"/>
            <a:ext cx="4845754" cy="3693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EB81FC-E2BB-4F77-B670-DEB624F702A8}"/>
              </a:ext>
            </a:extLst>
          </p:cNvPr>
          <p:cNvSpPr txBox="1"/>
          <p:nvPr/>
        </p:nvSpPr>
        <p:spPr>
          <a:xfrm>
            <a:off x="1557867" y="1454049"/>
            <a:ext cx="22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 mutant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5A8290-9C7F-4022-8A5B-156C2D635C58}"/>
              </a:ext>
            </a:extLst>
          </p:cNvPr>
          <p:cNvSpPr txBox="1"/>
          <p:nvPr/>
        </p:nvSpPr>
        <p:spPr>
          <a:xfrm>
            <a:off x="6558845" y="1382863"/>
            <a:ext cx="22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wild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6429F90-0337-4884-AE59-F40D1EFB2B93}"/>
              </a:ext>
            </a:extLst>
          </p:cNvPr>
          <p:cNvSpPr/>
          <p:nvPr/>
        </p:nvSpPr>
        <p:spPr>
          <a:xfrm>
            <a:off x="1092198" y="3958494"/>
            <a:ext cx="2667002" cy="10272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F9411-FE62-4FB7-BFEA-A63934128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284" y="3949373"/>
            <a:ext cx="2682472" cy="10364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186123-5387-48EB-BA75-B6BEBE9167A1}"/>
              </a:ext>
            </a:extLst>
          </p:cNvPr>
          <p:cNvSpPr txBox="1"/>
          <p:nvPr/>
        </p:nvSpPr>
        <p:spPr>
          <a:xfrm>
            <a:off x="1557867" y="5661808"/>
            <a:ext cx="692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问题：从这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个图可以看出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突变型和野生型的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ATCG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四种碱基的分布在前面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个碱基不稳定，波动较大，应该剪切掉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9E3BECD-B92B-4DBB-A090-431FEB88960F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463973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形 9" descr="笑嘻嘻的脸，没有填充">
            <a:extLst>
              <a:ext uri="{FF2B5EF4-FFF2-40B4-BE49-F238E27FC236}">
                <a16:creationId xmlns:a16="http://schemas.microsoft.com/office/drawing/2014/main" id="{5F509704-BEB7-4147-AAA6-85E0AA72C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6198" y="4445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9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：数据预处理</a:t>
            </a:r>
          </a:p>
        </p:txBody>
      </p:sp>
      <p:pic>
        <p:nvPicPr>
          <p:cNvPr id="4098" name="Picture 2" descr="dapter &#10;100 &#10;Content &#10;% Adapter &#10;Illumina Llni•eersal Adapter &#10;Illumina Small RNA 3' Adapter &#10;Illumina Small RNA S • Adapter &#10;Nextera Transposase Sequence &#10;SOLID small RNA Adapter &#10;123456789 14-15 22-23 30-31 38-39 &#10;46-4/ 54-ss 62-63 70-71 78-79 86-87 94-95 102-103 112-113 122-123 132-133 ">
            <a:extLst>
              <a:ext uri="{FF2B5EF4-FFF2-40B4-BE49-F238E27FC236}">
                <a16:creationId xmlns:a16="http://schemas.microsoft.com/office/drawing/2014/main" id="{3FA774F6-EDA4-4AEB-B8B8-678CF973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062369"/>
            <a:ext cx="8211333" cy="44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3F0747-FB85-4AEA-9952-A6B122B477DE}"/>
              </a:ext>
            </a:extLst>
          </p:cNvPr>
          <p:cNvSpPr txBox="1"/>
          <p:nvPr/>
        </p:nvSpPr>
        <p:spPr>
          <a:xfrm>
            <a:off x="1501422" y="1600805"/>
            <a:ext cx="22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 mutant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103FF5-0A98-4775-80E4-F1390D3C9C6B}"/>
              </a:ext>
            </a:extLst>
          </p:cNvPr>
          <p:cNvSpPr/>
          <p:nvPr/>
        </p:nvSpPr>
        <p:spPr>
          <a:xfrm>
            <a:off x="8319911" y="6084711"/>
            <a:ext cx="932822" cy="485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9F6E58-2551-4577-90C2-B6BEA137175D}"/>
              </a:ext>
            </a:extLst>
          </p:cNvPr>
          <p:cNvSpPr txBox="1"/>
          <p:nvPr/>
        </p:nvSpPr>
        <p:spPr>
          <a:xfrm>
            <a:off x="9252733" y="2596212"/>
            <a:ext cx="269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问题：从此图可以看出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突变型有一点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，利用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trimmomatic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软件自带的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去除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454989-4309-483F-B866-C5D6492EEEBD}"/>
              </a:ext>
            </a:extLst>
          </p:cNvPr>
          <p:cNvCxnSpPr>
            <a:cxnSpLocks/>
          </p:cNvCxnSpPr>
          <p:nvPr/>
        </p:nvCxnSpPr>
        <p:spPr>
          <a:xfrm>
            <a:off x="1041400" y="1431470"/>
            <a:ext cx="463973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图形 6" descr="帆船">
            <a:extLst>
              <a:ext uri="{FF2B5EF4-FFF2-40B4-BE49-F238E27FC236}">
                <a16:creationId xmlns:a16="http://schemas.microsoft.com/office/drawing/2014/main" id="{D3EC7C91-3A1D-4FAB-8028-B59DBD642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844" y="54130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8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：序列比对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2FD000-66AD-48AD-8E81-453DBFCC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34103"/>
              </p:ext>
            </p:extLst>
          </p:nvPr>
        </p:nvGraphicFramePr>
        <p:xfrm>
          <a:off x="552000" y="4715197"/>
          <a:ext cx="11088000" cy="17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5461">
                  <a:extLst>
                    <a:ext uri="{9D8B030D-6E8A-4147-A177-3AD203B41FA5}">
                      <a16:colId xmlns:a16="http://schemas.microsoft.com/office/drawing/2014/main" val="888833853"/>
                    </a:ext>
                  </a:extLst>
                </a:gridCol>
                <a:gridCol w="1835689">
                  <a:extLst>
                    <a:ext uri="{9D8B030D-6E8A-4147-A177-3AD203B41FA5}">
                      <a16:colId xmlns:a16="http://schemas.microsoft.com/office/drawing/2014/main" val="3131733704"/>
                    </a:ext>
                  </a:extLst>
                </a:gridCol>
                <a:gridCol w="2276143">
                  <a:extLst>
                    <a:ext uri="{9D8B030D-6E8A-4147-A177-3AD203B41FA5}">
                      <a16:colId xmlns:a16="http://schemas.microsoft.com/office/drawing/2014/main" val="2335330875"/>
                    </a:ext>
                  </a:extLst>
                </a:gridCol>
                <a:gridCol w="1909557">
                  <a:extLst>
                    <a:ext uri="{9D8B030D-6E8A-4147-A177-3AD203B41FA5}">
                      <a16:colId xmlns:a16="http://schemas.microsoft.com/office/drawing/2014/main" val="638886898"/>
                    </a:ext>
                  </a:extLst>
                </a:gridCol>
                <a:gridCol w="1615461">
                  <a:extLst>
                    <a:ext uri="{9D8B030D-6E8A-4147-A177-3AD203B41FA5}">
                      <a16:colId xmlns:a16="http://schemas.microsoft.com/office/drawing/2014/main" val="1941391845"/>
                    </a:ext>
                  </a:extLst>
                </a:gridCol>
                <a:gridCol w="1835689">
                  <a:extLst>
                    <a:ext uri="{9D8B030D-6E8A-4147-A177-3AD203B41FA5}">
                      <a16:colId xmlns:a16="http://schemas.microsoft.com/office/drawing/2014/main" val="3457125841"/>
                    </a:ext>
                  </a:extLst>
                </a:gridCol>
              </a:tblGrid>
              <a:tr h="742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基因型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Genotype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总比对数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 mapped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完美匹配</a:t>
                      </a:r>
                      <a:r>
                        <a:rPr lang="en-US" sz="1800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reads</a:t>
                      </a:r>
                      <a:r>
                        <a:rPr lang="zh-CN" sz="1800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Properly paired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完美匹配百分比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unique Mapping rate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PCR</a:t>
                      </a:r>
                      <a:r>
                        <a:rPr lang="zh-CN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Duplication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测序深度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Coverage genome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922416"/>
                  </a:ext>
                </a:extLst>
              </a:tr>
              <a:tr h="59066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cep1 mutant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34,950,791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31,026,030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89.67%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61.19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26519"/>
                  </a:ext>
                </a:extLst>
              </a:tr>
              <a:tr h="430988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wild type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32,933,960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27,528,528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84.27%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61.97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264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1C12CB0-928E-4752-A423-B4704D210916}"/>
              </a:ext>
            </a:extLst>
          </p:cNvPr>
          <p:cNvSpPr/>
          <p:nvPr/>
        </p:nvSpPr>
        <p:spPr>
          <a:xfrm>
            <a:off x="2743200" y="4199345"/>
            <a:ext cx="67056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拟南芥成熟茎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cep1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突变和野生型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RNA-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序列比对结果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2DCC19-FF45-46F0-9870-E36365EC16EC}"/>
              </a:ext>
            </a:extLst>
          </p:cNvPr>
          <p:cNvSpPr/>
          <p:nvPr/>
        </p:nvSpPr>
        <p:spPr>
          <a:xfrm>
            <a:off x="927099" y="1606002"/>
            <a:ext cx="1033780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RNA-sequencing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RNA-seq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）是一个重要的转录组学研究技术，数百款分析工具已经开发。已知现在报道的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RNA-seq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比对软件有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Tophat2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HISAT2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bwa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等。每个比对软件各有优缺点，本文采用的是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Tophat2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软件以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为参考基因组对数据进行序列比对。另外，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RNA-seq call snp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的时候，如果某个变异位点的变异碱基都来源于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重复，而我们却认为它深度足够判断是真的变异位点，这个结论有很大可能具有假阳性，为了消除这种假阳性，可以使用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samtools rmdup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picard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软件删除潜在的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重复，这里采用了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samtools rmdup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方法删除潜在的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重复。使用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samtools flagstat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查看比对结果，表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是拟南芥成熟茎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突变和野生型删除潜在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重复的</a:t>
            </a:r>
            <a:r>
              <a:rPr lang="zh-CN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RNA-seq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序列比对结果。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7FD2896-CEAA-47FC-B13C-C55C24B84275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40188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形 9" descr="地球美洲">
            <a:extLst>
              <a:ext uri="{FF2B5EF4-FFF2-40B4-BE49-F238E27FC236}">
                <a16:creationId xmlns:a16="http://schemas.microsoft.com/office/drawing/2014/main" id="{A1FC8B6A-064A-4AF7-A661-B5FBA3E71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599" y="38007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0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63966-B08B-421A-9AEF-87EDC6AA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：基因差异表达水平分析（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cummeRbud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0BDA70EB-20F6-4DAB-8A72-81A9391BF2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"/>
          <a:stretch/>
        </p:blipFill>
        <p:spPr bwMode="auto">
          <a:xfrm>
            <a:off x="1432775" y="1975696"/>
            <a:ext cx="3980815" cy="3990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FF87512C-54F0-4321-90EE-25E7688314C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197" r="1186"/>
          <a:stretch/>
        </p:blipFill>
        <p:spPr bwMode="auto">
          <a:xfrm>
            <a:off x="7375173" y="1975696"/>
            <a:ext cx="4035322" cy="3990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91FEEB-C7F9-4D98-A3F6-1F9A495F201B}"/>
              </a:ext>
            </a:extLst>
          </p:cNvPr>
          <p:cNvSpPr/>
          <p:nvPr/>
        </p:nvSpPr>
        <p:spPr>
          <a:xfrm>
            <a:off x="1432775" y="6031753"/>
            <a:ext cx="359585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cep1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和野生型的表达水平分布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29E14A-C767-4823-9555-4EE11ED937F9}"/>
              </a:ext>
            </a:extLst>
          </p:cNvPr>
          <p:cNvSpPr/>
          <p:nvPr/>
        </p:nvSpPr>
        <p:spPr>
          <a:xfrm>
            <a:off x="7005802" y="6031753"/>
            <a:ext cx="477406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用散点图比较两种条件下每个基因的表达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135C34-B4F9-4ED6-B314-F641B5E6BC04}"/>
              </a:ext>
            </a:extLst>
          </p:cNvPr>
          <p:cNvSpPr/>
          <p:nvPr/>
        </p:nvSpPr>
        <p:spPr>
          <a:xfrm rot="16200000">
            <a:off x="-605005" y="3915011"/>
            <a:ext cx="28864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csDensity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(genes(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cuff_data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dev.off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71202-3343-48E1-BDB7-781A9DE044F7}"/>
              </a:ext>
            </a:extLst>
          </p:cNvPr>
          <p:cNvSpPr/>
          <p:nvPr/>
        </p:nvSpPr>
        <p:spPr>
          <a:xfrm rot="16200000">
            <a:off x="4230796" y="3194629"/>
            <a:ext cx="432717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csScatter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(genes(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cuff_data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'cep1', 'wild')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dev.off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E33170B-6C9F-4FDE-96A6-25374F36A399}"/>
              </a:ext>
            </a:extLst>
          </p:cNvPr>
          <p:cNvCxnSpPr>
            <a:cxnSpLocks/>
          </p:cNvCxnSpPr>
          <p:nvPr/>
        </p:nvCxnSpPr>
        <p:spPr>
          <a:xfrm>
            <a:off x="936978" y="1358922"/>
            <a:ext cx="1108568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图形 12" descr="星星">
            <a:extLst>
              <a:ext uri="{FF2B5EF4-FFF2-40B4-BE49-F238E27FC236}">
                <a16:creationId xmlns:a16="http://schemas.microsoft.com/office/drawing/2014/main" id="{99A74ED5-0B4B-435C-863B-87D6F594E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8" y="80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1209</Words>
  <Application>Microsoft Office PowerPoint</Application>
  <PresentationFormat>宽屏</PresentationFormat>
  <Paragraphs>144</Paragraphs>
  <Slides>16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拟南芥RNA-seq数据分析</vt:lpstr>
      <vt:lpstr>Backgroup:</vt:lpstr>
      <vt:lpstr>数据来源:</vt:lpstr>
      <vt:lpstr>技术路线：</vt:lpstr>
      <vt:lpstr>Step1：数据预处理</vt:lpstr>
      <vt:lpstr>Step1：数据预处理</vt:lpstr>
      <vt:lpstr>Step1：数据预处理</vt:lpstr>
      <vt:lpstr>Step2：序列比对</vt:lpstr>
      <vt:lpstr>Step3：基因差异表达水平分析（cummeRbud）</vt:lpstr>
      <vt:lpstr>Step3：</vt:lpstr>
      <vt:lpstr>Step3：</vt:lpstr>
      <vt:lpstr>Step4：htseq-deseq</vt:lpstr>
      <vt:lpstr>Step4：</vt:lpstr>
      <vt:lpstr>Step5：GO</vt:lpstr>
      <vt:lpstr>Conclusion: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王欢欢</dc:creator>
  <cp:lastModifiedBy>王欢欢</cp:lastModifiedBy>
  <cp:revision>60</cp:revision>
  <dcterms:created xsi:type="dcterms:W3CDTF">2017-10-18T06:56:58Z</dcterms:created>
  <dcterms:modified xsi:type="dcterms:W3CDTF">2017-10-23T13:13:12Z</dcterms:modified>
</cp:coreProperties>
</file>