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206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96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202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8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180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87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21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0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95.xml"/>
  <Override ContentType="application/vnd.openxmlformats-officedocument.presentationml.notesSlide+xml" PartName="/ppt/notesSlides/notesSlide183.xml"/>
  <Override ContentType="application/vnd.openxmlformats-officedocument.presentationml.notesSlide+xml" PartName="/ppt/notesSlides/notesSlide217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199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9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207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8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86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182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20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16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98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18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91.xml"/>
  <Override ContentType="application/vnd.openxmlformats-officedocument.presentationml.notesSlide+xml" PartName="/ppt/notesSlides/notesSlide20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212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93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85.xml"/>
  <Override ContentType="application/vnd.openxmlformats-officedocument.presentationml.notesSlide+xml" PartName="/ppt/notesSlides/notesSlide215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205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79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19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200.xml"/>
  <Override ContentType="application/vnd.openxmlformats-officedocument.presentationml.notesSlide+xml" PartName="/ppt/notesSlides/notesSlide181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09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11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199.xml"/>
  <Override ContentType="application/vnd.openxmlformats-officedocument.presentationml.slide+xml" PartName="/ppt/slides/slide210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202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5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217.xml"/>
  <Override ContentType="application/vnd.openxmlformats-officedocument.presentationml.slide+xml" PartName="/ppt/slides/slide71.xml"/>
  <Override ContentType="application/vnd.openxmlformats-officedocument.presentationml.slide+xml" PartName="/ppt/slides/slide179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84.xml"/>
  <Override ContentType="application/vnd.openxmlformats-officedocument.presentationml.slide+xml" PartName="/ppt/slides/slide141.xml"/>
  <Override ContentType="application/vnd.openxmlformats-officedocument.presentationml.slide+xml" PartName="/ppt/slides/slide82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187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214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206.xml"/>
  <Override ContentType="application/vnd.openxmlformats-officedocument.presentationml.slide+xml" PartName="/ppt/slides/slide55.xml"/>
  <Override ContentType="application/vnd.openxmlformats-officedocument.presentationml.slide+xml" PartName="/ppt/slides/slide195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59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176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180.xml"/>
  <Override ContentType="application/vnd.openxmlformats-officedocument.presentationml.slide+xml" PartName="/ppt/slides/slide18.xml"/>
  <Override ContentType="application/vnd.openxmlformats-officedocument.presentationml.slide+xml" PartName="/ppt/slides/slide201.xml"/>
  <Override ContentType="application/vnd.openxmlformats-officedocument.presentationml.slide+xml" PartName="/ppt/slides/slide52.xml"/>
  <Override ContentType="application/vnd.openxmlformats-officedocument.presentationml.slide+xml" PartName="/ppt/slides/slide95.xml"/>
  <Override ContentType="application/vnd.openxmlformats-officedocument.presentationml.slide+xml" PartName="/ppt/slides/slide181.xml"/>
  <Override ContentType="application/vnd.openxmlformats-officedocument.presentationml.slide+xml" PartName="/ppt/slides/slide157.xml"/>
  <Override ContentType="application/vnd.openxmlformats-officedocument.presentationml.slide+xml" PartName="/ppt/slides/slide211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47.xml"/>
  <Override ContentType="application/vnd.openxmlformats-officedocument.presentationml.slide+xml" PartName="/ppt/slides/slide191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196.xml"/>
  <Override ContentType="application/vnd.openxmlformats-officedocument.presentationml.slide+xml" PartName="/ppt/slides/slide171.xml"/>
  <Override ContentType="application/vnd.openxmlformats-officedocument.presentationml.slide+xml" PartName="/ppt/slides/slide49.xml"/>
  <Override ContentType="application/vnd.openxmlformats-officedocument.presentationml.slide+xml" PartName="/ppt/slides/slide216.xml"/>
  <Override ContentType="application/vnd.openxmlformats-officedocument.presentationml.slide+xml" PartName="/ppt/slides/slide83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86.xml"/>
  <Override ContentType="application/vnd.openxmlformats-officedocument.presentationml.slide+xml" PartName="/ppt/slides/slide215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205.xml"/>
  <Override ContentType="application/vnd.openxmlformats-officedocument.presentationml.slide+xml" PartName="/ppt/slides/slide160.xml"/>
  <Override ContentType="application/vnd.openxmlformats-officedocument.presentationml.slide+xml" PartName="/ppt/slides/slide100.xml"/>
  <Override ContentType="application/vnd.openxmlformats-officedocument.presentationml.slide+xml" PartName="/ppt/slides/slide90.xml"/>
  <Override ContentType="application/vnd.openxmlformats-officedocument.presentationml.slide+xml" PartName="/ppt/slides/slide143.xml"/>
  <Override ContentType="application/vnd.openxmlformats-officedocument.presentationml.slide+xml" PartName="/ppt/slides/slide132.xml"/>
  <Override ContentType="application/vnd.openxmlformats-officedocument.presentationml.slide+xml" PartName="/ppt/slides/slide62.xml"/>
  <Override ContentType="application/vnd.openxmlformats-officedocument.presentationml.slide+xml" PartName="/ppt/slides/slide175.xml"/>
  <Override ContentType="application/vnd.openxmlformats-officedocument.presentationml.slide+xml" PartName="/ppt/slides/slide1.xml"/>
  <Override ContentType="application/vnd.openxmlformats-officedocument.presentationml.slide+xml" PartName="/ppt/slides/slide192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209.xml"/>
  <Override ContentType="application/vnd.openxmlformats-officedocument.presentationml.slide+xml" PartName="/ppt/slides/slide200.xml"/>
  <Override ContentType="application/vnd.openxmlformats-officedocument.presentationml.slide+xml" PartName="/ppt/slides/slide88.xml"/>
  <Override ContentType="application/vnd.openxmlformats-officedocument.presentationml.slide+xml" PartName="/ppt/slides/slide158.xml"/>
  <Override ContentType="application/vnd.openxmlformats-officedocument.presentationml.slide+xml" PartName="/ppt/slides/slide115.xml"/>
  <Override ContentType="application/vnd.openxmlformats-officedocument.presentationml.slide+xml" PartName="/ppt/slides/slide3.xml"/>
  <Override ContentType="application/vnd.openxmlformats-officedocument.presentationml.slide+xml" PartName="/ppt/slides/slide182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174.xml"/>
  <Override ContentType="application/vnd.openxmlformats-officedocument.presentationml.slide+xml" PartName="/ppt/slides/slide190.xml"/>
  <Override ContentType="application/vnd.openxmlformats-officedocument.presentationml.slide+xml" PartName="/ppt/slides/slide33.xml"/>
  <Override ContentType="application/vnd.openxmlformats-officedocument.presentationml.slide+xml" PartName="/ppt/slides/slide68.xml"/>
  <Override ContentType="application/vnd.openxmlformats-officedocument.presentationml.slide+xml" PartName="/ppt/slides/slide170.xml"/>
  <Override ContentType="application/vnd.openxmlformats-officedocument.presentationml.slide+xml" PartName="/ppt/slides/slide20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4.xml"/>
  <Override ContentType="application/vnd.openxmlformats-officedocument.presentationml.slide+xml" PartName="/ppt/slides/slide197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185.xml"/>
  <Override ContentType="application/vnd.openxmlformats-officedocument.presentationml.slide+xml" PartName="/ppt/slides/slide65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178.xml"/>
  <Override ContentType="application/vnd.openxmlformats-officedocument.presentationml.slide+xml" PartName="/ppt/slides/slide29.xml"/>
  <Override ContentType="application/vnd.openxmlformats-officedocument.presentationml.slide+xml" PartName="/ppt/slides/slide212.xml"/>
  <Override ContentType="application/vnd.openxmlformats-officedocument.presentationml.slide+xml" PartName="/ppt/slides/slide76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89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57.xml"/>
  <Override ContentType="application/vnd.openxmlformats-officedocument.presentationml.slide+xml" PartName="/ppt/slides/slide44.xml"/>
  <Override ContentType="application/vnd.openxmlformats-officedocument.presentationml.slide+xml" PartName="/ppt/slides/slide193.xml"/>
  <Override ContentType="application/vnd.openxmlformats-officedocument.presentationml.slide+xml" PartName="/ppt/slides/slide208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198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6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83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203.xml"/>
  <Override ContentType="application/vnd.openxmlformats-officedocument.presentationml.slide+xml" PartName="/ppt/slides/slide124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194.xml"/>
  <Override ContentType="application/vnd.openxmlformats-officedocument.presentationml.slide+xml" PartName="/ppt/slides/slide151.xml"/>
  <Override ContentType="application/vnd.openxmlformats-officedocument.presentationml.slide+xml" PartName="/ppt/slides/slide177.xml"/>
  <Override ContentType="application/vnd.openxmlformats-officedocument.presentationml.slide+xml" PartName="/ppt/slides/slide134.xml"/>
  <Override ContentType="application/vnd.openxmlformats-officedocument.presentationml.slide+xml" PartName="/ppt/slides/slide207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88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75.xml"/>
  <Override ContentType="application/vnd.openxmlformats-officedocument.presentationml.slide+xml" PartName="/ppt/slides/slide213.xml"/>
  <Override ContentType="application/vnd.openxmlformats-officedocument.presentationml.slide+xml" PartName="/ppt/slides/slide58.xml"/>
  <Override ContentType="application/vnd.openxmlformats-officedocument.presentationml.slide+xml" PartName="/ppt/slides/slide15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47" r:id="rId197"/>
    <p:sldId id="448" r:id="rId198"/>
    <p:sldId id="449" r:id="rId199"/>
    <p:sldId id="450" r:id="rId200"/>
    <p:sldId id="451" r:id="rId201"/>
    <p:sldId id="452" r:id="rId202"/>
    <p:sldId id="453" r:id="rId203"/>
    <p:sldId id="454" r:id="rId204"/>
    <p:sldId id="455" r:id="rId205"/>
    <p:sldId id="456" r:id="rId206"/>
    <p:sldId id="457" r:id="rId207"/>
    <p:sldId id="458" r:id="rId208"/>
    <p:sldId id="459" r:id="rId209"/>
    <p:sldId id="460" r:id="rId210"/>
    <p:sldId id="461" r:id="rId211"/>
    <p:sldId id="462" r:id="rId212"/>
    <p:sldId id="463" r:id="rId213"/>
    <p:sldId id="464" r:id="rId214"/>
    <p:sldId id="465" r:id="rId215"/>
    <p:sldId id="466" r:id="rId216"/>
    <p:sldId id="467" r:id="rId217"/>
    <p:sldId id="468" r:id="rId218"/>
    <p:sldId id="469" r:id="rId219"/>
    <p:sldId id="470" r:id="rId220"/>
    <p:sldId id="471" r:id="rId221"/>
    <p:sldId id="472" r:id="rId2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26140AE-5E12-4F85-9459-0C0AFA34DCB1}">
  <a:tblStyle styleId="{F26140AE-5E12-4F85-9459-0C0AFA34DC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190" Type="http://schemas.openxmlformats.org/officeDocument/2006/relationships/slide" Target="slides/slide18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194" Type="http://schemas.openxmlformats.org/officeDocument/2006/relationships/slide" Target="slides/slide189.xml"/><Relationship Id="rId43" Type="http://schemas.openxmlformats.org/officeDocument/2006/relationships/slide" Target="slides/slide38.xml"/><Relationship Id="rId193" Type="http://schemas.openxmlformats.org/officeDocument/2006/relationships/slide" Target="slides/slide188.xml"/><Relationship Id="rId46" Type="http://schemas.openxmlformats.org/officeDocument/2006/relationships/slide" Target="slides/slide41.xml"/><Relationship Id="rId192" Type="http://schemas.openxmlformats.org/officeDocument/2006/relationships/slide" Target="slides/slide187.xml"/><Relationship Id="rId45" Type="http://schemas.openxmlformats.org/officeDocument/2006/relationships/slide" Target="slides/slide40.xml"/><Relationship Id="rId191" Type="http://schemas.openxmlformats.org/officeDocument/2006/relationships/slide" Target="slides/slide186.xml"/><Relationship Id="rId48" Type="http://schemas.openxmlformats.org/officeDocument/2006/relationships/slide" Target="slides/slide43.xml"/><Relationship Id="rId187" Type="http://schemas.openxmlformats.org/officeDocument/2006/relationships/slide" Target="slides/slide182.xml"/><Relationship Id="rId47" Type="http://schemas.openxmlformats.org/officeDocument/2006/relationships/slide" Target="slides/slide42.xml"/><Relationship Id="rId186" Type="http://schemas.openxmlformats.org/officeDocument/2006/relationships/slide" Target="slides/slide181.xml"/><Relationship Id="rId185" Type="http://schemas.openxmlformats.org/officeDocument/2006/relationships/slide" Target="slides/slide180.xml"/><Relationship Id="rId49" Type="http://schemas.openxmlformats.org/officeDocument/2006/relationships/slide" Target="slides/slide44.xml"/><Relationship Id="rId184" Type="http://schemas.openxmlformats.org/officeDocument/2006/relationships/slide" Target="slides/slide179.xml"/><Relationship Id="rId189" Type="http://schemas.openxmlformats.org/officeDocument/2006/relationships/slide" Target="slides/slide184.xml"/><Relationship Id="rId188" Type="http://schemas.openxmlformats.org/officeDocument/2006/relationships/slide" Target="slides/slide18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183" Type="http://schemas.openxmlformats.org/officeDocument/2006/relationships/slide" Target="slides/slide178.xml"/><Relationship Id="rId32" Type="http://schemas.openxmlformats.org/officeDocument/2006/relationships/slide" Target="slides/slide27.xml"/><Relationship Id="rId182" Type="http://schemas.openxmlformats.org/officeDocument/2006/relationships/slide" Target="slides/slide177.xml"/><Relationship Id="rId35" Type="http://schemas.openxmlformats.org/officeDocument/2006/relationships/slide" Target="slides/slide30.xml"/><Relationship Id="rId181" Type="http://schemas.openxmlformats.org/officeDocument/2006/relationships/slide" Target="slides/slide176.xml"/><Relationship Id="rId34" Type="http://schemas.openxmlformats.org/officeDocument/2006/relationships/slide" Target="slides/slide29.xml"/><Relationship Id="rId180" Type="http://schemas.openxmlformats.org/officeDocument/2006/relationships/slide" Target="slides/slide175.xml"/><Relationship Id="rId37" Type="http://schemas.openxmlformats.org/officeDocument/2006/relationships/slide" Target="slides/slide32.xml"/><Relationship Id="rId176" Type="http://schemas.openxmlformats.org/officeDocument/2006/relationships/slide" Target="slides/slide171.xml"/><Relationship Id="rId36" Type="http://schemas.openxmlformats.org/officeDocument/2006/relationships/slide" Target="slides/slide31.xml"/><Relationship Id="rId175" Type="http://schemas.openxmlformats.org/officeDocument/2006/relationships/slide" Target="slides/slide170.xml"/><Relationship Id="rId39" Type="http://schemas.openxmlformats.org/officeDocument/2006/relationships/slide" Target="slides/slide34.xml"/><Relationship Id="rId174" Type="http://schemas.openxmlformats.org/officeDocument/2006/relationships/slide" Target="slides/slide169.xml"/><Relationship Id="rId38" Type="http://schemas.openxmlformats.org/officeDocument/2006/relationships/slide" Target="slides/slide33.xml"/><Relationship Id="rId173" Type="http://schemas.openxmlformats.org/officeDocument/2006/relationships/slide" Target="slides/slide168.xml"/><Relationship Id="rId179" Type="http://schemas.openxmlformats.org/officeDocument/2006/relationships/slide" Target="slides/slide174.xml"/><Relationship Id="rId178" Type="http://schemas.openxmlformats.org/officeDocument/2006/relationships/slide" Target="slides/slide173.xml"/><Relationship Id="rId177" Type="http://schemas.openxmlformats.org/officeDocument/2006/relationships/slide" Target="slides/slide172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98" Type="http://schemas.openxmlformats.org/officeDocument/2006/relationships/slide" Target="slides/slide193.xml"/><Relationship Id="rId14" Type="http://schemas.openxmlformats.org/officeDocument/2006/relationships/slide" Target="slides/slide9.xml"/><Relationship Id="rId197" Type="http://schemas.openxmlformats.org/officeDocument/2006/relationships/slide" Target="slides/slide192.xml"/><Relationship Id="rId17" Type="http://schemas.openxmlformats.org/officeDocument/2006/relationships/slide" Target="slides/slide12.xml"/><Relationship Id="rId196" Type="http://schemas.openxmlformats.org/officeDocument/2006/relationships/slide" Target="slides/slide191.xml"/><Relationship Id="rId16" Type="http://schemas.openxmlformats.org/officeDocument/2006/relationships/slide" Target="slides/slide11.xml"/><Relationship Id="rId195" Type="http://schemas.openxmlformats.org/officeDocument/2006/relationships/slide" Target="slides/slide190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99" Type="http://schemas.openxmlformats.org/officeDocument/2006/relationships/slide" Target="slides/slide194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150" Type="http://schemas.openxmlformats.org/officeDocument/2006/relationships/slide" Target="slides/slide145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149" Type="http://schemas.openxmlformats.org/officeDocument/2006/relationships/slide" Target="slides/slide144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3.xml"/><Relationship Id="rId9" Type="http://schemas.openxmlformats.org/officeDocument/2006/relationships/slide" Target="slides/slide4.xml"/><Relationship Id="rId143" Type="http://schemas.openxmlformats.org/officeDocument/2006/relationships/slide" Target="slides/slide138.xml"/><Relationship Id="rId142" Type="http://schemas.openxmlformats.org/officeDocument/2006/relationships/slide" Target="slides/slide137.xml"/><Relationship Id="rId141" Type="http://schemas.openxmlformats.org/officeDocument/2006/relationships/slide" Target="slides/slide136.xml"/><Relationship Id="rId140" Type="http://schemas.openxmlformats.org/officeDocument/2006/relationships/slide" Target="slides/slide135.xml"/><Relationship Id="rId5" Type="http://schemas.openxmlformats.org/officeDocument/2006/relationships/notesMaster" Target="notesMasters/notesMaster1.xml"/><Relationship Id="rId147" Type="http://schemas.openxmlformats.org/officeDocument/2006/relationships/slide" Target="slides/slide142.xml"/><Relationship Id="rId6" Type="http://schemas.openxmlformats.org/officeDocument/2006/relationships/slide" Target="slides/slide1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145" Type="http://schemas.openxmlformats.org/officeDocument/2006/relationships/slide" Target="slides/slide140.xml"/><Relationship Id="rId8" Type="http://schemas.openxmlformats.org/officeDocument/2006/relationships/slide" Target="slides/slide3.xml"/><Relationship Id="rId144" Type="http://schemas.openxmlformats.org/officeDocument/2006/relationships/slide" Target="slides/slide13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172" Type="http://schemas.openxmlformats.org/officeDocument/2006/relationships/slide" Target="slides/slide167.xml"/><Relationship Id="rId65" Type="http://schemas.openxmlformats.org/officeDocument/2006/relationships/slide" Target="slides/slide60.xml"/><Relationship Id="rId171" Type="http://schemas.openxmlformats.org/officeDocument/2006/relationships/slide" Target="slides/slide166.xml"/><Relationship Id="rId68" Type="http://schemas.openxmlformats.org/officeDocument/2006/relationships/slide" Target="slides/slide63.xml"/><Relationship Id="rId170" Type="http://schemas.openxmlformats.org/officeDocument/2006/relationships/slide" Target="slides/slide165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165" Type="http://schemas.openxmlformats.org/officeDocument/2006/relationships/slide" Target="slides/slide160.xml"/><Relationship Id="rId69" Type="http://schemas.openxmlformats.org/officeDocument/2006/relationships/slide" Target="slides/slide64.xml"/><Relationship Id="rId164" Type="http://schemas.openxmlformats.org/officeDocument/2006/relationships/slide" Target="slides/slide159.xml"/><Relationship Id="rId163" Type="http://schemas.openxmlformats.org/officeDocument/2006/relationships/slide" Target="slides/slide158.xml"/><Relationship Id="rId162" Type="http://schemas.openxmlformats.org/officeDocument/2006/relationships/slide" Target="slides/slide157.xml"/><Relationship Id="rId169" Type="http://schemas.openxmlformats.org/officeDocument/2006/relationships/slide" Target="slides/slide164.xml"/><Relationship Id="rId168" Type="http://schemas.openxmlformats.org/officeDocument/2006/relationships/slide" Target="slides/slide163.xml"/><Relationship Id="rId167" Type="http://schemas.openxmlformats.org/officeDocument/2006/relationships/slide" Target="slides/slide162.xml"/><Relationship Id="rId166" Type="http://schemas.openxmlformats.org/officeDocument/2006/relationships/slide" Target="slides/slide161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161" Type="http://schemas.openxmlformats.org/officeDocument/2006/relationships/slide" Target="slides/slide156.xml"/><Relationship Id="rId54" Type="http://schemas.openxmlformats.org/officeDocument/2006/relationships/slide" Target="slides/slide49.xml"/><Relationship Id="rId160" Type="http://schemas.openxmlformats.org/officeDocument/2006/relationships/slide" Target="slides/slide155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159" Type="http://schemas.openxmlformats.org/officeDocument/2006/relationships/slide" Target="slides/slide154.xml"/><Relationship Id="rId59" Type="http://schemas.openxmlformats.org/officeDocument/2006/relationships/slide" Target="slides/slide54.xml"/><Relationship Id="rId154" Type="http://schemas.openxmlformats.org/officeDocument/2006/relationships/slide" Target="slides/slide149.xml"/><Relationship Id="rId58" Type="http://schemas.openxmlformats.org/officeDocument/2006/relationships/slide" Target="slides/slide53.xml"/><Relationship Id="rId153" Type="http://schemas.openxmlformats.org/officeDocument/2006/relationships/slide" Target="slides/slide148.xml"/><Relationship Id="rId152" Type="http://schemas.openxmlformats.org/officeDocument/2006/relationships/slide" Target="slides/slide147.xml"/><Relationship Id="rId151" Type="http://schemas.openxmlformats.org/officeDocument/2006/relationships/slide" Target="slides/slide146.xml"/><Relationship Id="rId158" Type="http://schemas.openxmlformats.org/officeDocument/2006/relationships/slide" Target="slides/slide153.xml"/><Relationship Id="rId157" Type="http://schemas.openxmlformats.org/officeDocument/2006/relationships/slide" Target="slides/slide152.xml"/><Relationship Id="rId156" Type="http://schemas.openxmlformats.org/officeDocument/2006/relationships/slide" Target="slides/slide151.xml"/><Relationship Id="rId155" Type="http://schemas.openxmlformats.org/officeDocument/2006/relationships/slide" Target="slides/slide15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220" Type="http://schemas.openxmlformats.org/officeDocument/2006/relationships/slide" Target="slides/slide215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222" Type="http://schemas.openxmlformats.org/officeDocument/2006/relationships/slide" Target="slides/slide217.xml"/><Relationship Id="rId100" Type="http://schemas.openxmlformats.org/officeDocument/2006/relationships/slide" Target="slides/slide95.xml"/><Relationship Id="rId221" Type="http://schemas.openxmlformats.org/officeDocument/2006/relationships/slide" Target="slides/slide216.xml"/><Relationship Id="rId217" Type="http://schemas.openxmlformats.org/officeDocument/2006/relationships/slide" Target="slides/slide212.xml"/><Relationship Id="rId216" Type="http://schemas.openxmlformats.org/officeDocument/2006/relationships/slide" Target="slides/slide211.xml"/><Relationship Id="rId215" Type="http://schemas.openxmlformats.org/officeDocument/2006/relationships/slide" Target="slides/slide210.xml"/><Relationship Id="rId214" Type="http://schemas.openxmlformats.org/officeDocument/2006/relationships/slide" Target="slides/slide209.xml"/><Relationship Id="rId219" Type="http://schemas.openxmlformats.org/officeDocument/2006/relationships/slide" Target="slides/slide214.xml"/><Relationship Id="rId218" Type="http://schemas.openxmlformats.org/officeDocument/2006/relationships/slide" Target="slides/slide213.xml"/><Relationship Id="rId213" Type="http://schemas.openxmlformats.org/officeDocument/2006/relationships/slide" Target="slides/slide208.xml"/><Relationship Id="rId212" Type="http://schemas.openxmlformats.org/officeDocument/2006/relationships/slide" Target="slides/slide207.xml"/><Relationship Id="rId211" Type="http://schemas.openxmlformats.org/officeDocument/2006/relationships/slide" Target="slides/slide206.xml"/><Relationship Id="rId210" Type="http://schemas.openxmlformats.org/officeDocument/2006/relationships/slide" Target="slides/slide205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121" Type="http://schemas.openxmlformats.org/officeDocument/2006/relationships/slide" Target="slides/slide116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99" Type="http://schemas.openxmlformats.org/officeDocument/2006/relationships/slide" Target="slides/slide94.xml"/><Relationship Id="rId98" Type="http://schemas.openxmlformats.org/officeDocument/2006/relationships/slide" Target="slides/slide93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10" Type="http://schemas.openxmlformats.org/officeDocument/2006/relationships/slide" Target="slides/slide105.xml"/><Relationship Id="rId114" Type="http://schemas.openxmlformats.org/officeDocument/2006/relationships/slide" Target="slides/slide109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206" Type="http://schemas.openxmlformats.org/officeDocument/2006/relationships/slide" Target="slides/slide201.xml"/><Relationship Id="rId205" Type="http://schemas.openxmlformats.org/officeDocument/2006/relationships/slide" Target="slides/slide200.xml"/><Relationship Id="rId204" Type="http://schemas.openxmlformats.org/officeDocument/2006/relationships/slide" Target="slides/slide199.xml"/><Relationship Id="rId203" Type="http://schemas.openxmlformats.org/officeDocument/2006/relationships/slide" Target="slides/slide198.xml"/><Relationship Id="rId209" Type="http://schemas.openxmlformats.org/officeDocument/2006/relationships/slide" Target="slides/slide204.xml"/><Relationship Id="rId208" Type="http://schemas.openxmlformats.org/officeDocument/2006/relationships/slide" Target="slides/slide203.xml"/><Relationship Id="rId207" Type="http://schemas.openxmlformats.org/officeDocument/2006/relationships/slide" Target="slides/slide202.xml"/><Relationship Id="rId202" Type="http://schemas.openxmlformats.org/officeDocument/2006/relationships/slide" Target="slides/slide197.xml"/><Relationship Id="rId201" Type="http://schemas.openxmlformats.org/officeDocument/2006/relationships/slide" Target="slides/slide196.xml"/><Relationship Id="rId200" Type="http://schemas.openxmlformats.org/officeDocument/2006/relationships/slide" Target="slides/slide19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f944c28b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f944c28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9f944c28b_4_1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9f944c28b_4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9f944c28b_4_3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9f944c28b_4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137261347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13726134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9f944c28b_4_3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9f944c28b_4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9f944c28b_4_3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9f944c28b_4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9f944c28b_4_3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9f944c28b_4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9f944c28b_4_3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9f944c28b_4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3137261347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313726134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9f944c28b_4_3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9f944c28b_4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9f944c28b_4_4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9f944c28b_4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5677dc3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5677dc3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137261347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13726134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9f944c28b_4_1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9f944c28b_4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9f944c28b_4_1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9f944c28b_4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9fc5d3f93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9fc5d3f9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9fc5d3f93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9fc5d3f9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9fc5d3f93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9fc5d3f9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3137261347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313726134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9fc5d3f93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9fc5d3f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9fc5d3f93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9fc5d3f9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9fc5d3f93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9fc5d3f9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5677dc3f_0_2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5677dc3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137261347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313726134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9fc5d3f93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9fc5d3f9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137261347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13726134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9fc5d3f93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9fc5d3f9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3137261347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313726134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313abbcb7b_0_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313abbcb7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9f944c28b_4_1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9f944c28b_4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9f944c28b_4_1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9f944c28b_4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9fc5d3f93_0_1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9fc5d3f9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313abbcb7b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313abbcb7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5677dc3f_0_2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5677dc3f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9fc5d3f93_0_1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9fc5d3f9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25cd3cd6f8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25cd3cd6f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25cd3cd6f8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25cd3cd6f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313abbcb7b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313abbcb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3adc79f2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3adc79f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9fc5d3f93_0_1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9fc5d3f9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9fc5d3f93_0_1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9fc5d3f9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9f944c28b_4_1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9f944c28b_4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3adc79f23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13adc79f23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13adc79f23_1_1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13adc79f23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5677dc3f_0_2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5677dc3f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9fc5d3f93_0_1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9fc5d3f9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3137261347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313726134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9fc5d3f93_0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9fc5d3f9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313abbcb7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313abbcb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49ecc67c5_0_5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149ecc67c5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149ecc67c5_0_5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149ecc67c5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149ecc67c5_0_5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149ecc67c5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49ecc67c5_0_5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49ecc67c5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25cd3cd6f8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25cd3cd6f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313abbcb7b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313abbcb7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f944c28b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f944c28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3afeff9b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3afeff9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313abbcb7b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313abbcb7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149ecc67c5_0_5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149ecc67c5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149ecc67c5_0_5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149ecc67c5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313abbcb7b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313abbcb7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5cd3cd6f8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5cd3cd6f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149ecc67c5_0_5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149ecc67c5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313abbcb7b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313abbcb7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13afeff9bf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13afeff9b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313a91f599_8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313a91f599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5677dc3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5677dc3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313a91f599_8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313a91f599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313a91f599_8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313a91f599_8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18d2a5ae97_0_1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18d2a5ae9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313a91f599_8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313a91f599_8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18d2a5ae97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18d2a5ae9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8d2a5ae97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18d2a5ae9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18d2a5ae97_0_1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18d2a5ae9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18d2a5ae97_0_1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18d2a5ae9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18d2a5ae97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18d2a5ae9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313a91f599_8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313a91f599_8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5677dc3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5677dc3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18d2a5ae97_0_1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18d2a5ae9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18d2a5ae97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18d2a5ae9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18d2a5ae97_0_1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18d2a5ae97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18d2a5ae97_0_2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18d2a5ae97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18d2a5ae97_0_2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18d2a5ae9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18d2a5ae97_0_2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18d2a5ae97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18d2a5ae97_0_2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18d2a5ae97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24cac01ff60c5c6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24cac01ff60c5c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313a91f599_8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313a91f599_8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114fcff6dc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114fcff6d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f944c28b_4_3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f944c28b_4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114fcff6dc_0_1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114fcff6d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14fcff6dc_0_1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114fcff6d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17d28de7a2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17d28de7a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17d28de7a2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17d28de7a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17d28de7a2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17d28de7a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7d28de7a2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17d28de7a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14fcff6dc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14fcff6d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18d2a5ae97_0_1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18d2a5ae9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18d2a5ae97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18d2a5ae9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313a91f599_8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313a91f599_8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1f16e006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1f16e00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313a91f599_8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313a91f599_8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313a91f599_8_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313a91f599_8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313a91f599_8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313a91f599_8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44171ea411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44171ea4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44171ea411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44171ea41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313a91f599_8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313a91f599_8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13adc79f23_1_1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13adc79f23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13adc79f23_1_1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13adc79f23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3adc79f23_1_1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13adc79f23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3adc79f23_1_1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13adc79f23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e1ee297d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e1ee297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Wasze cele?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5677dc3f_0_1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45677dc3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9f944c28b_4_1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9f944c28b_4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9fc5d3f93_0_1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9fc5d3f93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19245911a3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19245911a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19245911a3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19245911a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19245911a3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19245911a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19245911a3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19245911a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19245911a3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19245911a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19245911a3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19245911a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19245911a3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19245911a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19245911a3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19245911a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1f6b454a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1f6b454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19245911a3_1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19245911a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9fc5d3f93_0_2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9fc5d3f93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9fc5d3f93_0_2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9fc5d3f93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19245911a3_1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19245911a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19245911a3_1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19245911a3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9245911a3_1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19245911a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9fc5d3f93_0_1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9fc5d3f9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18d2a5ae97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18d2a5ae9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5677dc3f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45677dc3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c64375fa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5c64375f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f944c28b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f944c28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f944c28b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f944c28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45677dc3f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45677dc3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9ecc67c5_0_2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49ecc67c5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45677dc3f_0_1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45677dc3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9ecc67c5_0_2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49ecc67c5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45677dc3f_0_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45677dc3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9ecc67c5_0_2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49ecc67c5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9a6d2c129570fd2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9a6d2c129570fd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9a6d2c129570fd2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9a6d2c129570fd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9ecc67c5_0_2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49ecc67c5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45677dc3f_0_1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45677dc3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45677dc3f_0_1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45677dc3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45677dc3f_0_1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45677dc3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9ecc67c5_0_2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49ecc67c5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45677dc3f_0_1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45677dc3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9ecc67c5_0_2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49ecc67c5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f944c28b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f944c28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45677dc3f_0_1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45677dc3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45677dc3f_0_1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45677dc3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49ecc67c5_0_2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49ecc67c5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45677dc3f_0_1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45677dc3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45677dc3f_0_1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45677dc3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49ecc67c5_0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49ecc67c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49ecc67c5_0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49ecc67c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49ecc67c5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49ecc67c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49ecc67c5_0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49ecc67c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9a6d2c129570fd2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9a6d2c129570fd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c9bbef32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7c9bbef3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45677dc3f_0_1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45677dc3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45677dc3f_0_1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45677dc3f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49ecc67c5_0_1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49ecc67c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45677dc3f_0_1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45677dc3f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49ecc67c5_0_1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49ecc67c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9a6d2c129570fd2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9a6d2c129570fd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49ecc67c5_0_1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49ecc67c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9a6d2c129570fd2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9a6d2c129570fd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49ecc67c5_0_1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49ecc67c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9a6d2c129570fd2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9a6d2c129570fd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f944c28b_0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f944c28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49ecc67c5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49ecc67c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9a6d2c129570fd2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9a6d2c129570fd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f944c28b_4_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f944c28b_4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9f944c28b_4_2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9f944c28b_4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49ecc67c5_0_3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49ecc67c5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13726134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1372613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9f944c28b_4_2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9f944c28b_4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9f944c28b_4_2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9f944c28b_4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9a6d2c129570fd2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9a6d2c129570fd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42028457db_12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42028457db_1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f944c28b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f944c28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42028457db_12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42028457db_1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42028457db_12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42028457db_1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42028457db_12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42028457db_1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42028457db_12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42028457db_1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42028457db_12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42028457db_1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42028457db_12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42028457db_1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42028457db_12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42028457db_1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42028457db_12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42028457db_1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42028457db_12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42028457db_1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42028457db_12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42028457db_1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5677dc3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5677dc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42028457db_12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42028457db_1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42028457db_12_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42028457db_1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42028457db_12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42028457db_1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42028457db_12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42028457db_1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42028457db_12_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42028457db_1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49ecc67c5_0_3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49ecc67c5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49ecc67c5_0_3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49ecc67c5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41f16e006e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41f16e006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f3f97098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3f3f9709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49ecc67c5_0_3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49ecc67c5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5677dc3f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5677dc3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7c9bbef3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7c9bbef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49ecc67c5_0_3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49ecc67c5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49ecc67c5_0_3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49ecc67c5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f3f97098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3f3f97098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3f3f97098f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3f3f9709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f3f97098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f3f97098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f3f97098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3f3f97098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49ecc67c5_0_3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49ecc67c5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9f944c28b_4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9f944c28b_4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441ca67731dc3a11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441ca67731dc3a1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1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7.xml"/><Relationship Id="rId3" Type="http://schemas.openxmlformats.org/officeDocument/2006/relationships/hyperlink" Target="https://spring.io/blog/2016/10/27/spring-tips-circuit-breakers" TargetMode="Externa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0.xml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1.xml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2.xml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3.xml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4.xml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5.xml"/><Relationship Id="rId3" Type="http://schemas.openxmlformats.org/officeDocument/2006/relationships/hyperlink" Target="https://spring.io/blog/2016/02/15/distributed-tracing-with-spring-cloud-sleuth-and-spring-cloud-zipkin" TargetMode="External"/><Relationship Id="rId4" Type="http://schemas.openxmlformats.org/officeDocument/2006/relationships/hyperlink" Target="http://www.slideshare.net/MarcinGrzejszczak/microservices-tracing-with-spring-cloud-and-zipkin-61942031" TargetMode="External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6.xml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7.xml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8.xml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9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0.xml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1.xml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2.xml"/><Relationship Id="rId3" Type="http://schemas.openxmlformats.org/officeDocument/2006/relationships/image" Target="../media/image9.png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3.xml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4.xml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5.xml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6.xml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7.xml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8.xml"/></Relationships>
</file>

<file path=ppt/slides/_rels/slide1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9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0.xml"/><Relationship Id="rId3" Type="http://schemas.openxmlformats.org/officeDocument/2006/relationships/hyperlink" Target="http://www.enterpriseintegrationpatterns.com/patterns/messaging/" TargetMode="External"/><Relationship Id="rId4" Type="http://schemas.openxmlformats.org/officeDocument/2006/relationships/image" Target="../media/image7.png"/></Relationships>
</file>

<file path=ppt/slides/_rels/slide1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1.xml"/></Relationships>
</file>

<file path=ppt/slides/_rels/slide1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2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3.xml"/></Relationships>
</file>

<file path=ppt/slides/_rels/slide1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4.xml"/></Relationships>
</file>

<file path=ppt/slides/_rels/slide1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5.xml"/></Relationships>
</file>

<file path=ppt/slides/_rels/slide1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6.xml"/></Relationships>
</file>

<file path=ppt/slides/_rels/slide1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7.xml"/></Relationships>
</file>

<file path=ppt/slides/_rels/slide1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8.xml"/></Relationships>
</file>

<file path=ppt/slides/_rels/slide1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9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1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0.xml"/><Relationship Id="rId3" Type="http://schemas.openxmlformats.org/officeDocument/2006/relationships/hyperlink" Target="http://localhost:15672/" TargetMode="External"/></Relationships>
</file>

<file path=ppt/slides/_rels/slide1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1.xml"/></Relationships>
</file>

<file path=ppt/slides/_rels/slide1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2.xml"/></Relationships>
</file>

<file path=ppt/slides/_rels/slide1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3.xml"/></Relationships>
</file>

<file path=ppt/slides/_rels/slide1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4.xml"/></Relationships>
</file>

<file path=ppt/slides/_rels/slide1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5.xml"/></Relationships>
</file>

<file path=ppt/slides/_rels/slide1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6.xml"/></Relationships>
</file>

<file path=ppt/slides/_rels/slide1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7.xml"/></Relationships>
</file>

<file path=ppt/slides/_rels/slide1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8.xml"/></Relationships>
</file>

<file path=ppt/slides/_rels/slide1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0.xml"/></Relationships>
</file>

<file path=ppt/slides/_rels/slide2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1.xml"/></Relationships>
</file>

<file path=ppt/slides/_rels/slide2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2.xml"/></Relationships>
</file>

<file path=ppt/slides/_rels/slide2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3.xml"/></Relationships>
</file>

<file path=ppt/slides/_rels/slide2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4.xml"/></Relationships>
</file>

<file path=ppt/slides/_rels/slide2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5.xml"/></Relationships>
</file>

<file path=ppt/slides/_rels/slide2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6.xml"/></Relationships>
</file>

<file path=ppt/slides/_rels/slide2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7.xml"/></Relationships>
</file>

<file path=ppt/slides/_rels/slide2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8.xml"/></Relationships>
</file>

<file path=ppt/slides/_rels/slide2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9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0.xml"/></Relationships>
</file>

<file path=ppt/slides/_rels/slide2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1.xml"/></Relationships>
</file>

<file path=ppt/slides/_rels/slide2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2.xml"/></Relationships>
</file>

<file path=ppt/slides/_rels/slide2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3.xml"/></Relationships>
</file>

<file path=ppt/slides/_rels/slide2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4.xml"/></Relationships>
</file>

<file path=ppt/slides/_rels/slide2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5.xml"/></Relationships>
</file>

<file path=ppt/slides/_rels/slide2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6.xml"/></Relationships>
</file>

<file path=ppt/slides/_rels/slide2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7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vimeo.com/17785736" TargetMode="External"/><Relationship Id="rId4" Type="http://schemas.openxmlformats.org/officeDocument/2006/relationships/hyperlink" Target="https://speakerdeck.com/olivergierke/ddd-and-rest-domain-driven-apis-for-the-web-3" TargetMode="External"/><Relationship Id="rId5" Type="http://schemas.openxmlformats.org/officeDocument/2006/relationships/hyperlink" Target="http://www.vinaysahni.com/best-practices-for-a-pragmatic-restful-api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ocs.spring.io/spring/docs/4.3.14.RELEASE/spring-framework-reference/htmlsingle/#mvc-ann-method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ocs.spring.io/spring/docs/4.3.14.RELEASE/spring-framework-reference/htmlsingle/#mvc-ann-return-types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://docs.spring.io/spring-data/jpa/docs/1.8.0.RELEASE/reference/html/#jpa.query-methods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://localhost/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3.jpg"/><Relationship Id="rId4" Type="http://schemas.openxmlformats.org/officeDocument/2006/relationships/hyperlink" Target="https://microservices.io/patterns/microservices.html" TargetMode="Externa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Relationship Id="rId3" Type="http://schemas.openxmlformats.org/officeDocument/2006/relationships/hyperlink" Target="https://www.infoq.com/presentations/spring-12-factor-cloud-springone2016" TargetMode="Externa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Spring IO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architektura mikro-serwisów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Struktura projektu	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spring-boot-starter-parent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spring-boot-dependencies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inne startery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web, test, data-jpa, …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właściwości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build.sourceEncoding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reporting.outputEncoding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java.version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Kontekst początkowy</a:t>
            </a:r>
            <a:endParaRPr/>
          </a:p>
        </p:txBody>
      </p:sp>
      <p:sp>
        <p:nvSpPr>
          <p:cNvPr id="648" name="Google Shape;648;p10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l" sz="2400"/>
              <a:t>nadrzędny dla głównego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ładuje konfigurację zewnętrzną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deszyfruje konfigurację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pl" sz="2400"/>
              <a:t>domyślnie </a:t>
            </a:r>
            <a:r>
              <a:rPr lang="pl" sz="2400">
                <a:latin typeface="Courier New"/>
                <a:ea typeface="Courier New"/>
                <a:cs typeface="Courier New"/>
                <a:sym typeface="Courier New"/>
              </a:rPr>
              <a:t>bootstrap{-profile}.yml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pl" sz="2400">
                <a:latin typeface="Courier New"/>
                <a:ea typeface="Courier New"/>
                <a:cs typeface="Courier New"/>
                <a:sym typeface="Courier New"/>
              </a:rPr>
              <a:t>spring.cloud.bootstrap.enabled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pl" sz="2400">
                <a:latin typeface="Courier New"/>
                <a:ea typeface="Courier New"/>
                <a:cs typeface="Courier New"/>
                <a:sym typeface="Courier New"/>
              </a:rPr>
              <a:t>spring.cloud.bootstrap.name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pl" sz="2400">
                <a:latin typeface="Courier New"/>
                <a:ea typeface="Courier New"/>
                <a:cs typeface="Courier New"/>
                <a:sym typeface="Courier New"/>
              </a:rPr>
              <a:t>spring.cloud.bootstrap.location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Dynamiczna konfiguracja</a:t>
            </a:r>
            <a:endParaRPr/>
          </a:p>
        </p:txBody>
      </p:sp>
      <p:sp>
        <p:nvSpPr>
          <p:cNvPr id="654" name="Google Shape;654;p10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POST /env 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aktualizacja</a:t>
            </a:r>
            <a:r>
              <a:rPr lang="pl" sz="2400"/>
              <a:t> Environment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aktualizacja</a:t>
            </a:r>
            <a:r>
              <a:rPr lang="pl" sz="2400"/>
              <a:t> @ConfigurationProperties 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aktualizacja poziomów logów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POST /refresh 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aktualizacja kontekstu początkowego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aktualizacja bean’ów </a:t>
            </a:r>
            <a:r>
              <a:rPr lang="pl" sz="2400"/>
              <a:t>@RefreshScope </a:t>
            </a:r>
            <a:endParaRPr sz="2400"/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l"/>
              <a:t>używaj rozsądnie!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</a:t>
            </a:r>
            <a:endParaRPr/>
          </a:p>
        </p:txBody>
      </p:sp>
      <p:sp>
        <p:nvSpPr>
          <p:cNvPr id="660" name="Google Shape;660;p109"/>
          <p:cNvSpPr txBox="1"/>
          <p:nvPr>
            <p:ph idx="1" type="body"/>
          </p:nvPr>
        </p:nvSpPr>
        <p:spPr>
          <a:xfrm>
            <a:off x="457200" y="1200150"/>
            <a:ext cx="8339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Do aplikacji demo dodaj:</a:t>
            </a:r>
            <a:endParaRPr sz="24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spring-boot-starter-actuator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spring-cloud-starter (Initializr -&gt; Cloud Bootstrap)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Udostępnij endpoint refresh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management.endpoints.web.exposure.include=*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Obok zbudowanego JAR’a S</a:t>
            </a:r>
            <a:r>
              <a:rPr lang="pl" sz="2400"/>
              <a:t>twórz plik </a:t>
            </a: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application.properties/yml </a:t>
            </a:r>
            <a:r>
              <a:rPr lang="pl" sz="2400"/>
              <a:t>i ustaw tam </a:t>
            </a: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greeting.template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Uruchom aplikację z JAR’a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Zmień zawartość pliku i przetestuj odświeżanie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curl -X POST http://localhost:8080/actuator/refresh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Spring Cloud Config Server</a:t>
            </a:r>
            <a:endParaRPr/>
          </a:p>
        </p:txBody>
      </p:sp>
      <p:sp>
        <p:nvSpPr>
          <p:cNvPr id="666" name="Google Shape;666;p11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l" sz="2400"/>
              <a:t>konfiguracja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scentralizowana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wersjonowana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zabezpieczona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git jako domyślna implementacja</a:t>
            </a:r>
            <a:endParaRPr sz="24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</a:pPr>
            <a:r>
              <a:rPr lang="pl" sz="2000">
                <a:latin typeface="Courier New"/>
                <a:ea typeface="Courier New"/>
                <a:cs typeface="Courier New"/>
                <a:sym typeface="Courier New"/>
              </a:rPr>
              <a:t>spring.cloud.config.server.git.uri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nazwy plików takie same jak używane lokalnie</a:t>
            </a:r>
            <a:endParaRPr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</a:pPr>
            <a:r>
              <a:rPr lang="pl" sz="2000">
                <a:latin typeface="Courier New"/>
                <a:ea typeface="Courier New"/>
                <a:cs typeface="Courier New"/>
                <a:sym typeface="Courier New"/>
              </a:rPr>
              <a:t>{aplikacja}-{profil}.{yml | properties}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API serwera konfiguracji</a:t>
            </a:r>
            <a:endParaRPr/>
          </a:p>
        </p:txBody>
      </p:sp>
      <p:sp>
        <p:nvSpPr>
          <p:cNvPr id="672" name="Google Shape;672;p11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HTTP GET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 sz="2400"/>
              <a:t>/{</a:t>
            </a:r>
            <a:r>
              <a:rPr lang="pl"/>
              <a:t>etykieta</a:t>
            </a:r>
            <a:r>
              <a:rPr lang="pl" sz="2400"/>
              <a:t>}/{</a:t>
            </a:r>
            <a:r>
              <a:rPr lang="pl"/>
              <a:t>aplikacja</a:t>
            </a:r>
            <a:r>
              <a:rPr lang="pl" sz="2400"/>
              <a:t>}-{</a:t>
            </a:r>
            <a:r>
              <a:rPr lang="pl"/>
              <a:t>profil</a:t>
            </a:r>
            <a:r>
              <a:rPr lang="pl" sz="2400"/>
              <a:t>}.</a:t>
            </a:r>
            <a:r>
              <a:rPr lang="pl"/>
              <a:t>{yml | properties | json}</a:t>
            </a:r>
            <a:endParaRPr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</a:pPr>
            <a:r>
              <a:rPr lang="pl" sz="2000">
                <a:latin typeface="Courier New"/>
                <a:ea typeface="Courier New"/>
                <a:cs typeface="Courier New"/>
                <a:sym typeface="Courier New"/>
              </a:rPr>
              <a:t>/master/customerservice-default.json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</a:pPr>
            <a:r>
              <a:rPr lang="pl" sz="2000">
                <a:latin typeface="Courier New"/>
                <a:ea typeface="Courier New"/>
                <a:cs typeface="Courier New"/>
                <a:sym typeface="Courier New"/>
              </a:rPr>
              <a:t>/dev/customerservice-overrides.properties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</a:pPr>
            <a:r>
              <a:rPr lang="pl" sz="2000">
                <a:latin typeface="Courier New"/>
                <a:ea typeface="Courier New"/>
                <a:cs typeface="Courier New"/>
                <a:sym typeface="Courier New"/>
              </a:rPr>
              <a:t>/beta/customerservice-overrides,cloud.yml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400">
                <a:latin typeface="Courier New"/>
                <a:ea typeface="Courier New"/>
                <a:cs typeface="Courier New"/>
                <a:sym typeface="Courier New"/>
              </a:rPr>
              <a:t>(git branch =&gt; etykieta)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Konfiguracja serwera konfiguracji</a:t>
            </a:r>
            <a:endParaRPr/>
          </a:p>
        </p:txBody>
      </p:sp>
      <p:sp>
        <p:nvSpPr>
          <p:cNvPr id="678" name="Google Shape;678;p11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●"/>
            </a:pPr>
            <a:r>
              <a:rPr lang="pl" sz="2400">
                <a:latin typeface="Courier New"/>
                <a:ea typeface="Courier New"/>
                <a:cs typeface="Courier New"/>
                <a:sym typeface="Courier New"/>
              </a:rPr>
              <a:t>spring-cloud-config-server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pl" sz="2400">
                <a:latin typeface="Courier New"/>
                <a:ea typeface="Courier New"/>
                <a:cs typeface="Courier New"/>
                <a:sym typeface="Courier New"/>
              </a:rPr>
              <a:t>@EnableConfigServer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ConfigServerBootstrapConfiguration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ConfigServerConfiguration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ConfigServerProperties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pl" sz="2400">
                <a:latin typeface="Courier New"/>
                <a:ea typeface="Courier New"/>
                <a:cs typeface="Courier New"/>
                <a:sym typeface="Courier New"/>
              </a:rPr>
              <a:t>spring.cloud.config.server.git.uri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lang="pl"/>
              <a:t>bezpośrednio </a:t>
            </a: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file://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(git clone) http://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Szyfrowanie konfiguracji</a:t>
            </a:r>
            <a:endParaRPr/>
          </a:p>
        </p:txBody>
      </p:sp>
      <p:sp>
        <p:nvSpPr>
          <p:cNvPr id="684" name="Google Shape;684;p1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Wymaga Java Cryptography Extension (JCE)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encrypt.keyStore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encrypt.key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Udostępnia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POST /encrypt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POST /decrypt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</a:t>
            </a:r>
            <a:endParaRPr/>
          </a:p>
        </p:txBody>
      </p:sp>
      <p:sp>
        <p:nvSpPr>
          <p:cNvPr id="690" name="Google Shape;690;p11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wejdź na start.spring.io i wybierz: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Config Server, Actuator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artifactId: config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dodaj @EnableConfigServer do klasy aplikacji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ustaw port serwera konfiguracji na 9000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stwórz repozytorium konfiguracji i wskaż je serwerowi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obejrzyj w przeglądarce konfigurację dla wymyślonego serwisu w formacie json, yml i properties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dodaj i pobierz konfigurację dla profilu lub kilku</a:t>
            </a:r>
            <a:endParaRPr sz="240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Klient serwera konfiguracji</a:t>
            </a:r>
            <a:endParaRPr/>
          </a:p>
        </p:txBody>
      </p:sp>
      <p:sp>
        <p:nvSpPr>
          <p:cNvPr id="696" name="Google Shape;696;p1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l" sz="2400"/>
              <a:t>spring-cloud-config-client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@EnableAutoConfiguration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 sz="2400"/>
              <a:t>ConfigClientAutoConfiguration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ConfigClientProperties</a:t>
            </a:r>
            <a:endParaRPr sz="240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Konfiguracja klient konfiguracji</a:t>
            </a:r>
            <a:endParaRPr/>
          </a:p>
        </p:txBody>
      </p:sp>
      <p:sp>
        <p:nvSpPr>
          <p:cNvPr id="702" name="Google Shape;702;p11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GET </a:t>
            </a:r>
            <a:r>
              <a:rPr lang="pl" sz="1800"/>
              <a:t>/{etykieta}/{aplikacja}-{profil}.{yml | properties}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spring.cloud.config.uri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pl" sz="1800"/>
              <a:t>etykieta: </a:t>
            </a: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spring.cloud.config.label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domyślnie: master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pl" sz="1800"/>
              <a:t>aplikacja: </a:t>
            </a: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spring.cloud.config.name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domyślnie: spring.application.name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pl" sz="1800"/>
              <a:t>profil: </a:t>
            </a: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spring.profiles.active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domyślnie: default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zabezpieczenia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spring.cloud.config.username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spring.cloud.config.password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zbuduj archiwum JAR pro</a:t>
            </a:r>
            <a:r>
              <a:rPr lang="pl" sz="2400"/>
              <a:t>jektu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uruchom projekt z archiwum JAR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otwórz i przeanalizuj archiwum JAR </a:t>
            </a:r>
            <a:endParaRPr sz="240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</a:t>
            </a:r>
            <a:endParaRPr/>
          </a:p>
        </p:txBody>
      </p:sp>
      <p:sp>
        <p:nvSpPr>
          <p:cNvPr id="708" name="Google Shape;708;p11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przenieś do </a:t>
            </a:r>
            <a:r>
              <a:rPr lang="pl" sz="1800"/>
              <a:t>repozytorium konfiguracji właściwości serwisu demo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w repozytorium konfiguracji ustaw też port serwisu demo na 8999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dodaj zależność w serwisie demo do: spring-cloud-starter-config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w konfiguracji boostrap’u wskaż adres serwera konfiguracji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użyj /refresh aby zmienić komunikat </a:t>
            </a:r>
            <a:r>
              <a:rPr lang="pl" sz="1800"/>
              <a:t>powitania </a:t>
            </a:r>
            <a:r>
              <a:rPr lang="pl" sz="1800"/>
              <a:t>(greeting.template) bez restartu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przenieś też konfigurację serwisu warehouse na serwer konfiguracji</a:t>
            </a:r>
            <a:endParaRPr sz="180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18"/>
          <p:cNvSpPr txBox="1"/>
          <p:nvPr>
            <p:ph type="ctrTitle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Rejestr usług i jego klient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1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Netflix Eureka - serwer</a:t>
            </a:r>
            <a:endParaRPr/>
          </a:p>
        </p:txBody>
      </p:sp>
      <p:sp>
        <p:nvSpPr>
          <p:cNvPr id="719" name="Google Shape;719;p11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pl"/>
              <a:t>rejestr usług</a:t>
            </a:r>
            <a:endParaRPr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replikacja</a:t>
            </a:r>
            <a:endParaRPr/>
          </a:p>
        </p:txBody>
      </p:sp>
      <p:pic>
        <p:nvPicPr>
          <p:cNvPr descr="eureka_architecture.png" id="720" name="Google Shape;720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100" y="1191575"/>
            <a:ext cx="4868201" cy="365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Tryb replikacji serwera</a:t>
            </a:r>
            <a:endParaRPr/>
          </a:p>
        </p:txBody>
      </p:sp>
      <p:sp>
        <p:nvSpPr>
          <p:cNvPr id="726" name="Google Shape;726;p12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600">
                <a:latin typeface="Courier New"/>
                <a:ea typeface="Courier New"/>
                <a:cs typeface="Courier New"/>
                <a:sym typeface="Courier New"/>
              </a:rPr>
              <a:t>eureka.instance.hostname = </a:t>
            </a:r>
            <a:r>
              <a:rPr b="1" lang="pl" sz="1600">
                <a:latin typeface="Courier New"/>
                <a:ea typeface="Courier New"/>
                <a:cs typeface="Courier New"/>
                <a:sym typeface="Courier New"/>
              </a:rPr>
              <a:t>peer1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600">
                <a:latin typeface="Courier New"/>
                <a:ea typeface="Courier New"/>
                <a:cs typeface="Courier New"/>
                <a:sym typeface="Courier New"/>
              </a:rPr>
              <a:t>eureka.client.serviceUrl.defaultZone = http://</a:t>
            </a:r>
            <a:r>
              <a:rPr b="1" lang="pl" sz="1600">
                <a:latin typeface="Courier New"/>
                <a:ea typeface="Courier New"/>
                <a:cs typeface="Courier New"/>
                <a:sym typeface="Courier New"/>
              </a:rPr>
              <a:t>peer2</a:t>
            </a:r>
            <a:r>
              <a:rPr lang="pl" sz="1600">
                <a:latin typeface="Courier New"/>
                <a:ea typeface="Courier New"/>
                <a:cs typeface="Courier New"/>
                <a:sym typeface="Courier New"/>
              </a:rPr>
              <a:t>:8761/eureka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600">
                <a:latin typeface="Courier New"/>
                <a:ea typeface="Courier New"/>
                <a:cs typeface="Courier New"/>
                <a:sym typeface="Courier New"/>
              </a:rPr>
              <a:t>eureka.metadataMap.instanceId =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600">
                <a:latin typeface="Courier New"/>
                <a:ea typeface="Courier New"/>
                <a:cs typeface="Courier New"/>
                <a:sym typeface="Courier New"/>
              </a:rPr>
              <a:t>  {spring.application.name}:${random.value}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600">
                <a:latin typeface="Courier New"/>
                <a:ea typeface="Courier New"/>
                <a:cs typeface="Courier New"/>
                <a:sym typeface="Courier New"/>
              </a:rPr>
              <a:t>eureka.instance.hostname = </a:t>
            </a:r>
            <a:r>
              <a:rPr b="1" lang="pl" sz="1600">
                <a:latin typeface="Courier New"/>
                <a:ea typeface="Courier New"/>
                <a:cs typeface="Courier New"/>
                <a:sym typeface="Courier New"/>
              </a:rPr>
              <a:t>peer2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600">
                <a:latin typeface="Courier New"/>
                <a:ea typeface="Courier New"/>
                <a:cs typeface="Courier New"/>
                <a:sym typeface="Courier New"/>
              </a:rPr>
              <a:t>eureka.client.serviceUrl.defaultZone = http://</a:t>
            </a:r>
            <a:r>
              <a:rPr b="1" lang="pl" sz="1600">
                <a:latin typeface="Courier New"/>
                <a:ea typeface="Courier New"/>
                <a:cs typeface="Courier New"/>
                <a:sym typeface="Courier New"/>
              </a:rPr>
              <a:t>peer1</a:t>
            </a:r>
            <a:r>
              <a:rPr lang="pl" sz="1600">
                <a:latin typeface="Courier New"/>
                <a:ea typeface="Courier New"/>
                <a:cs typeface="Courier New"/>
                <a:sym typeface="Courier New"/>
              </a:rPr>
              <a:t>:8761/eureka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600">
                <a:latin typeface="Courier New"/>
                <a:ea typeface="Courier New"/>
                <a:cs typeface="Courier New"/>
                <a:sym typeface="Courier New"/>
              </a:rPr>
              <a:t>eureka.metadataMap.instanceId =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600">
                <a:latin typeface="Courier New"/>
                <a:ea typeface="Courier New"/>
                <a:cs typeface="Courier New"/>
                <a:sym typeface="Courier New"/>
              </a:rPr>
              <a:t>  {spring.application.name}:${random.value}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Tryb autonomiczny serwera</a:t>
            </a:r>
            <a:endParaRPr/>
          </a:p>
        </p:txBody>
      </p:sp>
      <p:sp>
        <p:nvSpPr>
          <p:cNvPr id="732" name="Google Shape;732;p1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strefa i nazwa hosta są takie same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l" sz="1800">
                <a:latin typeface="Courier New"/>
                <a:ea typeface="Courier New"/>
                <a:cs typeface="Courier New"/>
                <a:sym typeface="Courier New"/>
              </a:rPr>
              <a:t>eureka.instance.hostname</a:t>
            </a: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 = localhost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eureka.client.registerWithEureka = false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eureka.client.fetchRegistry = false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eureka.client.serviceUrl.defaultZone =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  http://${</a:t>
            </a:r>
            <a:r>
              <a:rPr b="1" lang="pl" sz="1800">
                <a:latin typeface="Courier New"/>
                <a:ea typeface="Courier New"/>
                <a:cs typeface="Courier New"/>
                <a:sym typeface="Courier New"/>
              </a:rPr>
              <a:t>eureka.instance.hostname</a:t>
            </a: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}:${server.port}/eureka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Konfiguracja serwera</a:t>
            </a:r>
            <a:endParaRPr/>
          </a:p>
        </p:txBody>
      </p:sp>
      <p:sp>
        <p:nvSpPr>
          <p:cNvPr id="738" name="Google Shape;738;p12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spring-cloud-starter-netflix-eureka-server</a:t>
            </a:r>
            <a:endParaRPr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@EnableEurekaServer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EurekaServerConfiguration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EurekaServerInitializerConfiguration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EurekaServerConfigBean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EurekaDashboardProperties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</a:t>
            </a:r>
            <a:endParaRPr/>
          </a:p>
        </p:txBody>
      </p:sp>
      <p:sp>
        <p:nvSpPr>
          <p:cNvPr id="744" name="Google Shape;744;p12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wejdź na start.spring.io i wybierz: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ConfigClient, Eureka Server, Actuator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artifactId: registry-service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dodaj @EnableEurekaServer do klasy aplikacji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dodaj integrację z serwerem konfiguracji tak jak poprzednio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server.port=9010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odwiedź stronę serwis rejestru z listą zarejestrowanych usług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http://localhost:9010/</a:t>
            </a:r>
            <a:endParaRPr sz="180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Netflix Eureka - klient</a:t>
            </a:r>
            <a:endParaRPr/>
          </a:p>
        </p:txBody>
      </p:sp>
      <p:sp>
        <p:nvSpPr>
          <p:cNvPr id="750" name="Google Shape;750;p12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kopia stanu serwera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równoważenie obciążenia (load balancing)</a:t>
            </a:r>
            <a:endParaRPr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awaryjne przełączenie serwera (failover)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Konfiguracja klienta</a:t>
            </a:r>
            <a:endParaRPr/>
          </a:p>
        </p:txBody>
      </p:sp>
      <p:sp>
        <p:nvSpPr>
          <p:cNvPr id="756" name="Google Shape;756;p1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pl"/>
              <a:t>spring-cloud-starter-netflix-eureka-client</a:t>
            </a:r>
            <a:endParaRPr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@EnableDiscoveryClient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Konfiguracja klienta (2)</a:t>
            </a:r>
            <a:endParaRPr/>
          </a:p>
        </p:txBody>
      </p:sp>
      <p:sp>
        <p:nvSpPr>
          <p:cNvPr id="762" name="Google Shape;762;p1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lokalizacja serwera</a:t>
            </a:r>
            <a:endParaRPr sz="24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</a:pPr>
            <a:r>
              <a:rPr lang="pl" sz="2000">
                <a:latin typeface="Courier New"/>
                <a:ea typeface="Courier New"/>
                <a:cs typeface="Courier New"/>
                <a:sym typeface="Courier New"/>
              </a:rPr>
              <a:t>eureka.client.serviceUrl.defaultZone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identyfikator serwisu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domyślnie </a:t>
            </a:r>
            <a:r>
              <a:rPr lang="pl" sz="2000">
                <a:latin typeface="Courier New"/>
                <a:ea typeface="Courier New"/>
                <a:cs typeface="Courier New"/>
                <a:sym typeface="Courier New"/>
              </a:rPr>
              <a:t>spring.application.name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</a:pPr>
            <a:r>
              <a:rPr lang="pl" sz="2000">
                <a:latin typeface="Courier New"/>
                <a:ea typeface="Courier New"/>
                <a:cs typeface="Courier New"/>
                <a:sym typeface="Courier New"/>
              </a:rPr>
              <a:t>eureka.instance.metadataMap.instanceId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pl" sz="2000"/>
              <a:t>load balancing wymaga unikalnych ID jeśli host ten sam</a:t>
            </a:r>
            <a:endParaRPr sz="2000"/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pl" sz="2000">
                <a:latin typeface="Courier New"/>
                <a:ea typeface="Courier New"/>
                <a:cs typeface="Courier New"/>
                <a:sym typeface="Courier New"/>
              </a:rPr>
              <a:t>{spring.application.name}:${random.value}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pl" sz="2000">
                <a:latin typeface="Courier New"/>
                <a:ea typeface="Courier New"/>
                <a:cs typeface="Courier New"/>
                <a:sym typeface="Courier New"/>
              </a:rPr>
              <a:t>eureka.instance.preferIpAddress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Testy integracyjne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pl"/>
              <a:t>@RunWith(SpringRunner.class)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pl"/>
              <a:t>@SpringBootTest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webEnvironment</a:t>
            </a:r>
            <a:endParaRPr/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l"/>
              <a:t>MOCK</a:t>
            </a:r>
            <a:endParaRPr/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l"/>
              <a:t>RANDOM_PORT</a:t>
            </a:r>
            <a:endParaRPr/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l"/>
              <a:t>DEFINED_PORT</a:t>
            </a:r>
            <a:endParaRPr/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l"/>
              <a:t>NONE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</a:t>
            </a:r>
            <a:endParaRPr/>
          </a:p>
        </p:txBody>
      </p:sp>
      <p:sp>
        <p:nvSpPr>
          <p:cNvPr id="768" name="Google Shape;768;p1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przenieś też konfigurację serwisu warehouse na serwer konfiguracji i ustaw port na 9100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dodaj do zależność do serwisu warehouse: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spring-cloud-starter-netflix-eureka-client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dodaj @EnableDiscoveryClient i lokalizację rejestru i odwiedź stronę serwis rejestru z listą zarejestrowanych usług</a:t>
            </a:r>
            <a:endParaRPr sz="180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Serwer konfiguracji z rejestru</a:t>
            </a:r>
            <a:endParaRPr/>
          </a:p>
        </p:txBody>
      </p:sp>
      <p:sp>
        <p:nvSpPr>
          <p:cNvPr id="774" name="Google Shape;774;p12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l" sz="2400"/>
              <a:t>spring-cloud-config-client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pl" sz="2400">
                <a:latin typeface="Courier New"/>
                <a:ea typeface="Courier New"/>
                <a:cs typeface="Courier New"/>
                <a:sym typeface="Courier New"/>
              </a:rPr>
              <a:t>spring.cloud.config.discovery.enabled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pl" sz="2400">
                <a:latin typeface="Courier New"/>
                <a:ea typeface="Courier New"/>
                <a:cs typeface="Courier New"/>
                <a:sym typeface="Courier New"/>
              </a:rPr>
              <a:t>spring.cloud.config.discovery.serviceId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domyślnie </a:t>
            </a:r>
            <a:r>
              <a:rPr lang="pl" sz="2000">
                <a:latin typeface="Courier New"/>
                <a:ea typeface="Courier New"/>
                <a:cs typeface="Courier New"/>
                <a:sym typeface="Courier New"/>
              </a:rPr>
              <a:t>CONFIGSERVER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</a:t>
            </a:r>
            <a:endParaRPr/>
          </a:p>
        </p:txBody>
      </p:sp>
      <p:sp>
        <p:nvSpPr>
          <p:cNvPr id="780" name="Google Shape;780;p12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dodaj serwer konfiguracji do rejestru usług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dodaj integrację z serwerem konfiguracji i rejestrem usług do marketing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zmień konfigurację warehouse i marketing na pobieranie danych serwera konfiguracji z rejestru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ustaw port dla marketing na 9120</a:t>
            </a:r>
            <a:endParaRPr sz="180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Serwisy zależne z rejestru</a:t>
            </a:r>
            <a:endParaRPr/>
          </a:p>
        </p:txBody>
      </p:sp>
      <p:sp>
        <p:nvSpPr>
          <p:cNvPr id="786" name="Google Shape;786;p130"/>
          <p:cNvSpPr txBox="1"/>
          <p:nvPr>
            <p:ph idx="1" type="body"/>
          </p:nvPr>
        </p:nvSpPr>
        <p:spPr>
          <a:xfrm>
            <a:off x="457200" y="1047750"/>
            <a:ext cx="8229600" cy="3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l" sz="2400"/>
              <a:t>programistycznie:</a:t>
            </a:r>
            <a:endParaRPr sz="24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○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o.s.cloud.client.discovery.DiscoveryClient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discoveryClient.getInstances("customerservice")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integracja z RestTemplate</a:t>
            </a:r>
            <a:endParaRPr sz="24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http://customerservice/customers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@LoadBalanced @Bean</a:t>
            </a:r>
            <a:br>
              <a:rPr lang="pl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RestTemplate restTemplate() {</a:t>
            </a:r>
            <a:br>
              <a:rPr lang="pl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    return new RestTemplate();</a:t>
            </a:r>
            <a:br>
              <a:rPr lang="pl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</a:t>
            </a:r>
            <a:endParaRPr/>
          </a:p>
        </p:txBody>
      </p:sp>
      <p:sp>
        <p:nvSpPr>
          <p:cNvPr id="792" name="Google Shape;792;p13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wydziel moduł store, dodaj go do rejestru i pobierz konfigurację z serwera konfiguracji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stwórz ApplicationRunner i używając DiscoveryClient skorzystaj z serwisu warehouse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zaimplementuj ItemsClient przy pomocy @LoadBalanced RestTemplate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przetestuj całość E2E: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○"/>
            </a:pPr>
            <a:r>
              <a:rPr lang="pl" sz="1600">
                <a:latin typeface="Courier New"/>
                <a:ea typeface="Courier New"/>
                <a:cs typeface="Courier New"/>
                <a:sym typeface="Courier New"/>
              </a:rPr>
              <a:t>curl -X POST http://localhost:9110/baskets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○"/>
            </a:pPr>
            <a:r>
              <a:rPr lang="pl" sz="1600">
                <a:latin typeface="Courier New"/>
                <a:ea typeface="Courier New"/>
                <a:cs typeface="Courier New"/>
                <a:sym typeface="Courier New"/>
              </a:rPr>
              <a:t>curl -X PUT http://localhost:9110/baskets/1/items/1 \</a:t>
            </a:r>
            <a:br>
              <a:rPr lang="pl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600">
                <a:latin typeface="Courier New"/>
                <a:ea typeface="Courier New"/>
                <a:cs typeface="Courier New"/>
                <a:sym typeface="Courier New"/>
              </a:rPr>
              <a:t>    -H 'content-type: application/json' \</a:t>
            </a:r>
            <a:br>
              <a:rPr lang="pl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600">
                <a:latin typeface="Courier New"/>
                <a:ea typeface="Courier New"/>
                <a:cs typeface="Courier New"/>
                <a:sym typeface="Courier New"/>
              </a:rPr>
              <a:t>    -d '{ "itemCount": 4 }'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32"/>
          <p:cNvSpPr txBox="1"/>
          <p:nvPr>
            <p:ph type="ctrTitle"/>
          </p:nvPr>
        </p:nvSpPr>
        <p:spPr>
          <a:xfrm>
            <a:off x="685800" y="1704750"/>
            <a:ext cx="7772400" cy="173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Spring Boot Admin</a:t>
            </a:r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33"/>
          <p:cNvSpPr txBox="1"/>
          <p:nvPr>
            <p:ph type="ctrTitle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Routing połączeń /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gateway</a:t>
            </a: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Netflix Zuul</a:t>
            </a:r>
            <a:endParaRPr/>
          </a:p>
        </p:txBody>
      </p:sp>
      <p:sp>
        <p:nvSpPr>
          <p:cNvPr id="808" name="Google Shape;808;p13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l" sz="2400"/>
              <a:t>dynamiczny routing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monitoring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Hystrix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load balancing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Ribbon</a:t>
            </a:r>
            <a:endParaRPr sz="240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Konfiguracja Netflix Zuul</a:t>
            </a:r>
            <a:endParaRPr/>
          </a:p>
        </p:txBody>
      </p:sp>
      <p:sp>
        <p:nvSpPr>
          <p:cNvPr id="814" name="Google Shape;814;p13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l" sz="2400"/>
              <a:t>spring-cloud-starter-netflix-zuul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@EnableZuulProxy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/warehouse/</a:t>
            </a:r>
            <a:r>
              <a:rPr lang="pl"/>
              <a:t>**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/store/</a:t>
            </a:r>
            <a:r>
              <a:rPr lang="pl"/>
              <a:t>**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przydatne np dla UI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nie potrzeba CORS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bez specyficznej logiki dostępu</a:t>
            </a:r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</a:t>
            </a:r>
            <a:endParaRPr/>
          </a:p>
        </p:txBody>
      </p:sp>
      <p:sp>
        <p:nvSpPr>
          <p:cNvPr id="820" name="Google Shape;820;p13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wejdź na start.spring.io i wybierz: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Config Client, Eureka Discovery, Zuul, Actuator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artifactId: gateway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skopiuj konfigurację bootstrapu z integracją z serwerem konfiguracji zmieniając jedynie spring.application.name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dodaj @EnableZuulProxy do klasy aplikacji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wywołaj: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serwis warehouse poprzez /warehouse/items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serwis store poprzez /store/baskets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Pomocne adnotacje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@MockBean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@LocalServerPort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 sz="2100">
                <a:highlight>
                  <a:srgbClr val="FFFFFF"/>
                </a:highlight>
              </a:rPr>
              <a:t>@Autowired TestRestTemplate</a:t>
            </a:r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Konfiguracja Netflix Zuul (2)</a:t>
            </a:r>
            <a:endParaRPr/>
          </a:p>
        </p:txBody>
      </p:sp>
      <p:sp>
        <p:nvSpPr>
          <p:cNvPr id="826" name="Google Shape;826;p13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●"/>
            </a:pPr>
            <a:r>
              <a:rPr lang="pl" sz="2000">
                <a:latin typeface="Courier New"/>
                <a:ea typeface="Courier New"/>
                <a:cs typeface="Courier New"/>
                <a:sym typeface="Courier New"/>
              </a:rPr>
              <a:t>zuul.ignoredServices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czarna lista usług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* - ignoruj wszystkie, przekieruj </a:t>
            </a:r>
            <a:r>
              <a:rPr lang="pl" sz="1800"/>
              <a:t>tylko konkretnie skonfigurowane</a:t>
            </a:r>
            <a:endParaRPr sz="18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</a:pPr>
            <a:r>
              <a:rPr lang="pl" sz="2000">
                <a:latin typeface="Courier New"/>
                <a:ea typeface="Courier New"/>
                <a:cs typeface="Courier New"/>
                <a:sym typeface="Courier New"/>
              </a:rPr>
              <a:t>zuul.routes.customers = /mycustomers/**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zuul.routes.users.path = /myusers/**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możliwe podanie ID serwisu niezależnie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zuul.routes.users.serviceId = userservice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możliwe zewnętrzne adresy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zuul.routes.users.url = http://users.my/service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7" name="Google Shape;827;p137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</a:t>
            </a:r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Konfiguracja Netflix Zuul (3)</a:t>
            </a:r>
            <a:endParaRPr/>
          </a:p>
        </p:txBody>
      </p:sp>
      <p:sp>
        <p:nvSpPr>
          <p:cNvPr id="833" name="Google Shape;833;p13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czarna lista wrażliwych nagłówków</a:t>
            </a:r>
            <a:endParaRPr sz="24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zuul.routes.users.</a:t>
            </a: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sensitiveHeaders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pl" sz="1800"/>
              <a:t>domyślnie: </a:t>
            </a: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Cookie,Set-Cookie,Authorization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możliwe przekierowanie pełnej ścieżki</a:t>
            </a:r>
            <a:endParaRPr sz="24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zuul.routes.users.path = /myusers/**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zuul.routes.users.stripPrefix = true (domyślne)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/myusers/101 =&gt; /101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zuul.routes.users.stripPrefix = false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/myusers/101 =&gt; /myusers/101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Zuul i wzorzec dusiciela</a:t>
            </a:r>
            <a:endParaRPr/>
          </a:p>
        </p:txBody>
      </p:sp>
      <p:sp>
        <p:nvSpPr>
          <p:cNvPr id="839" name="Google Shape;839;p13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 zuul: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  routes: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    first: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      path: /first/**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      url: http://first.example.com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    second: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      path: /second/**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      url: forward:/second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    third: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      path: /third/**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      url: forward:/3rd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    legacy: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      path: /**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      url: http://legacy.example.com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</a:t>
            </a:r>
            <a:endParaRPr/>
          </a:p>
        </p:txBody>
      </p:sp>
      <p:sp>
        <p:nvSpPr>
          <p:cNvPr id="845" name="Google Shape;845;p14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usuń mapowanie dla wrażliwych usług (i.e. config)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zmień konfigurację zuul’a aby wyciąć nazwę serwisu z mapowania i wystawić API bez nazw serwisów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/items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/baskets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/specials</a:t>
            </a:r>
            <a:endParaRPr sz="180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41"/>
          <p:cNvSpPr txBox="1"/>
          <p:nvPr>
            <p:ph type="ctrTitle"/>
          </p:nvPr>
        </p:nvSpPr>
        <p:spPr>
          <a:xfrm>
            <a:off x="685800" y="1704750"/>
            <a:ext cx="7772400" cy="173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Równoważenie obciążenia</a:t>
            </a:r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Netflix Ribbon</a:t>
            </a:r>
            <a:endParaRPr/>
          </a:p>
        </p:txBody>
      </p:sp>
      <p:sp>
        <p:nvSpPr>
          <p:cNvPr id="856" name="Google Shape;856;p14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load balancer po stronie klienta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 sz="2400"/>
              <a:t>spring-cloud-starter</a:t>
            </a:r>
            <a:r>
              <a:rPr lang="pl" sz="2400"/>
              <a:t>-netflix</a:t>
            </a:r>
            <a:r>
              <a:rPr lang="pl" sz="2400"/>
              <a:t>-ribbon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zawarte w: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spring-cloud-starter-netflix-eureka-client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spring-cloud-starter</a:t>
            </a:r>
            <a:r>
              <a:rPr lang="pl"/>
              <a:t>-netflix</a:t>
            </a:r>
            <a:r>
              <a:rPr lang="pl"/>
              <a:t>-zuul</a:t>
            </a:r>
            <a:endParaRPr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Konfiguracja Netflix Ribbon (1)</a:t>
            </a:r>
            <a:endParaRPr/>
          </a:p>
        </p:txBody>
      </p:sp>
      <p:sp>
        <p:nvSpPr>
          <p:cNvPr id="862" name="Google Shape;862;p14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poprzez Netflix Eureka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 sz="2400"/>
              <a:t>ribbon.eureka.enabled = true (domyślnie)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 sz="2400"/>
              <a:t>eureka.client.enabled = true (domyślnie)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 sz="2400"/>
              <a:t>@EnableDiscoveryClient</a:t>
            </a:r>
            <a:endParaRPr sz="240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Konfiguracja Netflix Ribbon (2)</a:t>
            </a:r>
            <a:endParaRPr/>
          </a:p>
        </p:txBody>
      </p:sp>
      <p:sp>
        <p:nvSpPr>
          <p:cNvPr id="868" name="Google Shape;868;p14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{service-name}.ribbon.*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CommonClientConfigKey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pl" sz="2400">
                <a:latin typeface="Courier New"/>
                <a:ea typeface="Courier New"/>
                <a:cs typeface="Courier New"/>
                <a:sym typeface="Courier New"/>
              </a:rPr>
              <a:t>@RibbonClient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@Configuration</a:t>
            </a:r>
            <a:r>
              <a:rPr lang="pl"/>
              <a:t> (poza </a:t>
            </a: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@ComponentScan</a:t>
            </a:r>
            <a:r>
              <a:rPr lang="pl"/>
              <a:t>)</a:t>
            </a:r>
            <a:endParaRPr sz="240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4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domyślnie dla każdego klienta:</a:t>
            </a:r>
            <a:endParaRPr sz="2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pl" sz="1400">
                <a:latin typeface="Courier New"/>
                <a:ea typeface="Courier New"/>
                <a:cs typeface="Courier New"/>
                <a:sym typeface="Courier New"/>
              </a:rPr>
              <a:t>org.springframework.cloud.netflix.ribbon.RibbonClientConfiguration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parametryzacja: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400">
                <a:latin typeface="Courier New"/>
                <a:ea typeface="Courier New"/>
                <a:cs typeface="Courier New"/>
                <a:sym typeface="Courier New"/>
              </a:rPr>
              <a:t>@RibbonClients({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400">
                <a:latin typeface="Courier New"/>
                <a:ea typeface="Courier New"/>
                <a:cs typeface="Courier New"/>
                <a:sym typeface="Courier New"/>
              </a:rPr>
              <a:t>@RibbonClient(name = "warehouse",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400">
                <a:latin typeface="Courier New"/>
                <a:ea typeface="Courier New"/>
                <a:cs typeface="Courier New"/>
                <a:sym typeface="Courier New"/>
              </a:rPr>
              <a:t>configuration = WarehouseRibbonConfig.class),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400">
                <a:latin typeface="Courier New"/>
                <a:ea typeface="Courier New"/>
                <a:cs typeface="Courier New"/>
                <a:sym typeface="Courier New"/>
              </a:rPr>
              <a:t>@RibbonClient(name = "store",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latin typeface="Courier New"/>
                <a:ea typeface="Courier New"/>
                <a:cs typeface="Courier New"/>
                <a:sym typeface="Courier New"/>
              </a:rPr>
              <a:t>configuration = StoreRibbonConfig.class)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874" name="Google Shape;874;p1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Konfiguracja Netflix Ribbon (3)</a:t>
            </a:r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Konfiguracja Netflix Ribbon (4)</a:t>
            </a:r>
            <a:endParaRPr/>
          </a:p>
        </p:txBody>
      </p:sp>
      <p:sp>
        <p:nvSpPr>
          <p:cNvPr id="880" name="Google Shape;880;p14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l" sz="2400"/>
              <a:t>ręczne podawanie listy serwerów: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pl" sz="2400"/>
              <a:t>ribbon.eureka.enabled = false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 sz="2400"/>
              <a:t>{service-name}.ribbon.listOfServers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Uruchom wygenerowany test integracyjny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Zmień tryb uruchomienia na losowy port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Pobierz w teście port aplikacji i wywołaj kontroler przy pomocy TestRestTemplate</a:t>
            </a:r>
            <a:endParaRPr sz="240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Klient Netflix Ribbon</a:t>
            </a:r>
            <a:endParaRPr/>
          </a:p>
        </p:txBody>
      </p:sp>
      <p:sp>
        <p:nvSpPr>
          <p:cNvPr id="886" name="Google Shape;886;p14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LoadBalancerClient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loadBalancer.choose(“my-service”)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@Bean @LoadBalanced RestTemplate</a:t>
            </a:r>
            <a:endParaRPr sz="240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</a:t>
            </a:r>
            <a:endParaRPr/>
          </a:p>
        </p:txBody>
      </p:sp>
      <p:sp>
        <p:nvSpPr>
          <p:cNvPr id="892" name="Google Shape;892;p14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dodaj losowe instanceId do konfiguracji warehouse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eureka.instance.instanceId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dodaj pole instanceId do zwracanego ItemRepresentation w warehouse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użyj server.port=0 aby uruchomić kilka serwisów warehouse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zaobserwuj load balancig na gateway’u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dodaj instanceId do </a:t>
            </a:r>
            <a:r>
              <a:rPr lang="pl" sz="1800"/>
              <a:t>ItemRepresentation w store i zaobserwuj load balancing przez logowanie instanceId w ItemsClient</a:t>
            </a:r>
            <a:endParaRPr sz="180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Serwisy zależne z rejestru - Feign</a:t>
            </a:r>
            <a:endParaRPr/>
          </a:p>
        </p:txBody>
      </p:sp>
      <p:sp>
        <p:nvSpPr>
          <p:cNvPr id="898" name="Google Shape;898;p149"/>
          <p:cNvSpPr txBox="1"/>
          <p:nvPr>
            <p:ph idx="1" type="body"/>
          </p:nvPr>
        </p:nvSpPr>
        <p:spPr>
          <a:xfrm>
            <a:off x="457200" y="1028700"/>
            <a:ext cx="8229600" cy="38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l" sz="2400"/>
              <a:t>spring-cloud-starter-openfeign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pl" sz="2400">
                <a:latin typeface="Courier New"/>
                <a:ea typeface="Courier New"/>
                <a:cs typeface="Courier New"/>
                <a:sym typeface="Courier New"/>
              </a:rPr>
              <a:t>@EnableFeignClients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pl" sz="2400">
                <a:latin typeface="Courier New"/>
                <a:ea typeface="Courier New"/>
                <a:cs typeface="Courier New"/>
                <a:sym typeface="Courier New"/>
              </a:rPr>
              <a:t>@FeignClient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serwerowe </a:t>
            </a:r>
            <a:r>
              <a:rPr lang="pl" sz="2000">
                <a:latin typeface="Courier New"/>
                <a:ea typeface="Courier New"/>
                <a:cs typeface="Courier New"/>
                <a:sym typeface="Courier New"/>
              </a:rPr>
              <a:t>@RequestMapping</a:t>
            </a:r>
            <a:r>
              <a:rPr lang="pl"/>
              <a:t> itd.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proxy a-la Spring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pl" sz="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@FeignClient(name = "warehouse", path = “/items”)</a:t>
            </a:r>
            <a:br>
              <a:rPr lang="pl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interface ItemsClient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  @GetMapping List&lt;Item&gt; findAll();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</a:t>
            </a:r>
            <a:endParaRPr/>
          </a:p>
        </p:txBody>
      </p:sp>
      <p:sp>
        <p:nvSpPr>
          <p:cNvPr id="904" name="Google Shape;904;p15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zaimplementuj ItemsClient przy pomocy @FeignClient </a:t>
            </a:r>
            <a:endParaRPr sz="180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51"/>
          <p:cNvSpPr txBox="1"/>
          <p:nvPr>
            <p:ph type="ctrTitle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Bezpieczniki połączeń</a:t>
            </a:r>
            <a:endParaRPr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Obsługa błędów między serwisami</a:t>
            </a:r>
            <a:endParaRPr/>
          </a:p>
        </p:txBody>
      </p:sp>
      <p:sp>
        <p:nvSpPr>
          <p:cNvPr id="915" name="Google Shape;915;p1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l" sz="2400"/>
              <a:t>wszystko może zawieść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twój serwis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jego zależności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połączenie sieciowe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unikaj propagacji błędu na pozostałe serwisy</a:t>
            </a:r>
            <a:endParaRPr sz="240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Netflix Hystrix</a:t>
            </a:r>
            <a:endParaRPr/>
          </a:p>
        </p:txBody>
      </p:sp>
      <p:sp>
        <p:nvSpPr>
          <p:cNvPr id="921" name="Google Shape;921;p153"/>
          <p:cNvSpPr txBox="1"/>
          <p:nvPr>
            <p:ph idx="1" type="body"/>
          </p:nvPr>
        </p:nvSpPr>
        <p:spPr>
          <a:xfrm>
            <a:off x="457200" y="8953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l" sz="2400"/>
              <a:t>pośrednik w wywołaniu zależności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l" sz="2400"/>
              <a:t>monitoruje błędy połączenia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przy zadanej ilości błędów w zadanym okresie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otwiera obwód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przechodzi w tryb szybkiej odmowy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po zadanym czasie tryb pół-otwarty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przepuszcza jedno połączenie (sondę)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zamyka obwód przy poprawnej odpowiedzi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w przeciwnym przypadku czeka</a:t>
            </a:r>
            <a:endParaRP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Konfiguracja Netflix Hystrix</a:t>
            </a:r>
            <a:endParaRPr/>
          </a:p>
        </p:txBody>
      </p:sp>
      <p:sp>
        <p:nvSpPr>
          <p:cNvPr id="927" name="Google Shape;927;p15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l" sz="2400"/>
              <a:t>spring-cloud-starter-netflix-hystrix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pl" sz="2400">
                <a:latin typeface="Courier New"/>
                <a:ea typeface="Courier New"/>
                <a:cs typeface="Courier New"/>
                <a:sym typeface="Courier New"/>
              </a:rPr>
              <a:t>@EnableCircuitBreaker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pl" sz="2400">
                <a:latin typeface="Courier New"/>
                <a:ea typeface="Courier New"/>
                <a:cs typeface="Courier New"/>
                <a:sym typeface="Courier New"/>
              </a:rPr>
              <a:t>@HystrixCommand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fallbackMethod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/actuator</a:t>
            </a:r>
            <a:r>
              <a:rPr lang="pl" sz="2400"/>
              <a:t>/hystrix.stream</a:t>
            </a:r>
            <a:endParaRPr sz="2400"/>
          </a:p>
        </p:txBody>
      </p:sp>
      <p:sp>
        <p:nvSpPr>
          <p:cNvPr id="928" name="Google Shape;928;p154"/>
          <p:cNvSpPr txBox="1"/>
          <p:nvPr/>
        </p:nvSpPr>
        <p:spPr>
          <a:xfrm>
            <a:off x="166800" y="4692325"/>
            <a:ext cx="88104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https://spring.io/blog/2016/10/27/spring-tips-circuit-breakers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Zuul</a:t>
            </a:r>
            <a:r>
              <a:rPr lang="pl"/>
              <a:t> + Hystrix</a:t>
            </a:r>
            <a:endParaRPr/>
          </a:p>
        </p:txBody>
      </p:sp>
      <p:sp>
        <p:nvSpPr>
          <p:cNvPr id="934" name="Google Shape;934;p155"/>
          <p:cNvSpPr txBox="1"/>
          <p:nvPr>
            <p:ph idx="1" type="body"/>
          </p:nvPr>
        </p:nvSpPr>
        <p:spPr>
          <a:xfrm>
            <a:off x="457200" y="11239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200">
                <a:latin typeface="Courier New"/>
                <a:ea typeface="Courier New"/>
                <a:cs typeface="Courier New"/>
                <a:sym typeface="Courier New"/>
              </a:rPr>
              <a:t>class CustomersFallbackProvider implements FallbackProvider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200">
                <a:latin typeface="Courier New"/>
                <a:ea typeface="Courier New"/>
                <a:cs typeface="Courier New"/>
                <a:sym typeface="Courier New"/>
              </a:rPr>
              <a:t>    @Override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200">
                <a:latin typeface="Courier New"/>
                <a:ea typeface="Courier New"/>
                <a:cs typeface="Courier New"/>
                <a:sym typeface="Courier New"/>
              </a:rPr>
              <a:t>    public String getRoute()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200">
                <a:latin typeface="Courier New"/>
                <a:ea typeface="Courier New"/>
                <a:cs typeface="Courier New"/>
                <a:sym typeface="Courier New"/>
              </a:rPr>
              <a:t>        return "</a:t>
            </a:r>
            <a:r>
              <a:rPr lang="pl" sz="1200">
                <a:latin typeface="Courier New"/>
                <a:ea typeface="Courier New"/>
                <a:cs typeface="Courier New"/>
                <a:sym typeface="Courier New"/>
              </a:rPr>
              <a:t>customers</a:t>
            </a:r>
            <a:r>
              <a:rPr lang="pl" sz="1200">
                <a:latin typeface="Courier New"/>
                <a:ea typeface="Courier New"/>
                <a:cs typeface="Courier New"/>
                <a:sym typeface="Courier New"/>
              </a:rPr>
              <a:t>"; // “*” for all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200">
                <a:latin typeface="Courier New"/>
                <a:ea typeface="Courier New"/>
                <a:cs typeface="Courier New"/>
                <a:sym typeface="Courier New"/>
              </a:rPr>
              <a:t>    @Override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200">
                <a:latin typeface="Courier New"/>
                <a:ea typeface="Courier New"/>
                <a:cs typeface="Courier New"/>
                <a:sym typeface="Courier New"/>
              </a:rPr>
              <a:t>    public ClientHttpResponse fallbackResponse(String route, Throwable cause)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200">
                <a:latin typeface="Courier New"/>
                <a:ea typeface="Courier New"/>
                <a:cs typeface="Courier New"/>
                <a:sym typeface="Courier New"/>
              </a:rPr>
              <a:t>        return new ClientHttpResponse()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200">
                <a:latin typeface="Courier New"/>
                <a:ea typeface="Courier New"/>
                <a:cs typeface="Courier New"/>
                <a:sym typeface="Courier New"/>
              </a:rPr>
              <a:t>            // FIXME: implement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200">
                <a:latin typeface="Courier New"/>
                <a:ea typeface="Courier New"/>
                <a:cs typeface="Courier New"/>
                <a:sym typeface="Courier New"/>
              </a:rPr>
              <a:t>        };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</a:t>
            </a:r>
            <a:endParaRPr/>
          </a:p>
        </p:txBody>
      </p:sp>
      <p:sp>
        <p:nvSpPr>
          <p:cNvPr id="940" name="Google Shape;940;p15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w module gateway dodaj FallbackProvider zwracający HTTP 503 dla dowolnego serwisu gdy ten jest niedostępny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Aplikacja Spring Boot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pl"/>
              <a:t>SpringApplication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SpringApplication.run(MyApp.class, args)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app = new SpringApplication(MyApp.class)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l"/>
              <a:t>app.setBanner(...) / app.setBannerMode(...)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classpath:banner.txt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l"/>
              <a:t>app.setAdditionalProfiles(...)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l"/>
              <a:t>app.setDefaultProperties(...)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l"/>
              <a:t>app.</a:t>
            </a:r>
            <a:r>
              <a:rPr lang="pl" sz="2100">
                <a:highlight>
                  <a:srgbClr val="FFFFFF"/>
                </a:highlight>
              </a:rPr>
              <a:t>setWebApplicationType</a:t>
            </a:r>
            <a:r>
              <a:rPr lang="pl"/>
              <a:t>(...)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l"/>
              <a:t>app.run(args)</a:t>
            </a:r>
            <a:endParaRPr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1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Feign + Hystrix</a:t>
            </a:r>
            <a:endParaRPr/>
          </a:p>
        </p:txBody>
      </p:sp>
      <p:sp>
        <p:nvSpPr>
          <p:cNvPr id="946" name="Google Shape;946;p157"/>
          <p:cNvSpPr txBox="1"/>
          <p:nvPr>
            <p:ph idx="1" type="body"/>
          </p:nvPr>
        </p:nvSpPr>
        <p:spPr>
          <a:xfrm>
            <a:off x="457200" y="988350"/>
            <a:ext cx="8229600" cy="39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l" sz="1100">
                <a:latin typeface="Courier New"/>
                <a:ea typeface="Courier New"/>
                <a:cs typeface="Courier New"/>
                <a:sym typeface="Courier New"/>
              </a:rPr>
              <a:t>// feign.hystrix.enabled = true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1100">
                <a:latin typeface="Courier New"/>
                <a:ea typeface="Courier New"/>
                <a:cs typeface="Courier New"/>
                <a:sym typeface="Courier New"/>
              </a:rPr>
              <a:t>@FeignClient</a:t>
            </a:r>
            <a:r>
              <a:rPr lang="pl" sz="1100">
                <a:latin typeface="Courier New"/>
                <a:ea typeface="Courier New"/>
                <a:cs typeface="Courier New"/>
                <a:sym typeface="Courier New"/>
              </a:rPr>
              <a:t>(name = "hello", fallback = GreetingClientFallback.class)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100">
                <a:latin typeface="Courier New"/>
                <a:ea typeface="Courier New"/>
                <a:cs typeface="Courier New"/>
                <a:sym typeface="Courier New"/>
              </a:rPr>
              <a:t>interface GreetingClient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l" sz="1100">
                <a:latin typeface="Courier New"/>
                <a:ea typeface="Courier New"/>
                <a:cs typeface="Courier New"/>
                <a:sym typeface="Courier New"/>
              </a:rPr>
              <a:t>@RequestMapping</a:t>
            </a:r>
            <a:r>
              <a:rPr lang="pl" sz="1100">
                <a:latin typeface="Courier New"/>
                <a:ea typeface="Courier New"/>
                <a:cs typeface="Courier New"/>
                <a:sym typeface="Courier New"/>
              </a:rPr>
              <a:t>(method = RequestMethod.GET, value = "/hello")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100">
                <a:latin typeface="Courier New"/>
                <a:ea typeface="Courier New"/>
                <a:cs typeface="Courier New"/>
                <a:sym typeface="Courier New"/>
              </a:rPr>
              <a:t>    Hello greetMe();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1100">
                <a:latin typeface="Courier New"/>
                <a:ea typeface="Courier New"/>
                <a:cs typeface="Courier New"/>
                <a:sym typeface="Courier New"/>
              </a:rPr>
              <a:t>@Component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100">
                <a:latin typeface="Courier New"/>
                <a:ea typeface="Courier New"/>
                <a:cs typeface="Courier New"/>
                <a:sym typeface="Courier New"/>
              </a:rPr>
              <a:t>class GreetingClientFallback implements GreetingClient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100">
                <a:latin typeface="Courier New"/>
                <a:ea typeface="Courier New"/>
                <a:cs typeface="Courier New"/>
                <a:sym typeface="Courier New"/>
              </a:rPr>
              <a:t>    @Override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100">
                <a:latin typeface="Courier New"/>
                <a:ea typeface="Courier New"/>
                <a:cs typeface="Courier New"/>
                <a:sym typeface="Courier New"/>
              </a:rPr>
              <a:t>    Hello greetMe()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100">
                <a:latin typeface="Courier New"/>
                <a:ea typeface="Courier New"/>
                <a:cs typeface="Courier New"/>
                <a:sym typeface="Courier New"/>
              </a:rPr>
              <a:t>        return new Hello("no cookies today :(");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1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</a:t>
            </a:r>
            <a:endParaRPr/>
          </a:p>
        </p:txBody>
      </p:sp>
      <p:sp>
        <p:nvSpPr>
          <p:cNvPr id="952" name="Google Shape;952;p15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dodaj do modułu marketing integrację  serwerem konfiguracji oraz rejestrem usług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dodaj do modułu store spring-cloud-starter-netflix-hystrix i @EnableCircuitBreaker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w module store dodaj integrację z ofertami promocyjnymi przez SpecialClient przy pomocy @FeignClient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w module store dodaj fallback do wyliczania ceny promocyjnej przez SpecialClient zwracając cenę regularną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spróbuj dodać produkty do koszyka gdy serwis marketing nie działa</a:t>
            </a:r>
            <a:endParaRPr sz="180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Kokpit Netflix Hystrix</a:t>
            </a:r>
            <a:endParaRPr/>
          </a:p>
        </p:txBody>
      </p:sp>
      <p:pic>
        <p:nvPicPr>
          <p:cNvPr descr="Screenshot from 2015-05-05 23:09:12.png" id="958" name="Google Shape;958;p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75" y="970200"/>
            <a:ext cx="4842666" cy="31439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shboard-annoted-circuit-640.png" id="959" name="Google Shape;959;p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9950" y="1903250"/>
            <a:ext cx="4842675" cy="3109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1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Kokpit Netflix Hystrix (2)</a:t>
            </a:r>
            <a:endParaRPr/>
          </a:p>
        </p:txBody>
      </p:sp>
      <p:sp>
        <p:nvSpPr>
          <p:cNvPr id="965" name="Google Shape;965;p16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l" sz="2400"/>
              <a:t>spring-cloud-starter-netflix-hystrix-dashboard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pl" sz="2400">
                <a:latin typeface="Courier New"/>
                <a:ea typeface="Courier New"/>
                <a:cs typeface="Courier New"/>
                <a:sym typeface="Courier New"/>
              </a:rPr>
              <a:t>@EnableHystrixDashboard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dostępne pod /</a:t>
            </a:r>
            <a:r>
              <a:rPr lang="pl" sz="2400"/>
              <a:t>hystrix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 sz="2400"/>
              <a:t>hystrix.stream.endpoint.enabled = true</a:t>
            </a:r>
            <a:endParaRPr sz="2400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</a:t>
            </a:r>
            <a:endParaRPr/>
          </a:p>
        </p:txBody>
      </p:sp>
      <p:sp>
        <p:nvSpPr>
          <p:cNvPr id="971" name="Google Shape;971;p16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obserwuj /actuator/hystrix.stream modułu store wysyłając do niego żądania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wejdź na start.spring.io i wybierz: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Config Client, Eureka Discovery, Hystrix Dashboard, Actuator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artifactId: dashboard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dodaj @EnableHystrixDashboard do klasy aplikacji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podaj URL do strumienia zdarzeń z modułu store do kokpitu hystrix’a i obserwuj wykresy na żywo wysyłając żądania do modułów warehouse i marketing</a:t>
            </a:r>
            <a:endParaRPr sz="1800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1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Agregacja z Netflix Turbine</a:t>
            </a:r>
            <a:endParaRPr/>
          </a:p>
        </p:txBody>
      </p:sp>
      <p:sp>
        <p:nvSpPr>
          <p:cNvPr id="977" name="Google Shape;977;p16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l" sz="2400"/>
              <a:t>spring-cloud-starter-netflix-turbine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pl" sz="2400">
                <a:latin typeface="Courier New"/>
                <a:ea typeface="Courier New"/>
                <a:cs typeface="Courier New"/>
                <a:sym typeface="Courier New"/>
              </a:rPr>
              <a:t>@EnableTurbine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/actuator</a:t>
            </a:r>
            <a:r>
              <a:rPr lang="pl" sz="2400"/>
              <a:t>/turbine.stream?cluster=</a:t>
            </a:r>
            <a:r>
              <a:rPr lang="pl" sz="2400"/>
              <a:t>default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turbine.appConfig=service1,service2,service3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turbine.clusterNameExpression=</a:t>
            </a: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"'default'"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turbine.instanceUrlSuffix="admin/hystrix.stream"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turbine.combineHostPort=true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turbine.instanceInsertPort=true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1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Agregacja z Netflix Turbine (2)</a:t>
            </a:r>
            <a:endParaRPr/>
          </a:p>
        </p:txBody>
      </p:sp>
      <p:sp>
        <p:nvSpPr>
          <p:cNvPr id="983" name="Google Shape;983;p16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/turbine.stream?cluster=</a:t>
            </a:r>
            <a:r>
              <a:rPr lang="pl" sz="2400"/>
              <a:t>system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/turbine.stream?cluster=domain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turbine.aggregator.clusterConfig=system,domain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turbine.appConfig=warehouse,marketing,store,gateway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turbine.clusterNameExpression=metadata['cluster']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eureka.instance.metadataMap.cluster=system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eureka.instance.metadataMap.cluster=domain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</a:t>
            </a:r>
            <a:endParaRPr/>
          </a:p>
        </p:txBody>
      </p:sp>
      <p:sp>
        <p:nvSpPr>
          <p:cNvPr id="989" name="Google Shape;989;p16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do modułu dashboard dodaj zależność do: spring-cloud-starter-netflix-turbine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dodaj @EnableTurbine do klasy aplikacji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skonfiguruj agregację strumieni zdarzeń hystrix’a ze wszystkich usług korzystających z bezpiecznika połączeń</a:t>
            </a:r>
            <a:endParaRPr sz="1800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165"/>
          <p:cNvSpPr txBox="1"/>
          <p:nvPr>
            <p:ph type="ctrTitle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Scentralizowane logowanie</a:t>
            </a:r>
            <a:endParaRPr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1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Logback</a:t>
            </a:r>
            <a:endParaRPr/>
          </a:p>
        </p:txBody>
      </p:sp>
      <p:sp>
        <p:nvSpPr>
          <p:cNvPr id="1000" name="Google Shape;1000;p16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spring-boot.jar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org.springframework.boot.logging.logback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base.xml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defaults.xml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console-appender.xml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file-appender.xml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Cykl życia a</a:t>
            </a:r>
            <a:r>
              <a:rPr lang="pl"/>
              <a:t>plikacji Spring Boot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457200" y="971550"/>
            <a:ext cx="8229600" cy="40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SpringApplicationRunListener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rejestrowane w META-INF/spring.factories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l" sz="2400"/>
              <a:t>Ap</a:t>
            </a:r>
            <a:r>
              <a:rPr lang="pl" sz="2400"/>
              <a:t>plicationRunner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ApplicationArguments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CommandLineRunner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l" sz="2400"/>
              <a:t>ExitCodeExceptionMapper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pl"/>
              <a:t>MyError implements </a:t>
            </a:r>
            <a:r>
              <a:rPr lang="pl"/>
              <a:t>ExitCodeGenerator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FailureAnalyzer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AbstractFailureAnalyzer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rejestrowane w META-INF/spring.factories</a:t>
            </a:r>
            <a:endParaRPr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1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Logstash</a:t>
            </a:r>
            <a:endParaRPr/>
          </a:p>
        </p:txBody>
      </p:sp>
      <p:sp>
        <p:nvSpPr>
          <p:cNvPr id="1006" name="Google Shape;1006;p16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pl" sz="1400">
                <a:latin typeface="Courier New"/>
                <a:ea typeface="Courier New"/>
                <a:cs typeface="Courier New"/>
                <a:sym typeface="Courier New"/>
              </a:rPr>
              <a:t>net.logstash.logback:logstash-logback-encoder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pl" sz="1400">
                <a:latin typeface="Courier New"/>
                <a:ea typeface="Courier New"/>
                <a:cs typeface="Courier New"/>
                <a:sym typeface="Courier New"/>
              </a:rPr>
              <a:t>logback-spring.xml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pl" sz="1400">
                <a:latin typeface="Courier New"/>
                <a:ea typeface="Courier New"/>
                <a:cs typeface="Courier New"/>
                <a:sym typeface="Courier New"/>
              </a:rPr>
              <a:t>&lt;appender name="LOGSTASH"</a:t>
            </a:r>
            <a:br>
              <a:rPr lang="pl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400">
                <a:latin typeface="Courier New"/>
                <a:ea typeface="Courier New"/>
                <a:cs typeface="Courier New"/>
                <a:sym typeface="Courier New"/>
              </a:rPr>
              <a:t>  class="net.logstash.logback.appender.LogstashSocketAppender"&gt;</a:t>
            </a:r>
            <a:br>
              <a:rPr lang="pl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400">
                <a:latin typeface="Courier New"/>
                <a:ea typeface="Courier New"/>
                <a:cs typeface="Courier New"/>
                <a:sym typeface="Courier New"/>
              </a:rPr>
              <a:t>	&lt;host&gt;localhost&lt;/host&gt;</a:t>
            </a:r>
            <a:br>
              <a:rPr lang="pl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400">
                <a:latin typeface="Courier New"/>
                <a:ea typeface="Courier New"/>
                <a:cs typeface="Courier New"/>
                <a:sym typeface="Courier New"/>
              </a:rPr>
              <a:t>	&lt;port&gt;10042&lt;/port&gt;</a:t>
            </a:r>
            <a:br>
              <a:rPr lang="pl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400">
                <a:latin typeface="Courier New"/>
                <a:ea typeface="Courier New"/>
                <a:cs typeface="Courier New"/>
                <a:sym typeface="Courier New"/>
              </a:rPr>
              <a:t>&lt;/appender&gt;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1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logback-spring.xml</a:t>
            </a:r>
            <a:endParaRPr/>
          </a:p>
        </p:txBody>
      </p:sp>
      <p:sp>
        <p:nvSpPr>
          <p:cNvPr id="1012" name="Google Shape;1012;p16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&lt;?xml version="1.0" encoding="UTF-8"?&gt;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&lt;configuration&gt;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	&lt;include resource="</a:t>
            </a:r>
            <a:r>
              <a:rPr lang="pl" sz="1000" u="sng">
                <a:latin typeface="Courier New"/>
                <a:ea typeface="Courier New"/>
                <a:cs typeface="Courier New"/>
                <a:sym typeface="Courier New"/>
              </a:rPr>
              <a:t>org/springframework/boot/logging/logback/base.xml</a:t>
            </a: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"/&gt;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	&lt;appender name="</a:t>
            </a:r>
            <a:r>
              <a:rPr lang="pl" sz="1000" u="sng">
                <a:latin typeface="Courier New"/>
                <a:ea typeface="Courier New"/>
                <a:cs typeface="Courier New"/>
                <a:sym typeface="Courier New"/>
              </a:rPr>
              <a:t>LOGSTASH</a:t>
            </a: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" class="</a:t>
            </a:r>
            <a:r>
              <a:rPr lang="pl" sz="1000" u="sng">
                <a:latin typeface="Courier New"/>
                <a:ea typeface="Courier New"/>
                <a:cs typeface="Courier New"/>
                <a:sym typeface="Courier New"/>
              </a:rPr>
              <a:t>net.logstash.logback.appender.LogstashSocketAppender</a:t>
            </a: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		&lt;host&gt;</a:t>
            </a:r>
            <a:r>
              <a:rPr lang="pl" sz="1000" u="sng">
                <a:latin typeface="Courier New"/>
                <a:ea typeface="Courier New"/>
                <a:cs typeface="Courier New"/>
                <a:sym typeface="Courier New"/>
              </a:rPr>
              <a:t>localhost</a:t>
            </a: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&lt;/host&gt;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		&lt;port&gt;</a:t>
            </a:r>
            <a:r>
              <a:rPr lang="pl" sz="1000" u="sng">
                <a:latin typeface="Courier New"/>
                <a:ea typeface="Courier New"/>
                <a:cs typeface="Courier New"/>
                <a:sym typeface="Courier New"/>
              </a:rPr>
              <a:t>10042</a:t>
            </a: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&lt;/port&gt;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	&lt;/appender&gt;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	&lt;root level="INFO"&gt;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		&lt;appender-ref ref="CONSOLE" /&gt;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		&lt;appender-ref ref="</a:t>
            </a:r>
            <a:r>
              <a:rPr lang="pl" sz="1000" u="sng">
                <a:latin typeface="Courier New"/>
                <a:ea typeface="Courier New"/>
                <a:cs typeface="Courier New"/>
                <a:sym typeface="Courier New"/>
              </a:rPr>
              <a:t>LOGSTASH</a:t>
            </a: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" /&gt;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	&lt;/root&gt;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&lt;/configuration&gt;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1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ELK</a:t>
            </a:r>
            <a:endParaRPr/>
          </a:p>
        </p:txBody>
      </p:sp>
      <p:sp>
        <p:nvSpPr>
          <p:cNvPr id="1018" name="Google Shape;1018;p16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Logstash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Elasticsearch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Kibana</a:t>
            </a:r>
            <a:endParaRPr sz="2400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</a:t>
            </a:r>
            <a:endParaRPr/>
          </a:p>
        </p:txBody>
      </p:sp>
      <p:sp>
        <p:nvSpPr>
          <p:cNvPr id="1024" name="Google Shape;1024;p17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dodaj logi w modułach warehouse, marketing i store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uruchom ELK przy pomocy dostarczonego skryptu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zaobserwuj własne logi w Kibanie</a:t>
            </a:r>
            <a:endParaRPr sz="1800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171"/>
          <p:cNvSpPr txBox="1"/>
          <p:nvPr>
            <p:ph type="ctrTitle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Rozproszone śledzenie</a:t>
            </a:r>
            <a:endParaRPr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Rozproszone śledzenie</a:t>
            </a:r>
            <a:endParaRPr/>
          </a:p>
        </p:txBody>
      </p:sp>
      <p:sp>
        <p:nvSpPr>
          <p:cNvPr id="1035" name="Google Shape;1035;p17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l" sz="2400"/>
              <a:t>wiele serwisów komunikujących się ze sobą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wiele możliwych źródeł błędów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trudna korelacja logów</a:t>
            </a:r>
            <a:endParaRPr sz="2400"/>
          </a:p>
        </p:txBody>
      </p:sp>
      <p:sp>
        <p:nvSpPr>
          <p:cNvPr id="1036" name="Google Shape;1036;p172"/>
          <p:cNvSpPr txBox="1"/>
          <p:nvPr/>
        </p:nvSpPr>
        <p:spPr>
          <a:xfrm>
            <a:off x="102875" y="4463725"/>
            <a:ext cx="89703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spring.io/blog/2016/02/15/distributed-tracing-with-spring-cloud-sleuth-and-spring-cloud-zipkin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www.slideshare.net/MarcinGrzejszczak/microservices-tracing-with-spring-cloud-and-zipkin-61942031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Rozproszone śledzenie - Span</a:t>
            </a:r>
            <a:endParaRPr/>
          </a:p>
        </p:txBody>
      </p:sp>
      <p:sp>
        <p:nvSpPr>
          <p:cNvPr id="1042" name="Google Shape;1042;p17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l" sz="2400"/>
              <a:t>podstawowa jednostka wykonania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można uruchamiać i zatrzymywać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śledzą czas wykonania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tworzą strukturę hierarchiczną niczym wywołania metod</a:t>
            </a:r>
            <a:endParaRPr sz="2400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1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Rozproszone śledzenie - Trace</a:t>
            </a:r>
            <a:endParaRPr/>
          </a:p>
        </p:txBody>
      </p:sp>
      <p:sp>
        <p:nvSpPr>
          <p:cNvPr id="1048" name="Google Shape;1048;p17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drzewiasta struktura span’ów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łączy span’y przy pomocy wspólnego Trace-ID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zawiera wszystkie wywołania w postaci span’ów potrzebne do wykonania danej fukcjonalności od początku do końca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może zawierać wywołania wielu serwisów</a:t>
            </a:r>
            <a:endParaRPr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1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Spring Cloud Sleuth</a:t>
            </a:r>
            <a:endParaRPr/>
          </a:p>
        </p:txBody>
      </p:sp>
      <p:sp>
        <p:nvSpPr>
          <p:cNvPr id="1054" name="Google Shape;1054;p17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Wspiera automatyczne przekazywanie Trace-ID poprzez wywołania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różnych bibliotek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puli wątków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komunikację asynchroniczną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spring-cloud-starter-sleuth</a:t>
            </a:r>
            <a:endParaRPr sz="2400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1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</a:t>
            </a:r>
            <a:endParaRPr/>
          </a:p>
        </p:txBody>
      </p:sp>
      <p:sp>
        <p:nvSpPr>
          <p:cNvPr id="1060" name="Google Shape;1060;p17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Dodaj spring-cloud-starter-sleuth do zależności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gateway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warehouse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marketing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store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Zaobserwuj w logach obu aplikacji przekazywane Trace-ID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Zmień lub wyłącz banner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Przenieś szablon powitania do właściwości aplikacji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Przy starcie aplikacji wypisz do logu jej szablon powitania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Gdy nie podano szablonu powitania zakończ aplikację z kodem wyjścia 11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Dodaj własny analizator błędu braku szablonu powitania</a:t>
            </a:r>
            <a:endParaRPr sz="2400"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17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Sieć jest niezawodna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Opóźnienia są zerowe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Przepustowość jest nieskończona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Sieć jest bezpieczna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Topologia się nie zmienia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Jest tylko jeden administrator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Transport nic nie kosztuje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Sieć jest jednorodna</a:t>
            </a:r>
            <a:endParaRPr sz="2400"/>
          </a:p>
        </p:txBody>
      </p:sp>
      <p:sp>
        <p:nvSpPr>
          <p:cNvPr id="1066" name="Google Shape;1066;p177"/>
          <p:cNvSpPr txBox="1"/>
          <p:nvPr>
            <p:ph type="title"/>
          </p:nvPr>
        </p:nvSpPr>
        <p:spPr>
          <a:xfrm>
            <a:off x="457200" y="358376"/>
            <a:ext cx="8229600" cy="6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Przesądy programowania rozproszonego</a:t>
            </a:r>
            <a:endParaRPr sz="3200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1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Logowanie czasów zdarzeń</a:t>
            </a:r>
            <a:endParaRPr/>
          </a:p>
        </p:txBody>
      </p:sp>
      <p:sp>
        <p:nvSpPr>
          <p:cNvPr id="1072" name="Google Shape;1072;p17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Client Sent (CS)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klient wykonał żądanie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Server Received (SR)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serwer otrzymał żądanie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Server Sent (SS)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serwer przetworzył żądanie i wysłał odpowiedź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Client Received (CR)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klient otrzymał odpowiedź sewera</a:t>
            </a:r>
            <a:endParaRPr sz="2400"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1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</a:t>
            </a:r>
            <a:r>
              <a:rPr lang="pl"/>
              <a:t>atency - opóźnienia</a:t>
            </a:r>
            <a:endParaRPr/>
          </a:p>
        </p:txBody>
      </p:sp>
      <p:pic>
        <p:nvPicPr>
          <p:cNvPr id="1078" name="Google Shape;1078;p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24" y="1378250"/>
            <a:ext cx="8344551" cy="28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Rozproszone śledzenie - Logs</a:t>
            </a:r>
            <a:endParaRPr/>
          </a:p>
        </p:txBody>
      </p:sp>
      <p:sp>
        <p:nvSpPr>
          <p:cNvPr id="1084" name="Google Shape;1084;p18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l" sz="2400"/>
              <a:t>reprezentuje zdarzenie w czasie powiązane ze span’em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każdy span ma 0+ logów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każdy log to nazwa zdarzenia ze znacznikiem czasowym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nazwa zdarzenia powinna odzwierciedlać pewien godny odnotowania moment w trakcie span’u</a:t>
            </a:r>
            <a:endParaRPr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1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Rozproszone śledzenie - Logs</a:t>
            </a:r>
            <a:endParaRPr/>
          </a:p>
        </p:txBody>
      </p:sp>
      <p:sp>
        <p:nvSpPr>
          <p:cNvPr id="1090" name="Google Shape;1090;p18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l" sz="2400"/>
              <a:t>główne pozwalają na zmierzenie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opóźnienie sieci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czas obsługi przez serwer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całkowity czas odpowiedzi</a:t>
            </a:r>
            <a:endParaRPr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1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Rozproszone śledzenie - Tags</a:t>
            </a:r>
            <a:endParaRPr/>
          </a:p>
        </p:txBody>
      </p:sp>
      <p:sp>
        <p:nvSpPr>
          <p:cNvPr id="1096" name="Google Shape;1096;p18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l" sz="2400"/>
              <a:t>pary typu klucz-wartość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każdy span ma 0+ tagów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proste adnotacje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nie mają znaczników czasu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przykłady:</a:t>
            </a:r>
            <a:endParaRPr/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l"/>
              <a:t>rozmiar żądania</a:t>
            </a:r>
            <a:endParaRPr/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l"/>
              <a:t>metoda HTTP</a:t>
            </a:r>
            <a:endParaRPr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1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Spring Cloud Zipkin</a:t>
            </a:r>
            <a:endParaRPr/>
          </a:p>
        </p:txBody>
      </p:sp>
      <p:sp>
        <p:nvSpPr>
          <p:cNvPr id="1102" name="Google Shape;1102;p18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l" sz="2400"/>
              <a:t>zbiera i wizualizuje dane zdarzeń czasowych na przestrzeni wywołań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różnych bibliotek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puli wątków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komunikacji asynchronicznych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l" sz="2400"/>
              <a:t>https://github.com/openzipkin/docker-zipkin</a:t>
            </a:r>
            <a:endParaRPr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1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Konfiguracja klienta</a:t>
            </a:r>
            <a:r>
              <a:rPr lang="pl"/>
              <a:t> Zipkin</a:t>
            </a:r>
            <a:endParaRPr/>
          </a:p>
        </p:txBody>
      </p:sp>
      <p:sp>
        <p:nvSpPr>
          <p:cNvPr id="1108" name="Google Shape;1108;p18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spring: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  zipkin: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    baseUrl: "http://localhost:9411/"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  sleuth: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    sampler: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      probability: </a:t>
            </a: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1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</a:t>
            </a:r>
            <a:endParaRPr/>
          </a:p>
        </p:txBody>
      </p:sp>
      <p:sp>
        <p:nvSpPr>
          <p:cNvPr id="1114" name="Google Shape;1114;p185"/>
          <p:cNvSpPr txBox="1"/>
          <p:nvPr>
            <p:ph idx="1" type="body"/>
          </p:nvPr>
        </p:nvSpPr>
        <p:spPr>
          <a:xfrm>
            <a:off x="457200" y="9740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użyj docker-compose aby postawić serwer Zipkina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○"/>
            </a:pPr>
            <a:r>
              <a:rPr lang="pl" sz="1600">
                <a:latin typeface="Courier New"/>
                <a:ea typeface="Courier New"/>
                <a:cs typeface="Courier New"/>
                <a:sym typeface="Courier New"/>
              </a:rPr>
              <a:t>docker-compose \</a:t>
            </a:r>
            <a:br>
              <a:rPr lang="pl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600">
                <a:latin typeface="Courier New"/>
                <a:ea typeface="Courier New"/>
                <a:cs typeface="Courier New"/>
                <a:sym typeface="Courier New"/>
              </a:rPr>
              <a:t>  -f docker-compose-mem.yml \</a:t>
            </a:r>
            <a:br>
              <a:rPr lang="pl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600">
                <a:latin typeface="Courier New"/>
                <a:ea typeface="Courier New"/>
                <a:cs typeface="Courier New"/>
                <a:sym typeface="Courier New"/>
              </a:rPr>
              <a:t>  -f docker-compose-ui.yml \</a:t>
            </a:r>
            <a:br>
              <a:rPr lang="pl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600">
                <a:latin typeface="Courier New"/>
                <a:ea typeface="Courier New"/>
                <a:cs typeface="Courier New"/>
                <a:sym typeface="Courier New"/>
              </a:rPr>
              <a:t>  -p zipkin up -d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dodaj spring-cloud-starter-zipkin do zależności w modułach: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l" sz="1600"/>
              <a:t>gateway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l" sz="1600"/>
              <a:t>warehouse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l" sz="1600"/>
              <a:t>marketing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l" sz="1600"/>
              <a:t>store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ustaw spring.zipkin.baseUrl na adres modułu tracer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zaobserwuj dane żądań serwisu i klienta rezerwacji na konsoli Zipkin UI</a:t>
            </a:r>
            <a:endParaRPr sz="1600"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186"/>
          <p:cNvSpPr txBox="1"/>
          <p:nvPr>
            <p:ph type="ctrTitle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Przetwarzanie strumieniowe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Legacy Store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ItemService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CRUD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updateStock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SpecialService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CRUD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calculateFor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BasketService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create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findOne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updateItem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checkout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87"/>
          <p:cNvSpPr txBox="1"/>
          <p:nvPr>
            <p:ph type="title"/>
          </p:nvPr>
        </p:nvSpPr>
        <p:spPr>
          <a:xfrm>
            <a:off x="457200" y="107951"/>
            <a:ext cx="8229600" cy="6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Enterprise Integration Patterns</a:t>
            </a:r>
            <a:endParaRPr/>
          </a:p>
        </p:txBody>
      </p:sp>
      <p:sp>
        <p:nvSpPr>
          <p:cNvPr id="1125" name="Google Shape;1125;p187"/>
          <p:cNvSpPr txBox="1"/>
          <p:nvPr/>
        </p:nvSpPr>
        <p:spPr>
          <a:xfrm>
            <a:off x="166800" y="4692325"/>
            <a:ext cx="88104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www.enterpriseintegrationpatterns.com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26" name="Google Shape;1126;p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975" y="708025"/>
            <a:ext cx="7085550" cy="425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1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Spring Integration</a:t>
            </a:r>
            <a:endParaRPr/>
          </a:p>
        </p:txBody>
      </p:sp>
      <p:sp>
        <p:nvSpPr>
          <p:cNvPr id="1132" name="Google Shape;1132;p18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Prosty model dla złożonych wzorców integracji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Asynchronicznie i w oparciu o wymianę komunikatów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Luźne powiązanie komponentów dla modułowości i testowalności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Separacja odpowiedzialności między biznesem a integracją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Dobrze zdefiniowane abstrakcje punktów rozszerzeń promujące reużywalność i przenośność</a:t>
            </a:r>
            <a:endParaRPr sz="2400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1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Spring Integration - model</a:t>
            </a:r>
            <a:endParaRPr/>
          </a:p>
        </p:txBody>
      </p:sp>
      <p:pic>
        <p:nvPicPr>
          <p:cNvPr id="1138" name="Google Shape;1138;p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525" y="1166813"/>
            <a:ext cx="226695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9" name="Google Shape;1139;p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1200" y="3205163"/>
            <a:ext cx="5181600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0" name="Google Shape;1140;p189"/>
          <p:cNvSpPr txBox="1"/>
          <p:nvPr/>
        </p:nvSpPr>
        <p:spPr>
          <a:xfrm>
            <a:off x="2743200" y="4406900"/>
            <a:ext cx="36576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Message Endpoint</a:t>
            </a:r>
            <a:endParaRPr/>
          </a:p>
        </p:txBody>
      </p:sp>
      <p:cxnSp>
        <p:nvCxnSpPr>
          <p:cNvPr id="1141" name="Google Shape;1141;p189"/>
          <p:cNvCxnSpPr/>
          <p:nvPr/>
        </p:nvCxnSpPr>
        <p:spPr>
          <a:xfrm flipH="1" rot="10800000">
            <a:off x="5397500" y="3854550"/>
            <a:ext cx="895200" cy="6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42" name="Google Shape;1142;p189"/>
          <p:cNvCxnSpPr/>
          <p:nvPr/>
        </p:nvCxnSpPr>
        <p:spPr>
          <a:xfrm rot="10800000">
            <a:off x="2882900" y="3854550"/>
            <a:ext cx="895200" cy="6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1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Spring Integration - channels</a:t>
            </a:r>
            <a:endParaRPr/>
          </a:p>
        </p:txBody>
      </p:sp>
      <p:sp>
        <p:nvSpPr>
          <p:cNvPr id="1148" name="Google Shape;1148;p19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PublishSubscribeChannel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QueueChannel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PriorityChannel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RendezvousChannel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DirectChannel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ExecutorChannel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Scoped Channel</a:t>
            </a:r>
            <a:endParaRPr sz="2400"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1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Spring Integration - endpoints</a:t>
            </a:r>
            <a:endParaRPr/>
          </a:p>
        </p:txBody>
      </p:sp>
      <p:sp>
        <p:nvSpPr>
          <p:cNvPr id="1154" name="Google Shape;1154;p19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Transformer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Filter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Router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Splitter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Aggregator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Service Activator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Channel Adapter</a:t>
            </a:r>
            <a:endParaRPr sz="2400"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1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Spring Integration - konfiguracja</a:t>
            </a:r>
            <a:endParaRPr/>
          </a:p>
        </p:txBody>
      </p:sp>
      <p:sp>
        <p:nvSpPr>
          <p:cNvPr id="1160" name="Google Shape;1160;p19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spring-boot-starter-integration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@EnableIntegration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@IntegrationComponentScan</a:t>
            </a:r>
            <a:endParaRPr/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l"/>
              <a:t>@Transformer, @Filter, @Router, @Splitter, @Aggregator, @ServiceActivator …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@EnablePublisher</a:t>
            </a:r>
            <a:endParaRPr/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l"/>
              <a:t>@Publisher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@GlobalChannelInterceptor</a:t>
            </a:r>
            <a:endParaRPr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1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Event-driven Stream Processing</a:t>
            </a:r>
            <a:endParaRPr/>
          </a:p>
        </p:txBody>
      </p:sp>
      <p:sp>
        <p:nvSpPr>
          <p:cNvPr id="1166" name="Google Shape;1166;p19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Source</a:t>
            </a:r>
            <a:endParaRPr sz="24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l" sz="2000"/>
              <a:t>producent zdarzeń konsumowanych przez inną aplikację</a:t>
            </a:r>
            <a:endParaRPr sz="20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Processor</a:t>
            </a:r>
            <a:endParaRPr sz="24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l" sz="2000"/>
              <a:t>konsument zdarzeń, który procesuje je w pewien sposób i zwraca wynik jako nowe zdarzenie</a:t>
            </a:r>
            <a:endParaRPr sz="20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Sink</a:t>
            </a:r>
            <a:endParaRPr sz="24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l" sz="2000"/>
              <a:t>konsument zdarzeń zapisujący dane w wybranej technologii perzystencji</a:t>
            </a:r>
            <a:endParaRPr sz="2000"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1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Spring Cloud Stream</a:t>
            </a:r>
            <a:endParaRPr/>
          </a:p>
        </p:txBody>
      </p:sp>
      <p:sp>
        <p:nvSpPr>
          <p:cNvPr id="1172" name="Google Shape;1172;p19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spring-cloud-starter-stream-&lt;binder&gt;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rabbit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kafka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@EnableBinding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Source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Sink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Processor</a:t>
            </a:r>
            <a:endParaRPr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1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Spring Cloud Stream (2)</a:t>
            </a:r>
            <a:endParaRPr/>
          </a:p>
        </p:txBody>
      </p:sp>
      <p:sp>
        <p:nvSpPr>
          <p:cNvPr id="1178" name="Google Shape;1178;p19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l"/>
              <a:t>ChannelBindingAutoConfiguration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DefaultPollerProperties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l"/>
              <a:t>ChannelBindingServiceConfiguration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pl"/>
              <a:t>ChannelBindingServiceProperties</a:t>
            </a:r>
            <a:endParaRPr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1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Spring Cloud Stream - bindings</a:t>
            </a:r>
            <a:endParaRPr/>
          </a:p>
        </p:txBody>
      </p:sp>
      <p:sp>
        <p:nvSpPr>
          <p:cNvPr id="1184" name="Google Shape;1184;p19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latin typeface="Courier New"/>
                <a:ea typeface="Courier New"/>
                <a:cs typeface="Courier New"/>
                <a:sym typeface="Courier New"/>
              </a:rPr>
              <a:t>spring.cloud.stream.bindings.</a:t>
            </a:r>
            <a:r>
              <a:rPr b="1" lang="pl" sz="1200">
                <a:latin typeface="Courier New"/>
                <a:ea typeface="Courier New"/>
                <a:cs typeface="Courier New"/>
                <a:sym typeface="Courier New"/>
              </a:rPr>
              <a:t>checkoutItem</a:t>
            </a:r>
            <a:r>
              <a:rPr lang="pl" sz="1200">
                <a:latin typeface="Courier New"/>
                <a:ea typeface="Courier New"/>
                <a:cs typeface="Courier New"/>
                <a:sym typeface="Courier New"/>
              </a:rPr>
              <a:t>.destination=</a:t>
            </a:r>
            <a:r>
              <a:rPr lang="pl" sz="1200" u="sng">
                <a:latin typeface="Courier New"/>
                <a:ea typeface="Courier New"/>
                <a:cs typeface="Courier New"/>
                <a:sym typeface="Courier New"/>
              </a:rPr>
              <a:t>itemStockUpdates</a:t>
            </a:r>
            <a:br>
              <a:rPr lang="pl" sz="1200" u="sng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l" sz="1200" u="sng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200">
                <a:latin typeface="Courier New"/>
                <a:ea typeface="Courier New"/>
                <a:cs typeface="Courier New"/>
                <a:sym typeface="Courier New"/>
              </a:rPr>
              <a:t>interface ItemBindings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latin typeface="Courier New"/>
                <a:ea typeface="Courier New"/>
                <a:cs typeface="Courier New"/>
                <a:sym typeface="Courier New"/>
              </a:rPr>
              <a:t>	@Output("</a:t>
            </a:r>
            <a:r>
              <a:rPr b="1" lang="pl" sz="1200">
                <a:latin typeface="Courier New"/>
                <a:ea typeface="Courier New"/>
                <a:cs typeface="Courier New"/>
                <a:sym typeface="Courier New"/>
              </a:rPr>
              <a:t>checkoutItem</a:t>
            </a:r>
            <a:r>
              <a:rPr lang="pl" sz="1200"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latin typeface="Courier New"/>
                <a:ea typeface="Courier New"/>
                <a:cs typeface="Courier New"/>
                <a:sym typeface="Courier New"/>
              </a:rPr>
              <a:t>	MessageChannel checkoutItem();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latin typeface="Courier New"/>
                <a:ea typeface="Courier New"/>
                <a:cs typeface="Courier New"/>
                <a:sym typeface="Courier New"/>
              </a:rPr>
              <a:t>spring.cloud.stream.bindings.</a:t>
            </a:r>
            <a:r>
              <a:rPr b="1" lang="pl" sz="1200">
                <a:latin typeface="Courier New"/>
                <a:ea typeface="Courier New"/>
                <a:cs typeface="Courier New"/>
                <a:sym typeface="Courier New"/>
              </a:rPr>
              <a:t>stockUpdate</a:t>
            </a:r>
            <a:r>
              <a:rPr lang="pl" sz="1200">
                <a:latin typeface="Courier New"/>
                <a:ea typeface="Courier New"/>
                <a:cs typeface="Courier New"/>
                <a:sym typeface="Courier New"/>
              </a:rPr>
              <a:t>.destination=</a:t>
            </a:r>
            <a:r>
              <a:rPr lang="pl" sz="1200" u="sng">
                <a:latin typeface="Courier New"/>
                <a:ea typeface="Courier New"/>
                <a:cs typeface="Courier New"/>
                <a:sym typeface="Courier New"/>
              </a:rPr>
              <a:t>itemStockUpdates</a:t>
            </a:r>
            <a:br>
              <a:rPr lang="pl" sz="1200" u="sng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l" sz="1200" u="sng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200">
                <a:latin typeface="Courier New"/>
                <a:ea typeface="Courier New"/>
                <a:cs typeface="Courier New"/>
                <a:sym typeface="Courier New"/>
              </a:rPr>
              <a:t>interface ItemBindings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l" sz="1200">
                <a:latin typeface="Courier New"/>
                <a:ea typeface="Courier New"/>
                <a:cs typeface="Courier New"/>
                <a:sym typeface="Courier New"/>
              </a:rPr>
              <a:t>@Input("</a:t>
            </a:r>
            <a:r>
              <a:rPr b="1" lang="pl" sz="1200">
                <a:latin typeface="Courier New"/>
                <a:ea typeface="Courier New"/>
                <a:cs typeface="Courier New"/>
                <a:sym typeface="Courier New"/>
              </a:rPr>
              <a:t>stockUpdate</a:t>
            </a:r>
            <a:r>
              <a:rPr lang="pl" sz="1200"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l" sz="1200">
                <a:latin typeface="Courier New"/>
                <a:ea typeface="Courier New"/>
                <a:cs typeface="Courier New"/>
                <a:sym typeface="Courier New"/>
              </a:rPr>
              <a:t>SubscribableChannel stockUpdate();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Wydzielanie serwisów</a:t>
            </a:r>
            <a:endParaRPr/>
          </a:p>
        </p:txBody>
      </p:sp>
      <p:sp>
        <p:nvSpPr>
          <p:cNvPr id="158" name="Google Shape;158;p26"/>
          <p:cNvSpPr/>
          <p:nvPr/>
        </p:nvSpPr>
        <p:spPr>
          <a:xfrm>
            <a:off x="5601013" y="1499338"/>
            <a:ext cx="1404600" cy="5760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/>
              <a:t>Warehouse</a:t>
            </a:r>
            <a:endParaRPr b="1" sz="1600"/>
          </a:p>
        </p:txBody>
      </p:sp>
      <p:sp>
        <p:nvSpPr>
          <p:cNvPr id="159" name="Google Shape;159;p26"/>
          <p:cNvSpPr/>
          <p:nvPr/>
        </p:nvSpPr>
        <p:spPr>
          <a:xfrm>
            <a:off x="5601013" y="3371125"/>
            <a:ext cx="1404600" cy="576000"/>
          </a:xfrm>
          <a:prstGeom prst="rect">
            <a:avLst/>
          </a:prstGeom>
          <a:solidFill>
            <a:srgbClr val="C27BA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/>
              <a:t>Store</a:t>
            </a:r>
            <a:endParaRPr b="1" sz="1800"/>
          </a:p>
        </p:txBody>
      </p:sp>
      <p:sp>
        <p:nvSpPr>
          <p:cNvPr id="160" name="Google Shape;160;p26"/>
          <p:cNvSpPr/>
          <p:nvPr/>
        </p:nvSpPr>
        <p:spPr>
          <a:xfrm>
            <a:off x="5601013" y="2435225"/>
            <a:ext cx="1404600" cy="5760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/>
              <a:t>Marketing</a:t>
            </a:r>
            <a:endParaRPr b="1" sz="1800"/>
          </a:p>
        </p:txBody>
      </p:sp>
      <p:sp>
        <p:nvSpPr>
          <p:cNvPr id="161" name="Google Shape;161;p26"/>
          <p:cNvSpPr/>
          <p:nvPr/>
        </p:nvSpPr>
        <p:spPr>
          <a:xfrm>
            <a:off x="2138388" y="2435213"/>
            <a:ext cx="1404600" cy="576000"/>
          </a:xfrm>
          <a:prstGeom prst="rect">
            <a:avLst/>
          </a:prstGeom>
          <a:solidFill>
            <a:srgbClr val="98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rgbClr val="FFFFFF"/>
                </a:solidFill>
              </a:rPr>
              <a:t>Legacy</a:t>
            </a:r>
            <a:endParaRPr b="1" sz="1800">
              <a:solidFill>
                <a:srgbClr val="FFFFFF"/>
              </a:solidFill>
            </a:endParaRPr>
          </a:p>
        </p:txBody>
      </p:sp>
      <p:cxnSp>
        <p:nvCxnSpPr>
          <p:cNvPr id="162" name="Google Shape;162;p26"/>
          <p:cNvCxnSpPr/>
          <p:nvPr/>
        </p:nvCxnSpPr>
        <p:spPr>
          <a:xfrm>
            <a:off x="3804688" y="2723225"/>
            <a:ext cx="1358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1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</a:t>
            </a:r>
            <a:endParaRPr/>
          </a:p>
        </p:txBody>
      </p:sp>
      <p:sp>
        <p:nvSpPr>
          <p:cNvPr id="1190" name="Google Shape;1190;p19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Uruchom RabbitMQ przy pomocy rabbitmq.sh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Konsola: </a:t>
            </a:r>
            <a:r>
              <a:rPr lang="pl" sz="1800" u="sng">
                <a:solidFill>
                  <a:schemeClr val="hlink"/>
                </a:solidFill>
                <a:hlinkClick r:id="rId3"/>
              </a:rPr>
              <a:t>http://localhost:15672/</a:t>
            </a:r>
            <a:r>
              <a:rPr lang="pl" sz="1800"/>
              <a:t> (admin/sprio)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W module store: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dodaj spring-cloud-starter-stream-rabbit do zależności modułu store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dodaj metodę kontrolera do zamknięcia (/checkout) koszyka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zdefiniuj interfejs binding typu @Output na który wyślesz wiadomość o zdjęciu ze stanu produktów z zamkniętego koszyka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dodaj @EnableBinding dla zdefiniowanego interfejsu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zastąp użycie @FeignClient w serwisie koszyka wysłaniem wiadomości przy pomocy zdefiniowanego bindign’u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Zaobserwuj dodawanie wiadomości do kolejki</a:t>
            </a:r>
            <a:endParaRPr sz="1600"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1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</a:t>
            </a:r>
            <a:endParaRPr/>
          </a:p>
        </p:txBody>
      </p:sp>
      <p:sp>
        <p:nvSpPr>
          <p:cNvPr id="1196" name="Google Shape;1196;p19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W module warehouse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dodaj spring-cloud-starter-stream-rabbit do zależności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zdefiniuj interfejs binding typu @Input z którego odbierzesz wiadomość o zdjęciu ze stanu produktów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dodaj @EnableBinding dla zdefiniowanego interfejsu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dodaj nowy bean i utwórz w nim metodę obsługującą wiadomości @StreamListener(target = “...”) wskazując kanał ze zdefiniowanego wcześniej interfejsu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dodaj obsługę otrzymanych wiadomości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Zaobserwuj konsumpcję wiadomości z kolejki</a:t>
            </a:r>
            <a:endParaRPr sz="1800"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99"/>
          <p:cNvSpPr txBox="1"/>
          <p:nvPr>
            <p:ph type="title"/>
          </p:nvPr>
        </p:nvSpPr>
        <p:spPr>
          <a:xfrm>
            <a:off x="457200" y="-988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Spring Cloud Stream - CDC</a:t>
            </a:r>
            <a:endParaRPr/>
          </a:p>
        </p:txBody>
      </p:sp>
      <p:sp>
        <p:nvSpPr>
          <p:cNvPr id="1202" name="Google Shape;1202;p199"/>
          <p:cNvSpPr txBox="1"/>
          <p:nvPr>
            <p:ph idx="1" type="body"/>
          </p:nvPr>
        </p:nvSpPr>
        <p:spPr>
          <a:xfrm>
            <a:off x="457200" y="666750"/>
            <a:ext cx="8229600" cy="43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Contract.make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    input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        name('update stock on checkout')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        label('update_stock')           # StubTrigger#trigger(</a:t>
            </a: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'update_stock'</a:t>
            </a: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) w warehouse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        triggeredBy('basketCheckout()') # metoda klasy bazowej testu kontraktu w store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    outputMessage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        sentTo('item-stock-update')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        headers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            messagingContentType(applicationJson())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        body([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                id: 1,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                countDiff: -2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        ])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2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Spring Cloud Stream -CDC</a:t>
            </a:r>
            <a:endParaRPr/>
          </a:p>
        </p:txBody>
      </p:sp>
      <p:sp>
        <p:nvSpPr>
          <p:cNvPr id="1208" name="Google Shape;1208;p20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pl" sz="2400">
                <a:latin typeface="Courier New"/>
                <a:ea typeface="Courier New"/>
                <a:cs typeface="Courier New"/>
                <a:sym typeface="Courier New"/>
              </a:rPr>
              <a:t>spring-cloud-stream-test-support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pl" sz="2400">
                <a:latin typeface="Courier New"/>
                <a:ea typeface="Courier New"/>
                <a:cs typeface="Courier New"/>
                <a:sym typeface="Courier New"/>
              </a:rPr>
              <a:t>o.s.c.c</a:t>
            </a:r>
            <a:r>
              <a:rPr lang="pl" sz="2400">
                <a:latin typeface="Courier New"/>
                <a:ea typeface="Courier New"/>
                <a:cs typeface="Courier New"/>
                <a:sym typeface="Courier New"/>
              </a:rPr>
              <a:t>.v.m.MessageVerifier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l" sz="1600"/>
              <a:t>czyści kanał wiadomości przed testem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○"/>
            </a:pPr>
            <a:r>
              <a:rPr lang="pl" sz="1600">
                <a:latin typeface="Courier New"/>
                <a:ea typeface="Courier New"/>
                <a:cs typeface="Courier New"/>
                <a:sym typeface="Courier New"/>
              </a:rPr>
              <a:t>MessageVerifier#receive("output", 100, </a:t>
            </a:r>
            <a:r>
              <a:rPr lang="pl" sz="1600">
                <a:latin typeface="Courier New"/>
                <a:ea typeface="Courier New"/>
                <a:cs typeface="Courier New"/>
                <a:sym typeface="Courier New"/>
              </a:rPr>
              <a:t>MILLISECONDS)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pl" sz="2400">
                <a:latin typeface="Courier New"/>
                <a:ea typeface="Courier New"/>
                <a:cs typeface="Courier New"/>
                <a:sym typeface="Courier New"/>
              </a:rPr>
              <a:t>o.s.c.c.s.StubTrigger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l" sz="1600"/>
              <a:t>wyzwala zdefiniowaną w kontrakcie wiadomość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○"/>
            </a:pPr>
            <a:r>
              <a:rPr lang="pl" sz="1600">
                <a:latin typeface="Courier New"/>
                <a:ea typeface="Courier New"/>
                <a:cs typeface="Courier New"/>
                <a:sym typeface="Courier New"/>
              </a:rPr>
              <a:t>StubTrigger#trigger("update_stock")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pl" sz="2400">
                <a:latin typeface="Courier New"/>
                <a:ea typeface="Courier New"/>
                <a:cs typeface="Courier New"/>
                <a:sym typeface="Courier New"/>
              </a:rPr>
              <a:t>ContractVerifierStreamAutoConfiguration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*ContractVerifier*AutoConfiguration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NoOpContractVerifierAutoConfiguration</a:t>
            </a:r>
            <a:endParaRPr sz="2400"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2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</a:t>
            </a:r>
            <a:endParaRPr/>
          </a:p>
        </p:txBody>
      </p:sp>
      <p:sp>
        <p:nvSpPr>
          <p:cNvPr id="1214" name="Google Shape;1214;p20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W module store dodaj kontrakt wysyłania wiadomości o zamknięciu koszyka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Uzupełnij klasę bazową kontraktu aby przeszedł test kontraktu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W module warehouse dodaj test odbierania wiadomości o zamknięciu koszyka przy pomocy stub-runnera wygenerowanego z kontraktu</a:t>
            </a:r>
            <a:endParaRPr sz="1800"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202"/>
          <p:cNvSpPr txBox="1"/>
          <p:nvPr>
            <p:ph type="ctrTitle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Spring Cloud Data Flow</a:t>
            </a:r>
            <a:endParaRPr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203"/>
          <p:cNvSpPr txBox="1"/>
          <p:nvPr>
            <p:ph type="ctrTitle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Ku chmurze!</a:t>
            </a:r>
            <a:endParaRPr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2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Uruchamianie w kontenerze</a:t>
            </a:r>
            <a:endParaRPr/>
          </a:p>
        </p:txBody>
      </p:sp>
      <p:sp>
        <p:nvSpPr>
          <p:cNvPr id="1230" name="Google Shape;1230;p20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Docker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com.spotify:docker-maven-plugin:${ver}:build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Dockerfile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pl" sz="2000"/>
              <a:t>FROM java:8</a:t>
            </a:r>
            <a:br>
              <a:rPr lang="pl" sz="2000"/>
            </a:br>
            <a:r>
              <a:rPr lang="pl" sz="2000"/>
              <a:t>VOLUME /tmp</a:t>
            </a:r>
            <a:br>
              <a:rPr lang="pl" sz="2000"/>
            </a:br>
            <a:r>
              <a:rPr lang="pl" sz="2000"/>
              <a:t>ADD ${project.build.finalName}.jar app.jar</a:t>
            </a:r>
            <a:br>
              <a:rPr lang="pl" sz="2000"/>
            </a:br>
            <a:r>
              <a:rPr lang="pl" sz="2000"/>
              <a:t>RUN bash -c 'touch /app.jar'</a:t>
            </a:r>
            <a:br>
              <a:rPr lang="pl" sz="2000"/>
            </a:br>
            <a:r>
              <a:rPr lang="pl" sz="2000"/>
              <a:t>ENTRYPOINT ["java", "-Djava.security.egd=file:/dev/urandom", "-jar", "/app.jar"]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2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Uruchamianie w chmurze</a:t>
            </a:r>
            <a:endParaRPr/>
          </a:p>
        </p:txBody>
      </p:sp>
      <p:sp>
        <p:nvSpPr>
          <p:cNvPr id="1236" name="Google Shape;1236;p20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Heroku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Procfile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l"/>
              <a:t>web: java -Dserver.port=$PORT $JAVA_OPTS -jar target/demo-0.0.1-SNAPSHOT.jar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system.properties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l"/>
              <a:t>java.runtime.version=1.7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git push heroku master</a:t>
            </a:r>
            <a:endParaRPr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206"/>
          <p:cNvSpPr txBox="1"/>
          <p:nvPr>
            <p:ph type="ctrTitle"/>
          </p:nvPr>
        </p:nvSpPr>
        <p:spPr>
          <a:xfrm>
            <a:off x="685800" y="188323"/>
            <a:ext cx="7772400" cy="8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Ćwiczenia</a:t>
            </a:r>
            <a:endParaRPr/>
          </a:p>
        </p:txBody>
      </p:sp>
      <p:sp>
        <p:nvSpPr>
          <p:cNvPr id="1242" name="Google Shape;1242;p206"/>
          <p:cNvSpPr txBox="1"/>
          <p:nvPr>
            <p:ph idx="1" type="subTitle"/>
          </p:nvPr>
        </p:nvSpPr>
        <p:spPr>
          <a:xfrm>
            <a:off x="685800" y="10112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Ku chmurze!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206"/>
          <p:cNvSpPr txBox="1"/>
          <p:nvPr>
            <p:ph idx="4294967295" type="body"/>
          </p:nvPr>
        </p:nvSpPr>
        <p:spPr>
          <a:xfrm>
            <a:off x="457200" y="1796050"/>
            <a:ext cx="8229600" cy="26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stwórz prosty serwis przy pomocy start.spring.io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spakuj go do kontenera docker’owego i uruchom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załóż darmowe konto na Heroku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uruchom prosty serwis na Heroku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Cel</a:t>
            </a:r>
            <a:endParaRPr/>
          </a:p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Szybkie budowanie serwisów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Kiedy warto a czego się wystrzegać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Serwisy wspierające rozproszoną architekturę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Działający system na końcu szkolenia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Poznanie wschodzących technologii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Wydzielanie serwisów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457200" y="971550"/>
            <a:ext cx="8229600" cy="40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pl"/>
              <a:t>Niezależne pakiety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Niezależne testy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Pożądana duplikacja kodu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odrębne klasy modelu w każdym module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każda biblioteka współdzielona wiąże cykl życia modułu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Interfejsy klienckie definiują punkty integracji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odwrócenie kontroli</a:t>
            </a:r>
            <a:endParaRPr/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207"/>
          <p:cNvSpPr txBox="1"/>
          <p:nvPr>
            <p:ph type="ctrTitle"/>
          </p:nvPr>
        </p:nvSpPr>
        <p:spPr>
          <a:xfrm>
            <a:off x="685800" y="1712850"/>
            <a:ext cx="7772400" cy="17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Zabezpieczenia</a:t>
            </a:r>
            <a:br>
              <a:rPr lang="pl"/>
            </a:br>
            <a:r>
              <a:rPr lang="pl"/>
              <a:t>przy pomocy OAuth2</a:t>
            </a:r>
            <a:endParaRPr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2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Problemy</a:t>
            </a:r>
            <a:endParaRPr/>
          </a:p>
        </p:txBody>
      </p:sp>
      <p:sp>
        <p:nvSpPr>
          <p:cNvPr id="1254" name="Google Shape;1254;p208"/>
          <p:cNvSpPr txBox="1"/>
          <p:nvPr>
            <p:ph idx="1" type="body"/>
          </p:nvPr>
        </p:nvSpPr>
        <p:spPr>
          <a:xfrm>
            <a:off x="457200" y="11239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komunikacja point-to-point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trzeba zabezpieczyć każdy kanał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trzeba zabezpieczyć dowolny protokół komunikacyjny</a:t>
            </a:r>
            <a:endParaRPr sz="2400"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2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Rozwiązanie</a:t>
            </a:r>
            <a:endParaRPr/>
          </a:p>
        </p:txBody>
      </p:sp>
      <p:sp>
        <p:nvSpPr>
          <p:cNvPr id="1260" name="Google Shape;1260;p209"/>
          <p:cNvSpPr txBox="1"/>
          <p:nvPr>
            <p:ph idx="1" type="body"/>
          </p:nvPr>
        </p:nvSpPr>
        <p:spPr>
          <a:xfrm>
            <a:off x="457200" y="11239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każda komunikacja będzie zawierać token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każdy mikroserwis może przy jego pomocy: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 sz="2400"/>
              <a:t>autentykować użytkownika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autoryzować akcje użytkownika</a:t>
            </a:r>
            <a:endParaRPr/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2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Nowe problemy</a:t>
            </a:r>
            <a:endParaRPr/>
          </a:p>
        </p:txBody>
      </p:sp>
      <p:sp>
        <p:nvSpPr>
          <p:cNvPr id="1266" name="Google Shape;1266;p210"/>
          <p:cNvSpPr txBox="1"/>
          <p:nvPr>
            <p:ph idx="1" type="body"/>
          </p:nvPr>
        </p:nvSpPr>
        <p:spPr>
          <a:xfrm>
            <a:off x="457200" y="11239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jaki format tokena użyć?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standardowego...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Kerberos ticket (1993)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SAML Token (2002)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JWT Token (2015)</a:t>
            </a:r>
            <a:endParaRPr sz="2400"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2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Json Web Token (JWT)</a:t>
            </a:r>
            <a:endParaRPr/>
          </a:p>
        </p:txBody>
      </p:sp>
      <p:sp>
        <p:nvSpPr>
          <p:cNvPr id="1272" name="Google Shape;1272;p211"/>
          <p:cNvSpPr txBox="1"/>
          <p:nvPr>
            <p:ph idx="1" type="body"/>
          </p:nvPr>
        </p:nvSpPr>
        <p:spPr>
          <a:xfrm>
            <a:off x="457200" y="11239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niezależny od protokołu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zwarta i bezpieczna reprezentacja danych dostępowych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treść jest: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 sz="2400"/>
              <a:t>podpisana cyfrowo</a:t>
            </a:r>
            <a:r>
              <a:rPr lang="pl"/>
              <a:t> - </a:t>
            </a:r>
            <a:r>
              <a:rPr lang="pl" sz="2400"/>
              <a:t>JSON Web Signature</a:t>
            </a:r>
            <a:r>
              <a:rPr lang="pl"/>
              <a:t> (JWS)</a:t>
            </a:r>
            <a:endParaRPr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&lt;nagłówek&gt;.&lt;poświadczenia&gt;.&lt;podpis&gt;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l" sz="1800"/>
              <a:t>każdy segment zakodowany w base64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l" sz="1800"/>
              <a:t>prosty łańcuch znaków (URL encoded)</a:t>
            </a:r>
            <a:endParaRPr sz="18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 sz="2400"/>
              <a:t>lub zaszyfrowana </a:t>
            </a:r>
            <a:r>
              <a:rPr lang="pl"/>
              <a:t>- </a:t>
            </a:r>
            <a:r>
              <a:rPr lang="pl" sz="2400"/>
              <a:t>JSON Web Encr</a:t>
            </a:r>
            <a:r>
              <a:rPr lang="pl"/>
              <a:t>yption (JWE)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https://jwt.io/</a:t>
            </a:r>
            <a:endParaRPr sz="2400"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212"/>
          <p:cNvSpPr txBox="1"/>
          <p:nvPr>
            <p:ph idx="1" type="body"/>
          </p:nvPr>
        </p:nvSpPr>
        <p:spPr>
          <a:xfrm>
            <a:off x="457200" y="11239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jti - unikalne ID tokena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iss - kto wydał token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iat - kiedy wydano token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nbf - od kiedy token jest ważny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exp - do kiedy token jest ważny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sub - ID użytkownika reprezentowanego przez token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aud - lista systemów które mogą użyć tokena</a:t>
            </a:r>
            <a:endParaRPr sz="2400"/>
          </a:p>
        </p:txBody>
      </p:sp>
      <p:sp>
        <p:nvSpPr>
          <p:cNvPr id="1278" name="Google Shape;1278;p2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Standardowe pola JWT</a:t>
            </a:r>
            <a:endParaRPr/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2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Użycie w HTTP</a:t>
            </a:r>
            <a:endParaRPr/>
          </a:p>
        </p:txBody>
      </p:sp>
      <p:sp>
        <p:nvSpPr>
          <p:cNvPr id="1284" name="Google Shape;1284;p2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rgbClr val="000000"/>
                </a:solidFill>
              </a:rPr>
              <a:t>GET /demo HTTP/1</a:t>
            </a:r>
            <a:r>
              <a:rPr b="1" lang="pl" sz="1600">
                <a:solidFill>
                  <a:srgbClr val="000000"/>
                </a:solidFill>
              </a:rPr>
              <a:t>.</a:t>
            </a:r>
            <a:r>
              <a:rPr b="1" lang="pl" sz="1600">
                <a:solidFill>
                  <a:srgbClr val="000000"/>
                </a:solidFill>
              </a:rPr>
              <a:t>1</a:t>
            </a:r>
            <a:endParaRPr b="1" sz="1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rgbClr val="000000"/>
                </a:solidFill>
              </a:rPr>
              <a:t>Host:</a:t>
            </a:r>
            <a:r>
              <a:rPr lang="pl" sz="1600">
                <a:solidFill>
                  <a:srgbClr val="000000"/>
                </a:solidFill>
              </a:rPr>
              <a:t> example.com</a:t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rgbClr val="000000"/>
                </a:solidFill>
              </a:rPr>
              <a:t>Authorization:</a:t>
            </a:r>
            <a:r>
              <a:rPr lang="pl" sz="1600">
                <a:solidFill>
                  <a:srgbClr val="000000"/>
                </a:solidFill>
              </a:rPr>
              <a:t> </a:t>
            </a:r>
            <a:r>
              <a:rPr lang="pl" sz="1600">
                <a:solidFill>
                  <a:srgbClr val="000000"/>
                </a:solidFill>
              </a:rPr>
              <a:t>Bearer</a:t>
            </a:r>
            <a:r>
              <a:rPr lang="pl" sz="1600">
                <a:solidFill>
                  <a:srgbClr val="000000"/>
                </a:solidFill>
              </a:rPr>
              <a:t> </a:t>
            </a:r>
            <a:r>
              <a:rPr lang="pl" sz="1600">
                <a:solidFill>
                  <a:srgbClr val="000000"/>
                </a:solidFill>
              </a:rPr>
              <a:t>eyJhbGciOiJIUzI1NiIsInR5cCI6IkpXVCJ9.eyJzdWIiOiIxMjM0NTY 3ODkwIiwibmFtZSI6IkpvaG4gRG9lIiwiYWRtaW4iOnRydWV9.TJVA95OrM7E2cBab30RMHrHDcEfxjoYZgeFONFh7HgQ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Nowe problemy (2)</a:t>
            </a:r>
            <a:endParaRPr/>
          </a:p>
        </p:txBody>
      </p:sp>
      <p:sp>
        <p:nvSpPr>
          <p:cNvPr id="1290" name="Google Shape;1290;p214"/>
          <p:cNvSpPr txBox="1"/>
          <p:nvPr>
            <p:ph idx="1" type="body"/>
          </p:nvPr>
        </p:nvSpPr>
        <p:spPr>
          <a:xfrm>
            <a:off x="457200" y="11239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skąd brać tokeny?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Server OAuth2/OpenId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jakich bibliotek użyć to autentykacji i autoryzacji?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jakie informacje powinny być zawarte w tokenie?</a:t>
            </a:r>
            <a:endParaRPr sz="2400"/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2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OAuth2</a:t>
            </a:r>
            <a:endParaRPr/>
          </a:p>
        </p:txBody>
      </p:sp>
      <p:sp>
        <p:nvSpPr>
          <p:cNvPr id="1296" name="Google Shape;1296;p2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otwarty standard uwierzytelniania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pozwala aplikacjom klienckim na dostęp do zasobów serwera w imieniu właściciela zasobu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za zgodą właściciela zasobu serwer wydaje token dostępowy aplikacji klienckiej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token ten używany jest przez aplikację kliencką podczas uzyskiwania dostępu do zasobu serwera</a:t>
            </a:r>
            <a:endParaRPr sz="2400"/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2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OAuth2</a:t>
            </a:r>
            <a:endParaRPr/>
          </a:p>
        </p:txBody>
      </p:sp>
      <p:pic>
        <p:nvPicPr>
          <p:cNvPr descr="Screenshot 2014-01-06 11.38.39.png" id="1302" name="Google Shape;1302;p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325" y="1014275"/>
            <a:ext cx="6297425" cy="35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3" name="Google Shape;1303;p216"/>
          <p:cNvSpPr txBox="1"/>
          <p:nvPr/>
        </p:nvSpPr>
        <p:spPr>
          <a:xfrm>
            <a:off x="762000" y="4566225"/>
            <a:ext cx="82296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0000"/>
                </a:solidFill>
              </a:rPr>
              <a:t>http://corinnekrych.blogspot.com/2014/01/oauth2-discussion-part1.html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Groovy*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800">
                <a:latin typeface="Courier New"/>
                <a:ea typeface="Courier New"/>
                <a:cs typeface="Courier New"/>
                <a:sym typeface="Courier New"/>
              </a:rPr>
              <a:t>&lt;properties&gt;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800">
                <a:latin typeface="Courier New"/>
                <a:ea typeface="Courier New"/>
                <a:cs typeface="Courier New"/>
                <a:sym typeface="Courier New"/>
              </a:rPr>
              <a:t>	&lt;spock.version&gt;1.1-groovy-2.4&lt;/spock.version&gt;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800">
                <a:latin typeface="Courier New"/>
                <a:ea typeface="Courier New"/>
                <a:cs typeface="Courier New"/>
                <a:sym typeface="Courier New"/>
              </a:rPr>
              <a:t>&lt;/properties&gt;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800">
                <a:latin typeface="Courier New"/>
                <a:ea typeface="Courier New"/>
                <a:cs typeface="Courier New"/>
                <a:sym typeface="Courier New"/>
              </a:rPr>
              <a:t>&lt;dependencies&gt;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800">
                <a:latin typeface="Courier New"/>
                <a:ea typeface="Courier New"/>
                <a:cs typeface="Courier New"/>
                <a:sym typeface="Courier New"/>
              </a:rPr>
              <a:t>	&lt;dependency&gt;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800">
                <a:latin typeface="Courier New"/>
                <a:ea typeface="Courier New"/>
                <a:cs typeface="Courier New"/>
                <a:sym typeface="Courier New"/>
              </a:rPr>
              <a:t>		&lt;groupId&gt;org.spockframework&lt;/groupId&gt;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800">
                <a:latin typeface="Courier New"/>
                <a:ea typeface="Courier New"/>
                <a:cs typeface="Courier New"/>
                <a:sym typeface="Courier New"/>
              </a:rPr>
              <a:t>		&lt;artifactId&gt;spock-spring&lt;/artifactId&gt;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800">
                <a:latin typeface="Courier New"/>
                <a:ea typeface="Courier New"/>
                <a:cs typeface="Courier New"/>
                <a:sym typeface="Courier New"/>
              </a:rPr>
              <a:t>		&lt;version&gt;${spock.version}&lt;/version&gt;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800">
                <a:latin typeface="Courier New"/>
                <a:ea typeface="Courier New"/>
                <a:cs typeface="Courier New"/>
                <a:sym typeface="Courier New"/>
              </a:rPr>
              <a:t>		&lt;scope&gt;test&lt;/scope&gt;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800">
                <a:latin typeface="Courier New"/>
                <a:ea typeface="Courier New"/>
                <a:cs typeface="Courier New"/>
                <a:sym typeface="Courier New"/>
              </a:rPr>
              <a:t>	&lt;/dependency&gt;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800">
                <a:latin typeface="Courier New"/>
                <a:ea typeface="Courier New"/>
                <a:cs typeface="Courier New"/>
                <a:sym typeface="Courier New"/>
              </a:rPr>
              <a:t>	&lt;dependency&gt;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800">
                <a:latin typeface="Courier New"/>
                <a:ea typeface="Courier New"/>
                <a:cs typeface="Courier New"/>
                <a:sym typeface="Courier New"/>
              </a:rPr>
              <a:t>		&lt;groupId&gt;cglib&lt;/groupId&gt;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800">
                <a:latin typeface="Courier New"/>
                <a:ea typeface="Courier New"/>
                <a:cs typeface="Courier New"/>
                <a:sym typeface="Courier New"/>
              </a:rPr>
              <a:t>		&lt;artifactId&gt;cglib&lt;/artifactId&gt;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800">
                <a:latin typeface="Courier New"/>
                <a:ea typeface="Courier New"/>
                <a:cs typeface="Courier New"/>
                <a:sym typeface="Courier New"/>
              </a:rPr>
              <a:t>		&lt;version&gt;3.2.8&lt;/version&gt;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800">
                <a:latin typeface="Courier New"/>
                <a:ea typeface="Courier New"/>
                <a:cs typeface="Courier New"/>
                <a:sym typeface="Courier New"/>
              </a:rPr>
              <a:t>		&lt;scope&gt;test&lt;/scope&gt;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800">
                <a:latin typeface="Courier New"/>
                <a:ea typeface="Courier New"/>
                <a:cs typeface="Courier New"/>
                <a:sym typeface="Courier New"/>
              </a:rPr>
              <a:t>	&lt;/dependency&gt;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800">
                <a:latin typeface="Courier New"/>
                <a:ea typeface="Courier New"/>
                <a:cs typeface="Courier New"/>
                <a:sym typeface="Courier New"/>
              </a:rPr>
              <a:t>&lt;/dependencies&gt;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28"/>
          <p:cNvSpPr txBox="1"/>
          <p:nvPr>
            <p:ph idx="2" type="body"/>
          </p:nvPr>
        </p:nvSpPr>
        <p:spPr>
          <a:xfrm>
            <a:off x="4692300" y="135325"/>
            <a:ext cx="3994500" cy="47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800">
                <a:latin typeface="Courier New"/>
                <a:ea typeface="Courier New"/>
                <a:cs typeface="Courier New"/>
                <a:sym typeface="Courier New"/>
              </a:rPr>
              <a:t>&lt;plugin&gt;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800">
                <a:latin typeface="Courier New"/>
                <a:ea typeface="Courier New"/>
                <a:cs typeface="Courier New"/>
                <a:sym typeface="Courier New"/>
              </a:rPr>
              <a:t>	&lt;groupId&gt;org.codehaus.gmavenplus&lt;/groupId&gt;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800">
                <a:latin typeface="Courier New"/>
                <a:ea typeface="Courier New"/>
                <a:cs typeface="Courier New"/>
                <a:sym typeface="Courier New"/>
              </a:rPr>
              <a:t>	&lt;artifactId&gt;gmavenplus-plugin&lt;/artifactId&gt;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800">
                <a:latin typeface="Courier New"/>
                <a:ea typeface="Courier New"/>
                <a:cs typeface="Courier New"/>
                <a:sym typeface="Courier New"/>
              </a:rPr>
              <a:t>	&lt;version&gt;1.5&lt;/version&gt;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800">
                <a:latin typeface="Courier New"/>
                <a:ea typeface="Courier New"/>
                <a:cs typeface="Courier New"/>
                <a:sym typeface="Courier New"/>
              </a:rPr>
              <a:t>	&lt;executions&gt;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800">
                <a:latin typeface="Courier New"/>
                <a:ea typeface="Courier New"/>
                <a:cs typeface="Courier New"/>
                <a:sym typeface="Courier New"/>
              </a:rPr>
              <a:t>		&lt;execution&gt;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800">
                <a:latin typeface="Courier New"/>
                <a:ea typeface="Courier New"/>
                <a:cs typeface="Courier New"/>
                <a:sym typeface="Courier New"/>
              </a:rPr>
              <a:t>			&lt;goals&gt;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800">
                <a:latin typeface="Courier New"/>
                <a:ea typeface="Courier New"/>
                <a:cs typeface="Courier New"/>
                <a:sym typeface="Courier New"/>
              </a:rPr>
              <a:t>				&lt;goal&gt;addTestSources&lt;/goal&gt;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800">
                <a:latin typeface="Courier New"/>
                <a:ea typeface="Courier New"/>
                <a:cs typeface="Courier New"/>
                <a:sym typeface="Courier New"/>
              </a:rPr>
              <a:t>				&lt;goal&gt;testGenerateStubs&lt;/goal&gt;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800">
                <a:latin typeface="Courier New"/>
                <a:ea typeface="Courier New"/>
                <a:cs typeface="Courier New"/>
                <a:sym typeface="Courier New"/>
              </a:rPr>
              <a:t>				&lt;goal&gt;testCompile&lt;/goal&gt;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800">
                <a:latin typeface="Courier New"/>
                <a:ea typeface="Courier New"/>
                <a:cs typeface="Courier New"/>
                <a:sym typeface="Courier New"/>
              </a:rPr>
              <a:t>				&lt;goal&gt;removeTestStubs&lt;/goal&gt;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800">
                <a:latin typeface="Courier New"/>
                <a:ea typeface="Courier New"/>
                <a:cs typeface="Courier New"/>
                <a:sym typeface="Courier New"/>
              </a:rPr>
              <a:t>			&lt;/goals&gt;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800">
                <a:latin typeface="Courier New"/>
                <a:ea typeface="Courier New"/>
                <a:cs typeface="Courier New"/>
                <a:sym typeface="Courier New"/>
              </a:rPr>
              <a:t>		&lt;/execution&gt;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800">
                <a:latin typeface="Courier New"/>
                <a:ea typeface="Courier New"/>
                <a:cs typeface="Courier New"/>
                <a:sym typeface="Courier New"/>
              </a:rPr>
              <a:t>	&lt;/executions&gt;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800">
                <a:latin typeface="Courier New"/>
                <a:ea typeface="Courier New"/>
                <a:cs typeface="Courier New"/>
                <a:sym typeface="Courier New"/>
              </a:rPr>
              <a:t>&lt;/plugin&gt;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800">
                <a:latin typeface="Courier New"/>
                <a:ea typeface="Courier New"/>
                <a:cs typeface="Courier New"/>
                <a:sym typeface="Courier New"/>
              </a:rPr>
              <a:t>&lt;plugin&gt;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800">
                <a:latin typeface="Courier New"/>
                <a:ea typeface="Courier New"/>
                <a:cs typeface="Courier New"/>
                <a:sym typeface="Courier New"/>
              </a:rPr>
              <a:t>	&lt;artifactId&gt;maven-surefire-plugin&lt;/artifactId&gt;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800">
                <a:latin typeface="Courier New"/>
                <a:ea typeface="Courier New"/>
                <a:cs typeface="Courier New"/>
                <a:sym typeface="Courier New"/>
              </a:rPr>
              <a:t>	&lt;configuration&gt;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800">
                <a:latin typeface="Courier New"/>
                <a:ea typeface="Courier New"/>
                <a:cs typeface="Courier New"/>
                <a:sym typeface="Courier New"/>
              </a:rPr>
              <a:t>		&lt;includes&gt;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800">
                <a:latin typeface="Courier New"/>
                <a:ea typeface="Courier New"/>
                <a:cs typeface="Courier New"/>
                <a:sym typeface="Courier New"/>
              </a:rPr>
              <a:t>			&lt;include&gt;**/*Test.java&lt;/include&gt;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800">
                <a:latin typeface="Courier New"/>
                <a:ea typeface="Courier New"/>
                <a:cs typeface="Courier New"/>
                <a:sym typeface="Courier New"/>
              </a:rPr>
              <a:t>			&lt;include&gt;**/*Spec.java&lt;/include&gt;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800">
                <a:latin typeface="Courier New"/>
                <a:ea typeface="Courier New"/>
                <a:cs typeface="Courier New"/>
                <a:sym typeface="Courier New"/>
              </a:rPr>
              <a:t>		&lt;/includes&gt;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800">
                <a:latin typeface="Courier New"/>
                <a:ea typeface="Courier New"/>
                <a:cs typeface="Courier New"/>
                <a:sym typeface="Courier New"/>
              </a:rPr>
              <a:t>	&lt;/configuration&gt;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800">
                <a:latin typeface="Courier New"/>
                <a:ea typeface="Courier New"/>
                <a:cs typeface="Courier New"/>
                <a:sym typeface="Courier New"/>
              </a:rPr>
              <a:t>&lt;/plugin&gt;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2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Sposoby otrzymywania tokena</a:t>
            </a:r>
            <a:endParaRPr/>
          </a:p>
        </p:txBody>
      </p:sp>
      <p:sp>
        <p:nvSpPr>
          <p:cNvPr id="1309" name="Google Shape;1309;p21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przez kod autoryzujący</a:t>
            </a:r>
            <a:endParaRPr sz="24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authorization code</a:t>
            </a:r>
            <a:endParaRPr sz="18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przez domniemanie</a:t>
            </a:r>
            <a:endParaRPr sz="24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implicit</a:t>
            </a:r>
            <a:endParaRPr sz="18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 u="sng"/>
              <a:t>przez użytkownika i hasło właściciela zasobu</a:t>
            </a:r>
            <a:endParaRPr sz="2400" u="sng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resource owner password credentials</a:t>
            </a:r>
            <a:endParaRPr sz="18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 u="sng"/>
              <a:t>przez użytkownika i hasło klienta</a:t>
            </a:r>
            <a:endParaRPr sz="2400" u="sng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client credentials</a:t>
            </a:r>
            <a:endParaRPr sz="1800"/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2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Zabezpieczanie mikroserwisu</a:t>
            </a:r>
            <a:endParaRPr/>
          </a:p>
        </p:txBody>
      </p:sp>
      <p:sp>
        <p:nvSpPr>
          <p:cNvPr id="1315" name="Google Shape;1315;p2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serwis otrzymuje żądanie z tokenem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serwis sprawdza czy token jest poprawny i ważny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token zawiera zakres uprawnień użytkownika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serwis używa informacji z tokena by podjąć decyzję o przyznaniu dostępu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prosty model danych w tokenie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żadnych wyjątków</a:t>
            </a:r>
            <a:endParaRPr sz="2400"/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2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Konfiguracja Serwera OAuth2</a:t>
            </a:r>
            <a:endParaRPr/>
          </a:p>
        </p:txBody>
      </p:sp>
      <p:sp>
        <p:nvSpPr>
          <p:cNvPr id="1321" name="Google Shape;1321;p21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org.springframework.security.oauth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○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spring-security-oauth2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@EnableAuthorizationServer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security.oauth2.client: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client-id: acme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client-secret: acmesecret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: read,write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authorities: admin,user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2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Uzyskanie tokena z serwera</a:t>
            </a:r>
            <a:endParaRPr/>
          </a:p>
        </p:txBody>
      </p:sp>
      <p:sp>
        <p:nvSpPr>
          <p:cNvPr id="1327" name="Google Shape;1327;p22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$ curl acme:acmesecret@localhost:8080/oauth/token \</a:t>
            </a:r>
            <a:br>
              <a:rPr lang="pl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	-d grant_type=password \</a:t>
            </a:r>
            <a:br>
              <a:rPr lang="pl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	-d username=user \</a:t>
            </a:r>
            <a:br>
              <a:rPr lang="pl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	-d password=</a:t>
            </a: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pl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"access_token":"f4a6436c-464e-4e36-afae-ea212eccb695",</a:t>
            </a:r>
            <a:br>
              <a:rPr lang="pl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"token_type":"bearer",</a:t>
            </a:r>
            <a:br>
              <a:rPr lang="pl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"refresh_token":"b4ecb901-10aa-4b71-b0c0-1e72ea887a13",</a:t>
            </a:r>
            <a:br>
              <a:rPr lang="pl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"expires_in":43199,</a:t>
            </a:r>
            <a:br>
              <a:rPr lang="pl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"scope":"read write"</a:t>
            </a:r>
            <a:br>
              <a:rPr lang="pl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2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Konfiguracja Serwera OAuth2+JWT</a:t>
            </a:r>
            <a:endParaRPr/>
          </a:p>
        </p:txBody>
      </p:sp>
      <p:sp>
        <p:nvSpPr>
          <p:cNvPr id="1333" name="Google Shape;1333;p2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AuthorizationServerConfigurerAdapter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○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@Bean JwtAccessTokenConverter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public void configure(</a:t>
            </a:r>
            <a:br>
              <a:rPr lang="pl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	AuthorizationServerEndpointsConfigurer endpoints)</a:t>
            </a:r>
            <a:br>
              <a:rPr lang="pl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	throws Exception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	endpoints.authenticationManager(authenticationManager)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		.accessTokenConverter(jwtAccessTokenConverter());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2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Konfiguracja Spring Cloud Security</a:t>
            </a:r>
            <a:endParaRPr/>
          </a:p>
        </p:txBody>
      </p:sp>
      <p:sp>
        <p:nvSpPr>
          <p:cNvPr id="1339" name="Google Shape;1339;p22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spring.oauth2.client.accessTokenUri = </a:t>
            </a:r>
            <a:br>
              <a:rPr lang="pl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  http://localhost:8080/oauth/token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spring.oauth2.client.userAuthorizationUri = </a:t>
            </a:r>
            <a:br>
              <a:rPr lang="pl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  http://localhost:8080/oauth/authorize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spring.oauth2.client.clientId = acme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spring.oauth2.client.clientSecret = acmesecret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2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Spring Cloud Security OAuth</a:t>
            </a:r>
            <a:endParaRPr/>
          </a:p>
        </p:txBody>
      </p:sp>
      <p:sp>
        <p:nvSpPr>
          <p:cNvPr id="1345" name="Google Shape;1345;p22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l" sz="2400"/>
              <a:t>spring-cloud-starter-oauth2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●"/>
            </a:pPr>
            <a:r>
              <a:rPr lang="pl" sz="2400">
                <a:latin typeface="Courier New"/>
                <a:ea typeface="Courier New"/>
                <a:cs typeface="Courier New"/>
                <a:sym typeface="Courier New"/>
              </a:rPr>
              <a:t>@EnableOAuth2Sso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pl" sz="2400">
                <a:latin typeface="Courier New"/>
                <a:ea typeface="Courier New"/>
                <a:cs typeface="Courier New"/>
                <a:sym typeface="Courier New"/>
              </a:rPr>
              <a:t>@EnableOAuth2Resource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OAuth2RestTemplate</a:t>
            </a:r>
            <a:endParaRPr sz="2400"/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224"/>
          <p:cNvSpPr txBox="1"/>
          <p:nvPr>
            <p:ph type="ctrTitle"/>
          </p:nvPr>
        </p:nvSpPr>
        <p:spPr>
          <a:xfrm>
            <a:off x="685800" y="151673"/>
            <a:ext cx="7772400" cy="9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Ćwiczenia</a:t>
            </a:r>
            <a:endParaRPr/>
          </a:p>
        </p:txBody>
      </p:sp>
      <p:sp>
        <p:nvSpPr>
          <p:cNvPr id="1351" name="Google Shape;1351;p224"/>
          <p:cNvSpPr txBox="1"/>
          <p:nvPr>
            <p:ph idx="1" type="subTitle"/>
          </p:nvPr>
        </p:nvSpPr>
        <p:spPr>
          <a:xfrm>
            <a:off x="685800" y="935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Zabezpieczenia przy pomocy OAuth2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224"/>
          <p:cNvSpPr txBox="1"/>
          <p:nvPr>
            <p:ph idx="4294967295" type="body"/>
          </p:nvPr>
        </p:nvSpPr>
        <p:spPr>
          <a:xfrm>
            <a:off x="457200" y="1719850"/>
            <a:ext cx="8229600" cy="31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Stwórz moduł </a:t>
            </a:r>
            <a:r>
              <a:rPr i="1" lang="pl" sz="2400"/>
              <a:t>marketing</a:t>
            </a:r>
            <a:r>
              <a:rPr lang="pl" sz="2400"/>
              <a:t> wybierając startery </a:t>
            </a:r>
            <a:r>
              <a:rPr i="1" lang="pl" sz="2400"/>
              <a:t>web,lombok</a:t>
            </a:r>
            <a:r>
              <a:rPr lang="pl" sz="2400"/>
              <a:t> na stronie Spring I</a:t>
            </a:r>
            <a:r>
              <a:rPr lang="pl" sz="2400"/>
              <a:t>nitializr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Skopiuj całą zawartość pakietów </a:t>
            </a:r>
            <a:r>
              <a:rPr i="1" lang="pl" sz="2400"/>
              <a:t>io.spring.lab.{</a:t>
            </a:r>
            <a:r>
              <a:rPr i="1" lang="pl" sz="2400"/>
              <a:t>marketing,math}</a:t>
            </a:r>
            <a:r>
              <a:rPr lang="pl" sz="2400"/>
              <a:t> do nowego modułu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Przenieś również testy i upewnij się że przechodzą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Adnotuj podstawowe komponenty aplikacji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Zainicjalizuj dane w repozytorium danymi testowymi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Dodaj kontroler REST wyświetlający list</a:t>
            </a:r>
            <a:r>
              <a:rPr lang="pl" sz="2400"/>
              <a:t>ę promocji w postaci listy obiektów JSON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Konfiguracja automatyczna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@SpringBootApplication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@</a:t>
            </a:r>
            <a:r>
              <a:rPr lang="pl"/>
              <a:t>SpringBootConfiguration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l"/>
              <a:t>@Configuration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@ComponentScan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l"/>
              <a:t>@TestConfiguration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l"/>
              <a:t>@TestComponent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@EnableAutoConfiguration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l"/>
              <a:t>klasy auto-konfiguracji rejestrowane w META-INF/spring.factories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Konfiguracja warunkowa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@Conditional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@ConditionalOnClass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@ConditionalOnExpression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@ConditionalOnJava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@ConditionalOnJndi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@ConditionalOnMissingBean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@ConditionalOnMissingClass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@ConditionalOnProperty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@ConditionalOnResource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@ConditionalOnWebApplication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@ConditionalOnNotWebApplication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Właściwości auto-konfiguracji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pl"/>
              <a:t>@EnableConfigurationProperties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pl"/>
              <a:t>@ConfigurationProperties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prefix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Wsparcie IDE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spring-boot-configuration-processor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META-INF/spring-configuration-metadata.json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457200" y="1123950"/>
            <a:ext cx="8229600" cy="38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Stwórz moduł </a:t>
            </a:r>
            <a:r>
              <a:rPr i="1" lang="pl" sz="2400"/>
              <a:t>autoconfigure</a:t>
            </a:r>
            <a:r>
              <a:rPr lang="pl" sz="2400"/>
              <a:t> wybierając starter </a:t>
            </a:r>
            <a:r>
              <a:rPr i="1" lang="pl" sz="2400"/>
              <a:t>lombok</a:t>
            </a:r>
            <a:r>
              <a:rPr lang="pl" sz="2400"/>
              <a:t> i </a:t>
            </a:r>
            <a:r>
              <a:rPr i="1" lang="pl" sz="2400"/>
              <a:t>configuration processor</a:t>
            </a:r>
            <a:r>
              <a:rPr lang="pl" sz="2400"/>
              <a:t> na stronie Spring Initializr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Przenieś tam za</a:t>
            </a:r>
            <a:r>
              <a:rPr lang="pl" sz="2400"/>
              <a:t>wartość pakietu </a:t>
            </a:r>
            <a:r>
              <a:rPr i="1" lang="pl" sz="2400"/>
              <a:t>io.spring.lab.math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Stwórz klasę auto-konfiguracji dla </a:t>
            </a:r>
            <a:r>
              <a:rPr i="1" lang="pl" sz="2400"/>
              <a:t>MathProperties</a:t>
            </a:r>
            <a:endParaRPr i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Dodaj inicjalizację </a:t>
            </a:r>
            <a:r>
              <a:rPr i="1" lang="pl" sz="2400"/>
              <a:t>MathProperties</a:t>
            </a:r>
            <a:endParaRPr i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Dodaj warunek sprawdzający czy </a:t>
            </a:r>
            <a:r>
              <a:rPr i="1" lang="pl" sz="2400"/>
              <a:t>MathProperties </a:t>
            </a:r>
            <a:r>
              <a:rPr lang="pl" sz="2400"/>
              <a:t>nie zostało już zdefiniowane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Wygeneruj metadane konfiguracji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./mvnw compile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Użyj nowego modułu w module </a:t>
            </a:r>
            <a:r>
              <a:rPr i="1" lang="pl" sz="2400"/>
              <a:t>marketing</a:t>
            </a:r>
            <a:endParaRPr i="1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ctrTitle"/>
          </p:nvPr>
        </p:nvSpPr>
        <p:spPr>
          <a:xfrm>
            <a:off x="685800" y="1712850"/>
            <a:ext cx="7772400" cy="17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Spring Boot</a:t>
            </a:r>
            <a:br>
              <a:rPr lang="pl"/>
            </a:br>
            <a:r>
              <a:rPr lang="pl"/>
              <a:t>REST-ful MVC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Przechwytywanie żądań</a:t>
            </a:r>
            <a:endParaRPr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pl"/>
              <a:t>@RequestMapping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method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path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consumes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produces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headers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params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Metody</a:t>
            </a:r>
            <a:endParaRPr/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b="1" lang="pl"/>
              <a:t>C</a:t>
            </a:r>
            <a:r>
              <a:rPr lang="pl"/>
              <a:t>REATE	- HTTP POST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@PostMapping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pl"/>
              <a:t>R</a:t>
            </a:r>
            <a:r>
              <a:rPr lang="pl"/>
              <a:t>EAD		- HTTP GET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@GetMapping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pl"/>
              <a:t>U</a:t>
            </a:r>
            <a:r>
              <a:rPr lang="pl"/>
              <a:t>PDATE	- HTTP PUT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@PutMapping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pl"/>
              <a:t>D</a:t>
            </a:r>
            <a:r>
              <a:rPr lang="pl"/>
              <a:t>ELETE	- HTTP DELETE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@DeleteMapping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Cel</a:t>
            </a:r>
            <a:endParaRPr/>
          </a:p>
        </p:txBody>
      </p:sp>
      <p:sp>
        <p:nvSpPr>
          <p:cNvPr id="47" name="Google Shape;47;p10"/>
          <p:cNvSpPr/>
          <p:nvPr/>
        </p:nvSpPr>
        <p:spPr>
          <a:xfrm>
            <a:off x="5201250" y="2124000"/>
            <a:ext cx="1404600" cy="576000"/>
          </a:xfrm>
          <a:prstGeom prst="rect">
            <a:avLst/>
          </a:prstGeom>
          <a:solidFill>
            <a:srgbClr val="C27BA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/>
              <a:t>Payback</a:t>
            </a:r>
            <a:endParaRPr b="1" sz="1800"/>
          </a:p>
        </p:txBody>
      </p:sp>
      <p:sp>
        <p:nvSpPr>
          <p:cNvPr id="48" name="Google Shape;48;p10"/>
          <p:cNvSpPr/>
          <p:nvPr/>
        </p:nvSpPr>
        <p:spPr>
          <a:xfrm>
            <a:off x="2690550" y="2107888"/>
            <a:ext cx="1404600" cy="5760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/>
              <a:t>Customer</a:t>
            </a:r>
            <a:endParaRPr b="1" sz="1800"/>
          </a:p>
        </p:txBody>
      </p:sp>
      <p:sp>
        <p:nvSpPr>
          <p:cNvPr id="49" name="Google Shape;49;p10"/>
          <p:cNvSpPr/>
          <p:nvPr/>
        </p:nvSpPr>
        <p:spPr>
          <a:xfrm>
            <a:off x="2842950" y="2260288"/>
            <a:ext cx="1404600" cy="5760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/>
              <a:t>Customer</a:t>
            </a:r>
            <a:endParaRPr b="1" sz="1800"/>
          </a:p>
        </p:txBody>
      </p:sp>
      <p:sp>
        <p:nvSpPr>
          <p:cNvPr id="50" name="Google Shape;50;p10"/>
          <p:cNvSpPr/>
          <p:nvPr/>
        </p:nvSpPr>
        <p:spPr>
          <a:xfrm>
            <a:off x="2995350" y="2412688"/>
            <a:ext cx="1404600" cy="5760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/>
              <a:t>Warehouse</a:t>
            </a:r>
            <a:endParaRPr b="1" sz="1600"/>
          </a:p>
        </p:txBody>
      </p:sp>
      <p:sp>
        <p:nvSpPr>
          <p:cNvPr id="51" name="Google Shape;51;p10"/>
          <p:cNvSpPr/>
          <p:nvPr/>
        </p:nvSpPr>
        <p:spPr>
          <a:xfrm>
            <a:off x="5353650" y="2276400"/>
            <a:ext cx="1404600" cy="576000"/>
          </a:xfrm>
          <a:prstGeom prst="rect">
            <a:avLst/>
          </a:prstGeom>
          <a:solidFill>
            <a:srgbClr val="C27BA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/>
              <a:t>Payback</a:t>
            </a:r>
            <a:endParaRPr b="1" sz="1800"/>
          </a:p>
        </p:txBody>
      </p:sp>
      <p:sp>
        <p:nvSpPr>
          <p:cNvPr id="52" name="Google Shape;52;p10"/>
          <p:cNvSpPr/>
          <p:nvPr/>
        </p:nvSpPr>
        <p:spPr>
          <a:xfrm>
            <a:off x="5506050" y="2428800"/>
            <a:ext cx="1404600" cy="576000"/>
          </a:xfrm>
          <a:prstGeom prst="rect">
            <a:avLst/>
          </a:prstGeom>
          <a:solidFill>
            <a:srgbClr val="C27BA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/>
              <a:t>Store</a:t>
            </a:r>
            <a:endParaRPr b="1" sz="1800"/>
          </a:p>
        </p:txBody>
      </p:sp>
      <p:sp>
        <p:nvSpPr>
          <p:cNvPr id="53" name="Google Shape;53;p10"/>
          <p:cNvSpPr/>
          <p:nvPr/>
        </p:nvSpPr>
        <p:spPr>
          <a:xfrm>
            <a:off x="7491150" y="1041088"/>
            <a:ext cx="1404600" cy="5760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/>
              <a:t>Registry</a:t>
            </a:r>
            <a:endParaRPr b="1" sz="1800"/>
          </a:p>
        </p:txBody>
      </p:sp>
      <p:sp>
        <p:nvSpPr>
          <p:cNvPr id="54" name="Google Shape;54;p10"/>
          <p:cNvSpPr/>
          <p:nvPr/>
        </p:nvSpPr>
        <p:spPr>
          <a:xfrm>
            <a:off x="7491150" y="1750338"/>
            <a:ext cx="1404600" cy="5760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/>
              <a:t>Config</a:t>
            </a:r>
            <a:endParaRPr b="1" sz="1800"/>
          </a:p>
        </p:txBody>
      </p:sp>
      <p:sp>
        <p:nvSpPr>
          <p:cNvPr id="55" name="Google Shape;55;p10"/>
          <p:cNvSpPr/>
          <p:nvPr/>
        </p:nvSpPr>
        <p:spPr>
          <a:xfrm>
            <a:off x="7491150" y="2501763"/>
            <a:ext cx="1404600" cy="576000"/>
          </a:xfrm>
          <a:prstGeom prst="rect">
            <a:avLst/>
          </a:prstGeom>
          <a:solidFill>
            <a:srgbClr val="98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rgbClr val="FFFFFF"/>
                </a:solidFill>
              </a:rPr>
              <a:t>Circuit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56" name="Google Shape;56;p10"/>
          <p:cNvSpPr/>
          <p:nvPr/>
        </p:nvSpPr>
        <p:spPr>
          <a:xfrm>
            <a:off x="308050" y="1570975"/>
            <a:ext cx="1404600" cy="576000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rgbClr val="F3F3F3"/>
                </a:solidFill>
              </a:rPr>
              <a:t>Gateway</a:t>
            </a:r>
            <a:endParaRPr b="1" sz="1800">
              <a:solidFill>
                <a:srgbClr val="F3F3F3"/>
              </a:solidFill>
            </a:endParaRPr>
          </a:p>
        </p:txBody>
      </p:sp>
      <p:sp>
        <p:nvSpPr>
          <p:cNvPr id="57" name="Google Shape;57;p10"/>
          <p:cNvSpPr/>
          <p:nvPr/>
        </p:nvSpPr>
        <p:spPr>
          <a:xfrm>
            <a:off x="7491150" y="3263763"/>
            <a:ext cx="1404600" cy="576000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/>
              <a:t>Logging</a:t>
            </a:r>
            <a:endParaRPr b="1" sz="1800"/>
          </a:p>
        </p:txBody>
      </p:sp>
      <p:sp>
        <p:nvSpPr>
          <p:cNvPr id="58" name="Google Shape;58;p10"/>
          <p:cNvSpPr/>
          <p:nvPr/>
        </p:nvSpPr>
        <p:spPr>
          <a:xfrm>
            <a:off x="7491150" y="4025763"/>
            <a:ext cx="1404600" cy="576000"/>
          </a:xfrm>
          <a:prstGeom prst="rect">
            <a:avLst/>
          </a:prstGeom>
          <a:solidFill>
            <a:srgbClr val="4C113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rgbClr val="FFFFFF"/>
                </a:solidFill>
              </a:rPr>
              <a:t>Metrics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59" name="Google Shape;59;p10"/>
          <p:cNvSpPr/>
          <p:nvPr/>
        </p:nvSpPr>
        <p:spPr>
          <a:xfrm>
            <a:off x="308050" y="2561575"/>
            <a:ext cx="1404600" cy="576000"/>
          </a:xfrm>
          <a:prstGeom prst="rect">
            <a:avLst/>
          </a:prstGeom>
          <a:solidFill>
            <a:srgbClr val="4A86E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rgbClr val="F3F3F3"/>
                </a:solidFill>
              </a:rPr>
              <a:t>Security</a:t>
            </a:r>
            <a:endParaRPr b="1" sz="1800">
              <a:solidFill>
                <a:srgbClr val="F3F3F3"/>
              </a:solidFill>
            </a:endParaRPr>
          </a:p>
        </p:txBody>
      </p:sp>
      <p:sp>
        <p:nvSpPr>
          <p:cNvPr id="60" name="Google Shape;60;p10"/>
          <p:cNvSpPr/>
          <p:nvPr/>
        </p:nvSpPr>
        <p:spPr>
          <a:xfrm>
            <a:off x="3985950" y="3327088"/>
            <a:ext cx="1404600" cy="5760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/>
              <a:t>Customer</a:t>
            </a:r>
            <a:endParaRPr b="1" sz="1800"/>
          </a:p>
        </p:txBody>
      </p:sp>
      <p:sp>
        <p:nvSpPr>
          <p:cNvPr id="61" name="Google Shape;61;p10"/>
          <p:cNvSpPr/>
          <p:nvPr/>
        </p:nvSpPr>
        <p:spPr>
          <a:xfrm>
            <a:off x="4138350" y="3479488"/>
            <a:ext cx="1404600" cy="5760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/>
              <a:t>Customer</a:t>
            </a:r>
            <a:endParaRPr b="1" sz="1800"/>
          </a:p>
        </p:txBody>
      </p:sp>
      <p:sp>
        <p:nvSpPr>
          <p:cNvPr id="62" name="Google Shape;62;p10"/>
          <p:cNvSpPr/>
          <p:nvPr/>
        </p:nvSpPr>
        <p:spPr>
          <a:xfrm>
            <a:off x="4290750" y="3631888"/>
            <a:ext cx="1404600" cy="5760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/>
              <a:t>Marketing</a:t>
            </a:r>
            <a:endParaRPr b="1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Zasoby</a:t>
            </a:r>
            <a:endParaRPr/>
          </a:p>
        </p:txBody>
      </p:sp>
      <p:graphicFrame>
        <p:nvGraphicFramePr>
          <p:cNvPr id="228" name="Google Shape;228;p37"/>
          <p:cNvGraphicFramePr/>
          <p:nvPr/>
        </p:nvGraphicFramePr>
        <p:xfrm>
          <a:off x="407000" y="98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{F26140AE-5E12-4F85-9459-0C0AFA34DCB1}</a:tableStyleId>
              </a:tblPr>
              <a:tblGrid>
                <a:gridCol w="1666000"/>
                <a:gridCol w="1666000"/>
                <a:gridCol w="1666000"/>
                <a:gridCol w="1666000"/>
                <a:gridCol w="1666000"/>
              </a:tblGrid>
              <a:tr h="739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Zasób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POST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PUT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DELETE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1276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/dogs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dodanie</a:t>
                      </a:r>
                      <a:br>
                        <a:rPr lang="pl"/>
                      </a:br>
                      <a:r>
                        <a:rPr lang="pl"/>
                        <a:t>nowego psa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pobranie</a:t>
                      </a:r>
                      <a:br>
                        <a:rPr lang="pl"/>
                      </a:br>
                      <a:r>
                        <a:rPr lang="pl"/>
                        <a:t>listy psów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l"/>
                        <a:t>aktualizacja wielu psów</a:t>
                      </a:r>
                      <a:endParaRPr i="1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l"/>
                        <a:t>usunięcie wszystkich psów</a:t>
                      </a:r>
                      <a:endParaRPr i="1"/>
                    </a:p>
                  </a:txBody>
                  <a:tcPr marT="91425" marB="91425" marR="91425" marL="91425" anchor="ctr"/>
                </a:tc>
              </a:tr>
              <a:tr h="1276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/dogs/</a:t>
                      </a:r>
                      <a:r>
                        <a:rPr b="1" lang="pl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l"/>
                        <a:t>błąd</a:t>
                      </a:r>
                      <a:endParaRPr i="1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pobranie psa</a:t>
                      </a:r>
                      <a:br>
                        <a:rPr lang="pl"/>
                      </a:br>
                      <a:r>
                        <a:rPr lang="pl"/>
                        <a:t>o imieniu ‘bo’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aktualizacja psa</a:t>
                      </a:r>
                      <a:br>
                        <a:rPr lang="pl"/>
                      </a:br>
                      <a:r>
                        <a:rPr lang="pl"/>
                        <a:t>o imieniu ‘bo’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l"/>
                        <a:t>błąd jeśli</a:t>
                      </a:r>
                      <a:br>
                        <a:rPr i="1" lang="pl"/>
                      </a:br>
                      <a:r>
                        <a:rPr i="1" lang="pl"/>
                        <a:t>nie znaleziono</a:t>
                      </a:r>
                      <a:endParaRPr i="1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usunięcie psa</a:t>
                      </a:r>
                      <a:br>
                        <a:rPr lang="pl"/>
                      </a:br>
                      <a:r>
                        <a:rPr lang="pl"/>
                        <a:t>o imieniu ‘bo’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29" name="Google Shape;229;p37"/>
          <p:cNvSpPr txBox="1"/>
          <p:nvPr/>
        </p:nvSpPr>
        <p:spPr>
          <a:xfrm>
            <a:off x="1693925" y="4262100"/>
            <a:ext cx="73215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Teach a Dog to REST -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https://vimeo.com/17785736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4"/>
              </a:rPr>
              <a:t>https://speakerdeck.com/olivergierke/ddd-and-rest-domain-driven-apis-for-the-web-3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5"/>
              </a:rPr>
              <a:t>http://www.vinaysahni.com/best-practices-for-a-pragmatic-restful-api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Parametry</a:t>
            </a:r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pl"/>
              <a:t>@PathVariable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@RequestParam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@RequestHeader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@RequestBody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HttpServletRequest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HttpServletResponse</a:t>
            </a:r>
            <a:endParaRPr/>
          </a:p>
        </p:txBody>
      </p:sp>
      <p:sp>
        <p:nvSpPr>
          <p:cNvPr id="236" name="Google Shape;236;p38"/>
          <p:cNvSpPr txBox="1"/>
          <p:nvPr/>
        </p:nvSpPr>
        <p:spPr>
          <a:xfrm>
            <a:off x="130300" y="4696775"/>
            <a:ext cx="88851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https://docs.spring.io/spring/docs/4.3.14.RELEASE/spring-framework-reference/htmlsingle/#mvc-ann-methods</a:t>
            </a:r>
            <a:r>
              <a:rPr lang="pl"/>
              <a:t>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Typy zwracane</a:t>
            </a:r>
            <a:endParaRPr/>
          </a:p>
        </p:txBody>
      </p:sp>
      <p:sp>
        <p:nvSpPr>
          <p:cNvPr id="242" name="Google Shape;242;p3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pl"/>
              <a:t>@ResponseBody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pl"/>
              <a:t>Model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View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pl"/>
              <a:t>ModelAndView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ResponseEntity&lt;?&gt;</a:t>
            </a:r>
            <a:endParaRPr/>
          </a:p>
        </p:txBody>
      </p:sp>
      <p:sp>
        <p:nvSpPr>
          <p:cNvPr id="243" name="Google Shape;243;p39"/>
          <p:cNvSpPr txBox="1"/>
          <p:nvPr/>
        </p:nvSpPr>
        <p:spPr>
          <a:xfrm>
            <a:off x="100" y="4696775"/>
            <a:ext cx="91440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https://docs.spring.io/spring/docs/4.3.14.RELEASE/spring-framework-reference/htmlsingle/#mvc-ann-return-types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Zasoby złożone</a:t>
            </a:r>
            <a:endParaRPr/>
          </a:p>
        </p:txBody>
      </p:sp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457200" y="9715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pl"/>
              <a:t>Wersjonowanie</a:t>
            </a:r>
            <a:endParaRPr/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urier New"/>
              <a:buChar char="○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/v1/dogs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Wybieranie pól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/dogs?fields=name,color,location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Content-Type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*.json</a:t>
            </a:r>
            <a:r>
              <a:rPr lang="pl"/>
              <a:t> - Jackson, Gson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*.xml</a:t>
            </a:r>
            <a:r>
              <a:rPr lang="pl"/>
              <a:t> - Jackson, Jaxb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*.rss</a:t>
            </a:r>
            <a:r>
              <a:rPr lang="pl"/>
              <a:t> - ROME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*.atom</a:t>
            </a:r>
            <a:r>
              <a:rPr lang="pl"/>
              <a:t> - ROME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Testy kontrolerów MVC</a:t>
            </a:r>
            <a:endParaRPr/>
          </a:p>
        </p:txBody>
      </p:sp>
      <p:sp>
        <p:nvSpPr>
          <p:cNvPr id="255" name="Google Shape;255;p4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@WebMvcTest(MyController.class)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tylko bean’y: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l"/>
              <a:t>oznaczone: @Controller, @ControllerAdvice, @JsonComponent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l"/>
              <a:t>typu: Filter, WebMvcConfigurer, HandlerMethodArgumentResolver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dostarcza: @Autowired MockMvc mvc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l"/>
              <a:t>MockMvcRequestBuilders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l"/>
              <a:t>MockMvcResultMatchers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Przykład t</a:t>
            </a:r>
            <a:r>
              <a:rPr lang="pl"/>
              <a:t>estu kontrolera MVC</a:t>
            </a:r>
            <a:endParaRPr/>
          </a:p>
        </p:txBody>
      </p:sp>
      <p:sp>
        <p:nvSpPr>
          <p:cNvPr id="261" name="Google Shape;261;p42"/>
          <p:cNvSpPr txBox="1"/>
          <p:nvPr>
            <p:ph idx="1" type="body"/>
          </p:nvPr>
        </p:nvSpPr>
        <p:spPr>
          <a:xfrm>
            <a:off x="457200" y="1196800"/>
            <a:ext cx="8229600" cy="3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@RunWith(SpringRunner.class)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@WebMvcTest(ItemController.class)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public class ItemControllerTest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    @MockBean ItemService items;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    @Autowired MockMvc mvc;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    @Test public void shouldGetAllItems() throws Exception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        // omitted stubbing of items to return some data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        mvc.perform(MockMvcRequestBuilders.get("/items"))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                .andExpect(MockMvcResultMatchers.status().isOk())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                .andExpect(MockMvcResultMatchers.content().contentType(MediaType.APPLICATION_JSON_UTF8))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                .andExpect(MockMvcResultMatchers.jsonPath("$.[0].name").value("A"))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                .andExpect(MockMvcResultMatchers.jsonPath("$.[0].price").value("40.0"));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</a:t>
            </a:r>
            <a:endParaRPr/>
          </a:p>
        </p:txBody>
      </p:sp>
      <p:sp>
        <p:nvSpPr>
          <p:cNvPr id="267" name="Google Shape;267;p43"/>
          <p:cNvSpPr txBox="1"/>
          <p:nvPr>
            <p:ph idx="1" type="body"/>
          </p:nvPr>
        </p:nvSpPr>
        <p:spPr>
          <a:xfrm>
            <a:off x="457200" y="10477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Stwórz moduł </a:t>
            </a:r>
            <a:r>
              <a:rPr i="1" lang="pl" sz="2400"/>
              <a:t>warehouse</a:t>
            </a:r>
            <a:r>
              <a:rPr lang="pl" sz="2400"/>
              <a:t> wybierając startery </a:t>
            </a:r>
            <a:r>
              <a:rPr i="1" lang="pl" sz="2400"/>
              <a:t>web,lombok</a:t>
            </a:r>
            <a:r>
              <a:rPr lang="pl" sz="2400"/>
              <a:t> na stronie Spring Initializr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Skopiuj całą zawartość pakietu </a:t>
            </a:r>
            <a:r>
              <a:rPr i="1" lang="pl" sz="2400"/>
              <a:t>io.spring.lab.</a:t>
            </a:r>
            <a:r>
              <a:rPr i="1" lang="pl" sz="2400"/>
              <a:t>warehouse</a:t>
            </a:r>
            <a:r>
              <a:rPr lang="pl" sz="2400"/>
              <a:t> do nowego modułu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Przenieś również testy i upewnij się że przechodzą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Adnotuj podstawowe komponenty aplikacji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Zainicjalizuj dane w repozytorium danymi testowymi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Dodaj kontroler REST implementujący operacje CRUD dla produktów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Przetestuj stworzony kontroler używając @WebMvcTest</a:t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Wyjątki</a:t>
            </a:r>
            <a:endParaRPr/>
          </a:p>
        </p:txBody>
      </p:sp>
      <p:sp>
        <p:nvSpPr>
          <p:cNvPr id="273" name="Google Shape;273;p4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@ResponseStatus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pl"/>
              <a:t>@ExceptionHandler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@ControllerAdvice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DefaultHandlerExceptionResolver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ErrorMvcAutoConfiguration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ErrorController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${error.path:/error}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${error.whitelabel.enabled:true}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</a:t>
            </a:r>
            <a:endParaRPr/>
          </a:p>
        </p:txBody>
      </p:sp>
      <p:sp>
        <p:nvSpPr>
          <p:cNvPr id="279" name="Google Shape;279;p45"/>
          <p:cNvSpPr txBox="1"/>
          <p:nvPr>
            <p:ph idx="1" type="body"/>
          </p:nvPr>
        </p:nvSpPr>
        <p:spPr>
          <a:xfrm>
            <a:off x="457200" y="10477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Dodaj klasę </a:t>
            </a:r>
            <a:r>
              <a:rPr i="1" lang="pl" sz="2400"/>
              <a:t>ErrorMessage</a:t>
            </a:r>
            <a:r>
              <a:rPr lang="pl" sz="2400"/>
              <a:t> zawierającą jedno pole przechowujące treść komunikatu błędu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W przypadku błędów zwracaj </a:t>
            </a:r>
            <a:r>
              <a:rPr i="1" lang="pl" sz="2400"/>
              <a:t>ErrorMessage</a:t>
            </a:r>
            <a:r>
              <a:rPr lang="pl" sz="2400"/>
              <a:t> w body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Dodaj obsługę wyjątków dla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i="1" lang="pl"/>
              <a:t>ItemNotFound</a:t>
            </a:r>
            <a:r>
              <a:rPr lang="pl"/>
              <a:t> - HTTP 404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i="1" lang="pl"/>
              <a:t>OutOfStock</a:t>
            </a:r>
            <a:r>
              <a:rPr lang="pl"/>
              <a:t> - HTTP 400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Zmień domyślną obsługę błędów aby zwracała </a:t>
            </a:r>
            <a:r>
              <a:rPr i="1" lang="pl" sz="2400"/>
              <a:t>ErrorMessage</a:t>
            </a:r>
            <a:r>
              <a:rPr lang="pl" sz="2400"/>
              <a:t> w body i HTTP 500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Nie zapomnij o testach</a:t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JSON</a:t>
            </a:r>
            <a:endParaRPr/>
          </a:p>
        </p:txBody>
      </p:sp>
      <p:sp>
        <p:nvSpPr>
          <p:cNvPr id="285" name="Google Shape;285;p4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Jackson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JacksonAutoConfiguration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ObjectMapper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@Bean c.f.jackson.databind.Module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@JsonComponent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JacksonProperties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MappingJackson2HttpMessageConverter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ctrTitle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Wprowadzenie do</a:t>
            </a:r>
            <a:br>
              <a:rPr lang="pl"/>
            </a:br>
            <a:r>
              <a:rPr lang="pl"/>
              <a:t>Spring Boot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Testy mapowań JSON</a:t>
            </a:r>
            <a:endParaRPr/>
          </a:p>
        </p:txBody>
      </p:sp>
      <p:sp>
        <p:nvSpPr>
          <p:cNvPr id="291" name="Google Shape;291;p4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@JsonTest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tylko bean’y: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l"/>
              <a:t>ObjectMapper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l"/>
              <a:t>@JsonComponent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l"/>
              <a:t>Module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JacksonTester&lt;MyJsonObject&gt; json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l"/>
              <a:t>json.write(...)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l"/>
              <a:t>json.parse(...)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l"/>
              <a:t>integracja z AssertJ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</a:t>
            </a:r>
            <a:endParaRPr/>
          </a:p>
        </p:txBody>
      </p:sp>
      <p:sp>
        <p:nvSpPr>
          <p:cNvPr id="297" name="Google Shape;297;p48"/>
          <p:cNvSpPr txBox="1"/>
          <p:nvPr>
            <p:ph idx="1" type="body"/>
          </p:nvPr>
        </p:nvSpPr>
        <p:spPr>
          <a:xfrm>
            <a:off x="457200" y="10477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Dodaj test mapowania </a:t>
            </a:r>
            <a:r>
              <a:rPr i="1" lang="pl" sz="2400"/>
              <a:t>ItemRepresentation</a:t>
            </a:r>
            <a:endParaRPr i="1"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HATEOAS</a:t>
            </a:r>
            <a:endParaRPr/>
          </a:p>
        </p:txBody>
      </p:sp>
      <p:sp>
        <p:nvSpPr>
          <p:cNvPr id="303" name="Google Shape;303;p49"/>
          <p:cNvSpPr txBox="1"/>
          <p:nvPr>
            <p:ph idx="1" type="body"/>
          </p:nvPr>
        </p:nvSpPr>
        <p:spPr>
          <a:xfrm>
            <a:off x="457200" y="1047750"/>
            <a:ext cx="8229600" cy="3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    "firstname" : "Dave",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    "lastname" : "Matthews",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    "_links" : [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            "rel" : "self",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            "href" : "http://myhost/people"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    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HATEOAS</a:t>
            </a:r>
            <a:endParaRPr/>
          </a:p>
        </p:txBody>
      </p:sp>
      <p:sp>
        <p:nvSpPr>
          <p:cNvPr id="309" name="Google Shape;309;p50"/>
          <p:cNvSpPr txBox="1"/>
          <p:nvPr>
            <p:ph idx="1" type="body"/>
          </p:nvPr>
        </p:nvSpPr>
        <p:spPr>
          <a:xfrm>
            <a:off x="457200" y="1047750"/>
            <a:ext cx="8229600" cy="3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pl"/>
              <a:t>spring-boot-starter-hateoas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pl"/>
              <a:t>Resource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Resources&lt;T&gt;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ResourceAssembler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ResourceAssemblerSupport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PagedResourcesAssembler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links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ControllerLinkBuilder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</a:t>
            </a:r>
            <a:endParaRPr/>
          </a:p>
        </p:txBody>
      </p:sp>
      <p:sp>
        <p:nvSpPr>
          <p:cNvPr id="315" name="Google Shape;315;p51"/>
          <p:cNvSpPr txBox="1"/>
          <p:nvPr>
            <p:ph idx="1" type="body"/>
          </p:nvPr>
        </p:nvSpPr>
        <p:spPr>
          <a:xfrm>
            <a:off x="457200" y="10477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Dodaj zależność o spring-boot-starter-hateoas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Zmodyfikuj metodę kontrolera odpowiedzialną za tworzenie produktów aby: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zwracała kod HTTP 201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l"/>
              <a:t>ResponseEntity#created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zwracała nagłówek HTTP Location wskazujący adres stworzonego produktu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l"/>
              <a:t>ControllerLinkBuilder#linkTo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l"/>
              <a:t>ControllerLinkBuilder#methodOn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/>
          <p:nvPr>
            <p:ph type="ctrTitle"/>
          </p:nvPr>
        </p:nvSpPr>
        <p:spPr>
          <a:xfrm>
            <a:off x="685800" y="1786650"/>
            <a:ext cx="7772400" cy="15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Spring Data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JPA</a:t>
            </a:r>
            <a:endParaRPr/>
          </a:p>
        </p:txBody>
      </p:sp>
      <p:sp>
        <p:nvSpPr>
          <p:cNvPr id="326" name="Google Shape;326;p53"/>
          <p:cNvSpPr txBox="1"/>
          <p:nvPr>
            <p:ph idx="1" type="body"/>
          </p:nvPr>
        </p:nvSpPr>
        <p:spPr>
          <a:xfrm>
            <a:off x="457200" y="895350"/>
            <a:ext cx="8229600" cy="4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l" sz="2400"/>
              <a:t>EntityManager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@PersistenceContext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l" sz="2400"/>
              <a:t>@Entity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@Id</a:t>
            </a:r>
            <a:endParaRPr/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l"/>
              <a:t>@EmbeddedId</a:t>
            </a:r>
            <a:endParaRPr/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l"/>
              <a:t>@</a:t>
            </a:r>
            <a:r>
              <a:rPr lang="pl"/>
              <a:t>GeneratedValue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@Column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@JoinColumn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@Enumerated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@Embedded</a:t>
            </a:r>
            <a:endParaRPr/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l"/>
              <a:t>@</a:t>
            </a:r>
            <a:r>
              <a:rPr lang="pl"/>
              <a:t>Embeddable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Abstrakcja Repository</a:t>
            </a:r>
            <a:endParaRPr/>
          </a:p>
        </p:txBody>
      </p:sp>
      <p:sp>
        <p:nvSpPr>
          <p:cNvPr id="332" name="Google Shape;332;p5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pl"/>
              <a:t>Repository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pl"/>
              <a:t>CrudRepository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PagingAndSortingRepository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JpaRepository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@NoRepositoryBean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Metody wyszukujące</a:t>
            </a:r>
            <a:endParaRPr/>
          </a:p>
        </p:txBody>
      </p:sp>
      <p:sp>
        <p:nvSpPr>
          <p:cNvPr id="338" name="Google Shape;338;p5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findBy*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Lastname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Lastname</a:t>
            </a:r>
            <a:r>
              <a:rPr b="1" lang="pl"/>
              <a:t>And</a:t>
            </a:r>
            <a:r>
              <a:rPr lang="pl"/>
              <a:t>Firstname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Lastname</a:t>
            </a:r>
            <a:r>
              <a:rPr b="1" lang="pl"/>
              <a:t>Or</a:t>
            </a:r>
            <a:r>
              <a:rPr lang="pl"/>
              <a:t>Firstname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Age</a:t>
            </a:r>
            <a:r>
              <a:rPr b="1" lang="pl"/>
              <a:t>LessThan</a:t>
            </a:r>
            <a:endParaRPr b="1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StartDate</a:t>
            </a:r>
            <a:r>
              <a:rPr b="1" lang="pl"/>
              <a:t>After</a:t>
            </a:r>
            <a:endParaRPr b="1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Firstname</a:t>
            </a:r>
            <a:r>
              <a:rPr b="1" lang="pl"/>
              <a:t>StartingWith</a:t>
            </a:r>
            <a:endParaRPr b="1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...</a:t>
            </a:r>
            <a:endParaRPr/>
          </a:p>
        </p:txBody>
      </p:sp>
      <p:sp>
        <p:nvSpPr>
          <p:cNvPr id="339" name="Google Shape;339;p55"/>
          <p:cNvSpPr txBox="1"/>
          <p:nvPr/>
        </p:nvSpPr>
        <p:spPr>
          <a:xfrm>
            <a:off x="166800" y="4692325"/>
            <a:ext cx="88104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http://docs.spring.io/spring-data/jpa/docs/1.8.0.RELEASE/reference/html/#jpa.query-methods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Spring Data</a:t>
            </a:r>
            <a:endParaRPr/>
          </a:p>
        </p:txBody>
      </p:sp>
      <p:sp>
        <p:nvSpPr>
          <p:cNvPr id="345" name="Google Shape;345;p5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spring-boot-starter-data-jpa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@EnableJpaRepositories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classpath:schema.sql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classpath:data.sql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classpath:import.sql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hibernate, tylko create i create-drop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Legacy</a:t>
            </a:r>
            <a:endParaRPr/>
          </a:p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>
            <a:off x="457200" y="9715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l" sz="2400"/>
              <a:t>Rozwój</a:t>
            </a:r>
            <a:endParaRPr sz="24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pl" sz="2000"/>
              <a:t>skomplikowany setup środowiska dev i lokalnego serwera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l" sz="2000"/>
              <a:t>puchnąca konfiguracja framework’ów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l" sz="2000"/>
              <a:t>puchnące zarządzanie zależnościami (jar hell)</a:t>
            </a:r>
            <a:endParaRPr sz="20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Wdrożenie</a:t>
            </a:r>
            <a:endParaRPr sz="24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l" sz="2000"/>
              <a:t>długotrwałe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l" sz="2000"/>
              <a:t>niestabilne przy wielokrotnym przeładowaniu (hot deploy)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l" sz="2000"/>
              <a:t>zatrzymanie serwera powoduje okres przestoju (downtime)</a:t>
            </a:r>
            <a:endParaRPr sz="20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Utrzymanie</a:t>
            </a:r>
            <a:endParaRPr sz="24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l" sz="2000"/>
              <a:t>brak wskaźników stanu aplikacji (health checks)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l" sz="2000"/>
              <a:t>brak agregacji i analizy logów</a:t>
            </a:r>
            <a:endParaRPr sz="2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Testy mapowań JPA</a:t>
            </a:r>
            <a:endParaRPr/>
          </a:p>
        </p:txBody>
      </p:sp>
      <p:sp>
        <p:nvSpPr>
          <p:cNvPr id="351" name="Google Shape;351;p5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@DataJpaTest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pl"/>
              <a:t>tylko klasy @Entity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domyślnie transakcja + rollback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@Autowired TestEntityManager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@AutoConfigureTestDatabase</a:t>
            </a:r>
            <a:endParaRPr/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l"/>
              <a:t>ANY</a:t>
            </a:r>
            <a:endParaRPr/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l"/>
              <a:t>AUTO_CONFIGURED</a:t>
            </a:r>
            <a:endParaRPr/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l"/>
              <a:t>NONE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8"/>
          <p:cNvSpPr txBox="1"/>
          <p:nvPr>
            <p:ph idx="1" type="body"/>
          </p:nvPr>
        </p:nvSpPr>
        <p:spPr>
          <a:xfrm>
            <a:off x="457200" y="10477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l" sz="2400"/>
              <a:t>Do modułu </a:t>
            </a:r>
            <a:r>
              <a:rPr i="1" lang="pl" sz="2400"/>
              <a:t>warehouse</a:t>
            </a:r>
            <a:r>
              <a:rPr lang="pl" sz="2400"/>
              <a:t> d</a:t>
            </a:r>
            <a:r>
              <a:rPr lang="pl" sz="2400"/>
              <a:t>odaj sterownik bazy danych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org.postgresql:postgresql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Oraz sterownik testowej bazy danych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com.h2database:h2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Dodaj też mapowanie JPA dla </a:t>
            </a:r>
            <a:r>
              <a:rPr i="1" lang="pl" sz="2400"/>
              <a:t>Item</a:t>
            </a:r>
            <a:endParaRPr i="1"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Następnie stwórz</a:t>
            </a:r>
            <a:r>
              <a:rPr lang="pl" sz="2400"/>
              <a:t> implementację repozytorium używając </a:t>
            </a:r>
            <a:r>
              <a:rPr lang="pl" sz="2400"/>
              <a:t>Spring Data JPA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l" sz="2400"/>
              <a:t>Dodaj do repozytorium metodę wyszukującą najdroższy produkt</a:t>
            </a:r>
            <a:endParaRPr sz="2400"/>
          </a:p>
        </p:txBody>
      </p:sp>
      <p:sp>
        <p:nvSpPr>
          <p:cNvPr id="357" name="Google Shape;357;p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Metody wyszukujące (2)</a:t>
            </a:r>
            <a:endParaRPr/>
          </a:p>
        </p:txBody>
      </p:sp>
      <p:sp>
        <p:nvSpPr>
          <p:cNvPr id="363" name="Google Shape;363;p59"/>
          <p:cNvSpPr txBox="1"/>
          <p:nvPr>
            <p:ph idx="1" type="body"/>
          </p:nvPr>
        </p:nvSpPr>
        <p:spPr>
          <a:xfrm>
            <a:off x="457200" y="1215775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l" sz="2400"/>
              <a:t>@NamedQuery(name = "User.findByEmailAddress")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User findByEmailAddress(..)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@Query("select ...")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@Param("firstname") -&gt; “u.firstname = :firstname”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#{#entityName}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@Modifying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@EntityGraph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@Procedure</a:t>
            </a:r>
            <a:endParaRPr sz="2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</a:t>
            </a:r>
            <a:endParaRPr/>
          </a:p>
        </p:txBody>
      </p:sp>
      <p:sp>
        <p:nvSpPr>
          <p:cNvPr id="369" name="Google Shape;369;p60"/>
          <p:cNvSpPr txBox="1"/>
          <p:nvPr>
            <p:ph idx="1" type="body"/>
          </p:nvPr>
        </p:nvSpPr>
        <p:spPr>
          <a:xfrm>
            <a:off x="457200" y="10477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l" sz="2400"/>
              <a:t>Dodaj do repozytorium metodę wyszukującą produkty po prefiksie nazwy</a:t>
            </a:r>
            <a:endParaRPr sz="2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Specyfikacje</a:t>
            </a:r>
            <a:endParaRPr/>
          </a:p>
        </p:txBody>
      </p:sp>
      <p:sp>
        <p:nvSpPr>
          <p:cNvPr id="375" name="Google Shape;375;p6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pl"/>
              <a:t>JpaSpecificationExecutor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List&lt;T&gt; findAll(Specification&lt;T&gt; spec)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QueryDslPredicateExecutor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List&lt;T&gt; findAll(Predicate predicate)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</a:t>
            </a:r>
            <a:endParaRPr/>
          </a:p>
        </p:txBody>
      </p:sp>
      <p:sp>
        <p:nvSpPr>
          <p:cNvPr id="381" name="Google Shape;381;p62"/>
          <p:cNvSpPr txBox="1"/>
          <p:nvPr>
            <p:ph idx="1" type="body"/>
          </p:nvPr>
        </p:nvSpPr>
        <p:spPr>
          <a:xfrm>
            <a:off x="457200" y="10477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l" sz="2400"/>
              <a:t>Dodaj test wyszukiwania produktu po prefiksie nazwy przy pomocy QueryDSL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Metody niestandardowe</a:t>
            </a:r>
            <a:endParaRPr/>
          </a:p>
        </p:txBody>
      </p:sp>
      <p:sp>
        <p:nvSpPr>
          <p:cNvPr id="387" name="Google Shape;387;p6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●"/>
            </a:pPr>
            <a:r>
              <a:rPr lang="pl" sz="2400">
                <a:latin typeface="Courier New"/>
                <a:ea typeface="Courier New"/>
                <a:cs typeface="Courier New"/>
                <a:sym typeface="Courier New"/>
              </a:rPr>
              <a:t>interface UserRepositoryCustom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pl" sz="2400">
                <a:latin typeface="Courier New"/>
                <a:ea typeface="Courier New"/>
                <a:cs typeface="Courier New"/>
                <a:sym typeface="Courier New"/>
              </a:rPr>
              <a:t>@Component</a:t>
            </a:r>
            <a:br>
              <a:rPr lang="pl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2400">
                <a:latin typeface="Courier New"/>
                <a:ea typeface="Courier New"/>
                <a:cs typeface="Courier New"/>
                <a:sym typeface="Courier New"/>
              </a:rPr>
              <a:t>class UserRepository</a:t>
            </a:r>
            <a:r>
              <a:rPr b="1" lang="pl" sz="2400"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br>
              <a:rPr lang="pl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2400">
                <a:latin typeface="Courier New"/>
                <a:ea typeface="Courier New"/>
                <a:cs typeface="Courier New"/>
                <a:sym typeface="Courier New"/>
              </a:rPr>
              <a:t>    implements UserRepositoryCustom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pl" sz="2400">
                <a:latin typeface="Courier New"/>
                <a:ea typeface="Courier New"/>
                <a:cs typeface="Courier New"/>
                <a:sym typeface="Courier New"/>
              </a:rPr>
              <a:t>interface UserRepository</a:t>
            </a:r>
            <a:br>
              <a:rPr lang="pl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2400">
                <a:latin typeface="Courier New"/>
                <a:ea typeface="Courier New"/>
                <a:cs typeface="Courier New"/>
                <a:sym typeface="Courier New"/>
              </a:rPr>
              <a:t>    extends JpaRepository&lt;User, Long&gt;,</a:t>
            </a:r>
            <a:br>
              <a:rPr lang="pl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2400">
                <a:latin typeface="Courier New"/>
                <a:ea typeface="Courier New"/>
                <a:cs typeface="Courier New"/>
                <a:sym typeface="Courier New"/>
              </a:rPr>
              <a:t>    UserRepositoryCustom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</a:t>
            </a:r>
            <a:endParaRPr/>
          </a:p>
        </p:txBody>
      </p:sp>
      <p:sp>
        <p:nvSpPr>
          <p:cNvPr id="393" name="Google Shape;393;p64"/>
          <p:cNvSpPr txBox="1"/>
          <p:nvPr>
            <p:ph idx="1" type="body"/>
          </p:nvPr>
        </p:nvSpPr>
        <p:spPr>
          <a:xfrm>
            <a:off x="457200" y="10477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l" sz="2400"/>
              <a:t>Zaimplementuj metodę niestandardową </a:t>
            </a:r>
            <a:r>
              <a:rPr lang="pl" sz="2400"/>
              <a:t>pobierania najdroższego produktu przy pomocy QueryDSL</a:t>
            </a:r>
            <a:endParaRPr sz="2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Wersjonowanie bazy danych</a:t>
            </a:r>
            <a:endParaRPr/>
          </a:p>
        </p:txBody>
      </p:sp>
      <p:sp>
        <p:nvSpPr>
          <p:cNvPr id="399" name="Google Shape;399;p6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Flyway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org.flywaydb:flyway-core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classpath:db/migration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V1__add_item_table.sql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</a:t>
            </a:r>
            <a:endParaRPr/>
          </a:p>
        </p:txBody>
      </p:sp>
      <p:sp>
        <p:nvSpPr>
          <p:cNvPr id="405" name="Google Shape;405;p66"/>
          <p:cNvSpPr txBox="1"/>
          <p:nvPr>
            <p:ph idx="1" type="body"/>
          </p:nvPr>
        </p:nvSpPr>
        <p:spPr>
          <a:xfrm>
            <a:off x="457200" y="10477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l" sz="2400"/>
              <a:t>Dodaj tworzenie tabeli produktów przy pomocy skryptu SQL uruchamianego przez Flyway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Zmień inicjalizację danych testowych na migrację Flyway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Spring CLI</a:t>
            </a:r>
            <a:endParaRPr/>
          </a:p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spring run TweetableApp.groovy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instalacja sdkman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http://sdkman.io/install.html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source "$HOME/.sdkman/bin/sdkman-init.sh"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sdk install springboot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Wsparcie dla Web MVC</a:t>
            </a:r>
            <a:endParaRPr/>
          </a:p>
        </p:txBody>
      </p:sp>
      <p:sp>
        <p:nvSpPr>
          <p:cNvPr id="411" name="Google Shape;411;p6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pl"/>
              <a:t>@EnableSpringDataWebSupport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DomainClassConverter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PageableArgumentResolver</a:t>
            </a:r>
            <a:endParaRPr/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l"/>
              <a:t>Pageable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SortArgumentResolver</a:t>
            </a:r>
            <a:endParaRPr/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l"/>
              <a:t>Sort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Spring Data REST</a:t>
            </a:r>
            <a:endParaRPr/>
          </a:p>
        </p:txBody>
      </p:sp>
      <p:sp>
        <p:nvSpPr>
          <p:cNvPr id="417" name="Google Shape;417;p6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spring-boot-starter-data-rest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RepositoryRestMvcAutoConfiguration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spring.data.rest.*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RepositoryRestConfiguration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@RepositoryRestResource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ResourceProcessor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9"/>
          <p:cNvSpPr txBox="1"/>
          <p:nvPr>
            <p:ph type="ctrTitle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Od kodu do produkcji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Actuator</a:t>
            </a:r>
            <a:endParaRPr/>
          </a:p>
        </p:txBody>
      </p:sp>
      <p:sp>
        <p:nvSpPr>
          <p:cNvPr id="428" name="Google Shape;428;p7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pl"/>
              <a:t>spring-boot-starter-actuator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management.endpoints.web.base-path</a:t>
            </a:r>
            <a:endParaRPr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l"/>
              <a:t>/actuator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management.endpoints.web.exposure.include</a:t>
            </a:r>
            <a:endParaRPr/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l"/>
              <a:t>info,health</a:t>
            </a:r>
            <a:endParaRPr/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l"/>
              <a:t>* for all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management.endpoints.web.exposure.exclude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Status</a:t>
            </a:r>
            <a:endParaRPr/>
          </a:p>
        </p:txBody>
      </p:sp>
      <p:sp>
        <p:nvSpPr>
          <p:cNvPr id="434" name="Google Shape;434;p71"/>
          <p:cNvSpPr txBox="1"/>
          <p:nvPr>
            <p:ph idx="1" type="body"/>
          </p:nvPr>
        </p:nvSpPr>
        <p:spPr>
          <a:xfrm>
            <a:off x="457200" y="10477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l" sz="2400"/>
              <a:t>HealthEndpoint</a:t>
            </a:r>
            <a:endParaRPr sz="24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HealthIndicator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management.endpoints.health.show-details</a:t>
            </a:r>
            <a:endParaRPr sz="18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InfoEndpoint</a:t>
            </a:r>
            <a:endParaRPr sz="24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info.*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InfoContributor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l" sz="1800"/>
              <a:t>pl.project13.maven:git-commit-id-plugin</a:t>
            </a:r>
            <a:endParaRPr sz="1800"/>
          </a:p>
          <a:p>
            <a: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GitInfoContributor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l" sz="1800"/>
              <a:t>org.springframework.boot</a:t>
            </a:r>
            <a:r>
              <a:rPr lang="pl" sz="1800"/>
              <a:t>:</a:t>
            </a:r>
            <a:r>
              <a:rPr lang="pl" sz="1800"/>
              <a:t>spring-boot-maven-plugin</a:t>
            </a:r>
            <a:endParaRPr sz="1800"/>
          </a:p>
          <a:p>
            <a: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execution -&gt; goal - build-info</a:t>
            </a:r>
            <a:endParaRPr/>
          </a:p>
          <a:p>
            <a: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BuildInfoContributor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</a:t>
            </a:r>
            <a:endParaRPr/>
          </a:p>
        </p:txBody>
      </p:sp>
      <p:sp>
        <p:nvSpPr>
          <p:cNvPr id="440" name="Google Shape;440;p72"/>
          <p:cNvSpPr txBox="1"/>
          <p:nvPr>
            <p:ph idx="1" type="body"/>
          </p:nvPr>
        </p:nvSpPr>
        <p:spPr>
          <a:xfrm>
            <a:off x="457200" y="10477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udostępnij API aktuatora pod ścieżką /admin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udostępnij wszystkie endpointy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dodaj zależności:</a:t>
            </a:r>
            <a:endParaRPr sz="24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org.springframework.data:spring-data-rest-hal-browser</a:t>
            </a:r>
            <a:endParaRPr sz="18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przejrzyj API acutator’a przy pomocy przeglądarki HAL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l" sz="2400"/>
              <a:t>dodaj informacje o artefakcie do /info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dodaj informacje o commicie git do /info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dodaj własną sekcję szczegółów do /health</a:t>
            </a:r>
            <a:endParaRPr sz="24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Metryki - Micrometer</a:t>
            </a:r>
            <a:endParaRPr/>
          </a:p>
        </p:txBody>
      </p:sp>
      <p:sp>
        <p:nvSpPr>
          <p:cNvPr id="446" name="Google Shape;446;p7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pl"/>
              <a:t>/metrics</a:t>
            </a:r>
            <a:endParaRPr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pl"/>
              <a:t>MeterRegistry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Counter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Gauge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Timer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DistributionSummary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Micrometer - konfiguracja</a:t>
            </a:r>
            <a:endParaRPr/>
          </a:p>
        </p:txBody>
      </p:sp>
      <p:sp>
        <p:nvSpPr>
          <p:cNvPr id="452" name="Google Shape;452;p7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pl"/>
              <a:t>Zawarte w actuatorze</a:t>
            </a:r>
            <a:endParaRPr/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○"/>
            </a:pPr>
            <a:r>
              <a:rPr lang="pl"/>
              <a:t>MetricsAutoConfiguration</a:t>
            </a:r>
            <a:endParaRPr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Wystarczy dodać jeden lub więcej rejestrów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io.micrometer:micrometer-registry-jmx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io.micrometer</a:t>
            </a:r>
            <a:r>
              <a:rPr lang="pl"/>
              <a:t>:</a:t>
            </a:r>
            <a:r>
              <a:rPr lang="pl"/>
              <a:t>micrometer-registry-graphite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io.micrometer:micrometer-registry-prometheus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...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5"/>
          <p:cNvSpPr txBox="1"/>
          <p:nvPr>
            <p:ph idx="1" type="body"/>
          </p:nvPr>
        </p:nvSpPr>
        <p:spPr>
          <a:xfrm>
            <a:off x="457200" y="10477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pl" sz="1800"/>
              <a:t>dodaj własne metryki zliczające operacje na produktach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użyj MeterRegistry#counter()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zaobserwuj zdarzenia w /metrics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zaobserwuj zdarzenia w JMX: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pl" sz="1400">
                <a:latin typeface="Courier New"/>
                <a:ea typeface="Courier New"/>
                <a:cs typeface="Courier New"/>
                <a:sym typeface="Courier New"/>
              </a:rPr>
              <a:t>pom.xml -&gt; io.micrometer:micrometer-registry-graphite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pl" sz="1400">
                <a:latin typeface="Courier New"/>
                <a:ea typeface="Courier New"/>
                <a:cs typeface="Courier New"/>
                <a:sym typeface="Courier New"/>
              </a:rPr>
              <a:t>jconsole lub jmc -&gt; WarehouseApplication -&gt; MBeans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zaobserwuj zdarzenia w Grafana: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pl" sz="1400">
                <a:latin typeface="Courier New"/>
                <a:ea typeface="Courier New"/>
                <a:cs typeface="Courier New"/>
                <a:sym typeface="Courier New"/>
              </a:rPr>
              <a:t>pom.xml -&gt; io.micrometer:micrometer-registry-graphite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pl" sz="1400">
                <a:latin typeface="Courier New"/>
                <a:ea typeface="Courier New"/>
                <a:cs typeface="Courier New"/>
                <a:sym typeface="Courier New"/>
              </a:rPr>
              <a:t>management.metrics.export.graphite.host=localhost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pl" sz="1400">
                <a:latin typeface="Courier New"/>
                <a:ea typeface="Courier New"/>
                <a:cs typeface="Courier New"/>
                <a:sym typeface="Courier New"/>
              </a:rPr>
              <a:t>management.metrics.export.graphite.port=2003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pl" sz="1400">
                <a:latin typeface="Courier New"/>
                <a:ea typeface="Courier New"/>
                <a:cs typeface="Courier New"/>
                <a:sym typeface="Courier New"/>
              </a:rPr>
              <a:t>management.metrics.export.graphite.protocol=plaintext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pl" sz="1400">
                <a:latin typeface="Courier New"/>
                <a:ea typeface="Courier New"/>
                <a:cs typeface="Courier New"/>
                <a:sym typeface="Courier New"/>
              </a:rPr>
              <a:t>management.metrics.export.graphite.step=5s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pl" sz="1800"/>
              <a:t>uruchom serwer Grafanę przy pomocy grafana.sh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 u="sng">
                <a:solidFill>
                  <a:schemeClr val="hlink"/>
                </a:solidFill>
                <a:hlinkClick r:id="rId3"/>
              </a:rPr>
              <a:t>http://localhost/</a:t>
            </a:r>
            <a:r>
              <a:rPr lang="pl" sz="1800"/>
              <a:t> -&gt; admin / admin</a:t>
            </a:r>
            <a:endParaRPr sz="1800"/>
          </a:p>
        </p:txBody>
      </p:sp>
      <p:sp>
        <p:nvSpPr>
          <p:cNvPr id="458" name="Google Shape;458;p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6"/>
          <p:cNvSpPr txBox="1"/>
          <p:nvPr>
            <p:ph type="ctrTitle"/>
          </p:nvPr>
        </p:nvSpPr>
        <p:spPr>
          <a:xfrm>
            <a:off x="685800" y="1704750"/>
            <a:ext cx="7772400" cy="173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Kontrakty klienckie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Spring Initializr</a:t>
            </a:r>
            <a:endParaRPr/>
          </a:p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Szybki start projektu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http://start.spring.io/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Maven / Gradle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Java / Groovy / Kotlin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tryb prosty i zaawansowany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7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Typowe podejście</a:t>
            </a:r>
            <a:endParaRPr/>
          </a:p>
        </p:txBody>
      </p:sp>
      <p:sp>
        <p:nvSpPr>
          <p:cNvPr id="469" name="Google Shape;469;p77"/>
          <p:cNvSpPr txBox="1"/>
          <p:nvPr>
            <p:ph idx="1" type="body"/>
          </p:nvPr>
        </p:nvSpPr>
        <p:spPr>
          <a:xfrm>
            <a:off x="457200" y="895350"/>
            <a:ext cx="8229600" cy="40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Konsument ma pełną kontrolę na stub’ami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definiuje je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przechowuje je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uruchamia je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Problemy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czy stub odpowiada zachowaniu API?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jak re-użyć stub’y w innym konsumencie?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8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Consumer Driven Contract</a:t>
            </a:r>
            <a:endParaRPr/>
          </a:p>
        </p:txBody>
      </p:sp>
      <p:sp>
        <p:nvSpPr>
          <p:cNvPr id="475" name="Google Shape;475;p78"/>
          <p:cNvSpPr txBox="1"/>
          <p:nvPr>
            <p:ph idx="1" type="body"/>
          </p:nvPr>
        </p:nvSpPr>
        <p:spPr>
          <a:xfrm>
            <a:off x="457200" y="895350"/>
            <a:ext cx="8229600" cy="40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l" sz="2400"/>
              <a:t>Producent</a:t>
            </a:r>
            <a:endParaRPr sz="24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l" sz="2000"/>
              <a:t>usługa wystawiająca API</a:t>
            </a:r>
            <a:endParaRPr sz="20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l" sz="2400"/>
              <a:t>Konsument</a:t>
            </a:r>
            <a:endParaRPr sz="24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l" sz="2000"/>
              <a:t>usługa wykorzystująca API</a:t>
            </a:r>
            <a:endParaRPr sz="20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l" sz="2400"/>
              <a:t>Kontrakt</a:t>
            </a:r>
            <a:endParaRPr sz="24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l" sz="2000"/>
              <a:t>umowa między producentem a konsumentem ustalająca strukturę API</a:t>
            </a:r>
            <a:endParaRPr sz="20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Kontrakt kliencki</a:t>
            </a:r>
            <a:endParaRPr sz="24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l" sz="2000"/>
              <a:t>podejście do konstrukcji kontraktu takie, że to konsument decyduje o zmianach w API producenta</a:t>
            </a:r>
            <a:endParaRPr sz="20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9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Spring Cloud Contract</a:t>
            </a:r>
            <a:endParaRPr/>
          </a:p>
        </p:txBody>
      </p:sp>
      <p:sp>
        <p:nvSpPr>
          <p:cNvPr id="481" name="Google Shape;481;p79"/>
          <p:cNvSpPr txBox="1"/>
          <p:nvPr>
            <p:ph idx="1" type="body"/>
          </p:nvPr>
        </p:nvSpPr>
        <p:spPr>
          <a:xfrm>
            <a:off x="457200" y="895350"/>
            <a:ext cx="8229600" cy="40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TDD dla API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To konsument używa API producenta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Współpracuje więc przy jego tworzeniu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Zmiany w API powinny odzwierciedlać potrzeby konsumenta</a:t>
            </a:r>
            <a:endParaRPr sz="24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80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DSL Kontraktu</a:t>
            </a:r>
            <a:endParaRPr/>
          </a:p>
        </p:txBody>
      </p:sp>
      <p:sp>
        <p:nvSpPr>
          <p:cNvPr id="487" name="Google Shape;487;p80"/>
          <p:cNvSpPr txBox="1"/>
          <p:nvPr>
            <p:ph idx="1" type="body"/>
          </p:nvPr>
        </p:nvSpPr>
        <p:spPr>
          <a:xfrm>
            <a:off x="457200" y="895350"/>
            <a:ext cx="8229600" cy="40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org.springframework.cloud.contract.spec.Contract.make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	request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		//...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	response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		//...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1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DSL Kontraktu (2)</a:t>
            </a:r>
            <a:endParaRPr/>
          </a:p>
        </p:txBody>
      </p:sp>
      <p:sp>
        <p:nvSpPr>
          <p:cNvPr id="493" name="Google Shape;493;p81"/>
          <p:cNvSpPr txBox="1"/>
          <p:nvPr>
            <p:ph idx="1" type="body"/>
          </p:nvPr>
        </p:nvSpPr>
        <p:spPr>
          <a:xfrm>
            <a:off x="457200" y="895350"/>
            <a:ext cx="8229600" cy="40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request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	method('POST')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	url('/check')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	body([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age: 22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headers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header('Content-Type', 'application/json')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2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DSL Kontraktu (3)</a:t>
            </a:r>
            <a:endParaRPr/>
          </a:p>
        </p:txBody>
      </p:sp>
      <p:sp>
        <p:nvSpPr>
          <p:cNvPr id="499" name="Google Shape;499;p82"/>
          <p:cNvSpPr txBox="1"/>
          <p:nvPr>
            <p:ph idx="1" type="body"/>
          </p:nvPr>
        </p:nvSpPr>
        <p:spPr>
          <a:xfrm>
            <a:off x="457200" y="895350"/>
            <a:ext cx="8229600" cy="40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response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status 200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body([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eligible: true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headers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header('Content-Type', 'application/json')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3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DSL Kontraktu (4)</a:t>
            </a:r>
            <a:endParaRPr/>
          </a:p>
        </p:txBody>
      </p:sp>
      <p:sp>
        <p:nvSpPr>
          <p:cNvPr id="505" name="Google Shape;505;p83"/>
          <p:cNvSpPr txBox="1"/>
          <p:nvPr>
            <p:ph idx="1" type="body"/>
          </p:nvPr>
        </p:nvSpPr>
        <p:spPr>
          <a:xfrm>
            <a:off x="457200" y="895350"/>
            <a:ext cx="8229600" cy="40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value(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consumer('application/json'),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producer(regex('application/json.*'))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4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Generacja stub’ów</a:t>
            </a:r>
            <a:endParaRPr/>
          </a:p>
        </p:txBody>
      </p:sp>
      <p:sp>
        <p:nvSpPr>
          <p:cNvPr id="511" name="Google Shape;511;p84"/>
          <p:cNvSpPr txBox="1"/>
          <p:nvPr>
            <p:ph idx="1" type="body"/>
          </p:nvPr>
        </p:nvSpPr>
        <p:spPr>
          <a:xfrm>
            <a:off x="457200" y="895350"/>
            <a:ext cx="8229600" cy="40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600">
                <a:latin typeface="Courier New"/>
                <a:ea typeface="Courier New"/>
                <a:cs typeface="Courier New"/>
                <a:sym typeface="Courier New"/>
              </a:rPr>
              <a:t>&lt;plugin&gt;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600">
                <a:latin typeface="Courier New"/>
                <a:ea typeface="Courier New"/>
                <a:cs typeface="Courier New"/>
                <a:sym typeface="Courier New"/>
              </a:rPr>
              <a:t>	&lt;groupId&gt;org.springframework.cloud&lt;/groupId&gt;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600">
                <a:latin typeface="Courier New"/>
                <a:ea typeface="Courier New"/>
                <a:cs typeface="Courier New"/>
                <a:sym typeface="Courier New"/>
              </a:rPr>
              <a:t>	&lt;artifactId&gt;spring-cloud-contract-maven-plugin&lt;/artifactId&gt;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600">
                <a:latin typeface="Courier New"/>
                <a:ea typeface="Courier New"/>
                <a:cs typeface="Courier New"/>
                <a:sym typeface="Courier New"/>
              </a:rPr>
              <a:t>	&lt;extensions&gt;true&lt;/extensions&gt;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600">
                <a:latin typeface="Courier New"/>
                <a:ea typeface="Courier New"/>
                <a:cs typeface="Courier New"/>
                <a:sym typeface="Courier New"/>
              </a:rPr>
              <a:t>&lt;/plugin&gt;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konfiguracja: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 sz="2400"/>
              <a:t>contractsDirectory</a:t>
            </a:r>
            <a:endParaRPr sz="2400"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■"/>
            </a:pPr>
            <a:r>
              <a:rPr lang="pl" sz="1600">
                <a:latin typeface="Courier New"/>
                <a:ea typeface="Courier New"/>
                <a:cs typeface="Courier New"/>
                <a:sym typeface="Courier New"/>
              </a:rPr>
              <a:t>src/test/resources/contracts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 sz="2400"/>
              <a:t>baseClassForTests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(1)</a:t>
            </a:r>
            <a:endParaRPr/>
          </a:p>
        </p:txBody>
      </p:sp>
      <p:sp>
        <p:nvSpPr>
          <p:cNvPr id="517" name="Google Shape;517;p8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do modułów warehouse &amp; marketing dodaj dependency management dla Spring Cloud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pl" sz="1800"/>
              <a:t>&lt;spring-cloud.version&gt;Finchley.SR1&lt;/spring-cloud.version&gt;</a:t>
            </a:r>
            <a:endParaRPr i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pl" sz="1800"/>
              <a:t>org.springframework.cloud:spring-cloud-dependencies:${spring-cloud.version}:pom:import</a:t>
            </a:r>
            <a:endParaRPr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do modułów warehouse &amp; marketing dodaj konfigurację pluginu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pl" sz="1800"/>
              <a:t>org.springframework.cloud:spring-cloud-contract-maven-plugin</a:t>
            </a:r>
            <a:r>
              <a:rPr lang="pl" sz="1800"/>
              <a:t>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wersja z</a:t>
            </a:r>
            <a:r>
              <a:rPr i="1" lang="pl" sz="1800"/>
              <a:t> spring-cloud-contract.version </a:t>
            </a:r>
            <a:r>
              <a:rPr lang="pl" sz="1800"/>
              <a:t>z</a:t>
            </a:r>
            <a:r>
              <a:rPr i="1" lang="pl" sz="1800"/>
              <a:t> spring-cloud-dependencies</a:t>
            </a:r>
            <a:endParaRPr i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pl" sz="1800"/>
              <a:t>patrz: poprzedni slajd</a:t>
            </a:r>
            <a:endParaRPr i="1" sz="1800"/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(2)</a:t>
            </a:r>
            <a:endParaRPr/>
          </a:p>
        </p:txBody>
      </p:sp>
      <p:sp>
        <p:nvSpPr>
          <p:cNvPr id="523" name="Google Shape;523;p8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w module warehouse zdefiniuj kontrakt dla pobrania produktu po id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GET /items/1</a:t>
            </a:r>
            <a:br>
              <a:rPr lang="pl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Accept: application/json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HTTP 200</a:t>
            </a:r>
            <a:br>
              <a:rPr lang="pl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Content-Type: application/json</a:t>
            </a:r>
            <a:br>
              <a:rPr lang="pl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800">
                <a:latin typeface="Courier New"/>
                <a:ea typeface="Courier New"/>
                <a:cs typeface="Courier New"/>
                <a:sym typeface="Courier New"/>
              </a:rPr>
              <a:t>{“name”: “A”, “count”: 100, “unitPrice”: 40.0 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wygeneruj stuby dla modułu warehouse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./mvnw clean install -DskipTests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</a:t>
            </a:r>
            <a:endParaRPr/>
          </a:p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l" sz="2400"/>
              <a:t>Wygeneruj projekt dla </a:t>
            </a:r>
            <a:r>
              <a:rPr lang="pl" sz="2400"/>
              <a:t>TweetableApp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Zaimportuj do IDE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Przenieś funkcjonalność do </a:t>
            </a:r>
            <a:r>
              <a:rPr lang="pl" sz="2400"/>
              <a:t>wygenerowanego</a:t>
            </a:r>
            <a:r>
              <a:rPr lang="pl" sz="2400"/>
              <a:t> projektu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Uruchom z poziomu IDE</a:t>
            </a:r>
            <a:endParaRPr sz="24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7"/>
          <p:cNvSpPr txBox="1"/>
          <p:nvPr>
            <p:ph idx="1" type="body"/>
          </p:nvPr>
        </p:nvSpPr>
        <p:spPr>
          <a:xfrm>
            <a:off x="457200" y="967950"/>
            <a:ext cx="8229600" cy="41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w module marketing zdefiniuj kontrakt dla wyliczenia ceny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l" sz="1400"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pl" sz="1400">
                <a:latin typeface="Courier New"/>
                <a:ea typeface="Courier New"/>
                <a:cs typeface="Courier New"/>
                <a:sym typeface="Courier New"/>
              </a:rPr>
              <a:t> /specials/1/calculate</a:t>
            </a:r>
            <a:br>
              <a:rPr lang="pl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400">
                <a:latin typeface="Courier New"/>
                <a:ea typeface="Courier New"/>
                <a:cs typeface="Courier New"/>
                <a:sym typeface="Courier New"/>
              </a:rPr>
              <a:t>Content-Type: application/json</a:t>
            </a:r>
            <a:br>
              <a:rPr lang="pl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400">
                <a:latin typeface="Courier New"/>
                <a:ea typeface="Courier New"/>
                <a:cs typeface="Courier New"/>
                <a:sym typeface="Courier New"/>
              </a:rPr>
              <a:t>{“unitPrice”: 40.0, “unitCount”: 2}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l" sz="1400">
                <a:latin typeface="Courier New"/>
                <a:ea typeface="Courier New"/>
                <a:cs typeface="Courier New"/>
                <a:sym typeface="Courier New"/>
              </a:rPr>
              <a:t>HTTP 200</a:t>
            </a:r>
            <a:br>
              <a:rPr lang="pl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400">
                <a:latin typeface="Courier New"/>
                <a:ea typeface="Courier New"/>
                <a:cs typeface="Courier New"/>
                <a:sym typeface="Courier New"/>
              </a:rPr>
              <a:t>{“totalPrice”: 80.0}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l" sz="1400"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pl" sz="1400">
                <a:latin typeface="Courier New"/>
                <a:ea typeface="Courier New"/>
                <a:cs typeface="Courier New"/>
                <a:sym typeface="Courier New"/>
              </a:rPr>
              <a:t> /specials/1/calculate</a:t>
            </a:r>
            <a:br>
              <a:rPr lang="pl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400">
                <a:latin typeface="Courier New"/>
                <a:ea typeface="Courier New"/>
                <a:cs typeface="Courier New"/>
                <a:sym typeface="Courier New"/>
              </a:rPr>
              <a:t>Content-Type: application/json</a:t>
            </a:r>
            <a:br>
              <a:rPr lang="pl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400">
                <a:latin typeface="Courier New"/>
                <a:ea typeface="Courier New"/>
                <a:cs typeface="Courier New"/>
                <a:sym typeface="Courier New"/>
              </a:rPr>
              <a:t>{“unitPrice”: 40.0, “unitCount”: 5}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l" sz="1400">
                <a:latin typeface="Courier New"/>
                <a:ea typeface="Courier New"/>
                <a:cs typeface="Courier New"/>
                <a:sym typeface="Courier New"/>
              </a:rPr>
              <a:t>HTTP 200</a:t>
            </a:r>
            <a:br>
              <a:rPr lang="pl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400">
                <a:latin typeface="Courier New"/>
                <a:ea typeface="Courier New"/>
                <a:cs typeface="Courier New"/>
                <a:sym typeface="Courier New"/>
              </a:rPr>
              <a:t>{“specialId”: “abc”, “totalPrice”: 150.0}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wygeneruj stuby dla modułu marketing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./mvnw clean install -DskipTests</a:t>
            </a:r>
            <a:endParaRPr sz="1800"/>
          </a:p>
        </p:txBody>
      </p:sp>
      <p:sp>
        <p:nvSpPr>
          <p:cNvPr id="529" name="Google Shape;529;p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(3)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8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Uruchamianie Stub’ów</a:t>
            </a:r>
            <a:endParaRPr/>
          </a:p>
        </p:txBody>
      </p:sp>
      <p:sp>
        <p:nvSpPr>
          <p:cNvPr id="535" name="Google Shape;535;p88"/>
          <p:cNvSpPr txBox="1"/>
          <p:nvPr>
            <p:ph idx="1" type="body"/>
          </p:nvPr>
        </p:nvSpPr>
        <p:spPr>
          <a:xfrm>
            <a:off x="457200" y="895350"/>
            <a:ext cx="8229600" cy="40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spring-cloud-starter-contract-stub-runner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@AutoConfigureStubRunner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stubsMode = StubsMode.LOCAL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 sz="2400"/>
              <a:t>ids = "com.example:verifier-service:+"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</a:t>
            </a:r>
            <a:endParaRPr/>
          </a:p>
        </p:txBody>
      </p:sp>
      <p:sp>
        <p:nvSpPr>
          <p:cNvPr id="541" name="Google Shape;541;p8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dodaj zależność do spring-cloud-starter-contract-stub-runner do modułu store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napisz testy dla BasketService sprawdzający zgodność klienta ItemClient i SpecialClient z kontraktem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shouldUpdateBasketWithRegularPriceItem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shouldUpdateBasketWithSpecialPriceItem</a:t>
            </a:r>
            <a:endParaRPr sz="18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90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Weryfikacja Stub’ów</a:t>
            </a:r>
            <a:endParaRPr/>
          </a:p>
        </p:txBody>
      </p:sp>
      <p:sp>
        <p:nvSpPr>
          <p:cNvPr id="547" name="Google Shape;547;p90"/>
          <p:cNvSpPr txBox="1"/>
          <p:nvPr>
            <p:ph idx="1" type="body"/>
          </p:nvPr>
        </p:nvSpPr>
        <p:spPr>
          <a:xfrm>
            <a:off x="457200" y="895350"/>
            <a:ext cx="8229600" cy="40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spring-cloud-starter-contract-verifier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automatycznie generuje testy z DSL kontraktów</a:t>
            </a:r>
            <a:endParaRPr sz="24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</a:t>
            </a:r>
            <a:endParaRPr/>
          </a:p>
        </p:txBody>
      </p:sp>
      <p:sp>
        <p:nvSpPr>
          <p:cNvPr id="553" name="Google Shape;553;p9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do testowych zależności modułów warehouse &amp; marketing dodaj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pl" sz="1800"/>
              <a:t>org.springframework.cloud:spring-cloud-starter-contract-verifier</a:t>
            </a:r>
            <a:endParaRPr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przeprowadź testy kontraktu w module warehouse i marketing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pl" sz="1400">
                <a:latin typeface="Courier New"/>
                <a:ea typeface="Courier New"/>
                <a:cs typeface="Courier New"/>
                <a:sym typeface="Courier New"/>
              </a:rPr>
              <a:t>./mvnv clean install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generowane testy kontraktu w </a:t>
            </a:r>
            <a:r>
              <a:rPr i="1" lang="pl" sz="1800"/>
              <a:t>target/generated-test-sources/contracts</a:t>
            </a:r>
            <a:endParaRPr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zaimplementuj kontrakt w module warehouse i marketing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zaimplementuj klasę bazową dla testów kontraktów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zainicjalizuj Mock MVC</a:t>
            </a:r>
            <a:endParaRPr sz="18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pl" sz="1400">
                <a:latin typeface="Courier New"/>
                <a:ea typeface="Courier New"/>
                <a:cs typeface="Courier New"/>
                <a:sym typeface="Courier New"/>
              </a:rPr>
              <a:t>MockMvc#standaloneSetup(..)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pl" sz="1400">
                <a:latin typeface="Courier New"/>
                <a:ea typeface="Courier New"/>
                <a:cs typeface="Courier New"/>
                <a:sym typeface="Courier New"/>
              </a:rPr>
              <a:t>MockMvc#webAppContextSetup(..)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zainicjalizuj Rest Assured</a:t>
            </a:r>
            <a:endParaRPr sz="18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pl" sz="1400">
                <a:latin typeface="Courier New"/>
                <a:ea typeface="Courier New"/>
                <a:cs typeface="Courier New"/>
                <a:sym typeface="Courier New"/>
              </a:rPr>
              <a:t>RestAssuredMockMvc#mockMvc(..)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" sz="1800"/>
              <a:t>dodaj baseClassForTests do </a:t>
            </a:r>
            <a:r>
              <a:rPr lang="pl" sz="1800"/>
              <a:t>spring-cloud-contract-maven-plugin</a:t>
            </a:r>
            <a:endParaRPr sz="18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92"/>
          <p:cNvSpPr txBox="1"/>
          <p:nvPr>
            <p:ph type="ctrTitle"/>
          </p:nvPr>
        </p:nvSpPr>
        <p:spPr>
          <a:xfrm>
            <a:off x="685800" y="1733400"/>
            <a:ext cx="77724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Mikro-serwisy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 Spring IO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Różne architektury</a:t>
            </a:r>
            <a:endParaRPr/>
          </a:p>
        </p:txBody>
      </p:sp>
      <p:sp>
        <p:nvSpPr>
          <p:cNvPr id="564" name="Google Shape;564;p9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Monolithic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Database-centric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Event-driven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Functional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Multitier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Service-oriented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Monolit</a:t>
            </a:r>
            <a:endParaRPr/>
          </a:p>
        </p:txBody>
      </p:sp>
      <p:sp>
        <p:nvSpPr>
          <p:cNvPr id="570" name="Google Shape;570;p9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Pojedynczy WAR w kontenerze </a:t>
            </a:r>
            <a:r>
              <a:rPr lang="pl"/>
              <a:t>webowym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Kilka instancji za load-balancerem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Dobre wsparcie IDE, wszystko pod ręką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Prosty deploy pojedynczego artefaktu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Proste skalowanie przez uruchomienie kolejnej instancji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Monolit - problemy</a:t>
            </a:r>
            <a:endParaRPr/>
          </a:p>
        </p:txBody>
      </p:sp>
      <p:sp>
        <p:nvSpPr>
          <p:cNvPr id="576" name="Google Shape;576;p9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Repozytorium kodu rośnie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Przeładowane IDE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Przeładowany kontener webowy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Problematyczny continous deployment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Skalowanie aplikacji w jednym wymiarze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Ograniczone s</a:t>
            </a:r>
            <a:r>
              <a:rPr lang="pl"/>
              <a:t>kalowanie dewelopmnetu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Trudna adopcja nowych technologii 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Filozofia Unix’a</a:t>
            </a:r>
            <a:endParaRPr/>
          </a:p>
        </p:txBody>
      </p:sp>
      <p:sp>
        <p:nvSpPr>
          <p:cNvPr id="582" name="Google Shape;582;p9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Twórz programy, które robią dokładnie jedną rzecz i robią ją dobrze.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Twórz tak programy, aby z łatwością działały z innymi programami.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Zawrzyj obsługę strumieni tekstowych w pisanych programach, gdyż jest to interfejs uniwersalny.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Make JAR not WAR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S</a:t>
            </a:r>
            <a:r>
              <a:rPr lang="pl"/>
              <a:t>pring Boot Maven / Gradle Plugin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./mvnw clean package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java - jar target/*.jar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Spring Boot Loader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BOOT-INF/classes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BOOT-INF/lib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Mikro-serwisy</a:t>
            </a:r>
            <a:endParaRPr/>
          </a:p>
        </p:txBody>
      </p:sp>
      <p:sp>
        <p:nvSpPr>
          <p:cNvPr id="588" name="Google Shape;588;p9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pl"/>
              <a:t>Niezależne procesy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Skupione wokół konkretnej domeny/kontekstu biznesowego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Komunikacja przez niezależne od technologii API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Pojedyncza odpowiedzialność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Można przepisać w kilka tygodni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Zalety</a:t>
            </a:r>
            <a:endParaRPr/>
          </a:p>
        </p:txBody>
      </p:sp>
      <p:sp>
        <p:nvSpPr>
          <p:cNvPr id="594" name="Google Shape;594;p9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Podział zespołów odpowiadający podziałowi serwisów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Niezależne</a:t>
            </a:r>
            <a:r>
              <a:rPr lang="pl" sz="2400"/>
              <a:t> od procesu</a:t>
            </a:r>
            <a:r>
              <a:rPr lang="pl" sz="2400"/>
              <a:t> rozwoju i wdrażania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Możliwa adopcja nowych technologii, też różnorodnych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Mniejsze obciążenie IDE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Szybszy start aplikacji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Łatwiej rozwijać i testować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Izolacja błędów do poszczególnych serwisów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Niezależne skalowanie</a:t>
            </a:r>
            <a:endParaRPr sz="24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Wyzwania</a:t>
            </a:r>
            <a:endParaRPr/>
          </a:p>
        </p:txBody>
      </p:sp>
      <p:sp>
        <p:nvSpPr>
          <p:cNvPr id="600" name="Google Shape;600;p99"/>
          <p:cNvSpPr txBox="1"/>
          <p:nvPr>
            <p:ph idx="1" type="body"/>
          </p:nvPr>
        </p:nvSpPr>
        <p:spPr>
          <a:xfrm>
            <a:off x="457200" y="11239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Wymaga sprawnej decyzyjności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Wymaga pełnej automatyzacji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Całościowo bardziej złożona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Brak wsparcia w IDE dla systemów rozproszonych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Potrzebny wewnętrzny mechanizm komunikacji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Życie bez ACID bywa trudne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Ścisła w</a:t>
            </a:r>
            <a:r>
              <a:rPr lang="pl" sz="2400"/>
              <a:t>spółpraca między zespołami wymagana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Złożoność wdrożeniowa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Wymaga więcej zasobów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Benefity dopiero przy bardziej złożonych domenach</a:t>
            </a:r>
            <a:endParaRPr sz="24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Kiedy robić mikro-serwisy?</a:t>
            </a:r>
            <a:endParaRPr/>
          </a:p>
        </p:txBody>
      </p:sp>
      <p:sp>
        <p:nvSpPr>
          <p:cNvPr id="606" name="Google Shape;606;p100"/>
          <p:cNvSpPr txBox="1"/>
          <p:nvPr>
            <p:ph idx="1" type="body"/>
          </p:nvPr>
        </p:nvSpPr>
        <p:spPr>
          <a:xfrm>
            <a:off x="457200" y="11239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Nie dla pierwszej wersji systemu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zbyt duża złożoność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na początku za dużo się zmienia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 sz="2400"/>
              <a:t>Myśl przyszłościowo, twórz podziały wewnętrzne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dekomponuj problem stoptionwo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używaj pakietów, osobnych JAR’ów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przygotuj się do podziału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z czasem będzie konieczny i opłacalny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Jak wydzielać</a:t>
            </a:r>
            <a:r>
              <a:rPr lang="pl"/>
              <a:t> mikro-serwisy</a:t>
            </a:r>
            <a:r>
              <a:rPr lang="pl"/>
              <a:t>?</a:t>
            </a:r>
            <a:endParaRPr/>
          </a:p>
        </p:txBody>
      </p:sp>
      <p:sp>
        <p:nvSpPr>
          <p:cNvPr id="612" name="Google Shape;612;p101"/>
          <p:cNvSpPr txBox="1"/>
          <p:nvPr>
            <p:ph idx="1" type="body"/>
          </p:nvPr>
        </p:nvSpPr>
        <p:spPr>
          <a:xfrm>
            <a:off x="457200" y="10477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pl" sz="2200"/>
              <a:t>Single Responsibility Principle</a:t>
            </a:r>
            <a:endParaRPr sz="2200"/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</a:pPr>
            <a:r>
              <a:rPr lang="pl" sz="2200"/>
              <a:t>jeden powód do zmiany (klasy, usługi)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l" sz="2200"/>
              <a:t>Podziały:</a:t>
            </a:r>
            <a:endParaRPr sz="2200"/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</a:pPr>
            <a:r>
              <a:rPr lang="pl" sz="2200"/>
              <a:t>wg kompetencji biznesowe</a:t>
            </a:r>
            <a:r>
              <a:rPr lang="pl" sz="2200"/>
              <a:t>j</a:t>
            </a:r>
            <a:endParaRPr sz="2200"/>
          </a:p>
          <a:p>
            <a: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l" sz="2200"/>
              <a:t>odpowiedzialność za funkcjonalność </a:t>
            </a:r>
            <a:endParaRPr sz="2200"/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l" sz="2200"/>
              <a:t>wg DDD</a:t>
            </a:r>
            <a:endParaRPr sz="2200"/>
          </a:p>
          <a:p>
            <a: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l" sz="2200"/>
              <a:t>odpowiedzialność za</a:t>
            </a:r>
            <a:r>
              <a:rPr lang="pl" sz="2200"/>
              <a:t> bounded context</a:t>
            </a:r>
            <a:endParaRPr sz="2200"/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l" sz="2200"/>
              <a:t>wg czasowników</a:t>
            </a:r>
            <a:endParaRPr sz="2200"/>
          </a:p>
          <a:p>
            <a: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l" sz="2200"/>
              <a:t>odpowiedzialność </a:t>
            </a:r>
            <a:r>
              <a:rPr lang="pl" sz="2200"/>
              <a:t> za akcje</a:t>
            </a:r>
            <a:endParaRPr sz="2200"/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l" sz="2200"/>
              <a:t>wg rzeczowników</a:t>
            </a:r>
            <a:endParaRPr sz="2200"/>
          </a:p>
          <a:p>
            <a: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l" sz="2200"/>
              <a:t>odpowiedzialność </a:t>
            </a:r>
            <a:r>
              <a:rPr lang="pl" sz="2200"/>
              <a:t> za operacje na encji</a:t>
            </a:r>
            <a:endParaRPr sz="22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Jak utrzymać spójność danych?</a:t>
            </a:r>
            <a:endParaRPr/>
          </a:p>
        </p:txBody>
      </p:sp>
      <p:sp>
        <p:nvSpPr>
          <p:cNvPr id="618" name="Google Shape;618;p10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każda usługa ma własną bazę danych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2-stopniowy commit lub rozproszona transakcja są często niemożliwe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zamiast tego wzorzec sagi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każda usługa ma swoją lokalną transakcję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każda usługa publikuje zdarzenia o zmianie stanu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inne usługi konsumują zdarzenie i też zmieniają stan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błąd produkuje zdarzenie odwrotne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" name="Google Shape;623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525" y="42050"/>
            <a:ext cx="7936366" cy="510145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103"/>
          <p:cNvSpPr txBox="1"/>
          <p:nvPr/>
        </p:nvSpPr>
        <p:spPr>
          <a:xfrm>
            <a:off x="4933800" y="4786125"/>
            <a:ext cx="4288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4"/>
              </a:rPr>
              <a:t>https://microservices.io/patterns/microservices.html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The 12 factor app</a:t>
            </a:r>
            <a:endParaRPr/>
          </a:p>
        </p:txBody>
      </p:sp>
      <p:sp>
        <p:nvSpPr>
          <p:cNvPr id="630" name="Google Shape;630;p10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l"/>
              <a:t>http://12factor.net/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pl"/>
              <a:t>metodologia budowania aplikacji SaaS: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deklaratywne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jasny kontrakt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przenośne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przystosowane do chmury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ciągle wdrażane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"/>
              <a:t>skalowalne</a:t>
            </a:r>
            <a:endParaRPr/>
          </a:p>
        </p:txBody>
      </p:sp>
      <p:sp>
        <p:nvSpPr>
          <p:cNvPr id="631" name="Google Shape;631;p104"/>
          <p:cNvSpPr txBox="1"/>
          <p:nvPr/>
        </p:nvSpPr>
        <p:spPr>
          <a:xfrm>
            <a:off x="166800" y="4692325"/>
            <a:ext cx="88104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https://www.infoq.com/presentations/spring-12-factor-cloud-springone2016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05"/>
          <p:cNvSpPr txBox="1"/>
          <p:nvPr>
            <p:ph type="ctrTitle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Konfiguracja w chmurze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Sposoby na konfigurację</a:t>
            </a:r>
            <a:endParaRPr/>
          </a:p>
        </p:txBody>
      </p:sp>
      <p:sp>
        <p:nvSpPr>
          <p:cNvPr id="642" name="Google Shape;642;p106"/>
          <p:cNvSpPr txBox="1"/>
          <p:nvPr>
            <p:ph idx="1" type="body"/>
          </p:nvPr>
        </p:nvSpPr>
        <p:spPr>
          <a:xfrm>
            <a:off x="457200" y="9715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pl" sz="2000"/>
              <a:t>Linia komend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l" sz="2000"/>
              <a:t>JNDI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l" sz="2000"/>
              <a:t>Java System properties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l" sz="2000"/>
              <a:t>OS ENV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l" sz="2000"/>
              <a:t>random.*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l" sz="2000"/>
              <a:t>file:./config/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l" sz="2000"/>
              <a:t>file:./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l" sz="2000"/>
              <a:t>classpath:/config/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l" sz="2000"/>
              <a:t>classpath:/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l" sz="2000"/>
              <a:t>@PropertySource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l" sz="2000"/>
              <a:t>SpringApplication.setDefaultProperties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