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3" r:id="rId3"/>
    <p:sldId id="257" r:id="rId4"/>
    <p:sldId id="262" r:id="rId5"/>
    <p:sldId id="261" r:id="rId6"/>
    <p:sldId id="260" r:id="rId7"/>
    <p:sldId id="259" r:id="rId8"/>
    <p:sldId id="258" r:id="rId9"/>
    <p:sldId id="264" r:id="rId10"/>
    <p:sldId id="265" r:id="rId11"/>
    <p:sldId id="271" r:id="rId12"/>
    <p:sldId id="266" r:id="rId13"/>
    <p:sldId id="272" r:id="rId14"/>
    <p:sldId id="267" r:id="rId15"/>
    <p:sldId id="273" r:id="rId16"/>
    <p:sldId id="268" r:id="rId17"/>
    <p:sldId id="274" r:id="rId18"/>
    <p:sldId id="269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45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4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03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08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36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79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4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42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70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5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5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4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38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7741DD-7BCE-4228-A150-EED47557472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9B31-6D7B-432D-8F27-CDCBC2290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8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19" y="2333521"/>
            <a:ext cx="5585776" cy="4524479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>
          <a:xfrm>
            <a:off x="185137" y="3976254"/>
            <a:ext cx="5827736" cy="2478745"/>
          </a:xfrm>
        </p:spPr>
        <p:txBody>
          <a:bodyPr/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Выполняла ученица МАДК ИМ. А. А. Николаева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1ИП1 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Абрамова Александра Анатольевна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137" y="449161"/>
            <a:ext cx="8487809" cy="188436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«Основные устройства ЭВМ»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25471" y="130058"/>
            <a:ext cx="31779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b="0" i="1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6858" y="1145721"/>
            <a:ext cx="1139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нужны электронные вычислительные машины?</a:t>
            </a:r>
            <a:endParaRPr lang="ru-RU" sz="3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131" y="2282408"/>
            <a:ext cx="117280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А) Объективность, вычисления, автоматические управления</a:t>
            </a:r>
          </a:p>
          <a:p>
            <a:endParaRPr lang="ru-RU" sz="2800" b="0" i="0" dirty="0" smtClean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Автоматическая обработка информации, вычисления, автоматические управления</a:t>
            </a:r>
          </a:p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Адекватность, автоматическая обработка информации и данных, вычисления</a:t>
            </a:r>
          </a:p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 Понятность, объективность, вычисления, автоматическое управление данными </a:t>
            </a:r>
            <a:endParaRPr lang="ru-RU" sz="2800" b="0" i="0" dirty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6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25471" y="130058"/>
            <a:ext cx="31779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b="0" i="1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6858" y="1145721"/>
            <a:ext cx="1139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нужны электронные вычислительные машины?</a:t>
            </a:r>
            <a:endParaRPr lang="ru-RU" sz="3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131" y="2282408"/>
            <a:ext cx="117280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 smtClean="0"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А) Объективность, вычисления, автоматические управления</a:t>
            </a:r>
          </a:p>
          <a:p>
            <a:endParaRPr lang="ru-RU" sz="2800" b="0" i="0" dirty="0" smtClean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Автоматическая обработка информации, вычисления, автоматические управления</a:t>
            </a:r>
          </a:p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Адекватность, автоматическая обработка информации и данных, вычисления</a:t>
            </a:r>
          </a:p>
          <a:p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 Понятность, объективность, вычисления, автоматическое управление данными </a:t>
            </a:r>
            <a:endParaRPr lang="ru-RU" sz="2800" b="0" i="0" dirty="0"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8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8235" y="53353"/>
            <a:ext cx="31107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010" y="974887"/>
            <a:ext cx="115286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ЭВМ - ENIAC (</a:t>
            </a:r>
            <a:r>
              <a:rPr lang="ru-RU" sz="36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Эниак</a:t>
            </a:r>
            <a:r>
              <a:rPr lang="ru-RU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представляла </a:t>
            </a:r>
            <a:r>
              <a:rPr lang="ru-RU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собой </a:t>
            </a:r>
            <a:r>
              <a:rPr lang="ru-RU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огромный по объему </a:t>
            </a:r>
            <a:r>
              <a:rPr lang="ru-RU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агрегат. Назовите её длину, количество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электровакуумных ламп, потребление электроэнергии.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3945" y="2702319"/>
            <a:ext cx="116227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Длина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30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метров,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содержала 18 тысяч электровакуумных ламп и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потребляла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около 150 киловатт электроэнергии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 более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метров, содержала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тысяч электровакуумных ламп и  потребляла около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киловатт электроэнергии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Длина более 30 метров, содержала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тысяч электровакуумных ламп и  потребляла около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киловатт электроэнергии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Длина более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метров, содержала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тысяч электровакуумных ламп и  потребляла около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178 </a:t>
            </a:r>
            <a:r>
              <a:rPr lang="ru-RU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киловатт электроэнергии</a:t>
            </a:r>
          </a:p>
        </p:txBody>
      </p:sp>
    </p:spTree>
    <p:extLst>
      <p:ext uri="{BB962C8B-B14F-4D97-AF65-F5344CB8AC3E}">
        <p14:creationId xmlns:p14="http://schemas.microsoft.com/office/powerpoint/2010/main" val="319411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8235" y="53353"/>
            <a:ext cx="31107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3945" y="1008505"/>
            <a:ext cx="117706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ЭВМ - ENIAC (</a:t>
            </a:r>
            <a:r>
              <a:rPr lang="ru-RU" sz="36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Эниак</a:t>
            </a:r>
            <a:r>
              <a:rPr lang="ru-RU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представляла </a:t>
            </a:r>
            <a:r>
              <a:rPr lang="ru-RU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собой </a:t>
            </a:r>
            <a:r>
              <a:rPr lang="ru-RU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огромный по объему </a:t>
            </a:r>
            <a:r>
              <a:rPr lang="ru-RU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агрегат. Назовите её длину, количество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электровакуумных ламп, потребление электроэнергии.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3945" y="2702319"/>
            <a:ext cx="116227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Длина </a:t>
            </a:r>
            <a:r>
              <a:rPr lang="ru-RU" sz="2400" dirty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30 </a:t>
            </a:r>
            <a:r>
              <a:rPr lang="ru-RU" sz="24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метров, </a:t>
            </a:r>
            <a:r>
              <a:rPr lang="ru-RU" sz="2400" dirty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содержала 18 тысяч электровакуумных ламп и </a:t>
            </a:r>
            <a:r>
              <a:rPr lang="ru-RU" sz="24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потребляла </a:t>
            </a:r>
            <a:r>
              <a:rPr lang="ru-RU" sz="2400" dirty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около 150 киловатт электроэнергии</a:t>
            </a:r>
            <a:r>
              <a:rPr lang="ru-RU" sz="24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 более </a:t>
            </a: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метров, содержала </a:t>
            </a: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тысяч электровакуумных ламп и  потребляла около </a:t>
            </a: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 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киловатт электроэнергии</a:t>
            </a: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Длина более 30 метров, содержала </a:t>
            </a: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 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тысяч электровакуумных ламп и  потребляла около </a:t>
            </a: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киловатт электроэнергии</a:t>
            </a: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Длина более </a:t>
            </a: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метров, содержала </a:t>
            </a: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 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тысяч электровакуумных ламп и  потребляла около </a:t>
            </a:r>
            <a:r>
              <a:rPr lang="ru-RU" sz="2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178 </a:t>
            </a:r>
            <a:r>
              <a:rPr lang="ru-RU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киловатт электроэнергии</a:t>
            </a:r>
          </a:p>
        </p:txBody>
      </p:sp>
    </p:spTree>
    <p:extLst>
      <p:ext uri="{BB962C8B-B14F-4D97-AF65-F5344CB8AC3E}">
        <p14:creationId xmlns:p14="http://schemas.microsoft.com/office/powerpoint/2010/main" val="300437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26130" y="137628"/>
            <a:ext cx="30556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6000" i="1" dirty="0">
                <a:solidFill>
                  <a:srgbClr val="D53DD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dirty="0">
              <a:solidFill>
                <a:srgbClr val="D53DD0">
                  <a:lumMod val="40000"/>
                  <a:lumOff val="6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5495" y="1136688"/>
            <a:ext cx="11712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чём построены электронные вычислительные машины 3-его поколения (70-е годы)?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4448" y="3025153"/>
            <a:ext cx="114344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Построены 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транзисторах</a:t>
            </a:r>
            <a:endParaRPr lang="ru-RU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На 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больших интегральных схем (БИС) и сверх БИС (</a:t>
            </a: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СБИС)</a:t>
            </a:r>
          </a:p>
          <a:p>
            <a:endParaRPr lang="ru-RU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Построены 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интегральных микросхемах (ИС</a:t>
            </a: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 На 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 лампах</a:t>
            </a:r>
            <a:endParaRPr lang="ru-RU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2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26130" y="137628"/>
            <a:ext cx="30556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6000" i="1" dirty="0">
                <a:solidFill>
                  <a:srgbClr val="D53DD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dirty="0">
              <a:solidFill>
                <a:srgbClr val="D53DD0">
                  <a:lumMod val="40000"/>
                  <a:lumOff val="6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5495" y="1136688"/>
            <a:ext cx="11712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чём построены электронные вычислительные машины 3-его поколения (70-е годы)?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4448" y="3025153"/>
            <a:ext cx="114344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Построены </a:t>
            </a:r>
            <a:r>
              <a:rPr lang="ru-RU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транзисторах</a:t>
            </a:r>
            <a:endParaRPr lang="ru-RU" sz="2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На </a:t>
            </a:r>
            <a:r>
              <a:rPr lang="ru-RU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больших интегральных схем (БИС) и сверх БИС (</a:t>
            </a: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СБИС)</a:t>
            </a:r>
          </a:p>
          <a:p>
            <a:endParaRPr lang="ru-RU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Построены </a:t>
            </a:r>
            <a:r>
              <a:rPr lang="ru-RU" sz="2800" dirty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интегральных микросхемах (ИС</a:t>
            </a:r>
            <a:r>
              <a:rPr lang="ru-RU" sz="28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 На </a:t>
            </a:r>
            <a:r>
              <a:rPr lang="ru-RU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 лампах</a:t>
            </a:r>
            <a:endParaRPr lang="ru-RU" sz="2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5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43742" y="164522"/>
            <a:ext cx="30556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6000" i="1" dirty="0">
                <a:solidFill>
                  <a:srgbClr val="D53DD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dirty="0">
              <a:solidFill>
                <a:srgbClr val="D53DD0">
                  <a:lumMod val="40000"/>
                  <a:lumOff val="6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2598" y="1180185"/>
            <a:ext cx="11765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второго поколения ЭВМ стали развиваться языки программирования высокого уровня. Назовите их.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2598" y="3006212"/>
            <a:ext cx="4975786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АЛГОЛ, 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ОРТРАН</a:t>
            </a:r>
            <a:b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КОБОЛ, </a:t>
            </a: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АЛГОЛ</a:t>
            </a:r>
            <a:b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С++, </a:t>
            </a: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КОБОЛ</a:t>
            </a:r>
          </a:p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 ФОРТРАН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АЛГОЛ, КОБОЛ</a:t>
            </a:r>
          </a:p>
        </p:txBody>
      </p:sp>
    </p:spTree>
    <p:extLst>
      <p:ext uri="{BB962C8B-B14F-4D97-AF65-F5344CB8AC3E}">
        <p14:creationId xmlns:p14="http://schemas.microsoft.com/office/powerpoint/2010/main" val="304364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43742" y="164522"/>
            <a:ext cx="30556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6000" i="1" dirty="0">
                <a:solidFill>
                  <a:srgbClr val="D53DD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dirty="0">
              <a:solidFill>
                <a:srgbClr val="D53DD0">
                  <a:lumMod val="40000"/>
                  <a:lumOff val="6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2598" y="1180185"/>
            <a:ext cx="11765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второго поколения ЭВМ стали развиваться языки программирования высокого уровня. Назовите их.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2598" y="3006212"/>
            <a:ext cx="4975786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АЛГОЛ, </a:t>
            </a:r>
            <a:r>
              <a:rPr lang="ru-RU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ru-RU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ОРТРАН</a:t>
            </a:r>
            <a:b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КОБОЛ, </a:t>
            </a:r>
            <a:r>
              <a:rPr 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АЛГОЛ</a:t>
            </a:r>
            <a:b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С++, </a:t>
            </a:r>
            <a:r>
              <a:rPr lang="ru-RU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КОБОЛ</a:t>
            </a:r>
          </a:p>
          <a:p>
            <a: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 ФОРТРАН</a:t>
            </a:r>
            <a:r>
              <a:rPr lang="ru-RU" sz="2800" dirty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АЛГОЛ, КОБОЛ</a:t>
            </a:r>
          </a:p>
        </p:txBody>
      </p:sp>
    </p:spTree>
    <p:extLst>
      <p:ext uri="{BB962C8B-B14F-4D97-AF65-F5344CB8AC3E}">
        <p14:creationId xmlns:p14="http://schemas.microsoft.com/office/powerpoint/2010/main" val="37644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06812" y="110734"/>
            <a:ext cx="30556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6000" i="1" dirty="0">
                <a:solidFill>
                  <a:srgbClr val="D53DD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dirty="0">
              <a:solidFill>
                <a:srgbClr val="D53DD0">
                  <a:lumMod val="40000"/>
                  <a:lumOff val="6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5690" y="1126397"/>
            <a:ext cx="11900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Когда началась мировая 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гонка за создание компьютера пятого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поколения?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2373" y="2297612"/>
            <a:ext cx="1104451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Мировая </a:t>
            </a:r>
            <a:r>
              <a:rPr lang="ru-RU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гонка за создание компьютера пятого поколения началась еще в 1981 </a:t>
            </a:r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</a:p>
          <a:p>
            <a:endParaRPr lang="ru-RU" sz="2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ru-RU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Мировая гонка за создание компьютера пятого поколения началась еще в </a:t>
            </a:r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1982 </a:t>
            </a:r>
            <a:r>
              <a:rPr lang="ru-RU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ru-RU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Мировая гонка за создание компьютера пятого поколения началась еще в </a:t>
            </a:r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1983 </a:t>
            </a:r>
            <a:r>
              <a:rPr lang="ru-RU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ru-RU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Мировая гонка за создание компьютера пятого поколения началась еще в </a:t>
            </a:r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1980 </a:t>
            </a:r>
            <a:r>
              <a:rPr lang="ru-RU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endParaRPr lang="ru-RU" sz="2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06812" y="110734"/>
            <a:ext cx="30556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6000" i="1" dirty="0">
                <a:solidFill>
                  <a:srgbClr val="D53DD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6000" i="1" dirty="0">
              <a:solidFill>
                <a:srgbClr val="D53DD0">
                  <a:lumMod val="40000"/>
                  <a:lumOff val="6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5690" y="1126397"/>
            <a:ext cx="11900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Когда началась мировая 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гонка за создание компьютера пятого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поколения?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2373" y="2297612"/>
            <a:ext cx="1104451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Мировая </a:t>
            </a:r>
            <a:r>
              <a:rPr lang="ru-RU" sz="2600" dirty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гонка за создание компьютера пятого поколения началась еще в 1981 </a:t>
            </a:r>
            <a:r>
              <a:rPr lang="ru-RU" sz="2600" dirty="0" smtClean="0">
                <a:solidFill>
                  <a:srgbClr val="3ECE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</a:p>
          <a:p>
            <a:endParaRPr lang="ru-RU" sz="2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ru-RU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Мировая гонка за создание компьютера пятого поколения началась еще в </a:t>
            </a:r>
            <a: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1982 </a:t>
            </a:r>
            <a:r>
              <a:rPr lang="ru-RU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ru-RU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Мировая гонка за создание компьютера пятого поколения началась еще в </a:t>
            </a:r>
            <a: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1983 </a:t>
            </a:r>
            <a:r>
              <a:rPr lang="ru-RU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ru-RU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Мировая гонка за создание компьютера пятого поколения началась еще в </a:t>
            </a:r>
            <a:r>
              <a:rPr lang="ru-RU" sz="2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1980 </a:t>
            </a:r>
            <a:r>
              <a:rPr lang="ru-RU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endParaRPr lang="ru-RU" sz="26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7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4691" y="1191843"/>
            <a:ext cx="1188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 грамотность предполагает наличие представления о пяти поколениях ЭВМ, которое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получим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ознакомления с данной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презентацией.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говорят о поколениях, то в первую очередь говорят об историческом портрете электронно-вычислительных машин (ЭВМ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фотоальбоме по истечении определенного срока показывают, как изменился во времени один и тот же человек. Точно так же поколения ЭВМ представляют серию портретов вычислительной техники на разных этапах ее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историю развития электронно-вычислительной техники принято делить на поколения. Смены поколений чаще всего были связаны со сменой элементной базы ЭВМ, с прогрессом электронной техники. Это всегда приводило к росту быстродействия и увеличению объема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памяти.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этого, как правило, происходили изменения в архитектуре ЭВМ, расширялся круг задач, решаемых на ЭВМ, менялся способ взаимодействия между пользователем и компьютером.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47309" y="176180"/>
            <a:ext cx="32419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6000" i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0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6469" y="308938"/>
            <a:ext cx="84223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 =)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6" y="1528881"/>
            <a:ext cx="7803776" cy="44074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Прямоугольник 3"/>
          <p:cNvSpPr/>
          <p:nvPr/>
        </p:nvSpPr>
        <p:spPr>
          <a:xfrm>
            <a:off x="7404847" y="6140645"/>
            <a:ext cx="44151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Надеюсь, вы не уснули…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547" y="1015663"/>
            <a:ext cx="778177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вычислительная машина</a:t>
            </a:r>
            <a:r>
              <a:rPr lang="ru-RU" sz="28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(или сокращённо</a:t>
            </a:r>
            <a:r>
              <a:rPr lang="ru-RU" sz="28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ЭВМ</a:t>
            </a:r>
            <a:r>
              <a:rPr lang="ru-RU" sz="28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технических, аппаратных и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средств, предназначенных для автоматической обработки информации, вычислений,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автоматического управления.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основные функциональные элементы (логические, запоминающие, индикационные 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другие)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 на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 элементах. Термин машина означает устройство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выполняющее механические движения. Современные компьютеры не являются машинами, название сохранилось за ними от простых счетных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54353" y="94129"/>
            <a:ext cx="60165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ЭВМ?</a:t>
            </a:r>
            <a:endParaRPr lang="ru-RU" sz="6000" i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631" y="1996602"/>
            <a:ext cx="2469370" cy="25928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4">
                <a:lumMod val="75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2723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728" y="1216375"/>
            <a:ext cx="1207727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ЭВМ первого поколения были ламповыми машинами 50-х годов. Их элементной базой были электровакуумные лампы. Эти ЭВМ были весьма громоздкими сооружениями, содержавшими в себе тысячи ламп, занимавшими иногда сотни квадратных метров территории, потреблявшими электроэнергию в сотни киловатт.</a:t>
            </a:r>
          </a:p>
          <a:p>
            <a:pPr algn="just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 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из первых ЭВМ - ENIAC (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Эниак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представляла 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огромный по объему агрегат длиной более 30 метров. Эта 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содержала 18 тысяч электровакуумных ламп и 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потребляла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150 киловатт электроэнергии.</a:t>
            </a:r>
          </a:p>
          <a:p>
            <a:pPr algn="just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ввода программ и данных применялись перфоленты и перфокарты. Не было монитора, клавиатуры и мышки.</a:t>
            </a:r>
          </a:p>
          <a:p>
            <a:pPr algn="just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эти машины, главным образом, для инженерных 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научных расчетов, не связанных с переработкой больших объемов 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1949 году в США был создан первый полупроводниковый прибор, 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заменяющий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электронную лампу. Он получил название транзистор.</a:t>
            </a:r>
            <a:endParaRPr lang="ru-RU" sz="23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75013" y="200712"/>
            <a:ext cx="7974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ЭВМ первого поколения</a:t>
            </a:r>
            <a:endParaRPr lang="ru-RU" sz="6000" i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0" y="4625789"/>
            <a:ext cx="3036032" cy="1535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1">
                <a:lumMod val="5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0" y="2493724"/>
            <a:ext cx="2911197" cy="13858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57944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88973" y="178406"/>
            <a:ext cx="81917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ЭВМ второго поколения</a:t>
            </a:r>
            <a:endParaRPr lang="ru-RU" sz="6000" i="1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6883" y="1194069"/>
            <a:ext cx="7803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60-х годах транзисторы стали элементной базой для ЭВМ второго поколения. Машины стали компактнее, надежнее, менее энергоемкими. Возросло быстродействие и объем внутренней памяти. Большое развитие получили устройства внешней (магнитной) памяти: магнитные барабаны, накопители на магнитных лентах.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этот период стали развиваться языки программирования высокого уровня: ФОРТРАН, АЛГОЛ, КОБОЛ.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программы перестало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зависеть от конкретной модели машины, сделалось проще, понятнее, доступнее.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1959 г. был изобретен метод, позволивший создавать на одной пластине и транзисторы, и все необходимые соединения между ними. Полученные таким образом схемы стали называться интегральными схемами или чипами. Изобретение интегральных схем послужило основой для дальнейшей миниатюризации компьютеров.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количество транзисторов, которое удавалось разместить на единицу площади интегральной схемы, увеличивалось приблизительно вдвое каждый год.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718" y="1559859"/>
            <a:ext cx="3848718" cy="17618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00" y="3848871"/>
            <a:ext cx="3508471" cy="26313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B05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44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6831" y="124616"/>
            <a:ext cx="86074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ЭВМ третьего поколения</a:t>
            </a:r>
            <a:endParaRPr lang="ru-RU" sz="6000" i="1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540" y="970726"/>
            <a:ext cx="896090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Третье поколение ЭВМ создавалось на новой элементной базе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интегральных схемах (ИС).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ЭВМ третьего поколения начали производиться во второй половине 60-х годов, когда американская фирма IBM приступила к выпуску системы машин IBM-360. Немного позднее появились машины серии IBM-370.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Советском Союзе в 70-х годах начался выпуск машин серии ЕС ЭВМ (Единая система ЭВМ) по образцу IBM 360/370. Скорость работы наиболее мощных моделей ЭВМ достигла уже нескольких миллионов операций в секунду. На машинах третьего поколения появился новый тип внешних запоминающих устройств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магнитные диски.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Успехи в развитии электроники привели к созданию больших интегральных схем (БИС), где в одном кристалле размещалось несколько десятков тысяч электрических элементов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1971 году американская фирма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объявила о создании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микропроцессора. Это событие стало революционным в электронике.</a:t>
            </a:r>
          </a:p>
          <a:p>
            <a:pPr algn="just"/>
            <a:r>
              <a:rPr lang="ru-RU" sz="20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Микропроцессор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миниатюрный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мозг, работающий по программе, заложенной в его память.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Соединив микропроцессор с устройствами ввода-вывода и внешней памяти,  получили новый тип компьютера: микро-ЭВМ.</a:t>
            </a:r>
          </a:p>
          <a:p>
            <a:pPr algn="just"/>
            <a:endParaRPr lang="ru-RU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087" y="1250575"/>
            <a:ext cx="2598160" cy="25952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5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87" y="4148446"/>
            <a:ext cx="2968760" cy="24126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>
                <a:lumMod val="75000"/>
                <a:lumOff val="2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436834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1742" y="124617"/>
            <a:ext cx="940802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ЭВМ четвертого поколения</a:t>
            </a:r>
          </a:p>
          <a:p>
            <a:endParaRPr lang="ru-RU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3094" y="1002809"/>
            <a:ext cx="67683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Микро-ЭВМ относится к машинам четвертого поколения. Наибольшее распространение получили персональные компьютеры (ПК). Их появление связано с именами двух американских специалистов: 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Стива Джобса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Стива Возняка. В 1976 году на свет появился их первый серийный ПК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Apple-1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1977 году -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Apple-2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с 1980 года «законодателем мод» на рынке ПК становится американская фирма IBM. Ее архитектура стала фактически международным стандартом на профессиональные ПК. Машины этой серии получили название IBM PC (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Появление и распространение ПК по своему значению для общественного развития сопоставимо с появлением книгопечатания.</a:t>
            </a:r>
          </a:p>
          <a:p>
            <a:pPr algn="just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развитием этого типа машин появилось понятие «информационные технологии», без которых невозможно обойтись в большинстве областей деятельности человека. Появилась новая дисциплина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информатика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42" y="4179010"/>
            <a:ext cx="4208929" cy="23675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4">
                <a:lumMod val="5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55" y="1241649"/>
            <a:ext cx="4304289" cy="25576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1">
                <a:lumMod val="8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71357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79668" y="138064"/>
            <a:ext cx="78438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ЭВМ пятого поколения</a:t>
            </a:r>
            <a:endParaRPr lang="ru-RU" sz="6000" i="1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9987" y="997367"/>
            <a:ext cx="840889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будут основаны на принципиально новой элементной базе. Основным их качеством должен быть высокий интеллектуальный уровень, в частности, распознавание речи, образов. Это требует перехода от традиционной фон-неймановской 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 компьютера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 архитектурам, учитывающим требования задач создания искусственного интеллекта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Пятое поколение ЭВМ строится по принципу человеческого мозга, управляется голосом. Соответственно, предполагается применение принципиально новых технологий. Огромные усилия были предприняты Японией в разработке компьютера 5-го поколения с искусственным интеллектом, но успеха они пока не добились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Фирма IBM тоже не намерена сдавать свои позиции мирового лидера, например, Японии. Мировая гонка за создание компьютера пятого поколения началась еще в 1981 году. С тех пор еще никто не достиг финиша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13" y="1425387"/>
            <a:ext cx="3154837" cy="21024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3">
                <a:lumMod val="5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547" y="4104098"/>
            <a:ext cx="3252804" cy="23235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70C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79639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118" y="1145722"/>
            <a:ext cx="116361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для компьютерной грамотности необходимо понимать, что на данный момент создано четыре поколения ЭВМ: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1-ое поколение: 1946 г. создание машины ЭНИАК на электронных лампах.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2-ое поколение: 60-е годы. ЭВМ построены на транзисторах.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поколение: 70-е годы. ЭВМ построены на интегральных микросхемах (ИС).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4-ое поколение: Начало создаваться с 1971 г. с изобретением микропроцессора (МП). Построены на основе больших интегральных схем (БИС) и сверх БИС (СБИС).</a:t>
            </a:r>
            <a:endParaRPr lang="ru-RU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38917" y="130059"/>
            <a:ext cx="2519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6000" b="0" i="1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58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730</Words>
  <Application>Microsoft Office PowerPoint</Application>
  <PresentationFormat>Широкоэкранный</PresentationFormat>
  <Paragraphs>107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Helvetica Neue</vt:lpstr>
      <vt:lpstr>Times New Roman</vt:lpstr>
      <vt:lpstr>Wingdings 3</vt:lpstr>
      <vt:lpstr>Ион</vt:lpstr>
      <vt:lpstr>Выполняла ученица МАДК ИМ. А. А. Николаева Группы 1ИП1  Абрамова Александра Анатольевна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</dc:creator>
  <cp:lastModifiedBy>Александра</cp:lastModifiedBy>
  <cp:revision>15</cp:revision>
  <dcterms:created xsi:type="dcterms:W3CDTF">2022-11-16T16:12:20Z</dcterms:created>
  <dcterms:modified xsi:type="dcterms:W3CDTF">2022-11-16T18:20:55Z</dcterms:modified>
</cp:coreProperties>
</file>