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9" r:id="rId13"/>
    <p:sldId id="265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21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1" autoAdjust="0"/>
    <p:restoredTop sz="94660"/>
  </p:normalViewPr>
  <p:slideViewPr>
    <p:cSldViewPr snapToGrid="0">
      <p:cViewPr varScale="1">
        <p:scale>
          <a:sx n="69" d="100"/>
          <a:sy n="69" d="100"/>
        </p:scale>
        <p:origin x="8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D663DB-50F5-47C5-ADF7-EA2BDA4AC01E}" type="doc">
      <dgm:prSet loTypeId="urn:microsoft.com/office/officeart/2005/8/layout/vList2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D92EB34-C669-4705-BCFE-6B2FBDFBF3BA}">
      <dgm:prSet custT="1"/>
      <dgm:spPr/>
      <dgm:t>
        <a:bodyPr/>
        <a:lstStyle/>
        <a:p>
          <a:pPr algn="ctr" rtl="0"/>
          <a:r>
            <a:rPr lang="ru-RU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rPr>
            <a:t>Lempel–Ziv–Welch (LZW) - универсальный алгоритм сжатия данных без потерь, который был создан Абрахамом Лемпелем, Джейкобом Зивом и Терри Уэлчем. Алгоритм был опубликован Уэлчем в 1984 году как улучшенная реализация алгоритма</a:t>
          </a:r>
          <a:r>
            <a: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rPr>
            <a:t> LZ78</a:t>
          </a:r>
          <a:r>
            <a:rPr lang="ru-RU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rPr>
            <a:t>, опубликованного Лемпелем и Зивом в 1978 году. Алгоритм прост в реализации и обладает потенциалом для очень высокой пропускной способности в аппаратных реализациях. Это алгоритм широко используемой утилиты сжатия файлов </a:t>
          </a:r>
          <a:r>
            <a: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rPr>
            <a:t>Unix</a:t>
          </a:r>
          <a:r>
            <a:rPr lang="ru-RU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rPr>
            <a:t> compress, а так же используется в формате изображений GIF.</a:t>
          </a:r>
          <a:endParaRPr lang="ru-RU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cs typeface="Times New Roman" panose="02020603050405020304" pitchFamily="18" charset="0"/>
          </a:endParaRPr>
        </a:p>
      </dgm:t>
    </dgm:pt>
    <dgm:pt modelId="{A17E300E-877F-4B4A-92D6-2AFD4370DC14}" type="parTrans" cxnId="{90D333AB-3455-4992-AD52-F6DECA816D36}">
      <dgm:prSet/>
      <dgm:spPr/>
      <dgm:t>
        <a:bodyPr/>
        <a:lstStyle/>
        <a:p>
          <a:endParaRPr lang="ru-RU"/>
        </a:p>
      </dgm:t>
    </dgm:pt>
    <dgm:pt modelId="{FF5C1C26-45CF-4B8D-9D55-DADDC234111E}" type="sibTrans" cxnId="{90D333AB-3455-4992-AD52-F6DECA816D36}">
      <dgm:prSet/>
      <dgm:spPr/>
      <dgm:t>
        <a:bodyPr/>
        <a:lstStyle/>
        <a:p>
          <a:endParaRPr lang="ru-RU"/>
        </a:p>
      </dgm:t>
    </dgm:pt>
    <dgm:pt modelId="{30FD7C85-700F-4E04-8217-F82B07E25AEB}" type="pres">
      <dgm:prSet presAssocID="{5BD663DB-50F5-47C5-ADF7-EA2BDA4AC01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776AFAF-F9A4-4C4A-956E-08E741BA5FFD}" type="pres">
      <dgm:prSet presAssocID="{AD92EB34-C669-4705-BCFE-6B2FBDFBF3BA}" presName="parentText" presStyleLbl="node1" presStyleIdx="0" presStyleCnt="1" custScaleY="113287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0D333AB-3455-4992-AD52-F6DECA816D36}" srcId="{5BD663DB-50F5-47C5-ADF7-EA2BDA4AC01E}" destId="{AD92EB34-C669-4705-BCFE-6B2FBDFBF3BA}" srcOrd="0" destOrd="0" parTransId="{A17E300E-877F-4B4A-92D6-2AFD4370DC14}" sibTransId="{FF5C1C26-45CF-4B8D-9D55-DADDC234111E}"/>
    <dgm:cxn modelId="{D0627B53-1025-4EB4-B108-32421384091F}" type="presOf" srcId="{AD92EB34-C669-4705-BCFE-6B2FBDFBF3BA}" destId="{7776AFAF-F9A4-4C4A-956E-08E741BA5FFD}" srcOrd="0" destOrd="0" presId="urn:microsoft.com/office/officeart/2005/8/layout/vList2"/>
    <dgm:cxn modelId="{8C2154B9-905B-4AF1-8837-07575AEE4165}" type="presOf" srcId="{5BD663DB-50F5-47C5-ADF7-EA2BDA4AC01E}" destId="{30FD7C85-700F-4E04-8217-F82B07E25AEB}" srcOrd="0" destOrd="0" presId="urn:microsoft.com/office/officeart/2005/8/layout/vList2"/>
    <dgm:cxn modelId="{439C77A1-953A-4002-B2F1-CCF963C0C6FB}" type="presParOf" srcId="{30FD7C85-700F-4E04-8217-F82B07E25AEB}" destId="{7776AFAF-F9A4-4C4A-956E-08E741BA5F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531DCF-F118-42D3-A7C4-2F1647F0067C}" type="doc">
      <dgm:prSet loTypeId="urn:microsoft.com/office/officeart/2005/8/layout/vList2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224AEB8-F055-429F-B4A3-03875D986699}">
      <dgm:prSet custT="1"/>
      <dgm:spPr/>
      <dgm:t>
        <a:bodyPr/>
        <a:lstStyle/>
        <a:p>
          <a:pPr algn="ctr" rtl="0"/>
          <a:r>
            <a:rPr lang="ru-RU" sz="2000" b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rPr>
            <a:t>Методы Лемпеля-Зива - группа алгоритмов сжатия объединенная общей идеей: поиск повторов фрагментов текста в данных и замена повторов ссылкой (кодом) на первое (или предыдущее) вхождение этого фрагмента в данные. Отличаются друг от друга методом поиска фрагментов и методом генерации ссылок(кодов).</a:t>
          </a:r>
          <a:endParaRPr lang="ru-RU" sz="2000" b="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cs typeface="Times New Roman" panose="02020603050405020304" pitchFamily="18" charset="0"/>
          </a:endParaRPr>
        </a:p>
      </dgm:t>
    </dgm:pt>
    <dgm:pt modelId="{00E4C0EF-2430-403B-BAE0-5838624314AD}" type="parTrans" cxnId="{EEDAE2EF-342F-47D7-9248-2BE7AF6587F1}">
      <dgm:prSet/>
      <dgm:spPr/>
      <dgm:t>
        <a:bodyPr/>
        <a:lstStyle/>
        <a:p>
          <a:endParaRPr lang="ru-RU"/>
        </a:p>
      </dgm:t>
    </dgm:pt>
    <dgm:pt modelId="{B0070C73-A36D-4FE3-841D-D8156F91C542}" type="sibTrans" cxnId="{EEDAE2EF-342F-47D7-9248-2BE7AF6587F1}">
      <dgm:prSet/>
      <dgm:spPr/>
      <dgm:t>
        <a:bodyPr/>
        <a:lstStyle/>
        <a:p>
          <a:endParaRPr lang="ru-RU"/>
        </a:p>
      </dgm:t>
    </dgm:pt>
    <dgm:pt modelId="{5A0B2C91-6912-4544-B28A-EEB1067E0446}" type="pres">
      <dgm:prSet presAssocID="{A7531DCF-F118-42D3-A7C4-2F1647F0067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337E1F3-217C-416B-A88D-7198545A3241}" type="pres">
      <dgm:prSet presAssocID="{5224AEB8-F055-429F-B4A3-03875D986699}" presName="parentText" presStyleLbl="node1" presStyleIdx="0" presStyleCnt="1" custScaleY="1049197" custLinFactNeighborX="1294" custLinFactNeighborY="2833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EDAE2EF-342F-47D7-9248-2BE7AF6587F1}" srcId="{A7531DCF-F118-42D3-A7C4-2F1647F0067C}" destId="{5224AEB8-F055-429F-B4A3-03875D986699}" srcOrd="0" destOrd="0" parTransId="{00E4C0EF-2430-403B-BAE0-5838624314AD}" sibTransId="{B0070C73-A36D-4FE3-841D-D8156F91C542}"/>
    <dgm:cxn modelId="{9E1E1010-BAFC-407E-BA42-8927F08FA3C7}" type="presOf" srcId="{5224AEB8-F055-429F-B4A3-03875D986699}" destId="{3337E1F3-217C-416B-A88D-7198545A3241}" srcOrd="0" destOrd="0" presId="urn:microsoft.com/office/officeart/2005/8/layout/vList2"/>
    <dgm:cxn modelId="{CBBF63D0-D250-4BBB-BAE3-1FBCA399D623}" type="presOf" srcId="{A7531DCF-F118-42D3-A7C4-2F1647F0067C}" destId="{5A0B2C91-6912-4544-B28A-EEB1067E0446}" srcOrd="0" destOrd="0" presId="urn:microsoft.com/office/officeart/2005/8/layout/vList2"/>
    <dgm:cxn modelId="{0165415D-740B-43F6-BEAC-73FE94C3E580}" type="presParOf" srcId="{5A0B2C91-6912-4544-B28A-EEB1067E0446}" destId="{3337E1F3-217C-416B-A88D-7198545A324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578A5C-BC3D-4C9B-9097-A08019BDEECB}" type="doc">
      <dgm:prSet loTypeId="urn:microsoft.com/office/officeart/2005/8/layout/vList2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F2155E3-C6F1-4697-A3C5-3555E6C1B9E8}">
      <dgm:prSet custT="1"/>
      <dgm:spPr/>
      <dgm:t>
        <a:bodyPr/>
        <a:lstStyle/>
        <a:p>
          <a:pPr algn="ctr" rtl="0"/>
          <a:r>
            <a:rPr lang="ru-RU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Процесс сжатия выглядит следующим образом. Последовательно считываются символы входного потока и происходит проверка, существует ли в созданной таблице строк такая строка. Если такая строка существует, считывается следующий символ, а если строка не существует, в поток заносится код для предыдущей найденной строки, строка заносится в таблицу, а поиск начинается снова.</a:t>
          </a:r>
          <a:endParaRPr lang="ru-RU" sz="2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B102F97-65F6-4170-A9A7-C724B85B80E4}" type="parTrans" cxnId="{B0048C11-D074-4F4C-A55D-CCC839524140}">
      <dgm:prSet/>
      <dgm:spPr/>
      <dgm:t>
        <a:bodyPr/>
        <a:lstStyle/>
        <a:p>
          <a:endParaRPr lang="ru-RU"/>
        </a:p>
      </dgm:t>
    </dgm:pt>
    <dgm:pt modelId="{B202E2DE-EF75-44B7-AC0F-71BE8A8A9F53}" type="sibTrans" cxnId="{B0048C11-D074-4F4C-A55D-CCC839524140}">
      <dgm:prSet/>
      <dgm:spPr/>
      <dgm:t>
        <a:bodyPr/>
        <a:lstStyle/>
        <a:p>
          <a:endParaRPr lang="ru-RU"/>
        </a:p>
      </dgm:t>
    </dgm:pt>
    <dgm:pt modelId="{100A549F-5FE8-4246-BECF-9AACB61C21D7}" type="pres">
      <dgm:prSet presAssocID="{4B578A5C-BC3D-4C9B-9097-A08019BDEEC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DC932C4-E48B-47DF-B2B7-E3D1FF6B1523}" type="pres">
      <dgm:prSet presAssocID="{8F2155E3-C6F1-4697-A3C5-3555E6C1B9E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08ED080-ED96-4793-9FB9-537EA50F8FCD}" type="presOf" srcId="{4B578A5C-BC3D-4C9B-9097-A08019BDEECB}" destId="{100A549F-5FE8-4246-BECF-9AACB61C21D7}" srcOrd="0" destOrd="0" presId="urn:microsoft.com/office/officeart/2005/8/layout/vList2"/>
    <dgm:cxn modelId="{B0048C11-D074-4F4C-A55D-CCC839524140}" srcId="{4B578A5C-BC3D-4C9B-9097-A08019BDEECB}" destId="{8F2155E3-C6F1-4697-A3C5-3555E6C1B9E8}" srcOrd="0" destOrd="0" parTransId="{DB102F97-65F6-4170-A9A7-C724B85B80E4}" sibTransId="{B202E2DE-EF75-44B7-AC0F-71BE8A8A9F53}"/>
    <dgm:cxn modelId="{079571A6-6062-456C-886C-77CF147814D6}" type="presOf" srcId="{8F2155E3-C6F1-4697-A3C5-3555E6C1B9E8}" destId="{5DC932C4-E48B-47DF-B2B7-E3D1FF6B1523}" srcOrd="0" destOrd="0" presId="urn:microsoft.com/office/officeart/2005/8/layout/vList2"/>
    <dgm:cxn modelId="{F67B3CD3-8997-4097-BF9D-75A156F9D844}" type="presParOf" srcId="{100A549F-5FE8-4246-BECF-9AACB61C21D7}" destId="{5DC932C4-E48B-47DF-B2B7-E3D1FF6B152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4AEE74-6BD2-48C4-AE31-32CFD09241E9}" type="doc">
      <dgm:prSet loTypeId="urn:microsoft.com/office/officeart/2005/8/layout/vList2" loCatId="list" qsTypeId="urn:microsoft.com/office/officeart/2005/8/quickstyle/3d4" qsCatId="3D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8CC4BA73-729B-4B2F-AD2B-DF092F9F058F}">
      <dgm:prSet/>
      <dgm:spPr/>
      <dgm:t>
        <a:bodyPr/>
        <a:lstStyle/>
        <a:p>
          <a:pPr algn="ctr" rtl="0"/>
          <a:r>
            <a:rPr lang="ru-R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Например, если сжимают байтовые данные (текст), то строк в таблице окажется 256 (от «0» до «255»). Если используется 10-битный код, то под коды для строк остаются значения в диапазоне от 256 до 1023. Новые строки формируют таблицу последовательно, т. е. можно считать индекс строки ее кодом.</a:t>
          </a:r>
          <a:endParaRPr lang="ru-RU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B13EAD7-13A4-4D67-9055-2E2A8E972DEC}" type="parTrans" cxnId="{83F3C4AA-9FFB-4F15-9393-CA3B0790376E}">
      <dgm:prSet/>
      <dgm:spPr/>
      <dgm:t>
        <a:bodyPr/>
        <a:lstStyle/>
        <a:p>
          <a:endParaRPr lang="ru-RU"/>
        </a:p>
      </dgm:t>
    </dgm:pt>
    <dgm:pt modelId="{76A0870E-AECA-4FD3-80FC-EE9B7614DBA0}" type="sibTrans" cxnId="{83F3C4AA-9FFB-4F15-9393-CA3B0790376E}">
      <dgm:prSet/>
      <dgm:spPr/>
      <dgm:t>
        <a:bodyPr/>
        <a:lstStyle/>
        <a:p>
          <a:endParaRPr lang="ru-RU"/>
        </a:p>
      </dgm:t>
    </dgm:pt>
    <dgm:pt modelId="{B97206C6-8C6A-4921-8D6D-0A9443C7F477}" type="pres">
      <dgm:prSet presAssocID="{1D4AEE74-6BD2-48C4-AE31-32CFD09241E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5851220-F18C-4201-ABF9-DEC870E95A47}" type="pres">
      <dgm:prSet presAssocID="{8CC4BA73-729B-4B2F-AD2B-DF092F9F058F}" presName="parentText" presStyleLbl="node1" presStyleIdx="0" presStyleCnt="1" custLinFactNeighborX="-519" custLinFactNeighborY="266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ABDAF47-EB3C-4057-9D40-0D01A89A04B9}" type="presOf" srcId="{1D4AEE74-6BD2-48C4-AE31-32CFD09241E9}" destId="{B97206C6-8C6A-4921-8D6D-0A9443C7F477}" srcOrd="0" destOrd="0" presId="urn:microsoft.com/office/officeart/2005/8/layout/vList2"/>
    <dgm:cxn modelId="{83F3C4AA-9FFB-4F15-9393-CA3B0790376E}" srcId="{1D4AEE74-6BD2-48C4-AE31-32CFD09241E9}" destId="{8CC4BA73-729B-4B2F-AD2B-DF092F9F058F}" srcOrd="0" destOrd="0" parTransId="{CB13EAD7-13A4-4D67-9055-2E2A8E972DEC}" sibTransId="{76A0870E-AECA-4FD3-80FC-EE9B7614DBA0}"/>
    <dgm:cxn modelId="{97A7D176-B937-4B39-AB04-9D6D62A121CD}" type="presOf" srcId="{8CC4BA73-729B-4B2F-AD2B-DF092F9F058F}" destId="{C5851220-F18C-4201-ABF9-DEC870E95A47}" srcOrd="0" destOrd="0" presId="urn:microsoft.com/office/officeart/2005/8/layout/vList2"/>
    <dgm:cxn modelId="{6F10D751-F658-4DB6-90C9-45F19BFE84DC}" type="presParOf" srcId="{B97206C6-8C6A-4921-8D6D-0A9443C7F477}" destId="{C5851220-F18C-4201-ABF9-DEC870E95A4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414285B-29AD-45CB-95EF-F4AB2CB9AF0C}" type="doc">
      <dgm:prSet loTypeId="urn:microsoft.com/office/officeart/2005/8/layout/hierarchy4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0DFEF93-3B12-41E6-9ECA-6BEEB314273F}">
      <dgm:prSet/>
      <dgm:spPr/>
      <dgm:t>
        <a:bodyPr/>
        <a:lstStyle/>
        <a:p>
          <a:pPr rtl="0"/>
          <a:r>
            <a:rPr lang="ru-RU" dirty="0" smtClean="0"/>
            <a:t>В итоге мы получили:</a:t>
          </a:r>
          <a:endParaRPr lang="ru-RU" dirty="0"/>
        </a:p>
      </dgm:t>
    </dgm:pt>
    <dgm:pt modelId="{F9E738E6-129D-4A19-8712-73D2373D89FD}" type="parTrans" cxnId="{71D4979A-2185-4823-A047-D4338525DEE7}">
      <dgm:prSet/>
      <dgm:spPr/>
      <dgm:t>
        <a:bodyPr/>
        <a:lstStyle/>
        <a:p>
          <a:endParaRPr lang="ru-RU"/>
        </a:p>
      </dgm:t>
    </dgm:pt>
    <dgm:pt modelId="{36980B3E-EF17-45C1-A93E-92D7F6600F26}" type="sibTrans" cxnId="{71D4979A-2185-4823-A047-D4338525DEE7}">
      <dgm:prSet/>
      <dgm:spPr/>
      <dgm:t>
        <a:bodyPr/>
        <a:lstStyle/>
        <a:p>
          <a:endParaRPr lang="ru-RU"/>
        </a:p>
      </dgm:t>
    </dgm:pt>
    <dgm:pt modelId="{21954B55-2146-4F05-93B1-DF0E78629AF7}">
      <dgm:prSet/>
      <dgm:spPr/>
      <dgm:t>
        <a:bodyPr/>
        <a:lstStyle/>
        <a:p>
          <a:pPr rtl="0"/>
          <a:r>
            <a:rPr lang="ru-RU" dirty="0" smtClean="0"/>
            <a:t>Закодированное послание в виде цифр, которое меньше буквенного на несколько бит (в некоторых случаях бывает больше, а в других, наоборот, меньше)</a:t>
          </a:r>
          <a:endParaRPr lang="ru-RU" dirty="0"/>
        </a:p>
      </dgm:t>
    </dgm:pt>
    <dgm:pt modelId="{BF400503-9835-4A48-9279-71DB0F9C784C}" type="parTrans" cxnId="{1F7315A3-82EE-4DAA-BBE9-81A4FBB7283D}">
      <dgm:prSet/>
      <dgm:spPr/>
      <dgm:t>
        <a:bodyPr/>
        <a:lstStyle/>
        <a:p>
          <a:endParaRPr lang="ru-RU"/>
        </a:p>
      </dgm:t>
    </dgm:pt>
    <dgm:pt modelId="{05638FA9-EA1D-4DC1-B41C-E0D0D70494C5}" type="sibTrans" cxnId="{1F7315A3-82EE-4DAA-BBE9-81A4FBB7283D}">
      <dgm:prSet/>
      <dgm:spPr/>
      <dgm:t>
        <a:bodyPr/>
        <a:lstStyle/>
        <a:p>
          <a:endParaRPr lang="ru-RU"/>
        </a:p>
      </dgm:t>
    </dgm:pt>
    <dgm:pt modelId="{4520DD18-CACF-4C0B-898D-DB130E4C3789}">
      <dgm:prSet/>
      <dgm:spPr/>
      <dgm:t>
        <a:bodyPr/>
        <a:lstStyle/>
        <a:p>
          <a:pPr rtl="0"/>
          <a:r>
            <a:rPr lang="ru-RU" dirty="0" smtClean="0"/>
            <a:t>Таблицу с основными строками и кодами, но и дополнительными, которые мы самостоятельно создали, исходя из послания.</a:t>
          </a:r>
          <a:endParaRPr lang="ru-RU" dirty="0"/>
        </a:p>
      </dgm:t>
    </dgm:pt>
    <dgm:pt modelId="{01F38A18-E86B-4E9B-9DA4-0202479F729C}" type="parTrans" cxnId="{A4195A64-E59C-4CEA-8E34-35B183B0157D}">
      <dgm:prSet/>
      <dgm:spPr/>
      <dgm:t>
        <a:bodyPr/>
        <a:lstStyle/>
        <a:p>
          <a:endParaRPr lang="ru-RU"/>
        </a:p>
      </dgm:t>
    </dgm:pt>
    <dgm:pt modelId="{2A09C4C4-CCDE-49E1-A34B-564E3A8D9082}" type="sibTrans" cxnId="{A4195A64-E59C-4CEA-8E34-35B183B0157D}">
      <dgm:prSet/>
      <dgm:spPr/>
      <dgm:t>
        <a:bodyPr/>
        <a:lstStyle/>
        <a:p>
          <a:endParaRPr lang="ru-RU"/>
        </a:p>
      </dgm:t>
    </dgm:pt>
    <dgm:pt modelId="{CB9CEE4C-D094-46CA-9454-DD288A0D1C54}" type="pres">
      <dgm:prSet presAssocID="{8414285B-29AD-45CB-95EF-F4AB2CB9AF0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DD3EAC84-9AB3-4914-84AE-3C5EB451AFD7}" type="pres">
      <dgm:prSet presAssocID="{C0DFEF93-3B12-41E6-9ECA-6BEEB314273F}" presName="vertOne" presStyleCnt="0"/>
      <dgm:spPr/>
    </dgm:pt>
    <dgm:pt modelId="{A8A5DF4D-40F3-4393-9064-321473D9C18D}" type="pres">
      <dgm:prSet presAssocID="{C0DFEF93-3B12-41E6-9ECA-6BEEB314273F}" presName="txOne" presStyleLbl="node0" presStyleIdx="0" presStyleCnt="1" custScaleY="3160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9761591-7562-4FA9-9CF6-75AE8FF4632B}" type="pres">
      <dgm:prSet presAssocID="{C0DFEF93-3B12-41E6-9ECA-6BEEB314273F}" presName="parTransOne" presStyleCnt="0"/>
      <dgm:spPr/>
    </dgm:pt>
    <dgm:pt modelId="{D6742F5E-B640-4EBC-9D4F-95A3112F66D9}" type="pres">
      <dgm:prSet presAssocID="{C0DFEF93-3B12-41E6-9ECA-6BEEB314273F}" presName="horzOne" presStyleCnt="0"/>
      <dgm:spPr/>
    </dgm:pt>
    <dgm:pt modelId="{E9E1CB40-6051-4833-997B-ACA3FC63AD6C}" type="pres">
      <dgm:prSet presAssocID="{21954B55-2146-4F05-93B1-DF0E78629AF7}" presName="vertTwo" presStyleCnt="0"/>
      <dgm:spPr/>
    </dgm:pt>
    <dgm:pt modelId="{73D979BF-F779-413D-AA1B-F998713D833D}" type="pres">
      <dgm:prSet presAssocID="{21954B55-2146-4F05-93B1-DF0E78629AF7}" presName="txTwo" presStyleLbl="node2" presStyleIdx="0" presStyleCnt="2" custScaleY="12524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92ED553-A4E7-45BB-B69B-A0ED724F7908}" type="pres">
      <dgm:prSet presAssocID="{21954B55-2146-4F05-93B1-DF0E78629AF7}" presName="horzTwo" presStyleCnt="0"/>
      <dgm:spPr/>
    </dgm:pt>
    <dgm:pt modelId="{4DC48F95-56A4-4520-9397-378635053912}" type="pres">
      <dgm:prSet presAssocID="{05638FA9-EA1D-4DC1-B41C-E0D0D70494C5}" presName="sibSpaceTwo" presStyleCnt="0"/>
      <dgm:spPr/>
    </dgm:pt>
    <dgm:pt modelId="{B67F51E0-D9B0-4B17-BFCB-D16D6F3D5C3A}" type="pres">
      <dgm:prSet presAssocID="{4520DD18-CACF-4C0B-898D-DB130E4C3789}" presName="vertTwo" presStyleCnt="0"/>
      <dgm:spPr/>
    </dgm:pt>
    <dgm:pt modelId="{A953D559-CABC-497B-86E4-81DD1FE0D673}" type="pres">
      <dgm:prSet presAssocID="{4520DD18-CACF-4C0B-898D-DB130E4C3789}" presName="txTwo" presStyleLbl="node2" presStyleIdx="1" presStyleCnt="2" custScaleY="12527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971D285-4665-4AD7-A178-834CBE7C4B3C}" type="pres">
      <dgm:prSet presAssocID="{4520DD18-CACF-4C0B-898D-DB130E4C3789}" presName="horzTwo" presStyleCnt="0"/>
      <dgm:spPr/>
    </dgm:pt>
  </dgm:ptLst>
  <dgm:cxnLst>
    <dgm:cxn modelId="{9E8529B3-B9FC-4648-A5E1-267F47D9210A}" type="presOf" srcId="{21954B55-2146-4F05-93B1-DF0E78629AF7}" destId="{73D979BF-F779-413D-AA1B-F998713D833D}" srcOrd="0" destOrd="0" presId="urn:microsoft.com/office/officeart/2005/8/layout/hierarchy4"/>
    <dgm:cxn modelId="{71D4979A-2185-4823-A047-D4338525DEE7}" srcId="{8414285B-29AD-45CB-95EF-F4AB2CB9AF0C}" destId="{C0DFEF93-3B12-41E6-9ECA-6BEEB314273F}" srcOrd="0" destOrd="0" parTransId="{F9E738E6-129D-4A19-8712-73D2373D89FD}" sibTransId="{36980B3E-EF17-45C1-A93E-92D7F6600F26}"/>
    <dgm:cxn modelId="{B7CBC74F-5151-46E0-A878-EC129CD44484}" type="presOf" srcId="{8414285B-29AD-45CB-95EF-F4AB2CB9AF0C}" destId="{CB9CEE4C-D094-46CA-9454-DD288A0D1C54}" srcOrd="0" destOrd="0" presId="urn:microsoft.com/office/officeart/2005/8/layout/hierarchy4"/>
    <dgm:cxn modelId="{72907F0A-302A-4751-87F2-141BEF8EFC76}" type="presOf" srcId="{4520DD18-CACF-4C0B-898D-DB130E4C3789}" destId="{A953D559-CABC-497B-86E4-81DD1FE0D673}" srcOrd="0" destOrd="0" presId="urn:microsoft.com/office/officeart/2005/8/layout/hierarchy4"/>
    <dgm:cxn modelId="{01AA59DB-092A-4CBA-8770-7E18956C14C3}" type="presOf" srcId="{C0DFEF93-3B12-41E6-9ECA-6BEEB314273F}" destId="{A8A5DF4D-40F3-4393-9064-321473D9C18D}" srcOrd="0" destOrd="0" presId="urn:microsoft.com/office/officeart/2005/8/layout/hierarchy4"/>
    <dgm:cxn modelId="{1F7315A3-82EE-4DAA-BBE9-81A4FBB7283D}" srcId="{C0DFEF93-3B12-41E6-9ECA-6BEEB314273F}" destId="{21954B55-2146-4F05-93B1-DF0E78629AF7}" srcOrd="0" destOrd="0" parTransId="{BF400503-9835-4A48-9279-71DB0F9C784C}" sibTransId="{05638FA9-EA1D-4DC1-B41C-E0D0D70494C5}"/>
    <dgm:cxn modelId="{A4195A64-E59C-4CEA-8E34-35B183B0157D}" srcId="{C0DFEF93-3B12-41E6-9ECA-6BEEB314273F}" destId="{4520DD18-CACF-4C0B-898D-DB130E4C3789}" srcOrd="1" destOrd="0" parTransId="{01F38A18-E86B-4E9B-9DA4-0202479F729C}" sibTransId="{2A09C4C4-CCDE-49E1-A34B-564E3A8D9082}"/>
    <dgm:cxn modelId="{985EA1F6-2B34-4388-943D-F3478A68A8CE}" type="presParOf" srcId="{CB9CEE4C-D094-46CA-9454-DD288A0D1C54}" destId="{DD3EAC84-9AB3-4914-84AE-3C5EB451AFD7}" srcOrd="0" destOrd="0" presId="urn:microsoft.com/office/officeart/2005/8/layout/hierarchy4"/>
    <dgm:cxn modelId="{48DA3270-722E-4EDE-A254-E5A880CA3CFB}" type="presParOf" srcId="{DD3EAC84-9AB3-4914-84AE-3C5EB451AFD7}" destId="{A8A5DF4D-40F3-4393-9064-321473D9C18D}" srcOrd="0" destOrd="0" presId="urn:microsoft.com/office/officeart/2005/8/layout/hierarchy4"/>
    <dgm:cxn modelId="{F4FC4C1F-8572-4495-82C7-354DE6F93A3F}" type="presParOf" srcId="{DD3EAC84-9AB3-4914-84AE-3C5EB451AFD7}" destId="{89761591-7562-4FA9-9CF6-75AE8FF4632B}" srcOrd="1" destOrd="0" presId="urn:microsoft.com/office/officeart/2005/8/layout/hierarchy4"/>
    <dgm:cxn modelId="{32C9D682-5CF7-4412-BA03-0DE6CA1C4362}" type="presParOf" srcId="{DD3EAC84-9AB3-4914-84AE-3C5EB451AFD7}" destId="{D6742F5E-B640-4EBC-9D4F-95A3112F66D9}" srcOrd="2" destOrd="0" presId="urn:microsoft.com/office/officeart/2005/8/layout/hierarchy4"/>
    <dgm:cxn modelId="{DF55205B-02AF-4567-8EC0-2FB16360B9FE}" type="presParOf" srcId="{D6742F5E-B640-4EBC-9D4F-95A3112F66D9}" destId="{E9E1CB40-6051-4833-997B-ACA3FC63AD6C}" srcOrd="0" destOrd="0" presId="urn:microsoft.com/office/officeart/2005/8/layout/hierarchy4"/>
    <dgm:cxn modelId="{09FDCD02-192C-49F8-8C3E-3D2BB919A632}" type="presParOf" srcId="{E9E1CB40-6051-4833-997B-ACA3FC63AD6C}" destId="{73D979BF-F779-413D-AA1B-F998713D833D}" srcOrd="0" destOrd="0" presId="urn:microsoft.com/office/officeart/2005/8/layout/hierarchy4"/>
    <dgm:cxn modelId="{9115084C-A297-423B-B052-A8DF74DBD1C9}" type="presParOf" srcId="{E9E1CB40-6051-4833-997B-ACA3FC63AD6C}" destId="{A92ED553-A4E7-45BB-B69B-A0ED724F7908}" srcOrd="1" destOrd="0" presId="urn:microsoft.com/office/officeart/2005/8/layout/hierarchy4"/>
    <dgm:cxn modelId="{34996857-29DB-4FE9-A81C-7BB8C5CE73F4}" type="presParOf" srcId="{D6742F5E-B640-4EBC-9D4F-95A3112F66D9}" destId="{4DC48F95-56A4-4520-9397-378635053912}" srcOrd="1" destOrd="0" presId="urn:microsoft.com/office/officeart/2005/8/layout/hierarchy4"/>
    <dgm:cxn modelId="{ADA3EDA2-B952-4DA0-8174-F1B4B54F142F}" type="presParOf" srcId="{D6742F5E-B640-4EBC-9D4F-95A3112F66D9}" destId="{B67F51E0-D9B0-4B17-BFCB-D16D6F3D5C3A}" srcOrd="2" destOrd="0" presId="urn:microsoft.com/office/officeart/2005/8/layout/hierarchy4"/>
    <dgm:cxn modelId="{40E064FD-2795-4EA3-A4E1-FDF37E7A95EB}" type="presParOf" srcId="{B67F51E0-D9B0-4B17-BFCB-D16D6F3D5C3A}" destId="{A953D559-CABC-497B-86E4-81DD1FE0D673}" srcOrd="0" destOrd="0" presId="urn:microsoft.com/office/officeart/2005/8/layout/hierarchy4"/>
    <dgm:cxn modelId="{EB4D0393-FDEC-460B-B6C0-15F609F9E293}" type="presParOf" srcId="{B67F51E0-D9B0-4B17-BFCB-D16D6F3D5C3A}" destId="{E971D285-4665-4AD7-A178-834CBE7C4B3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6AFAF-F9A4-4C4A-956E-08E741BA5FFD}">
      <dsp:nvSpPr>
        <dsp:cNvPr id="0" name=""/>
        <dsp:cNvSpPr/>
      </dsp:nvSpPr>
      <dsp:spPr>
        <a:xfrm>
          <a:off x="0" y="137107"/>
          <a:ext cx="5860472" cy="54290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rPr>
            <a:t>Lempel–Ziv–Welch (LZW) - универсальный алгоритм сжатия данных без потерь, который был создан Абрахамом Лемпелем, Джейкобом Зивом и Терри Уэлчем. Алгоритм был опубликован Уэлчем в 1984 году как улучшенная реализация алгоритма</a:t>
          </a:r>
          <a:r>
            <a:rPr lang="en-US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rPr>
            <a:t> LZ78</a:t>
          </a:r>
          <a:r>
            <a:rPr lang="ru-RU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rPr>
            <a:t>, опубликованного Лемпелем и Зивом в 1978 году. Алгоритм прост в реализации и обладает потенциалом для очень высокой пропускной способности в аппаратных реализациях. Это алгоритм широко используемой утилиты сжатия файлов </a:t>
          </a:r>
          <a:r>
            <a:rPr lang="en-US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rPr>
            <a:t>Unix</a:t>
          </a:r>
          <a:r>
            <a:rPr lang="ru-RU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rPr>
            <a:t> compress, а так же используется в формате изображений GIF.</a:t>
          </a:r>
          <a:endParaRPr lang="ru-RU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cs typeface="Times New Roman" panose="02020603050405020304" pitchFamily="18" charset="0"/>
          </a:endParaRPr>
        </a:p>
      </dsp:txBody>
      <dsp:txXfrm>
        <a:off x="265025" y="402132"/>
        <a:ext cx="5330422" cy="48990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7E1F3-217C-416B-A88D-7198545A3241}">
      <dsp:nvSpPr>
        <dsp:cNvPr id="0" name=""/>
        <dsp:cNvSpPr/>
      </dsp:nvSpPr>
      <dsp:spPr>
        <a:xfrm>
          <a:off x="0" y="268329"/>
          <a:ext cx="4281055" cy="42922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rPr>
            <a:t>Методы Лемпеля-Зива - группа алгоритмов сжатия объединенная общей идеей: поиск повторов фрагментов текста в данных и замена повторов ссылкой (кодом) на первое (или предыдущее) вхождение этого фрагмента в данные. Отличаются друг от друга методом поиска фрагментов и методом генерации ссылок(кодов).</a:t>
          </a:r>
          <a:endParaRPr lang="ru-RU" sz="2000" b="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cs typeface="Times New Roman" panose="02020603050405020304" pitchFamily="18" charset="0"/>
          </a:endParaRPr>
        </a:p>
      </dsp:txBody>
      <dsp:txXfrm>
        <a:off x="208984" y="477313"/>
        <a:ext cx="3863087" cy="38742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C932C4-E48B-47DF-B2B7-E3D1FF6B1523}">
      <dsp:nvSpPr>
        <dsp:cNvPr id="0" name=""/>
        <dsp:cNvSpPr/>
      </dsp:nvSpPr>
      <dsp:spPr>
        <a:xfrm>
          <a:off x="0" y="263"/>
          <a:ext cx="6343256" cy="3600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Процесс сжатия выглядит следующим образом. Последовательно считываются символы входного потока и происходит проверка, существует ли в созданной таблице строк такая строка. Если такая строка существует, считывается следующий символ, а если строка не существует, в поток заносится код для предыдущей найденной строки, строка заносится в таблицу, а поиск начинается снова.</a:t>
          </a:r>
          <a:endParaRPr lang="ru-RU" sz="2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5753" y="176016"/>
        <a:ext cx="5991750" cy="32488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51220-F18C-4201-ABF9-DEC870E95A47}">
      <dsp:nvSpPr>
        <dsp:cNvPr id="0" name=""/>
        <dsp:cNvSpPr/>
      </dsp:nvSpPr>
      <dsp:spPr>
        <a:xfrm>
          <a:off x="0" y="78386"/>
          <a:ext cx="5749636" cy="2534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Например, если сжимают байтовые данные (текст), то строк в таблице окажется 256 (от «0» до «255»). Если используется 10-битный код, то под коды для строк остаются значения в диапазоне от 256 до 1023. Новые строки формируют таблицу последовательно, т. е. можно считать индекс строки ее кодом.</a:t>
          </a:r>
          <a:endParaRPr lang="ru-RU" sz="1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23710" y="202096"/>
        <a:ext cx="5502216" cy="22868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A5DF4D-40F3-4393-9064-321473D9C18D}">
      <dsp:nvSpPr>
        <dsp:cNvPr id="0" name=""/>
        <dsp:cNvSpPr/>
      </dsp:nvSpPr>
      <dsp:spPr>
        <a:xfrm>
          <a:off x="2199" y="2339"/>
          <a:ext cx="5953052" cy="762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300" kern="1200" dirty="0" smtClean="0"/>
            <a:t>В итоге мы получили:</a:t>
          </a:r>
          <a:endParaRPr lang="ru-RU" sz="3300" kern="1200" dirty="0"/>
        </a:p>
      </dsp:txBody>
      <dsp:txXfrm>
        <a:off x="24524" y="24664"/>
        <a:ext cx="5908402" cy="717587"/>
      </dsp:txXfrm>
    </dsp:sp>
    <dsp:sp modelId="{73D979BF-F779-413D-AA1B-F998713D833D}">
      <dsp:nvSpPr>
        <dsp:cNvPr id="0" name=""/>
        <dsp:cNvSpPr/>
      </dsp:nvSpPr>
      <dsp:spPr>
        <a:xfrm>
          <a:off x="8009" y="966245"/>
          <a:ext cx="2850974" cy="30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Закодированное послание в виде цифр, которое меньше буквенного на несколько бит (в некоторых случаях бывает больше, а в других, наоборот, меньше)</a:t>
          </a:r>
          <a:endParaRPr lang="ru-RU" sz="1900" kern="1200" dirty="0"/>
        </a:p>
      </dsp:txBody>
      <dsp:txXfrm>
        <a:off x="91511" y="1049747"/>
        <a:ext cx="2683970" cy="2853796"/>
      </dsp:txXfrm>
    </dsp:sp>
    <dsp:sp modelId="{A953D559-CABC-497B-86E4-81DD1FE0D673}">
      <dsp:nvSpPr>
        <dsp:cNvPr id="0" name=""/>
        <dsp:cNvSpPr/>
      </dsp:nvSpPr>
      <dsp:spPr>
        <a:xfrm>
          <a:off x="3098466" y="966245"/>
          <a:ext cx="2850974" cy="3021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Таблицу с основными строками и кодами, но и дополнительными, которые мы самостоятельно создали, исходя из послания.</a:t>
          </a:r>
          <a:endParaRPr lang="ru-RU" sz="1900" kern="1200" dirty="0"/>
        </a:p>
      </dsp:txBody>
      <dsp:txXfrm>
        <a:off x="3181968" y="1049747"/>
        <a:ext cx="2683970" cy="2854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7F02-7588-41AB-BA75-50654D52932A}" type="datetimeFigureOut">
              <a:rPr lang="ru-RU" smtClean="0"/>
              <a:t>04.12.2022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B1E3326-6D3E-4B05-9658-95ABE6E4DA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810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7F02-7588-41AB-BA75-50654D52932A}" type="datetimeFigureOut">
              <a:rPr lang="ru-RU" smtClean="0"/>
              <a:t>04.12.2022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B1E3326-6D3E-4B05-9658-95ABE6E4DA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548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7F02-7588-41AB-BA75-50654D52932A}" type="datetimeFigureOut">
              <a:rPr lang="ru-RU" smtClean="0"/>
              <a:t>04.12.2022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B1E3326-6D3E-4B05-9658-95ABE6E4DA6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9941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7F02-7588-41AB-BA75-50654D52932A}" type="datetimeFigureOut">
              <a:rPr lang="ru-RU" smtClean="0"/>
              <a:t>04.12.2022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1E3326-6D3E-4B05-9658-95ABE6E4DA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538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7F02-7588-41AB-BA75-50654D52932A}" type="datetimeFigureOut">
              <a:rPr lang="ru-RU" smtClean="0"/>
              <a:t>04.12.2022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1E3326-6D3E-4B05-9658-95ABE6E4DA6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5610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7F02-7588-41AB-BA75-50654D52932A}" type="datetimeFigureOut">
              <a:rPr lang="ru-RU" smtClean="0"/>
              <a:t>04.12.2022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1E3326-6D3E-4B05-9658-95ABE6E4DA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7854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7F02-7588-41AB-BA75-50654D52932A}" type="datetimeFigureOut">
              <a:rPr lang="ru-RU" smtClean="0"/>
              <a:t>04.12.2022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3326-6D3E-4B05-9658-95ABE6E4DA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7925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7F02-7588-41AB-BA75-50654D52932A}" type="datetimeFigureOut">
              <a:rPr lang="ru-RU" smtClean="0"/>
              <a:t>04.12.2022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3326-6D3E-4B05-9658-95ABE6E4DA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722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7F02-7588-41AB-BA75-50654D52932A}" type="datetimeFigureOut">
              <a:rPr lang="ru-RU" smtClean="0"/>
              <a:t>04.12.2022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3326-6D3E-4B05-9658-95ABE6E4DA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317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7F02-7588-41AB-BA75-50654D52932A}" type="datetimeFigureOut">
              <a:rPr lang="ru-RU" smtClean="0"/>
              <a:t>04.12.2022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B1E3326-6D3E-4B05-9658-95ABE6E4DA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368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7F02-7588-41AB-BA75-50654D52932A}" type="datetimeFigureOut">
              <a:rPr lang="ru-RU" smtClean="0"/>
              <a:t>04.12.2022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B1E3326-6D3E-4B05-9658-95ABE6E4DA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295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7F02-7588-41AB-BA75-50654D52932A}" type="datetimeFigureOut">
              <a:rPr lang="ru-RU" smtClean="0"/>
              <a:t>04.12.2022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B1E3326-6D3E-4B05-9658-95ABE6E4DA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688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7F02-7588-41AB-BA75-50654D52932A}" type="datetimeFigureOut">
              <a:rPr lang="ru-RU" smtClean="0"/>
              <a:t>04.12.2022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3326-6D3E-4B05-9658-95ABE6E4DA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132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7F02-7588-41AB-BA75-50654D52932A}" type="datetimeFigureOut">
              <a:rPr lang="ru-RU" smtClean="0"/>
              <a:t>04.12.2022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3326-6D3E-4B05-9658-95ABE6E4DA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014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7F02-7588-41AB-BA75-50654D52932A}" type="datetimeFigureOut">
              <a:rPr lang="ru-RU" smtClean="0"/>
              <a:t>04.12.2022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3326-6D3E-4B05-9658-95ABE6E4DA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451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7F02-7588-41AB-BA75-50654D52932A}" type="datetimeFigureOut">
              <a:rPr lang="ru-RU" smtClean="0"/>
              <a:t>04.12.2022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1E3326-6D3E-4B05-9658-95ABE6E4DA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538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87F02-7588-41AB-BA75-50654D52932A}" type="datetimeFigureOut">
              <a:rPr lang="ru-RU" smtClean="0"/>
              <a:t>04.12.2022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B1E3326-6D3E-4B05-9658-95ABE6E4DA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7691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  <p:sldLayoutId id="2147483987" r:id="rId15"/>
    <p:sldLayoutId id="21474839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4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 txBox="1">
            <a:spLocks/>
          </p:cNvSpPr>
          <p:nvPr/>
        </p:nvSpPr>
        <p:spPr>
          <a:xfrm>
            <a:off x="1302328" y="235512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6400801" y="4241630"/>
            <a:ext cx="5666508" cy="259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Выполняли студентки колледжа 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МАДК Им. А. А. Николаева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Группы</a:t>
            </a:r>
            <a:r>
              <a:rPr kumimoji="0" lang="ru-RU" sz="2800" b="0" i="1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1ИП1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i="1" baseline="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Абрамова</a:t>
            </a:r>
            <a:r>
              <a:rPr lang="ru-RU" sz="2800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Александра Анатольевна 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 Пермякова Евгения Алексеевна</a:t>
            </a:r>
            <a:endParaRPr kumimoji="0" lang="ru-RU" sz="2800" b="0" i="1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6899565" y="84357"/>
            <a:ext cx="5167744" cy="1841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6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</a:t>
            </a:r>
            <a:r>
              <a:rPr kumimoji="0" lang="ru-RU" sz="6000" b="0" i="1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6000" b="0" i="1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Зива - Лемпеля</a:t>
            </a:r>
            <a:endParaRPr kumimoji="0" lang="ru-RU" sz="6000" b="0" i="1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28" y="880549"/>
            <a:ext cx="6555973" cy="368438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5101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3106" y="388583"/>
            <a:ext cx="3032021" cy="955308"/>
          </a:xfrm>
        </p:spPr>
        <p:txBody>
          <a:bodyPr>
            <a:normAutofit fontScale="90000"/>
          </a:bodyPr>
          <a:lstStyle/>
          <a:p>
            <a:r>
              <a:rPr lang="ru-RU" sz="6000" i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Вопросы</a:t>
            </a:r>
            <a:endParaRPr lang="ru-RU" sz="6000" i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35731" y="1343891"/>
            <a:ext cx="106562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О </a:t>
            </a:r>
            <a:r>
              <a:rPr lang="ru-RU" sz="3500" dirty="0" smtClean="0"/>
              <a:t>каком</a:t>
            </a:r>
            <a:r>
              <a:rPr lang="ru-RU" sz="3600" dirty="0" smtClean="0"/>
              <a:t> </a:t>
            </a:r>
            <a:r>
              <a:rPr lang="ru-RU" sz="4000" dirty="0" smtClean="0"/>
              <a:t>алгоритме</a:t>
            </a:r>
            <a:r>
              <a:rPr lang="ru-RU" sz="3600" dirty="0" smtClean="0"/>
              <a:t> была эта презентация?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23106" y="3007085"/>
            <a:ext cx="95042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solidFill>
                  <a:srgbClr val="F8211C"/>
                </a:solidFill>
                <a:cs typeface="Times New Roman" panose="02020603050405020304" pitchFamily="18" charset="0"/>
              </a:rPr>
              <a:t>1) </a:t>
            </a:r>
            <a:r>
              <a:rPr lang="en-US" sz="3200" dirty="0" smtClean="0">
                <a:solidFill>
                  <a:srgbClr val="F8211C"/>
                </a:solidFill>
                <a:cs typeface="Times New Roman" panose="02020603050405020304" pitchFamily="18" charset="0"/>
              </a:rPr>
              <a:t>RLE</a:t>
            </a:r>
            <a:r>
              <a:rPr lang="en-US" sz="3200" dirty="0">
                <a:solidFill>
                  <a:srgbClr val="F8211C"/>
                </a:solidFill>
                <a:cs typeface="Times New Roman" panose="02020603050405020304" pitchFamily="18" charset="0"/>
              </a:rPr>
              <a:t> (Run Length Encoding</a:t>
            </a:r>
            <a:r>
              <a:rPr lang="en-US" sz="3200" dirty="0" smtClean="0">
                <a:solidFill>
                  <a:srgbClr val="F8211C"/>
                </a:solidFill>
                <a:cs typeface="Times New Roman" panose="02020603050405020304" pitchFamily="18" charset="0"/>
              </a:rPr>
              <a:t>)</a:t>
            </a:r>
            <a:endParaRPr lang="ru-RU" sz="3200" dirty="0" smtClean="0">
              <a:solidFill>
                <a:srgbClr val="F8211C"/>
              </a:solidFill>
              <a:cs typeface="Times New Roman" panose="02020603050405020304" pitchFamily="18" charset="0"/>
            </a:endParaRPr>
          </a:p>
          <a:p>
            <a:r>
              <a:rPr lang="ru-RU" sz="3200" dirty="0" smtClean="0">
                <a:solidFill>
                  <a:srgbClr val="92D050"/>
                </a:solidFill>
                <a:cs typeface="Times New Roman" panose="02020603050405020304" pitchFamily="18" charset="0"/>
              </a:rPr>
              <a:t>2) </a:t>
            </a:r>
            <a:r>
              <a:rPr lang="en-US" sz="3200" dirty="0" smtClean="0">
                <a:solidFill>
                  <a:srgbClr val="92D050"/>
                </a:solidFill>
                <a:cs typeface="Times New Roman" panose="02020603050405020304" pitchFamily="18" charset="0"/>
              </a:rPr>
              <a:t>LZW</a:t>
            </a:r>
            <a:r>
              <a:rPr lang="ru-RU" sz="3200" dirty="0" smtClean="0">
                <a:solidFill>
                  <a:srgbClr val="92D050"/>
                </a:solidFill>
                <a:cs typeface="Times New Roman" panose="02020603050405020304" pitchFamily="18" charset="0"/>
              </a:rPr>
              <a:t> (</a:t>
            </a:r>
            <a:r>
              <a:rPr lang="en-US" sz="3200" dirty="0">
                <a:solidFill>
                  <a:srgbClr val="92D050"/>
                </a:solidFill>
                <a:cs typeface="Times New Roman" panose="02020603050405020304" pitchFamily="18" charset="0"/>
              </a:rPr>
              <a:t>Lempel-Ziv &amp; Welch)</a:t>
            </a:r>
            <a:endParaRPr lang="ru-RU" sz="3200" dirty="0" smtClean="0">
              <a:solidFill>
                <a:srgbClr val="92D050"/>
              </a:solidFill>
              <a:cs typeface="Times New Roman" panose="02020603050405020304" pitchFamily="18" charset="0"/>
            </a:endParaRPr>
          </a:p>
          <a:p>
            <a:r>
              <a:rPr lang="ru-RU" sz="3200" dirty="0" smtClean="0">
                <a:solidFill>
                  <a:srgbClr val="F8211C"/>
                </a:solidFill>
                <a:cs typeface="Times New Roman" panose="02020603050405020304" pitchFamily="18" charset="0"/>
              </a:rPr>
              <a:t>3) </a:t>
            </a:r>
            <a:r>
              <a:rPr lang="en-US" sz="3200" dirty="0">
                <a:solidFill>
                  <a:srgbClr val="F8211C"/>
                </a:solidFill>
                <a:cs typeface="Times New Roman" panose="02020603050405020304" pitchFamily="18" charset="0"/>
              </a:rPr>
              <a:t>Joint Photographic Experts </a:t>
            </a:r>
            <a:r>
              <a:rPr lang="en-US" sz="3200" dirty="0" smtClean="0">
                <a:solidFill>
                  <a:srgbClr val="F8211C"/>
                </a:solidFill>
                <a:cs typeface="Times New Roman" panose="02020603050405020304" pitchFamily="18" charset="0"/>
              </a:rPr>
              <a:t>Group</a:t>
            </a:r>
            <a:r>
              <a:rPr lang="ru-RU" sz="3200" dirty="0" smtClean="0">
                <a:solidFill>
                  <a:srgbClr val="F8211C"/>
                </a:solidFill>
                <a:cs typeface="Times New Roman" panose="02020603050405020304" pitchFamily="18" charset="0"/>
              </a:rPr>
              <a:t> (</a:t>
            </a:r>
            <a:r>
              <a:rPr lang="en-US" sz="3200" dirty="0" smtClean="0">
                <a:solidFill>
                  <a:srgbClr val="F8211C"/>
                </a:solidFill>
                <a:cs typeface="Times New Roman" panose="02020603050405020304" pitchFamily="18" charset="0"/>
              </a:rPr>
              <a:t>JPEG</a:t>
            </a:r>
            <a:r>
              <a:rPr lang="ru-RU" sz="3200" dirty="0" smtClean="0">
                <a:solidFill>
                  <a:srgbClr val="F8211C"/>
                </a:solidFill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182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3106" y="388583"/>
            <a:ext cx="3032021" cy="955308"/>
          </a:xfrm>
        </p:spPr>
        <p:txBody>
          <a:bodyPr>
            <a:normAutofit fontScale="90000"/>
          </a:bodyPr>
          <a:lstStyle/>
          <a:p>
            <a:r>
              <a:rPr lang="ru-RU" sz="6000" i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Вопросы</a:t>
            </a:r>
            <a:endParaRPr lang="ru-RU" sz="6000" i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23106" y="1343891"/>
            <a:ext cx="105688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Кто создал данный алгоритм? Когда он был опубликован?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23106" y="2834509"/>
            <a:ext cx="104303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1)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Джейкобом Зивом, Алан Тьюринг, Дуглас Карл Энгельбарт (1986 год)</a:t>
            </a:r>
          </a:p>
          <a:p>
            <a:pPr defTabSz="914400"/>
            <a:r>
              <a:rPr lang="ru-RU" sz="32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2) </a:t>
            </a:r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Абрахамом Лемпелем, Никлаус Вирт, Пол Аллен (1982 год)</a:t>
            </a:r>
          </a:p>
          <a:p>
            <a:pPr defTabSz="914400"/>
            <a:r>
              <a:rPr lang="ru-RU" sz="32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3) Джейкобом Зивом, Терри Уэлчем, </a:t>
            </a:r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Абрахамом Лемпелем (1984 год)</a:t>
            </a:r>
            <a:endParaRPr lang="ru-RU" sz="3200" kern="0" dirty="0"/>
          </a:p>
        </p:txBody>
      </p:sp>
    </p:spTree>
    <p:extLst>
      <p:ext uri="{BB962C8B-B14F-4D97-AF65-F5344CB8AC3E}">
        <p14:creationId xmlns:p14="http://schemas.microsoft.com/office/powerpoint/2010/main" val="139810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3106" y="388583"/>
            <a:ext cx="3032021" cy="955308"/>
          </a:xfrm>
        </p:spPr>
        <p:txBody>
          <a:bodyPr>
            <a:normAutofit fontScale="90000"/>
          </a:bodyPr>
          <a:lstStyle/>
          <a:p>
            <a:r>
              <a:rPr lang="ru-RU" sz="6000" i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Вопросы</a:t>
            </a:r>
            <a:endParaRPr lang="ru-RU" sz="6000" i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23106" y="1343891"/>
            <a:ext cx="105688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Кто создал данный алгоритм? Когда он был опубликован?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23106" y="2834509"/>
            <a:ext cx="104303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kern="0" dirty="0" smtClean="0">
                <a:solidFill>
                  <a:srgbClr val="F821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1)</a:t>
            </a:r>
            <a:r>
              <a:rPr lang="ru-RU" sz="3200" dirty="0">
                <a:solidFill>
                  <a:srgbClr val="F821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solidFill>
                  <a:srgbClr val="F821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Джейкобом Зивом, Алан Тьюринг, Дуглас Карл Энгельбарт (1986 год)</a:t>
            </a:r>
          </a:p>
          <a:p>
            <a:pPr defTabSz="914400"/>
            <a:r>
              <a:rPr lang="ru-RU" sz="3200" kern="0" dirty="0" smtClean="0">
                <a:solidFill>
                  <a:srgbClr val="F821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2) </a:t>
            </a:r>
            <a:r>
              <a:rPr lang="ru-RU" sz="3200" dirty="0" smtClean="0">
                <a:solidFill>
                  <a:srgbClr val="F821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Абрахамом Лемпелем, Никлаус Вирт, Пол Аллен (1982 год)</a:t>
            </a:r>
          </a:p>
          <a:p>
            <a:pPr defTabSz="914400"/>
            <a:r>
              <a:rPr lang="ru-RU" sz="3200" kern="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3) Джейкобом Зивом, Терри Уэлчем, </a:t>
            </a:r>
            <a:r>
              <a:rPr lang="ru-RU" sz="32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Абрахамом Лемпелем (1984 год)</a:t>
            </a:r>
            <a:endParaRPr lang="ru-RU" sz="3200" kern="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84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6962" y="416292"/>
            <a:ext cx="3350675" cy="1066144"/>
          </a:xfrm>
        </p:spPr>
        <p:txBody>
          <a:bodyPr>
            <a:normAutofit/>
          </a:bodyPr>
          <a:lstStyle/>
          <a:p>
            <a:r>
              <a:rPr lang="ru-RU" sz="5400" i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Вопросы</a:t>
            </a:r>
            <a:endParaRPr lang="ru-RU" sz="5400" i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636962" y="1385454"/>
            <a:ext cx="10555038" cy="177338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Какой общей идеей объединена группа алгоритмов сжатия методы</a:t>
            </a:r>
            <a:r>
              <a:rPr lang="ru-RU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 </a:t>
            </a:r>
            <a:r>
              <a:rPr lang="ru-RU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Лемпеля-Зива?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36962" y="3158836"/>
            <a:ext cx="1044420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1) З</a:t>
            </a:r>
            <a:r>
              <a:rPr lang="ru-RU" sz="2400" dirty="0" smtClean="0"/>
              <a:t>аменяет </a:t>
            </a:r>
            <a:r>
              <a:rPr lang="ru-RU" sz="2400" dirty="0"/>
              <a:t>цепочки повторяющихся символов на код символа и число повторов</a:t>
            </a:r>
            <a:endParaRPr lang="ru-RU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lvl="0"/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2) Поиск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повторов фрагментов текста в данных и замена повторов ссылкой (кодом) на первое (или предыдущее) вхождение этого фрагмента в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данные</a:t>
            </a:r>
          </a:p>
          <a:p>
            <a:pPr lvl="0"/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3)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З</a:t>
            </a:r>
            <a:r>
              <a:rPr lang="ru-RU" sz="2400" dirty="0" smtClean="0"/>
              <a:t>амена </a:t>
            </a:r>
            <a:r>
              <a:rPr lang="ru-RU" sz="2400" dirty="0"/>
              <a:t>кода равной длины для символов на коды неравной длины в соответствии с частотой появления символов в данных</a:t>
            </a:r>
          </a:p>
        </p:txBody>
      </p:sp>
    </p:spTree>
    <p:extLst>
      <p:ext uri="{BB962C8B-B14F-4D97-AF65-F5344CB8AC3E}">
        <p14:creationId xmlns:p14="http://schemas.microsoft.com/office/powerpoint/2010/main" val="339848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6962" y="416292"/>
            <a:ext cx="3350675" cy="1066144"/>
          </a:xfrm>
        </p:spPr>
        <p:txBody>
          <a:bodyPr>
            <a:normAutofit/>
          </a:bodyPr>
          <a:lstStyle/>
          <a:p>
            <a:r>
              <a:rPr lang="ru-RU" sz="5400" i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Вопросы</a:t>
            </a:r>
            <a:endParaRPr lang="ru-RU" sz="5400" i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636962" y="1385454"/>
            <a:ext cx="10555038" cy="177338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Какой общей идеей объединена группа алгоритмов сжатия методы</a:t>
            </a:r>
            <a:r>
              <a:rPr lang="ru-RU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 </a:t>
            </a:r>
            <a:r>
              <a:rPr lang="ru-RU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Лемпеля-Зива?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36962" y="3158836"/>
            <a:ext cx="1044420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 smtClean="0">
                <a:solidFill>
                  <a:srgbClr val="F821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1) З</a:t>
            </a:r>
            <a:r>
              <a:rPr lang="ru-RU" sz="2400" dirty="0" smtClean="0">
                <a:solidFill>
                  <a:srgbClr val="F8211C"/>
                </a:solidFill>
              </a:rPr>
              <a:t>аменяет </a:t>
            </a:r>
            <a:r>
              <a:rPr lang="ru-RU" sz="2400" dirty="0">
                <a:solidFill>
                  <a:srgbClr val="F8211C"/>
                </a:solidFill>
              </a:rPr>
              <a:t>цепочки повторяющихся символов на код символа и число повторов</a:t>
            </a:r>
            <a:endParaRPr lang="ru-RU" sz="2400" dirty="0" smtClean="0">
              <a:solidFill>
                <a:srgbClr val="F821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lvl="0"/>
            <a:r>
              <a:rPr lang="ru-RU" sz="24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2) Поиск </a:t>
            </a:r>
            <a:r>
              <a:rPr lang="ru-RU" sz="2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повторов фрагментов текста в данных и замена повторов ссылкой (кодом) на первое (или предыдущее) вхождение этого фрагмента в </a:t>
            </a:r>
            <a:r>
              <a:rPr lang="ru-RU" sz="24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данные</a:t>
            </a:r>
          </a:p>
          <a:p>
            <a:pPr lvl="0"/>
            <a:r>
              <a:rPr lang="ru-RU" sz="2400" dirty="0" smtClean="0">
                <a:solidFill>
                  <a:srgbClr val="F821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3) </a:t>
            </a:r>
            <a:r>
              <a:rPr lang="ru-RU" sz="2400" dirty="0">
                <a:solidFill>
                  <a:srgbClr val="F821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З</a:t>
            </a:r>
            <a:r>
              <a:rPr lang="ru-RU" sz="2400" dirty="0" smtClean="0">
                <a:solidFill>
                  <a:srgbClr val="F8211C"/>
                </a:solidFill>
              </a:rPr>
              <a:t>амена </a:t>
            </a:r>
            <a:r>
              <a:rPr lang="ru-RU" sz="2400" dirty="0">
                <a:solidFill>
                  <a:srgbClr val="F8211C"/>
                </a:solidFill>
              </a:rPr>
              <a:t>кода равной длины для символов на коды неравной длины в соответствии с частотой появления символов в данных</a:t>
            </a:r>
          </a:p>
        </p:txBody>
      </p:sp>
    </p:spTree>
    <p:extLst>
      <p:ext uri="{BB962C8B-B14F-4D97-AF65-F5344CB8AC3E}">
        <p14:creationId xmlns:p14="http://schemas.microsoft.com/office/powerpoint/2010/main" val="361400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305854387"/>
              </p:ext>
            </p:extLst>
          </p:nvPr>
        </p:nvGraphicFramePr>
        <p:xfrm>
          <a:off x="5971311" y="761999"/>
          <a:ext cx="5860472" cy="5703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537854" y="404658"/>
            <a:ext cx="32558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i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sz="6000" i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12" y="1782382"/>
            <a:ext cx="3857271" cy="41979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0461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3776403974"/>
              </p:ext>
            </p:extLst>
          </p:nvPr>
        </p:nvGraphicFramePr>
        <p:xfrm>
          <a:off x="7550726" y="1433992"/>
          <a:ext cx="4281055" cy="4597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510145" y="418329"/>
            <a:ext cx="9143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i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Немного о методе сжатия</a:t>
            </a:r>
            <a:endParaRPr lang="ru-RU" sz="6000" i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8" y="1994211"/>
            <a:ext cx="5056910" cy="34766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9641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798717532"/>
              </p:ext>
            </p:extLst>
          </p:nvPr>
        </p:nvGraphicFramePr>
        <p:xfrm>
          <a:off x="431618" y="3146328"/>
          <a:ext cx="6343256" cy="3600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4253243844"/>
              </p:ext>
            </p:extLst>
          </p:nvPr>
        </p:nvGraphicFramePr>
        <p:xfrm>
          <a:off x="6109854" y="172159"/>
          <a:ext cx="5749636" cy="2612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309" y="3146328"/>
            <a:ext cx="3851565" cy="28886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Прямоугольник 8"/>
          <p:cNvSpPr/>
          <p:nvPr/>
        </p:nvSpPr>
        <p:spPr>
          <a:xfrm>
            <a:off x="221674" y="409031"/>
            <a:ext cx="56249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6000" dirty="0" smtClean="0">
                <a:solidFill>
                  <a:srgbClr val="AD84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sz="6000" i="1" u="sng" dirty="0" smtClean="0">
                <a:solidFill>
                  <a:srgbClr val="AD84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Немного </a:t>
            </a:r>
            <a:r>
              <a:rPr lang="ru-RU" sz="6000" i="1" u="sng" dirty="0">
                <a:solidFill>
                  <a:srgbClr val="AD84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 методе сжатия</a:t>
            </a:r>
          </a:p>
        </p:txBody>
      </p:sp>
      <p:sp>
        <p:nvSpPr>
          <p:cNvPr id="14" name="Двойная стрелка влево/вправо 13"/>
          <p:cNvSpPr/>
          <p:nvPr/>
        </p:nvSpPr>
        <p:spPr>
          <a:xfrm rot="18575985">
            <a:off x="5896542" y="2777517"/>
            <a:ext cx="917332" cy="361563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152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6125" y="481404"/>
            <a:ext cx="5525838" cy="969163"/>
          </a:xfrm>
        </p:spPr>
        <p:txBody>
          <a:bodyPr>
            <a:normAutofit fontScale="90000"/>
          </a:bodyPr>
          <a:lstStyle/>
          <a:p>
            <a:r>
              <a:rPr lang="ru-RU" sz="6000" i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сжатия</a:t>
            </a:r>
            <a:endParaRPr lang="ru-RU" sz="6000" i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0" y="142285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286139" y="1450567"/>
            <a:ext cx="1176654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Входная строка : </a:t>
            </a:r>
            <a:r>
              <a:rPr lang="en-US" sz="2400" dirty="0">
                <a:solidFill>
                  <a:schemeClr val="accent1"/>
                </a:solidFill>
                <a:cs typeface="Times New Roman" panose="02020603050405020304" pitchFamily="18" charset="0"/>
              </a:rPr>
              <a:t>abacabadabacabae</a:t>
            </a:r>
            <a:endParaRPr lang="ru-RU" sz="2400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Сначала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создадим начальный 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словарь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единичных символов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.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</a:p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В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стандартной кодировке ASCII имеется 256 различных 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символов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,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поэтому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начальный размер кода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=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8 битам.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/>
            </a:r>
            <a:b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</a:b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По мере роста словаря, размер групп должен расти,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чтобы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учесть новые элементы. 8-битные группы дают 256 возможных комбинации бит, поэтому, когда в словаре появится 256-е слово, алгоритм должен перейти к 9-битным группам. При появлении 512-ого слова произойдет переход к 10-битным группам, что дает возможность запоминать уже 1024 слова и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так далее.</a:t>
            </a:r>
          </a:p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В нашем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примере алгоритму заранее известно о том, что будет использоваться всего 5 различных символов, следовательно, для их хранения будет использоваться минимальное количество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бит.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577831"/>
              </p:ext>
            </p:extLst>
          </p:nvPr>
        </p:nvGraphicFramePr>
        <p:xfrm>
          <a:off x="7813964" y="137776"/>
          <a:ext cx="4238722" cy="2203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361">
                  <a:extLst>
                    <a:ext uri="{9D8B030D-6E8A-4147-A177-3AD203B41FA5}">
                      <a16:colId xmlns:a16="http://schemas.microsoft.com/office/drawing/2014/main" val="1897105809"/>
                    </a:ext>
                  </a:extLst>
                </a:gridCol>
                <a:gridCol w="2119361">
                  <a:extLst>
                    <a:ext uri="{9D8B030D-6E8A-4147-A177-3AD203B41FA5}">
                      <a16:colId xmlns:a16="http://schemas.microsoft.com/office/drawing/2014/main" val="568501549"/>
                    </a:ext>
                  </a:extLst>
                </a:gridCol>
              </a:tblGrid>
              <a:tr h="36727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Строка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Код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722192"/>
                  </a:ext>
                </a:extLst>
              </a:tr>
              <a:tr h="3672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898033"/>
                  </a:ext>
                </a:extLst>
              </a:tr>
              <a:tr h="3672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730067"/>
                  </a:ext>
                </a:extLst>
              </a:tr>
              <a:tr h="3672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794506"/>
                  </a:ext>
                </a:extLst>
              </a:tr>
              <a:tr h="3672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60098"/>
                  </a:ext>
                </a:extLst>
              </a:tr>
              <a:tr h="3672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047815"/>
                  </a:ext>
                </a:extLst>
              </a:tr>
            </a:tbl>
          </a:graphicData>
        </a:graphic>
      </p:graphicFrame>
      <p:sp>
        <p:nvSpPr>
          <p:cNvPr id="21" name="Стрелка вправо 20"/>
          <p:cNvSpPr/>
          <p:nvPr/>
        </p:nvSpPr>
        <p:spPr>
          <a:xfrm rot="21084954">
            <a:off x="5431012" y="1964293"/>
            <a:ext cx="2238694" cy="234255"/>
          </a:xfrm>
          <a:prstGeom prst="rightArrow">
            <a:avLst>
              <a:gd name="adj1" fmla="val 50000"/>
              <a:gd name="adj2" fmla="val 1477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625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07817" y="1239537"/>
            <a:ext cx="11859492" cy="550766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ru-RU" sz="2070" dirty="0" smtClean="0">
                <a:cs typeface="Times New Roman" panose="02020603050405020304" pitchFamily="18" charset="0"/>
              </a:rPr>
              <a:t>Шаг 1: Проверим, есть ли строка «a» в таблице. Поскольку мы при инициализации занесли в таблицу все строки из одного символа, то </a:t>
            </a:r>
            <a:r>
              <a:rPr lang="ru-RU" sz="2070" dirty="0" smtClean="0">
                <a:solidFill>
                  <a:srgbClr val="92D050"/>
                </a:solidFill>
                <a:cs typeface="Times New Roman" panose="02020603050405020304" pitchFamily="18" charset="0"/>
              </a:rPr>
              <a:t>строка “a” присутствует в таблице;</a:t>
            </a:r>
          </a:p>
          <a:p>
            <a:r>
              <a:rPr lang="ru-RU" sz="2070" dirty="0" smtClean="0">
                <a:cs typeface="Times New Roman" panose="02020603050405020304" pitchFamily="18" charset="0"/>
              </a:rPr>
              <a:t>Шаг 2: Далее мы читаем следующий символ «b» из входного потока, а после проверяем, есть ли строка «ab» в таблице. </a:t>
            </a:r>
            <a:r>
              <a:rPr lang="ru-RU" sz="2070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Такой строки в таблице пока нет, </a:t>
            </a:r>
            <a:r>
              <a:rPr lang="ru-RU" sz="2070" dirty="0" smtClean="0">
                <a:solidFill>
                  <a:srgbClr val="92D050"/>
                </a:solidFill>
                <a:cs typeface="Times New Roman" panose="02020603050405020304" pitchFamily="18" charset="0"/>
              </a:rPr>
              <a:t>значит добавляем в таблицу «5» «ab». </a:t>
            </a:r>
            <a:r>
              <a:rPr lang="ru-RU" sz="2070" dirty="0" smtClean="0">
                <a:cs typeface="Times New Roman" panose="02020603050405020304" pitchFamily="18" charset="0"/>
              </a:rPr>
              <a:t>В поток пишем «0»;</a:t>
            </a:r>
          </a:p>
          <a:p>
            <a:r>
              <a:rPr lang="ru-RU" sz="2070" dirty="0" smtClean="0">
                <a:cs typeface="Times New Roman" panose="02020603050405020304" pitchFamily="18" charset="0"/>
              </a:rPr>
              <a:t>Шаг 3: </a:t>
            </a:r>
            <a:r>
              <a:rPr lang="ru-RU" sz="2070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«ba» - нет. </a:t>
            </a:r>
            <a:r>
              <a:rPr lang="ru-RU" sz="2070" dirty="0" smtClean="0">
                <a:solidFill>
                  <a:srgbClr val="92D050"/>
                </a:solidFill>
                <a:cs typeface="Times New Roman" panose="02020603050405020304" pitchFamily="18" charset="0"/>
              </a:rPr>
              <a:t>В таблицу: «6» «ba». </a:t>
            </a:r>
            <a:r>
              <a:rPr lang="ru-RU" sz="2070" dirty="0" smtClean="0">
                <a:cs typeface="Times New Roman" panose="02020603050405020304" pitchFamily="18" charset="0"/>
              </a:rPr>
              <a:t>В поток пишем «1»;</a:t>
            </a:r>
          </a:p>
          <a:p>
            <a:r>
              <a:rPr lang="ru-RU" sz="2070" dirty="0" smtClean="0">
                <a:cs typeface="Times New Roman" panose="02020603050405020304" pitchFamily="18" charset="0"/>
              </a:rPr>
              <a:t>Шаг 4: </a:t>
            </a:r>
            <a:r>
              <a:rPr lang="ru-RU" sz="2070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«ac» - нет. </a:t>
            </a:r>
            <a:r>
              <a:rPr lang="ru-RU" sz="2070" dirty="0" smtClean="0">
                <a:solidFill>
                  <a:srgbClr val="92D050"/>
                </a:solidFill>
                <a:cs typeface="Times New Roman" panose="02020603050405020304" pitchFamily="18" charset="0"/>
              </a:rPr>
              <a:t>В таблицу: «7» «ac».</a:t>
            </a:r>
            <a:r>
              <a:rPr lang="ru-RU" sz="2070" dirty="0" smtClean="0">
                <a:cs typeface="Times New Roman" panose="02020603050405020304" pitchFamily="18" charset="0"/>
              </a:rPr>
              <a:t> В поток пишем «0»;</a:t>
            </a:r>
          </a:p>
          <a:p>
            <a:r>
              <a:rPr lang="ru-RU" sz="2070" dirty="0" smtClean="0">
                <a:cs typeface="Times New Roman" panose="02020603050405020304" pitchFamily="18" charset="0"/>
              </a:rPr>
              <a:t>Шаг 5: </a:t>
            </a:r>
            <a:r>
              <a:rPr lang="ru-RU" sz="2070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«ca» - нет. </a:t>
            </a:r>
            <a:r>
              <a:rPr lang="ru-RU" sz="2070" dirty="0" smtClean="0">
                <a:solidFill>
                  <a:srgbClr val="92D050"/>
                </a:solidFill>
                <a:cs typeface="Times New Roman" panose="02020603050405020304" pitchFamily="18" charset="0"/>
              </a:rPr>
              <a:t>В таблицу: «8» «ca». </a:t>
            </a:r>
            <a:r>
              <a:rPr lang="ru-RU" sz="2070" dirty="0" smtClean="0">
                <a:cs typeface="Times New Roman" panose="02020603050405020304" pitchFamily="18" charset="0"/>
              </a:rPr>
              <a:t>В поток пишем «2»;</a:t>
            </a:r>
          </a:p>
          <a:p>
            <a:r>
              <a:rPr lang="ru-RU" sz="2070" dirty="0" smtClean="0">
                <a:cs typeface="Times New Roman" panose="02020603050405020304" pitchFamily="18" charset="0"/>
              </a:rPr>
              <a:t>Шаг 6: </a:t>
            </a:r>
            <a:r>
              <a:rPr lang="ru-RU" sz="2070" dirty="0" smtClean="0">
                <a:solidFill>
                  <a:srgbClr val="92D050"/>
                </a:solidFill>
                <a:cs typeface="Times New Roman" panose="02020603050405020304" pitchFamily="18" charset="0"/>
              </a:rPr>
              <a:t>«ab» - есть в таблице,</a:t>
            </a:r>
            <a:r>
              <a:rPr lang="ru-RU" sz="2070" dirty="0" smtClean="0">
                <a:cs typeface="Times New Roman" panose="02020603050405020304" pitchFamily="18" charset="0"/>
              </a:rPr>
              <a:t> а </a:t>
            </a:r>
            <a:r>
              <a:rPr lang="ru-RU" sz="2070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«aba» - нет. </a:t>
            </a:r>
            <a:r>
              <a:rPr lang="ru-RU" sz="2070" dirty="0" smtClean="0">
                <a:solidFill>
                  <a:srgbClr val="92D050"/>
                </a:solidFill>
                <a:cs typeface="Times New Roman" panose="02020603050405020304" pitchFamily="18" charset="0"/>
              </a:rPr>
              <a:t>В таблицу: «9» «aba». </a:t>
            </a:r>
            <a:r>
              <a:rPr lang="ru-RU" sz="2070" dirty="0" smtClean="0">
                <a:cs typeface="Times New Roman" panose="02020603050405020304" pitchFamily="18" charset="0"/>
              </a:rPr>
              <a:t>В поток пишем «5»;</a:t>
            </a:r>
          </a:p>
          <a:p>
            <a:r>
              <a:rPr lang="ru-RU" sz="2070" dirty="0" smtClean="0">
                <a:cs typeface="Times New Roman" panose="02020603050405020304" pitchFamily="18" charset="0"/>
              </a:rPr>
              <a:t>Шаг 7: </a:t>
            </a:r>
            <a:r>
              <a:rPr lang="ru-RU" sz="2070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«ad» - нет. </a:t>
            </a:r>
            <a:r>
              <a:rPr lang="ru-RU" sz="2070" dirty="0" smtClean="0">
                <a:solidFill>
                  <a:srgbClr val="92D050"/>
                </a:solidFill>
                <a:cs typeface="Times New Roman" panose="02020603050405020304" pitchFamily="18" charset="0"/>
              </a:rPr>
              <a:t>В таблицу: «10» «ad». </a:t>
            </a:r>
            <a:r>
              <a:rPr lang="ru-RU" sz="2070" dirty="0" smtClean="0">
                <a:cs typeface="Times New Roman" panose="02020603050405020304" pitchFamily="18" charset="0"/>
              </a:rPr>
              <a:t>В поток пишем «0»;</a:t>
            </a:r>
          </a:p>
          <a:p>
            <a:r>
              <a:rPr lang="ru-RU" sz="2070" dirty="0" smtClean="0">
                <a:cs typeface="Times New Roman" panose="02020603050405020304" pitchFamily="18" charset="0"/>
              </a:rPr>
              <a:t>Шаг 8: </a:t>
            </a:r>
            <a:r>
              <a:rPr lang="ru-RU" sz="2070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«da» - нет. </a:t>
            </a:r>
            <a:r>
              <a:rPr lang="ru-RU" sz="2070" dirty="0" smtClean="0">
                <a:solidFill>
                  <a:srgbClr val="92D050"/>
                </a:solidFill>
                <a:cs typeface="Times New Roman" panose="02020603050405020304" pitchFamily="18" charset="0"/>
              </a:rPr>
              <a:t>В таблицу: «11» «da». </a:t>
            </a:r>
            <a:r>
              <a:rPr lang="ru-RU" sz="2070" dirty="0" smtClean="0">
                <a:cs typeface="Times New Roman" panose="02020603050405020304" pitchFamily="18" charset="0"/>
              </a:rPr>
              <a:t>В поток пишем «3»;</a:t>
            </a:r>
          </a:p>
          <a:p>
            <a:r>
              <a:rPr lang="ru-RU" sz="2070" dirty="0" smtClean="0">
                <a:cs typeface="Times New Roman" panose="02020603050405020304" pitchFamily="18" charset="0"/>
              </a:rPr>
              <a:t>Шаг 9: </a:t>
            </a:r>
            <a:r>
              <a:rPr lang="ru-RU" sz="2070" dirty="0" smtClean="0">
                <a:solidFill>
                  <a:srgbClr val="92D050"/>
                </a:solidFill>
                <a:cs typeface="Times New Roman" panose="02020603050405020304" pitchFamily="18" charset="0"/>
              </a:rPr>
              <a:t>«aba» - есть в таблице, </a:t>
            </a:r>
            <a:r>
              <a:rPr lang="ru-RU" sz="2070" dirty="0" smtClean="0">
                <a:cs typeface="Times New Roman" panose="02020603050405020304" pitchFamily="18" charset="0"/>
              </a:rPr>
              <a:t>а </a:t>
            </a:r>
            <a:r>
              <a:rPr lang="ru-RU" sz="2070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«abac» - нет. </a:t>
            </a:r>
            <a:r>
              <a:rPr lang="ru-RU" sz="2070" dirty="0" smtClean="0">
                <a:solidFill>
                  <a:srgbClr val="92D050"/>
                </a:solidFill>
                <a:cs typeface="Times New Roman" panose="02020603050405020304" pitchFamily="18" charset="0"/>
              </a:rPr>
              <a:t>В таблицу: «12» «abac». </a:t>
            </a:r>
            <a:r>
              <a:rPr lang="ru-RU" sz="2070" dirty="0" smtClean="0">
                <a:cs typeface="Times New Roman" panose="02020603050405020304" pitchFamily="18" charset="0"/>
              </a:rPr>
              <a:t>В поток пишем «9»;</a:t>
            </a:r>
          </a:p>
          <a:p>
            <a:r>
              <a:rPr lang="ru-RU" sz="2070" dirty="0" smtClean="0">
                <a:cs typeface="Times New Roman" panose="02020603050405020304" pitchFamily="18" charset="0"/>
              </a:rPr>
              <a:t>Шаг 10: </a:t>
            </a:r>
            <a:r>
              <a:rPr lang="ru-RU" sz="2070" dirty="0" smtClean="0">
                <a:solidFill>
                  <a:srgbClr val="92D050"/>
                </a:solidFill>
                <a:cs typeface="Times New Roman" panose="02020603050405020304" pitchFamily="18" charset="0"/>
              </a:rPr>
              <a:t>«ca» - есть в таблице, </a:t>
            </a:r>
            <a:r>
              <a:rPr lang="ru-RU" sz="2070" dirty="0" smtClean="0">
                <a:cs typeface="Times New Roman" panose="02020603050405020304" pitchFamily="18" charset="0"/>
              </a:rPr>
              <a:t>а </a:t>
            </a:r>
            <a:r>
              <a:rPr lang="ru-RU" sz="2070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«cab» - нет</a:t>
            </a:r>
            <a:r>
              <a:rPr lang="ru-RU" sz="2070" dirty="0" smtClean="0">
                <a:solidFill>
                  <a:srgbClr val="92D050"/>
                </a:solidFill>
                <a:cs typeface="Times New Roman" panose="02020603050405020304" pitchFamily="18" charset="0"/>
              </a:rPr>
              <a:t>. В таблицу: «13» «cab». </a:t>
            </a:r>
            <a:r>
              <a:rPr lang="ru-RU" sz="2070" dirty="0" smtClean="0">
                <a:cs typeface="Times New Roman" panose="02020603050405020304" pitchFamily="18" charset="0"/>
              </a:rPr>
              <a:t>В поток пишем «8»;</a:t>
            </a:r>
          </a:p>
          <a:p>
            <a:r>
              <a:rPr lang="ru-RU" sz="2070" dirty="0" smtClean="0">
                <a:cs typeface="Times New Roman" panose="02020603050405020304" pitchFamily="18" charset="0"/>
              </a:rPr>
              <a:t>Шаг 11: </a:t>
            </a:r>
            <a:r>
              <a:rPr lang="ru-RU" sz="2070" dirty="0" smtClean="0">
                <a:solidFill>
                  <a:srgbClr val="92D050"/>
                </a:solidFill>
                <a:cs typeface="Times New Roman" panose="02020603050405020304" pitchFamily="18" charset="0"/>
              </a:rPr>
              <a:t>«ba» - есть в таблице, </a:t>
            </a:r>
            <a:r>
              <a:rPr lang="ru-RU" sz="2070" dirty="0" smtClean="0">
                <a:cs typeface="Times New Roman" panose="02020603050405020304" pitchFamily="18" charset="0"/>
              </a:rPr>
              <a:t>а </a:t>
            </a:r>
            <a:r>
              <a:rPr lang="ru-RU" sz="2070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«bae» - нет. </a:t>
            </a:r>
            <a:r>
              <a:rPr lang="ru-RU" sz="2070" dirty="0" smtClean="0">
                <a:solidFill>
                  <a:srgbClr val="92D050"/>
                </a:solidFill>
                <a:cs typeface="Times New Roman" panose="02020603050405020304" pitchFamily="18" charset="0"/>
              </a:rPr>
              <a:t>В таблицу: «14» «bae». </a:t>
            </a:r>
            <a:r>
              <a:rPr lang="ru-RU" sz="2070" dirty="0" smtClean="0">
                <a:cs typeface="Times New Roman" panose="02020603050405020304" pitchFamily="18" charset="0"/>
              </a:rPr>
              <a:t>В поток пишем «6»;</a:t>
            </a:r>
          </a:p>
          <a:p>
            <a:r>
              <a:rPr lang="ru-RU" sz="2070" dirty="0" smtClean="0">
                <a:cs typeface="Times New Roman" panose="02020603050405020304" pitchFamily="18" charset="0"/>
              </a:rPr>
              <a:t>Шаг 12: И, наконец последняя строка «e», за ней идет конец сообщения. В поток пишем «4».</a:t>
            </a:r>
            <a:endParaRPr lang="ru-RU" sz="2070" b="0" i="0" dirty="0">
              <a:effectLst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98509" y="470096"/>
            <a:ext cx="43460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abacabadabacabae</a:t>
            </a:r>
            <a:endParaRPr lang="ru-RU" sz="4400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42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683965"/>
              </p:ext>
            </p:extLst>
          </p:nvPr>
        </p:nvGraphicFramePr>
        <p:xfrm>
          <a:off x="7356763" y="235526"/>
          <a:ext cx="4645892" cy="631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946">
                  <a:extLst>
                    <a:ext uri="{9D8B030D-6E8A-4147-A177-3AD203B41FA5}">
                      <a16:colId xmlns:a16="http://schemas.microsoft.com/office/drawing/2014/main" val="2266030036"/>
                    </a:ext>
                  </a:extLst>
                </a:gridCol>
                <a:gridCol w="2322946">
                  <a:extLst>
                    <a:ext uri="{9D8B030D-6E8A-4147-A177-3AD203B41FA5}">
                      <a16:colId xmlns:a16="http://schemas.microsoft.com/office/drawing/2014/main" val="857988909"/>
                    </a:ext>
                  </a:extLst>
                </a:gridCol>
              </a:tblGrid>
              <a:tr h="39485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Строка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Код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72226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258088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47034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441230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576978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76294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611719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042575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495391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407604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668109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420057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947773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abac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837410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042648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131178"/>
                  </a:ext>
                </a:extLst>
              </a:tr>
            </a:tbl>
          </a:graphicData>
        </a:graphic>
      </p:graphicFrame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609252" y="347019"/>
            <a:ext cx="4916240" cy="1107709"/>
          </a:xfrm>
        </p:spPr>
        <p:txBody>
          <a:bodyPr>
            <a:normAutofit/>
          </a:bodyPr>
          <a:lstStyle/>
          <a:p>
            <a:r>
              <a:rPr lang="ru-RU" sz="6000" i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Итог сжатия</a:t>
            </a:r>
            <a:endParaRPr lang="ru-RU" sz="6000" i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7356763" y="2590800"/>
            <a:ext cx="4645892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Схема 10"/>
          <p:cNvGraphicFramePr/>
          <p:nvPr>
            <p:extLst>
              <p:ext uri="{D42A27DB-BD31-4B8C-83A1-F6EECF244321}">
                <p14:modId xmlns:p14="http://schemas.microsoft.com/office/powerpoint/2010/main" val="697297200"/>
              </p:ext>
            </p:extLst>
          </p:nvPr>
        </p:nvGraphicFramePr>
        <p:xfrm>
          <a:off x="678875" y="2729343"/>
          <a:ext cx="5957451" cy="3990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1080657" y="1454728"/>
            <a:ext cx="51538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abacabadabacabae</a:t>
            </a:r>
            <a:r>
              <a:rPr lang="ru-RU" sz="3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01025039864</a:t>
            </a:r>
            <a:endParaRPr lang="ru-RU" sz="3200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295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0157" y="388583"/>
            <a:ext cx="5688898" cy="955308"/>
          </a:xfrm>
        </p:spPr>
        <p:txBody>
          <a:bodyPr>
            <a:noAutofit/>
          </a:bodyPr>
          <a:lstStyle/>
          <a:p>
            <a:r>
              <a:rPr lang="ru-RU" sz="6000" i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Плюсы и минусы </a:t>
            </a:r>
            <a:endParaRPr lang="ru-RU" sz="6000" i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49380" y="1399311"/>
            <a:ext cx="634538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B050"/>
                </a:solidFill>
              </a:rPr>
              <a:t>+</a:t>
            </a:r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Не требует вычисления вероятностей встречаемости символов или кодов.</a:t>
            </a:r>
            <a:b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ru-RU" sz="2400" b="1" dirty="0">
                <a:solidFill>
                  <a:srgbClr val="00B050"/>
                </a:solidFill>
              </a:rPr>
              <a:t>+</a:t>
            </a:r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Для декомпрессии не надо сохранять таблицу строк в файл для распаковки. Алгоритм построен таким образом, что мы в состоянии восстановить таблицу строк, пользуясь только потоком кодов.</a:t>
            </a:r>
            <a:b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ru-RU" sz="2400" b="1" dirty="0">
                <a:solidFill>
                  <a:srgbClr val="00B050"/>
                </a:solidFill>
              </a:rPr>
              <a:t>+</a:t>
            </a:r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Данный тип компрессии не вносит искажений в исходный графический файл, и подходит для сжатия растровых данных любого типа.</a:t>
            </a:r>
            <a:b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ru-RU" sz="2400" b="1" dirty="0" smtClean="0">
                <a:solidFill>
                  <a:srgbClr val="FF0000"/>
                </a:solidFill>
              </a:rPr>
              <a:t>-</a:t>
            </a:r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Алгоритм не проводит анализ входных данных поэтому не оптимален.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855" y="1495420"/>
            <a:ext cx="5098472" cy="38238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4996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3106" y="388583"/>
            <a:ext cx="3032021" cy="955308"/>
          </a:xfrm>
        </p:spPr>
        <p:txBody>
          <a:bodyPr>
            <a:normAutofit fontScale="90000"/>
          </a:bodyPr>
          <a:lstStyle/>
          <a:p>
            <a:r>
              <a:rPr lang="ru-RU" sz="6000" i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Вопросы</a:t>
            </a:r>
            <a:endParaRPr lang="ru-RU" sz="6000" i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35731" y="1343891"/>
            <a:ext cx="106562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О </a:t>
            </a:r>
            <a:r>
              <a:rPr lang="ru-RU" sz="3500" dirty="0" smtClean="0"/>
              <a:t>каком</a:t>
            </a:r>
            <a:r>
              <a:rPr lang="ru-RU" sz="3600" dirty="0" smtClean="0"/>
              <a:t> </a:t>
            </a:r>
            <a:r>
              <a:rPr lang="ru-RU" sz="4000" dirty="0" smtClean="0"/>
              <a:t>алгоритме</a:t>
            </a:r>
            <a:r>
              <a:rPr lang="ru-RU" sz="3600" dirty="0" smtClean="0"/>
              <a:t> была эта презентация?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23106" y="3007085"/>
            <a:ext cx="95042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cs typeface="Times New Roman" panose="02020603050405020304" pitchFamily="18" charset="0"/>
              </a:rPr>
              <a:t>1) </a:t>
            </a:r>
            <a:r>
              <a:rPr lang="en-US" sz="3200" dirty="0" smtClean="0">
                <a:cs typeface="Times New Roman" panose="02020603050405020304" pitchFamily="18" charset="0"/>
              </a:rPr>
              <a:t>RLE</a:t>
            </a:r>
            <a:r>
              <a:rPr lang="en-US" sz="3200" dirty="0">
                <a:cs typeface="Times New Roman" panose="02020603050405020304" pitchFamily="18" charset="0"/>
              </a:rPr>
              <a:t> (Run Length Encoding</a:t>
            </a:r>
            <a:r>
              <a:rPr lang="en-US" sz="3200" dirty="0" smtClean="0">
                <a:cs typeface="Times New Roman" panose="02020603050405020304" pitchFamily="18" charset="0"/>
              </a:rPr>
              <a:t>)</a:t>
            </a:r>
            <a:endParaRPr lang="ru-RU" sz="3200" dirty="0" smtClean="0">
              <a:cs typeface="Times New Roman" panose="02020603050405020304" pitchFamily="18" charset="0"/>
            </a:endParaRPr>
          </a:p>
          <a:p>
            <a:r>
              <a:rPr lang="ru-RU" sz="3200" dirty="0" smtClean="0">
                <a:cs typeface="Times New Roman" panose="02020603050405020304" pitchFamily="18" charset="0"/>
              </a:rPr>
              <a:t>2) </a:t>
            </a:r>
            <a:r>
              <a:rPr lang="en-US" sz="3200" dirty="0" smtClean="0">
                <a:cs typeface="Times New Roman" panose="02020603050405020304" pitchFamily="18" charset="0"/>
              </a:rPr>
              <a:t>LZW</a:t>
            </a:r>
            <a:r>
              <a:rPr lang="ru-RU" sz="3200" dirty="0" smtClean="0">
                <a:cs typeface="Times New Roman" panose="02020603050405020304" pitchFamily="18" charset="0"/>
              </a:rPr>
              <a:t> (</a:t>
            </a:r>
            <a:r>
              <a:rPr lang="en-US" sz="3200" dirty="0">
                <a:cs typeface="Times New Roman" panose="02020603050405020304" pitchFamily="18" charset="0"/>
              </a:rPr>
              <a:t>Lempel-Ziv &amp; Welch)</a:t>
            </a:r>
            <a:endParaRPr lang="ru-RU" sz="3200" dirty="0" smtClean="0">
              <a:cs typeface="Times New Roman" panose="02020603050405020304" pitchFamily="18" charset="0"/>
            </a:endParaRPr>
          </a:p>
          <a:p>
            <a:r>
              <a:rPr lang="ru-RU" sz="3200" dirty="0" smtClean="0">
                <a:cs typeface="Times New Roman" panose="02020603050405020304" pitchFamily="18" charset="0"/>
              </a:rPr>
              <a:t>3) </a:t>
            </a:r>
            <a:r>
              <a:rPr lang="en-US" sz="3200" dirty="0">
                <a:cs typeface="Times New Roman" panose="02020603050405020304" pitchFamily="18" charset="0"/>
              </a:rPr>
              <a:t>Joint Photographic Experts </a:t>
            </a:r>
            <a:r>
              <a:rPr lang="en-US" sz="3200" dirty="0" smtClean="0">
                <a:cs typeface="Times New Roman" panose="02020603050405020304" pitchFamily="18" charset="0"/>
              </a:rPr>
              <a:t>Group</a:t>
            </a:r>
            <a:r>
              <a:rPr lang="ru-RU" sz="3200" dirty="0" smtClean="0">
                <a:cs typeface="Times New Roman" panose="02020603050405020304" pitchFamily="18" charset="0"/>
              </a:rPr>
              <a:t> (</a:t>
            </a:r>
            <a:r>
              <a:rPr lang="en-US" sz="3200" dirty="0" smtClean="0">
                <a:cs typeface="Times New Roman" panose="02020603050405020304" pitchFamily="18" charset="0"/>
              </a:rPr>
              <a:t>JPEG</a:t>
            </a:r>
            <a:r>
              <a:rPr lang="ru-RU" sz="3200" dirty="0" smtClean="0"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907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307</TotalTime>
  <Words>916</Words>
  <Application>Microsoft Office PowerPoint</Application>
  <PresentationFormat>Широкоэкранный</PresentationFormat>
  <Paragraphs>115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 3</vt:lpstr>
      <vt:lpstr>Легкий дым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 сжатия</vt:lpstr>
      <vt:lpstr>Презентация PowerPoint</vt:lpstr>
      <vt:lpstr>Итог сжатия</vt:lpstr>
      <vt:lpstr>Плюсы и минусы </vt:lpstr>
      <vt:lpstr>Вопросы</vt:lpstr>
      <vt:lpstr>Вопросы</vt:lpstr>
      <vt:lpstr>Вопросы</vt:lpstr>
      <vt:lpstr>Вопросы</vt:lpstr>
      <vt:lpstr>Вопросы</vt:lpstr>
      <vt:lpstr>Вопросы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Александра</dc:creator>
  <cp:lastModifiedBy>Александра</cp:lastModifiedBy>
  <cp:revision>20</cp:revision>
  <dcterms:created xsi:type="dcterms:W3CDTF">2022-12-03T17:12:19Z</dcterms:created>
  <dcterms:modified xsi:type="dcterms:W3CDTF">2022-12-03T22:19:44Z</dcterms:modified>
</cp:coreProperties>
</file>