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sldIdLst>
    <p:sldId id="256" r:id="rId2"/>
    <p:sldId id="258" r:id="rId3"/>
    <p:sldId id="257" r:id="rId4"/>
    <p:sldId id="259" r:id="rId5"/>
    <p:sldId id="260" r:id="rId6"/>
    <p:sldId id="261" r:id="rId7"/>
    <p:sldId id="263" r:id="rId8"/>
    <p:sldId id="278" r:id="rId9"/>
    <p:sldId id="264" r:id="rId10"/>
    <p:sldId id="265" r:id="rId11"/>
    <p:sldId id="279" r:id="rId12"/>
    <p:sldId id="266"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6.xml.rels><?xml version="1.0" encoding="UTF-8" standalone="yes"?>
<Relationships xmlns="http://schemas.openxmlformats.org/package/2006/relationships"><Relationship Id="rId1" Type="http://schemas.openxmlformats.org/officeDocument/2006/relationships/image" Target="../media/image7.jpg"/></Relationships>
</file>

<file path=ppt/diagrams/_rels/data19.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16.xml.rels><?xml version="1.0" encoding="UTF-8" standalone="yes"?>
<Relationships xmlns="http://schemas.openxmlformats.org/package/2006/relationships"><Relationship Id="rId1" Type="http://schemas.openxmlformats.org/officeDocument/2006/relationships/image" Target="../media/image7.jpg"/></Relationships>
</file>

<file path=ppt/diagrams/_rels/drawing19.xml.rels><?xml version="1.0" encoding="UTF-8" standalone="yes"?>
<Relationships xmlns="http://schemas.openxmlformats.org/package/2006/relationships"><Relationship Id="rId1" Type="http://schemas.openxmlformats.org/officeDocument/2006/relationships/image" Target="../media/image11.JP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BF4C9A-8006-4E05-83F5-BD2C79725E83}" type="doc">
      <dgm:prSet loTypeId="urn:microsoft.com/office/officeart/2005/8/layout/vList2" loCatId="list" qsTypeId="urn:microsoft.com/office/officeart/2005/8/quickstyle/3d1" qsCatId="3D" csTypeId="urn:microsoft.com/office/officeart/2005/8/colors/accent1_3" csCatId="accent1" phldr="1"/>
      <dgm:spPr/>
      <dgm:t>
        <a:bodyPr/>
        <a:lstStyle/>
        <a:p>
          <a:endParaRPr lang="ru-RU"/>
        </a:p>
      </dgm:t>
    </dgm:pt>
    <dgm:pt modelId="{AA41AFC6-2569-409D-97F6-7047D28A39ED}">
      <dgm:prSet/>
      <dgm:spPr/>
      <dgm:t>
        <a:bodyPr/>
        <a:lstStyle/>
        <a:p>
          <a:pPr algn="ctr" rtl="0"/>
          <a:r>
            <a:rPr lang="ru-RU"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Открытая исследовательская культурологическая олимпиада «История и культура храмов столицы и городов России»</a:t>
          </a:r>
          <a:endParaRPr lang="ru-RU"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05950DC-8ACE-46B7-A96F-94CD3758913C}" type="parTrans" cxnId="{8CD13D75-A093-45F7-A9F7-B67D46D19B42}">
      <dgm:prSet/>
      <dgm:spPr/>
      <dgm:t>
        <a:bodyPr/>
        <a:lstStyle/>
        <a:p>
          <a:endParaRPr lang="ru-RU"/>
        </a:p>
      </dgm:t>
    </dgm:pt>
    <dgm:pt modelId="{8243930A-E8FE-4459-9317-7991E3F8EF58}" type="sibTrans" cxnId="{8CD13D75-A093-45F7-A9F7-B67D46D19B42}">
      <dgm:prSet/>
      <dgm:spPr/>
      <dgm:t>
        <a:bodyPr/>
        <a:lstStyle/>
        <a:p>
          <a:endParaRPr lang="ru-RU"/>
        </a:p>
      </dgm:t>
    </dgm:pt>
    <dgm:pt modelId="{8DFED5D6-08A5-424E-BCE2-746444EBADA8}" type="pres">
      <dgm:prSet presAssocID="{CCBF4C9A-8006-4E05-83F5-BD2C79725E83}" presName="linear" presStyleCnt="0">
        <dgm:presLayoutVars>
          <dgm:animLvl val="lvl"/>
          <dgm:resizeHandles val="exact"/>
        </dgm:presLayoutVars>
      </dgm:prSet>
      <dgm:spPr/>
      <dgm:t>
        <a:bodyPr/>
        <a:lstStyle/>
        <a:p>
          <a:endParaRPr lang="ru-RU"/>
        </a:p>
      </dgm:t>
    </dgm:pt>
    <dgm:pt modelId="{0004C8A4-BDB8-46F8-83C5-1CC4612F880D}" type="pres">
      <dgm:prSet presAssocID="{AA41AFC6-2569-409D-97F6-7047D28A39ED}" presName="parentText" presStyleLbl="node1" presStyleIdx="0" presStyleCnt="1" custLinFactNeighborX="-93256" custLinFactNeighborY="65916">
        <dgm:presLayoutVars>
          <dgm:chMax val="0"/>
          <dgm:bulletEnabled val="1"/>
        </dgm:presLayoutVars>
      </dgm:prSet>
      <dgm:spPr/>
      <dgm:t>
        <a:bodyPr/>
        <a:lstStyle/>
        <a:p>
          <a:endParaRPr lang="ru-RU"/>
        </a:p>
      </dgm:t>
    </dgm:pt>
  </dgm:ptLst>
  <dgm:cxnLst>
    <dgm:cxn modelId="{2010F8C5-CDF8-402C-BD49-DB0070B07B76}" type="presOf" srcId="{CCBF4C9A-8006-4E05-83F5-BD2C79725E83}" destId="{8DFED5D6-08A5-424E-BCE2-746444EBADA8}" srcOrd="0" destOrd="0" presId="urn:microsoft.com/office/officeart/2005/8/layout/vList2"/>
    <dgm:cxn modelId="{8CD13D75-A093-45F7-A9F7-B67D46D19B42}" srcId="{CCBF4C9A-8006-4E05-83F5-BD2C79725E83}" destId="{AA41AFC6-2569-409D-97F6-7047D28A39ED}" srcOrd="0" destOrd="0" parTransId="{405950DC-8ACE-46B7-A96F-94CD3758913C}" sibTransId="{8243930A-E8FE-4459-9317-7991E3F8EF58}"/>
    <dgm:cxn modelId="{ED902D04-E1D0-4BF4-83BE-5065674332C3}" type="presOf" srcId="{AA41AFC6-2569-409D-97F6-7047D28A39ED}" destId="{0004C8A4-BDB8-46F8-83C5-1CC4612F880D}" srcOrd="0" destOrd="0" presId="urn:microsoft.com/office/officeart/2005/8/layout/vList2"/>
    <dgm:cxn modelId="{49344395-F8C7-4800-8DBA-229CBB8C4080}" type="presParOf" srcId="{8DFED5D6-08A5-424E-BCE2-746444EBADA8}" destId="{0004C8A4-BDB8-46F8-83C5-1CC4612F88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D66598-28DA-4F7B-A769-D8ACF9AA8480}"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29B3DE62-B861-4D9C-8016-2181EADFA03F}">
      <dgm:prSet custT="1"/>
      <dgm:spPr/>
      <dgm:t>
        <a:bodyPr/>
        <a:lstStyle/>
        <a:p>
          <a:pPr algn="just" rtl="0"/>
          <a:r>
            <a:rPr lang="ru-RU" sz="2200" b="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90-ых года прошлого века были обнаружены летописные данные, в которых указывается дата постройки 1191 год, хотя ранее считалось, что годы создания 1194-1197. Всеволод велел построить храм в городе Владимир на княжеском дворе как дворцовую церковь для его семьи. Кто строил храм до сих пор неизвестно, история имен не сохранила, но это были русские мастера, возможно, с которыми работали болгары, сербы и другие выходцы с Балканского полуострова.</a:t>
          </a:r>
          <a:endParaRPr lang="ru-RU"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586EDCF6-004D-4619-8189-D179F7C15039}" type="parTrans" cxnId="{1AC92326-AACA-4138-97E3-373467C57A17}">
      <dgm:prSet/>
      <dgm:spPr/>
      <dgm:t>
        <a:bodyPr/>
        <a:lstStyle/>
        <a:p>
          <a:pPr algn="just"/>
          <a:endParaRPr lang="ru-RU"/>
        </a:p>
      </dgm:t>
    </dgm:pt>
    <dgm:pt modelId="{48179F79-D50C-40CF-953B-2FCE136B8564}" type="sibTrans" cxnId="{1AC92326-AACA-4138-97E3-373467C57A17}">
      <dgm:prSet/>
      <dgm:spPr/>
      <dgm:t>
        <a:bodyPr/>
        <a:lstStyle/>
        <a:p>
          <a:pPr algn="just"/>
          <a:endParaRPr lang="ru-RU"/>
        </a:p>
      </dgm:t>
    </dgm:pt>
    <dgm:pt modelId="{86654772-8B7B-42E6-A61E-371B884ACD97}" type="pres">
      <dgm:prSet presAssocID="{A0D66598-28DA-4F7B-A769-D8ACF9AA8480}" presName="linear" presStyleCnt="0">
        <dgm:presLayoutVars>
          <dgm:animLvl val="lvl"/>
          <dgm:resizeHandles val="exact"/>
        </dgm:presLayoutVars>
      </dgm:prSet>
      <dgm:spPr/>
      <dgm:t>
        <a:bodyPr/>
        <a:lstStyle/>
        <a:p>
          <a:endParaRPr lang="ru-RU"/>
        </a:p>
      </dgm:t>
    </dgm:pt>
    <dgm:pt modelId="{F1170330-B428-4F05-BCE0-6044993EDD17}" type="pres">
      <dgm:prSet presAssocID="{29B3DE62-B861-4D9C-8016-2181EADFA03F}" presName="parentText" presStyleLbl="node1" presStyleIdx="0" presStyleCnt="1" custLinFactNeighborX="3507">
        <dgm:presLayoutVars>
          <dgm:chMax val="0"/>
          <dgm:bulletEnabled val="1"/>
        </dgm:presLayoutVars>
      </dgm:prSet>
      <dgm:spPr/>
      <dgm:t>
        <a:bodyPr/>
        <a:lstStyle/>
        <a:p>
          <a:endParaRPr lang="ru-RU"/>
        </a:p>
      </dgm:t>
    </dgm:pt>
  </dgm:ptLst>
  <dgm:cxnLst>
    <dgm:cxn modelId="{F990AC80-BB72-4C23-BD59-5C8AAC770E9C}" type="presOf" srcId="{A0D66598-28DA-4F7B-A769-D8ACF9AA8480}" destId="{86654772-8B7B-42E6-A61E-371B884ACD97}" srcOrd="0" destOrd="0" presId="urn:microsoft.com/office/officeart/2005/8/layout/vList2"/>
    <dgm:cxn modelId="{1AC92326-AACA-4138-97E3-373467C57A17}" srcId="{A0D66598-28DA-4F7B-A769-D8ACF9AA8480}" destId="{29B3DE62-B861-4D9C-8016-2181EADFA03F}" srcOrd="0" destOrd="0" parTransId="{586EDCF6-004D-4619-8189-D179F7C15039}" sibTransId="{48179F79-D50C-40CF-953B-2FCE136B8564}"/>
    <dgm:cxn modelId="{727B304C-60AB-4013-A90A-9A9B6CE57E40}" type="presOf" srcId="{29B3DE62-B861-4D9C-8016-2181EADFA03F}" destId="{F1170330-B428-4F05-BCE0-6044993EDD17}" srcOrd="0" destOrd="0" presId="urn:microsoft.com/office/officeart/2005/8/layout/vList2"/>
    <dgm:cxn modelId="{9A4C1331-2BAF-4DAD-B2A4-E2C4AE9B0AB5}" type="presParOf" srcId="{86654772-8B7B-42E6-A61E-371B884ACD97}" destId="{F1170330-B428-4F05-BCE0-6044993EDD1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650C212-5DFD-408D-AB94-1502715113AD}"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0CD1128E-4464-4F19-B8C4-CE1D0CC69D1A}">
      <dgm:prSet custT="1"/>
      <dgm:spPr/>
      <dgm:t>
        <a:bodyPr/>
        <a:lstStyle/>
        <a:p>
          <a:pPr algn="just" rtl="0"/>
          <a:r>
            <a:rPr lang="ru-RU"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Построен храм в эпоху наивысшего могущества и расцвета Великого Владимирского княжества великим князем Всеволодом Юрьевичем Большое Гнездо в честь своего небесного покровителя Дмитрия Солунского. </a:t>
          </a:r>
        </a:p>
      </dgm:t>
    </dgm:pt>
    <dgm:pt modelId="{BE829C61-5BA9-42FA-B18A-6785E53D6CCA}" type="parTrans" cxnId="{48AC0B8E-7EA3-4D2E-89B0-DC595500BB70}">
      <dgm:prSet/>
      <dgm:spPr/>
      <dgm:t>
        <a:bodyPr/>
        <a:lstStyle/>
        <a:p>
          <a:endParaRPr lang="ru-RU"/>
        </a:p>
      </dgm:t>
    </dgm:pt>
    <dgm:pt modelId="{1652F70F-22AB-4A7C-9328-54087036CFCA}" type="sibTrans" cxnId="{48AC0B8E-7EA3-4D2E-89B0-DC595500BB70}">
      <dgm:prSet/>
      <dgm:spPr/>
      <dgm:t>
        <a:bodyPr/>
        <a:lstStyle/>
        <a:p>
          <a:endParaRPr lang="ru-RU"/>
        </a:p>
      </dgm:t>
    </dgm:pt>
    <dgm:pt modelId="{0C63BFDA-4F26-412E-9EAC-59900022F427}" type="pres">
      <dgm:prSet presAssocID="{E650C212-5DFD-408D-AB94-1502715113AD}" presName="linear" presStyleCnt="0">
        <dgm:presLayoutVars>
          <dgm:animLvl val="lvl"/>
          <dgm:resizeHandles val="exact"/>
        </dgm:presLayoutVars>
      </dgm:prSet>
      <dgm:spPr/>
      <dgm:t>
        <a:bodyPr/>
        <a:lstStyle/>
        <a:p>
          <a:endParaRPr lang="ru-RU"/>
        </a:p>
      </dgm:t>
    </dgm:pt>
    <dgm:pt modelId="{022FEE6F-2557-4653-90AC-F237473DD795}" type="pres">
      <dgm:prSet presAssocID="{0CD1128E-4464-4F19-B8C4-CE1D0CC69D1A}" presName="parentText" presStyleLbl="node1" presStyleIdx="0" presStyleCnt="1" custScaleY="938329" custLinFactNeighborX="-1078" custLinFactNeighborY="2452">
        <dgm:presLayoutVars>
          <dgm:chMax val="0"/>
          <dgm:bulletEnabled val="1"/>
        </dgm:presLayoutVars>
      </dgm:prSet>
      <dgm:spPr/>
      <dgm:t>
        <a:bodyPr/>
        <a:lstStyle/>
        <a:p>
          <a:endParaRPr lang="ru-RU"/>
        </a:p>
      </dgm:t>
    </dgm:pt>
  </dgm:ptLst>
  <dgm:cxnLst>
    <dgm:cxn modelId="{48AC0B8E-7EA3-4D2E-89B0-DC595500BB70}" srcId="{E650C212-5DFD-408D-AB94-1502715113AD}" destId="{0CD1128E-4464-4F19-B8C4-CE1D0CC69D1A}" srcOrd="0" destOrd="0" parTransId="{BE829C61-5BA9-42FA-B18A-6785E53D6CCA}" sibTransId="{1652F70F-22AB-4A7C-9328-54087036CFCA}"/>
    <dgm:cxn modelId="{7D494F39-6FDE-44D6-8B1E-517A8F7CEB03}" type="presOf" srcId="{0CD1128E-4464-4F19-B8C4-CE1D0CC69D1A}" destId="{022FEE6F-2557-4653-90AC-F237473DD795}" srcOrd="0" destOrd="0" presId="urn:microsoft.com/office/officeart/2005/8/layout/vList2"/>
    <dgm:cxn modelId="{C9F5AC5C-8EA6-4DDC-8DAC-B0CCC7706FA6}" type="presOf" srcId="{E650C212-5DFD-408D-AB94-1502715113AD}" destId="{0C63BFDA-4F26-412E-9EAC-59900022F427}" srcOrd="0" destOrd="0" presId="urn:microsoft.com/office/officeart/2005/8/layout/vList2"/>
    <dgm:cxn modelId="{8CD4585A-8DE9-456B-ABC6-285252D37974}" type="presParOf" srcId="{0C63BFDA-4F26-412E-9EAC-59900022F427}" destId="{022FEE6F-2557-4653-90AC-F237473DD79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CA6F5A5-0AE4-4AF9-8FD2-CBA1043A6C08}"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DE7A0F44-CBBD-4382-8B26-EBA7670FE11A}">
      <dgm:prSet custT="1"/>
      <dgm:spPr/>
      <dgm:t>
        <a:bodyPr/>
        <a:lstStyle/>
        <a:p>
          <a:pPr algn="just" rtl="0"/>
          <a:r>
            <a:rPr lang="ru-RU" sz="2200" dirty="0" smtClean="0">
              <a:latin typeface="Times New Roman" panose="02020603050405020304" pitchFamily="18" charset="0"/>
              <a:cs typeface="Times New Roman" panose="02020603050405020304" pitchFamily="18" charset="0"/>
            </a:rPr>
            <a:t>В так называемой </a:t>
          </a:r>
          <a:r>
            <a:rPr lang="ru-RU" sz="2200" dirty="0" err="1" smtClean="0">
              <a:latin typeface="Times New Roman" panose="02020603050405020304" pitchFamily="18" charset="0"/>
              <a:cs typeface="Times New Roman" panose="02020603050405020304" pitchFamily="18" charset="0"/>
            </a:rPr>
            <a:t>Радзивилловской</a:t>
          </a:r>
          <a:r>
            <a:rPr lang="ru-RU" sz="2200" dirty="0" smtClean="0">
              <a:latin typeface="Times New Roman" panose="02020603050405020304" pitchFamily="18" charset="0"/>
              <a:cs typeface="Times New Roman" panose="02020603050405020304" pitchFamily="18" charset="0"/>
            </a:rPr>
            <a:t> летописи об этом рассказывается так: </a:t>
          </a:r>
        </a:p>
        <a:p>
          <a:pPr algn="just" rtl="0"/>
          <a:r>
            <a:rPr lang="ru-RU" sz="2200" i="1" dirty="0" smtClean="0">
              <a:latin typeface="Times New Roman" panose="02020603050405020304" pitchFamily="18" charset="0"/>
              <a:cs typeface="Times New Roman" panose="02020603050405020304" pitchFamily="18" charset="0"/>
            </a:rPr>
            <a:t>«Многие церкви создал Всеволод во время власти своей. Создал церковь прекрасную мученика Дмитрия на дворе своём и украсил её дивно иконами и письмом… И не искал Всеволод мастеров у немцев, но нашёл мастеров среди клевретов Святой Богородицы и своих. Одни олово лили, другие кровлю крыли, иные известью белили.»</a:t>
          </a:r>
          <a:endParaRPr lang="ru-RU" sz="2200" dirty="0">
            <a:latin typeface="Times New Roman" panose="02020603050405020304" pitchFamily="18" charset="0"/>
            <a:cs typeface="Times New Roman" panose="02020603050405020304" pitchFamily="18" charset="0"/>
          </a:endParaRPr>
        </a:p>
      </dgm:t>
    </dgm:pt>
    <dgm:pt modelId="{5D5B5F20-C27B-40B4-992D-857DDCF9D0C5}" type="parTrans" cxnId="{8F4A5B55-6FA2-42A7-813C-1FBFCFF0981A}">
      <dgm:prSet/>
      <dgm:spPr/>
      <dgm:t>
        <a:bodyPr/>
        <a:lstStyle/>
        <a:p>
          <a:endParaRPr lang="ru-RU"/>
        </a:p>
      </dgm:t>
    </dgm:pt>
    <dgm:pt modelId="{F480390B-ED14-4C93-9658-ECAC86AD7A56}" type="sibTrans" cxnId="{8F4A5B55-6FA2-42A7-813C-1FBFCFF0981A}">
      <dgm:prSet/>
      <dgm:spPr/>
      <dgm:t>
        <a:bodyPr/>
        <a:lstStyle/>
        <a:p>
          <a:endParaRPr lang="ru-RU"/>
        </a:p>
      </dgm:t>
    </dgm:pt>
    <dgm:pt modelId="{E63C46BA-7206-4EA4-90B4-BE96A71483A5}" type="pres">
      <dgm:prSet presAssocID="{ACA6F5A5-0AE4-4AF9-8FD2-CBA1043A6C08}" presName="linear" presStyleCnt="0">
        <dgm:presLayoutVars>
          <dgm:animLvl val="lvl"/>
          <dgm:resizeHandles val="exact"/>
        </dgm:presLayoutVars>
      </dgm:prSet>
      <dgm:spPr/>
      <dgm:t>
        <a:bodyPr/>
        <a:lstStyle/>
        <a:p>
          <a:endParaRPr lang="ru-RU"/>
        </a:p>
      </dgm:t>
    </dgm:pt>
    <dgm:pt modelId="{F681337B-428E-4480-9F80-F0BE863A4654}" type="pres">
      <dgm:prSet presAssocID="{DE7A0F44-CBBD-4382-8B26-EBA7670FE11A}" presName="parentText" presStyleLbl="node1" presStyleIdx="0" presStyleCnt="1" custScaleY="885688">
        <dgm:presLayoutVars>
          <dgm:chMax val="0"/>
          <dgm:bulletEnabled val="1"/>
        </dgm:presLayoutVars>
      </dgm:prSet>
      <dgm:spPr/>
      <dgm:t>
        <a:bodyPr/>
        <a:lstStyle/>
        <a:p>
          <a:endParaRPr lang="ru-RU"/>
        </a:p>
      </dgm:t>
    </dgm:pt>
  </dgm:ptLst>
  <dgm:cxnLst>
    <dgm:cxn modelId="{41C10657-28B7-48F6-8802-4B4D757792D3}" type="presOf" srcId="{DE7A0F44-CBBD-4382-8B26-EBA7670FE11A}" destId="{F681337B-428E-4480-9F80-F0BE863A4654}" srcOrd="0" destOrd="0" presId="urn:microsoft.com/office/officeart/2005/8/layout/vList2"/>
    <dgm:cxn modelId="{8F4A5B55-6FA2-42A7-813C-1FBFCFF0981A}" srcId="{ACA6F5A5-0AE4-4AF9-8FD2-CBA1043A6C08}" destId="{DE7A0F44-CBBD-4382-8B26-EBA7670FE11A}" srcOrd="0" destOrd="0" parTransId="{5D5B5F20-C27B-40B4-992D-857DDCF9D0C5}" sibTransId="{F480390B-ED14-4C93-9658-ECAC86AD7A56}"/>
    <dgm:cxn modelId="{A835D283-0104-4961-B7BA-AFF238D8B80D}" type="presOf" srcId="{ACA6F5A5-0AE4-4AF9-8FD2-CBA1043A6C08}" destId="{E63C46BA-7206-4EA4-90B4-BE96A71483A5}" srcOrd="0" destOrd="0" presId="urn:microsoft.com/office/officeart/2005/8/layout/vList2"/>
    <dgm:cxn modelId="{4F91B7C6-E2AE-4D27-BF33-749082E0D0E9}" type="presParOf" srcId="{E63C46BA-7206-4EA4-90B4-BE96A71483A5}" destId="{F681337B-428E-4480-9F80-F0BE863A465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E570FB0-7955-45CE-AF7F-B573FB920903}"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48D52E34-9AB5-4791-9E88-3489BC2DABE9}">
      <dgm:prSet custT="1"/>
      <dgm:spPr/>
      <dgm:t>
        <a:bodyPr/>
        <a:lstStyle/>
        <a:p>
          <a:pPr algn="just" rtl="0"/>
          <a:r>
            <a:rPr lang="ru-RU" sz="2200" b="0" i="0"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1197 году постройка храма была завершена князем Всеволодом Юрьевичем постановкой иконы Дмитрия Солунского и серебряного чеканного ковчежца, где находилась «сорочка» - частица одежды, пропитанная кровью мученика:</a:t>
          </a:r>
          <a:r>
            <a:rPr lang="ru-RU" sz="22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rtl="0"/>
          <a:r>
            <a:rPr lang="ru-RU" sz="2200" b="0" i="1"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 принёс гробную доску из Селуня святого мученика Дмитрия, миро непрестанно источающего на здоровье немощным, в той же церкви поставил, и сорочку того же мученика тут положил.»</a:t>
          </a:r>
          <a:endParaRPr lang="ru-RU"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5400F7B5-503C-4731-B1BA-C65B9B12EE59}" type="parTrans" cxnId="{9118D11A-13B7-4881-830B-36FA1D1C3C82}">
      <dgm:prSet/>
      <dgm:spPr/>
      <dgm:t>
        <a:bodyPr/>
        <a:lstStyle/>
        <a:p>
          <a:pPr algn="just"/>
          <a:endParaRPr lang="ru-RU"/>
        </a:p>
      </dgm:t>
    </dgm:pt>
    <dgm:pt modelId="{74DCE6A4-4063-456B-8338-B5B833CEFEF3}" type="sibTrans" cxnId="{9118D11A-13B7-4881-830B-36FA1D1C3C82}">
      <dgm:prSet/>
      <dgm:spPr/>
      <dgm:t>
        <a:bodyPr/>
        <a:lstStyle/>
        <a:p>
          <a:pPr algn="just"/>
          <a:endParaRPr lang="ru-RU"/>
        </a:p>
      </dgm:t>
    </dgm:pt>
    <dgm:pt modelId="{78EDCD3B-8DA0-436B-BA74-82E692A08777}" type="pres">
      <dgm:prSet presAssocID="{1E570FB0-7955-45CE-AF7F-B573FB920903}" presName="linear" presStyleCnt="0">
        <dgm:presLayoutVars>
          <dgm:animLvl val="lvl"/>
          <dgm:resizeHandles val="exact"/>
        </dgm:presLayoutVars>
      </dgm:prSet>
      <dgm:spPr/>
      <dgm:t>
        <a:bodyPr/>
        <a:lstStyle/>
        <a:p>
          <a:endParaRPr lang="ru-RU"/>
        </a:p>
      </dgm:t>
    </dgm:pt>
    <dgm:pt modelId="{1DFB5C98-F90A-49EA-B628-41E90A141C0E}" type="pres">
      <dgm:prSet presAssocID="{48D52E34-9AB5-4791-9E88-3489BC2DABE9}" presName="parentText" presStyleLbl="node1" presStyleIdx="0" presStyleCnt="1" custScaleX="96226" custScaleY="892459" custLinFactNeighborX="13388" custLinFactNeighborY="-7577">
        <dgm:presLayoutVars>
          <dgm:chMax val="0"/>
          <dgm:bulletEnabled val="1"/>
        </dgm:presLayoutVars>
      </dgm:prSet>
      <dgm:spPr/>
      <dgm:t>
        <a:bodyPr/>
        <a:lstStyle/>
        <a:p>
          <a:endParaRPr lang="ru-RU"/>
        </a:p>
      </dgm:t>
    </dgm:pt>
  </dgm:ptLst>
  <dgm:cxnLst>
    <dgm:cxn modelId="{1A80632E-5578-443E-85D8-1076C2C62C31}" type="presOf" srcId="{48D52E34-9AB5-4791-9E88-3489BC2DABE9}" destId="{1DFB5C98-F90A-49EA-B628-41E90A141C0E}" srcOrd="0" destOrd="0" presId="urn:microsoft.com/office/officeart/2005/8/layout/vList2"/>
    <dgm:cxn modelId="{9A8C720A-E9B2-4B99-B9FA-D2BAA405EEF8}" type="presOf" srcId="{1E570FB0-7955-45CE-AF7F-B573FB920903}" destId="{78EDCD3B-8DA0-436B-BA74-82E692A08777}" srcOrd="0" destOrd="0" presId="urn:microsoft.com/office/officeart/2005/8/layout/vList2"/>
    <dgm:cxn modelId="{9118D11A-13B7-4881-830B-36FA1D1C3C82}" srcId="{1E570FB0-7955-45CE-AF7F-B573FB920903}" destId="{48D52E34-9AB5-4791-9E88-3489BC2DABE9}" srcOrd="0" destOrd="0" parTransId="{5400F7B5-503C-4731-B1BA-C65B9B12EE59}" sibTransId="{74DCE6A4-4063-456B-8338-B5B833CEFEF3}"/>
    <dgm:cxn modelId="{14D822E0-B7C6-4B10-8C69-2DD53D3CA94B}" type="presParOf" srcId="{78EDCD3B-8DA0-436B-BA74-82E692A08777}" destId="{1DFB5C98-F90A-49EA-B628-41E90A141C0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D2BD04F-C113-4456-AF9C-26EC5AEDD122}"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EA609FB4-1F36-4173-8DBD-F9CE9829E4BA}">
      <dgm:prSet custT="1"/>
      <dgm:spPr/>
      <dgm:t>
        <a:bodyPr/>
        <a:lstStyle/>
        <a:p>
          <a:pPr algn="just" rtl="0"/>
          <a:r>
            <a:rPr lang="ru-RU" sz="27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1237 году собору суждено было разделить судьбу столицы Владимирского княжества. Повреждённый и разграбленный монголо-татарами, храм впоследствии ещё не раз горел (в 1536, 1719, 1760 годах). </a:t>
          </a:r>
        </a:p>
        <a:p>
          <a:pPr algn="just" rtl="0"/>
          <a:r>
            <a:rPr lang="ru-RU" sz="27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ходе «реставрации» 1837-1839 годов по распоряжению Николая I собору был придан «первобытный вид». Из-за невежественности ревнителей старины храм тогда лишился интереснейших частей - лестничных башен и галерей, которые были ошибочно сочтены поздними привнесениями. Поскольку галереи имели функцию контрфорсов, после их уничтожения по стенам пошли трещины, а в 1903 году лопнуло железное кольцо снизу барабана. В 1883 году к храму была пристроена миниатюрная звонница с длинной трубой калорифера, которую разобрали в 1939 году (одновременно с железной оградой). </a:t>
          </a:r>
        </a:p>
      </dgm:t>
    </dgm:pt>
    <dgm:pt modelId="{D378AAA8-A7C9-4833-A2EF-BC47058B6B28}" type="parTrans" cxnId="{46730D13-4891-43A2-951B-9E0A7B6BFBA0}">
      <dgm:prSet/>
      <dgm:spPr/>
      <dgm:t>
        <a:bodyPr/>
        <a:lstStyle/>
        <a:p>
          <a:endParaRPr lang="ru-RU"/>
        </a:p>
      </dgm:t>
    </dgm:pt>
    <dgm:pt modelId="{940A892D-4006-4AB0-97B3-650D9434079C}" type="sibTrans" cxnId="{46730D13-4891-43A2-951B-9E0A7B6BFBA0}">
      <dgm:prSet/>
      <dgm:spPr/>
      <dgm:t>
        <a:bodyPr/>
        <a:lstStyle/>
        <a:p>
          <a:endParaRPr lang="ru-RU"/>
        </a:p>
      </dgm:t>
    </dgm:pt>
    <dgm:pt modelId="{E366FE5E-7586-4725-BB33-4DE796E1B3F9}" type="pres">
      <dgm:prSet presAssocID="{CD2BD04F-C113-4456-AF9C-26EC5AEDD122}" presName="linear" presStyleCnt="0">
        <dgm:presLayoutVars>
          <dgm:animLvl val="lvl"/>
          <dgm:resizeHandles val="exact"/>
        </dgm:presLayoutVars>
      </dgm:prSet>
      <dgm:spPr/>
      <dgm:t>
        <a:bodyPr/>
        <a:lstStyle/>
        <a:p>
          <a:endParaRPr lang="ru-RU"/>
        </a:p>
      </dgm:t>
    </dgm:pt>
    <dgm:pt modelId="{BE5C7A16-9CAC-4430-9389-E36EDD11E0FD}" type="pres">
      <dgm:prSet presAssocID="{EA609FB4-1F36-4173-8DBD-F9CE9829E4BA}" presName="parentText" presStyleLbl="node1" presStyleIdx="0" presStyleCnt="1" custScaleY="1129577" custLinFactNeighborX="-369" custLinFactNeighborY="-1495">
        <dgm:presLayoutVars>
          <dgm:chMax val="0"/>
          <dgm:bulletEnabled val="1"/>
        </dgm:presLayoutVars>
      </dgm:prSet>
      <dgm:spPr/>
      <dgm:t>
        <a:bodyPr/>
        <a:lstStyle/>
        <a:p>
          <a:endParaRPr lang="ru-RU"/>
        </a:p>
      </dgm:t>
    </dgm:pt>
  </dgm:ptLst>
  <dgm:cxnLst>
    <dgm:cxn modelId="{46730D13-4891-43A2-951B-9E0A7B6BFBA0}" srcId="{CD2BD04F-C113-4456-AF9C-26EC5AEDD122}" destId="{EA609FB4-1F36-4173-8DBD-F9CE9829E4BA}" srcOrd="0" destOrd="0" parTransId="{D378AAA8-A7C9-4833-A2EF-BC47058B6B28}" sibTransId="{940A892D-4006-4AB0-97B3-650D9434079C}"/>
    <dgm:cxn modelId="{A455FAEA-F33C-44A6-A4AF-1DA36C2D0636}" type="presOf" srcId="{EA609FB4-1F36-4173-8DBD-F9CE9829E4BA}" destId="{BE5C7A16-9CAC-4430-9389-E36EDD11E0FD}" srcOrd="0" destOrd="0" presId="urn:microsoft.com/office/officeart/2005/8/layout/vList2"/>
    <dgm:cxn modelId="{B1EF280A-6022-4DFE-8689-EED3B0B2340D}" type="presOf" srcId="{CD2BD04F-C113-4456-AF9C-26EC5AEDD122}" destId="{E366FE5E-7586-4725-BB33-4DE796E1B3F9}" srcOrd="0" destOrd="0" presId="urn:microsoft.com/office/officeart/2005/8/layout/vList2"/>
    <dgm:cxn modelId="{C2E1F82D-AF13-44C0-858E-2BAD909E594A}" type="presParOf" srcId="{E366FE5E-7586-4725-BB33-4DE796E1B3F9}" destId="{BE5C7A16-9CAC-4430-9389-E36EDD11E0F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1372364-A545-4799-8301-2BF0DF240359}"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486D880D-836E-46CC-A437-05D36B03659C}">
      <dgm:prSet custT="1"/>
      <dgm:spPr/>
      <dgm:t>
        <a:bodyPr/>
        <a:lstStyle/>
        <a:p>
          <a:pPr algn="just" rtl="0"/>
          <a:r>
            <a:rPr lang="ru-RU" sz="2200" dirty="0" smtClean="0">
              <a:latin typeface="Times New Roman" panose="02020603050405020304" pitchFamily="18" charset="0"/>
              <a:cs typeface="Times New Roman" panose="02020603050405020304" pitchFamily="18" charset="0"/>
            </a:rPr>
            <a:t>В 1918 году в соборе работала Комиссия по сохранению памятников живописи под руководством Игоря Грабаря. В 1919 году храм был закрыт для богослужений. Глава собора была впервые позолочена после реставрационных воздействий 1950-х годов. В ходе последнего этапа реставрационных работ (1999-2004) были устроены водосточные трубы, заменили крест на куполе, создали микроклимат, а также покрыли рельефы и белый камень защитной пластической смесью.</a:t>
          </a:r>
          <a:endParaRPr lang="ru-RU" sz="2200" dirty="0">
            <a:latin typeface="Times New Roman" panose="02020603050405020304" pitchFamily="18" charset="0"/>
            <a:cs typeface="Times New Roman" panose="02020603050405020304" pitchFamily="18" charset="0"/>
          </a:endParaRPr>
        </a:p>
      </dgm:t>
    </dgm:pt>
    <dgm:pt modelId="{A1C247C7-6603-4300-A210-1542EE927798}" type="parTrans" cxnId="{94FDC0F4-E05E-4C7D-A9F5-5CB408AB266D}">
      <dgm:prSet/>
      <dgm:spPr/>
      <dgm:t>
        <a:bodyPr/>
        <a:lstStyle/>
        <a:p>
          <a:endParaRPr lang="ru-RU"/>
        </a:p>
      </dgm:t>
    </dgm:pt>
    <dgm:pt modelId="{68725485-339E-4475-868B-6BB0D30FA5F8}" type="sibTrans" cxnId="{94FDC0F4-E05E-4C7D-A9F5-5CB408AB266D}">
      <dgm:prSet/>
      <dgm:spPr/>
      <dgm:t>
        <a:bodyPr/>
        <a:lstStyle/>
        <a:p>
          <a:endParaRPr lang="ru-RU"/>
        </a:p>
      </dgm:t>
    </dgm:pt>
    <dgm:pt modelId="{B120C538-7C05-4596-B0E2-5076E902865F}" type="pres">
      <dgm:prSet presAssocID="{31372364-A545-4799-8301-2BF0DF240359}" presName="linear" presStyleCnt="0">
        <dgm:presLayoutVars>
          <dgm:animLvl val="lvl"/>
          <dgm:resizeHandles val="exact"/>
        </dgm:presLayoutVars>
      </dgm:prSet>
      <dgm:spPr/>
      <dgm:t>
        <a:bodyPr/>
        <a:lstStyle/>
        <a:p>
          <a:endParaRPr lang="ru-RU"/>
        </a:p>
      </dgm:t>
    </dgm:pt>
    <dgm:pt modelId="{0F49703E-8F1A-4FDA-80C1-F35608860B69}" type="pres">
      <dgm:prSet presAssocID="{486D880D-836E-46CC-A437-05D36B03659C}" presName="parentText" presStyleLbl="node1" presStyleIdx="0" presStyleCnt="1" custScaleY="982111">
        <dgm:presLayoutVars>
          <dgm:chMax val="0"/>
          <dgm:bulletEnabled val="1"/>
        </dgm:presLayoutVars>
      </dgm:prSet>
      <dgm:spPr/>
      <dgm:t>
        <a:bodyPr/>
        <a:lstStyle/>
        <a:p>
          <a:endParaRPr lang="ru-RU"/>
        </a:p>
      </dgm:t>
    </dgm:pt>
  </dgm:ptLst>
  <dgm:cxnLst>
    <dgm:cxn modelId="{94FDC0F4-E05E-4C7D-A9F5-5CB408AB266D}" srcId="{31372364-A545-4799-8301-2BF0DF240359}" destId="{486D880D-836E-46CC-A437-05D36B03659C}" srcOrd="0" destOrd="0" parTransId="{A1C247C7-6603-4300-A210-1542EE927798}" sibTransId="{68725485-339E-4475-868B-6BB0D30FA5F8}"/>
    <dgm:cxn modelId="{82E075F2-58F3-44A5-9E66-AA98C7F1F972}" type="presOf" srcId="{486D880D-836E-46CC-A437-05D36B03659C}" destId="{0F49703E-8F1A-4FDA-80C1-F35608860B69}" srcOrd="0" destOrd="0" presId="urn:microsoft.com/office/officeart/2005/8/layout/vList2"/>
    <dgm:cxn modelId="{75E683EA-9DE2-43A4-B2F0-509168C2D0F7}" type="presOf" srcId="{31372364-A545-4799-8301-2BF0DF240359}" destId="{B120C538-7C05-4596-B0E2-5076E902865F}" srcOrd="0" destOrd="0" presId="urn:microsoft.com/office/officeart/2005/8/layout/vList2"/>
    <dgm:cxn modelId="{11C56DC6-EEE6-47CE-88B2-5164EE94AF9A}" type="presParOf" srcId="{B120C538-7C05-4596-B0E2-5076E902865F}" destId="{0F49703E-8F1A-4FDA-80C1-F35608860B6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67BA8FE-8C11-47E0-8F31-63543E2CDEAC}" type="doc">
      <dgm:prSet loTypeId="urn:microsoft.com/office/officeart/2005/8/layout/vList3" loCatId="list" qsTypeId="urn:microsoft.com/office/officeart/2005/8/quickstyle/3d3" qsCatId="3D" csTypeId="urn:microsoft.com/office/officeart/2005/8/colors/accent1_2" csCatId="accent1" phldr="1"/>
      <dgm:spPr/>
      <dgm:t>
        <a:bodyPr/>
        <a:lstStyle/>
        <a:p>
          <a:endParaRPr lang="ru-RU"/>
        </a:p>
      </dgm:t>
    </dgm:pt>
    <dgm:pt modelId="{0EAFADFE-5DEE-4E27-8277-B23A169C0809}">
      <dgm:prSet custT="1"/>
      <dgm:spPr/>
      <dgm:t>
        <a:bodyPr/>
        <a:lstStyle/>
        <a:p>
          <a:pPr algn="just" rtl="0"/>
          <a:r>
            <a:rPr lang="ru-RU" sz="25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Собор одноглавый, четырёхстолпный, трёхапсидный. Первоначально собор окружали галереи с лестничными башнями, соединявшие его с княжеским дворцом (разобраны при реставрации в XIX веке), по которым князь и его семья ходили в храм на богослужение. Фасадная часть собора состоит из трёх ярусов, нижний лишён убранства, и на его фоне видны только резные порталы. Второй ярус - аркатурный колончатый пояс с белокаменными фигурами и орнаментом. Третий ярус прорезан узкими окнами и полностью покрыт резьбой, которая заметна и на купольном барабане. Венчает собор золочёный пологий купол в форме богатырского шлема. На куполе водружён широкий крест из золочёной меди.</a:t>
          </a:r>
          <a:endParaRPr lang="ru-RU" sz="2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C5AC368F-1E65-4900-A478-6949D5D2D5B5}" type="parTrans" cxnId="{3795CC77-5179-4132-A364-1A3EEF905818}">
      <dgm:prSet/>
      <dgm:spPr/>
      <dgm:t>
        <a:bodyPr/>
        <a:lstStyle/>
        <a:p>
          <a:endParaRPr lang="ru-RU"/>
        </a:p>
      </dgm:t>
    </dgm:pt>
    <dgm:pt modelId="{1B9929A0-80C9-47B1-AB7C-BC9FD08CB163}" type="sibTrans" cxnId="{3795CC77-5179-4132-A364-1A3EEF905818}">
      <dgm:prSet/>
      <dgm:spPr/>
      <dgm:t>
        <a:bodyPr/>
        <a:lstStyle/>
        <a:p>
          <a:endParaRPr lang="ru-RU"/>
        </a:p>
      </dgm:t>
    </dgm:pt>
    <dgm:pt modelId="{643005B6-C0EA-4A1B-9FA9-DD9247FFD7A9}" type="pres">
      <dgm:prSet presAssocID="{667BA8FE-8C11-47E0-8F31-63543E2CDEAC}" presName="linearFlow" presStyleCnt="0">
        <dgm:presLayoutVars>
          <dgm:dir/>
          <dgm:resizeHandles val="exact"/>
        </dgm:presLayoutVars>
      </dgm:prSet>
      <dgm:spPr/>
      <dgm:t>
        <a:bodyPr/>
        <a:lstStyle/>
        <a:p>
          <a:endParaRPr lang="ru-RU"/>
        </a:p>
      </dgm:t>
    </dgm:pt>
    <dgm:pt modelId="{02E648BD-CC24-430E-B297-B3DBE390B1FA}" type="pres">
      <dgm:prSet presAssocID="{0EAFADFE-5DEE-4E27-8277-B23A169C0809}" presName="composite" presStyleCnt="0"/>
      <dgm:spPr/>
    </dgm:pt>
    <dgm:pt modelId="{7CE57A77-F977-4F53-9D13-0C21F3D53345}" type="pres">
      <dgm:prSet presAssocID="{0EAFADFE-5DEE-4E27-8277-B23A169C0809}" presName="imgShp" presStyleLbl="fgImgPlace1" presStyleIdx="0" presStyleCnt="1" custScaleX="81316" custScaleY="96011" custLinFactNeighborX="-15522" custLinFactNeighborY="-1083"/>
      <dgm:spPr>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a:noFill/>
        </a:ln>
      </dgm:spPr>
    </dgm:pt>
    <dgm:pt modelId="{890E373A-798E-43B4-A1E5-DBD456BF8CAB}" type="pres">
      <dgm:prSet presAssocID="{0EAFADFE-5DEE-4E27-8277-B23A169C0809}" presName="txShp" presStyleLbl="node1" presStyleIdx="0" presStyleCnt="1" custScaleX="143643" custScaleY="122535" custLinFactNeighborX="52948" custLinFactNeighborY="-2036">
        <dgm:presLayoutVars>
          <dgm:bulletEnabled val="1"/>
        </dgm:presLayoutVars>
      </dgm:prSet>
      <dgm:spPr/>
      <dgm:t>
        <a:bodyPr/>
        <a:lstStyle/>
        <a:p>
          <a:endParaRPr lang="ru-RU"/>
        </a:p>
      </dgm:t>
    </dgm:pt>
  </dgm:ptLst>
  <dgm:cxnLst>
    <dgm:cxn modelId="{3795CC77-5179-4132-A364-1A3EEF905818}" srcId="{667BA8FE-8C11-47E0-8F31-63543E2CDEAC}" destId="{0EAFADFE-5DEE-4E27-8277-B23A169C0809}" srcOrd="0" destOrd="0" parTransId="{C5AC368F-1E65-4900-A478-6949D5D2D5B5}" sibTransId="{1B9929A0-80C9-47B1-AB7C-BC9FD08CB163}"/>
    <dgm:cxn modelId="{2D7E47EC-B89B-4EF6-8EF6-F6625B3D531D}" type="presOf" srcId="{0EAFADFE-5DEE-4E27-8277-B23A169C0809}" destId="{890E373A-798E-43B4-A1E5-DBD456BF8CAB}" srcOrd="0" destOrd="0" presId="urn:microsoft.com/office/officeart/2005/8/layout/vList3"/>
    <dgm:cxn modelId="{8994309E-CF60-44AA-98CB-0EFCCD982D0C}" type="presOf" srcId="{667BA8FE-8C11-47E0-8F31-63543E2CDEAC}" destId="{643005B6-C0EA-4A1B-9FA9-DD9247FFD7A9}" srcOrd="0" destOrd="0" presId="urn:microsoft.com/office/officeart/2005/8/layout/vList3"/>
    <dgm:cxn modelId="{ACE79EE4-F0A8-4896-A527-B21D0475CCB0}" type="presParOf" srcId="{643005B6-C0EA-4A1B-9FA9-DD9247FFD7A9}" destId="{02E648BD-CC24-430E-B297-B3DBE390B1FA}" srcOrd="0" destOrd="0" presId="urn:microsoft.com/office/officeart/2005/8/layout/vList3"/>
    <dgm:cxn modelId="{25CE6EB2-96F6-49CB-A8E7-3AA06A19EDAE}" type="presParOf" srcId="{02E648BD-CC24-430E-B297-B3DBE390B1FA}" destId="{7CE57A77-F977-4F53-9D13-0C21F3D53345}" srcOrd="0" destOrd="0" presId="urn:microsoft.com/office/officeart/2005/8/layout/vList3"/>
    <dgm:cxn modelId="{BB5FD6EF-9016-4745-8C7C-1A6816FC769C}" type="presParOf" srcId="{02E648BD-CC24-430E-B297-B3DBE390B1FA}" destId="{890E373A-798E-43B4-A1E5-DBD456BF8CA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B9BFF45-8BE8-4D32-904B-5FEB3FDE6FFF}"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F77644A4-86F2-4EA2-9B10-1A2881510401}">
      <dgm:prSet custT="1"/>
      <dgm:spPr/>
      <dgm:t>
        <a:bodyPr/>
        <a:lstStyle/>
        <a:p>
          <a:pPr algn="just" rtl="0"/>
          <a:r>
            <a:rPr lang="ru-RU" sz="22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 южном фасаде храма расположена масштабная композиция «Вознесение Александра Македонского на небеса». Сюжет композиции не традиционен для православного храма, однако в XII веке был очень популярен. На руках у Александра Македонского сидят маленькие львята, которые так манят грифонов - ужасных чудовищ. </a:t>
          </a:r>
        </a:p>
        <a:p>
          <a:pPr algn="just" rtl="0"/>
          <a:r>
            <a:rPr lang="ru-RU" sz="22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середине XIX века собор выделялся контрастной раскраской, подчёркивавшей рельефное убранство стен. </a:t>
          </a:r>
        </a:p>
        <a:p>
          <a:pPr algn="just" rtl="0"/>
          <a:r>
            <a:rPr lang="ru-RU" sz="22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Псалмопевец царь Давид, поющий и сидящий с гуслями в руках, является главной фигурой в убранстве и занимает центральное место на всех фасадах. </a:t>
          </a:r>
        </a:p>
        <a:p>
          <a:pPr algn="just" rtl="0"/>
          <a:r>
            <a:rPr lang="ru-RU" sz="22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Дмитриевский собор небольшой по размерам, поскольку строился только для семьи князя и был его домовой церковью.</a:t>
          </a:r>
          <a:endParaRPr lang="ru-RU"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6329B35-DFEA-4CE8-9177-D7B5A0CBA9BC}" type="parTrans" cxnId="{011FB61B-4B41-47C1-87BE-232076D38D54}">
      <dgm:prSet/>
      <dgm:spPr/>
      <dgm:t>
        <a:bodyPr/>
        <a:lstStyle/>
        <a:p>
          <a:pPr algn="just"/>
          <a:endParaRPr lang="ru-RU"/>
        </a:p>
      </dgm:t>
    </dgm:pt>
    <dgm:pt modelId="{04461EA3-665B-4BF3-A648-F87BBD59ED22}" type="sibTrans" cxnId="{011FB61B-4B41-47C1-87BE-232076D38D54}">
      <dgm:prSet/>
      <dgm:spPr/>
      <dgm:t>
        <a:bodyPr/>
        <a:lstStyle/>
        <a:p>
          <a:pPr algn="just"/>
          <a:endParaRPr lang="ru-RU"/>
        </a:p>
      </dgm:t>
    </dgm:pt>
    <dgm:pt modelId="{96FBB561-AB69-45A2-9119-1FB4158DDF76}" type="pres">
      <dgm:prSet presAssocID="{0B9BFF45-8BE8-4D32-904B-5FEB3FDE6FFF}" presName="linear" presStyleCnt="0">
        <dgm:presLayoutVars>
          <dgm:animLvl val="lvl"/>
          <dgm:resizeHandles val="exact"/>
        </dgm:presLayoutVars>
      </dgm:prSet>
      <dgm:spPr/>
      <dgm:t>
        <a:bodyPr/>
        <a:lstStyle/>
        <a:p>
          <a:endParaRPr lang="ru-RU"/>
        </a:p>
      </dgm:t>
    </dgm:pt>
    <dgm:pt modelId="{95F08816-DC58-47E7-B168-DF51CBE19170}" type="pres">
      <dgm:prSet presAssocID="{F77644A4-86F2-4EA2-9B10-1A2881510401}" presName="parentText" presStyleLbl="node1" presStyleIdx="0" presStyleCnt="1" custScaleX="100342" custScaleY="707565">
        <dgm:presLayoutVars>
          <dgm:chMax val="0"/>
          <dgm:bulletEnabled val="1"/>
        </dgm:presLayoutVars>
      </dgm:prSet>
      <dgm:spPr/>
      <dgm:t>
        <a:bodyPr/>
        <a:lstStyle/>
        <a:p>
          <a:endParaRPr lang="ru-RU"/>
        </a:p>
      </dgm:t>
    </dgm:pt>
  </dgm:ptLst>
  <dgm:cxnLst>
    <dgm:cxn modelId="{73B54253-8C62-4403-8AD1-4138E117CECF}" type="presOf" srcId="{0B9BFF45-8BE8-4D32-904B-5FEB3FDE6FFF}" destId="{96FBB561-AB69-45A2-9119-1FB4158DDF76}" srcOrd="0" destOrd="0" presId="urn:microsoft.com/office/officeart/2005/8/layout/vList2"/>
    <dgm:cxn modelId="{011FB61B-4B41-47C1-87BE-232076D38D54}" srcId="{0B9BFF45-8BE8-4D32-904B-5FEB3FDE6FFF}" destId="{F77644A4-86F2-4EA2-9B10-1A2881510401}" srcOrd="0" destOrd="0" parTransId="{66329B35-DFEA-4CE8-9177-D7B5A0CBA9BC}" sibTransId="{04461EA3-665B-4BF3-A648-F87BBD59ED22}"/>
    <dgm:cxn modelId="{267A32E0-EE79-49F9-BB26-A5FFAA9CAFD8}" type="presOf" srcId="{F77644A4-86F2-4EA2-9B10-1A2881510401}" destId="{95F08816-DC58-47E7-B168-DF51CBE19170}" srcOrd="0" destOrd="0" presId="urn:microsoft.com/office/officeart/2005/8/layout/vList2"/>
    <dgm:cxn modelId="{E90D98CF-6E78-468D-A236-43089C2213A7}" type="presParOf" srcId="{96FBB561-AB69-45A2-9119-1FB4158DDF76}" destId="{95F08816-DC58-47E7-B168-DF51CBE1917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C1F3F61-4578-43CF-AF24-B4A3CD9B68E7}"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FA147CCF-D663-4B9E-8E5F-4496EA7CCDD5}">
      <dgm:prSet custT="1"/>
      <dgm:spPr/>
      <dgm:t>
        <a:bodyPr/>
        <a:lstStyle/>
        <a:p>
          <a:pPr algn="just" rtl="0"/>
          <a:r>
            <a:rPr lang="ru-RU" sz="22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Собор знаменит своей белокаменной резьбой - его стены украшают около 600 рельефов, изображающих святых, мифических и реальных животных. Большинство рельефов сохранились в первоначальном виде, некоторые были заменены при реставрации XIX века (по М. С. Гладкой, практически точными копиями). </a:t>
          </a:r>
        </a:p>
        <a:p>
          <a:pPr algn="just" rtl="0"/>
          <a:r>
            <a:rPr lang="ru-RU" sz="2200" b="0" i="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Прославление княжеской власти было главной идеей фасадной скульптуры собора, поэтому на ней изображено множество геральдических символов - львов, орлов, грифонов, кентавров, сцен охоты, борьбы зверей и так далее.</a:t>
          </a:r>
          <a:endParaRPr lang="ru-RU"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C672EF2-B023-44BF-B6E7-D7625F1F478D}" type="parTrans" cxnId="{21F7B090-92D5-4BC9-836A-99EFE8A3CB3C}">
      <dgm:prSet/>
      <dgm:spPr/>
      <dgm:t>
        <a:bodyPr/>
        <a:lstStyle/>
        <a:p>
          <a:endParaRPr lang="ru-RU"/>
        </a:p>
      </dgm:t>
    </dgm:pt>
    <dgm:pt modelId="{2A683065-8D84-4B05-87AA-170132B4FEBF}" type="sibTrans" cxnId="{21F7B090-92D5-4BC9-836A-99EFE8A3CB3C}">
      <dgm:prSet/>
      <dgm:spPr/>
      <dgm:t>
        <a:bodyPr/>
        <a:lstStyle/>
        <a:p>
          <a:endParaRPr lang="ru-RU"/>
        </a:p>
      </dgm:t>
    </dgm:pt>
    <dgm:pt modelId="{4805F4FF-21A0-4859-A078-63EB7A8739D4}" type="pres">
      <dgm:prSet presAssocID="{1C1F3F61-4578-43CF-AF24-B4A3CD9B68E7}" presName="linear" presStyleCnt="0">
        <dgm:presLayoutVars>
          <dgm:animLvl val="lvl"/>
          <dgm:resizeHandles val="exact"/>
        </dgm:presLayoutVars>
      </dgm:prSet>
      <dgm:spPr/>
      <dgm:t>
        <a:bodyPr/>
        <a:lstStyle/>
        <a:p>
          <a:endParaRPr lang="ru-RU"/>
        </a:p>
      </dgm:t>
    </dgm:pt>
    <dgm:pt modelId="{6D42B108-DD45-4857-A2BB-9A421D17597A}" type="pres">
      <dgm:prSet presAssocID="{FA147CCF-D663-4B9E-8E5F-4496EA7CCDD5}" presName="parentText" presStyleLbl="node1" presStyleIdx="0" presStyleCnt="1" custLinFactNeighborX="256" custLinFactNeighborY="-143">
        <dgm:presLayoutVars>
          <dgm:chMax val="0"/>
          <dgm:bulletEnabled val="1"/>
        </dgm:presLayoutVars>
      </dgm:prSet>
      <dgm:spPr/>
      <dgm:t>
        <a:bodyPr/>
        <a:lstStyle/>
        <a:p>
          <a:endParaRPr lang="ru-RU"/>
        </a:p>
      </dgm:t>
    </dgm:pt>
  </dgm:ptLst>
  <dgm:cxnLst>
    <dgm:cxn modelId="{64930A31-B70A-4686-8FA3-982C80B5FC19}" type="presOf" srcId="{FA147CCF-D663-4B9E-8E5F-4496EA7CCDD5}" destId="{6D42B108-DD45-4857-A2BB-9A421D17597A}" srcOrd="0" destOrd="0" presId="urn:microsoft.com/office/officeart/2005/8/layout/vList2"/>
    <dgm:cxn modelId="{890569B6-508B-4767-A0EF-8E7EB96429B4}" type="presOf" srcId="{1C1F3F61-4578-43CF-AF24-B4A3CD9B68E7}" destId="{4805F4FF-21A0-4859-A078-63EB7A8739D4}" srcOrd="0" destOrd="0" presId="urn:microsoft.com/office/officeart/2005/8/layout/vList2"/>
    <dgm:cxn modelId="{21F7B090-92D5-4BC9-836A-99EFE8A3CB3C}" srcId="{1C1F3F61-4578-43CF-AF24-B4A3CD9B68E7}" destId="{FA147CCF-D663-4B9E-8E5F-4496EA7CCDD5}" srcOrd="0" destOrd="0" parTransId="{2C672EF2-B023-44BF-B6E7-D7625F1F478D}" sibTransId="{2A683065-8D84-4B05-87AA-170132B4FEBF}"/>
    <dgm:cxn modelId="{4C6ED99A-4D2D-4AC1-8CDD-34E6E84D72E0}" type="presParOf" srcId="{4805F4FF-21A0-4859-A078-63EB7A8739D4}" destId="{6D42B108-DD45-4857-A2BB-9A421D17597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21DA8E7-C490-44C1-9C13-96E45B2FDFDB}" type="doc">
      <dgm:prSet loTypeId="urn:microsoft.com/office/officeart/2005/8/layout/pList1" loCatId="list" qsTypeId="urn:microsoft.com/office/officeart/2005/8/quickstyle/3d3" qsCatId="3D" csTypeId="urn:microsoft.com/office/officeart/2005/8/colors/accent1_2" csCatId="accent1" phldr="1"/>
      <dgm:spPr/>
      <dgm:t>
        <a:bodyPr/>
        <a:lstStyle/>
        <a:p>
          <a:endParaRPr lang="ru-RU"/>
        </a:p>
      </dgm:t>
    </dgm:pt>
    <dgm:pt modelId="{6D63303E-A008-40F8-B4C6-1B9D63EC8C25}">
      <dgm:prSet custT="1"/>
      <dgm:spPr/>
      <dgm:t>
        <a:bodyPr/>
        <a:lstStyle/>
        <a:p>
          <a:pPr rtl="0"/>
          <a:r>
            <a:rPr lang="ru-RU" sz="2800" b="0" i="0" dirty="0" smtClean="0">
              <a:latin typeface="Times New Roman" panose="02020603050405020304" pitchFamily="18" charset="0"/>
              <a:cs typeface="Times New Roman" panose="02020603050405020304" pitchFamily="18" charset="0"/>
            </a:rPr>
            <a:t>В связи с богатой белокаменной отделкой, которая почти полностью обволакивает храмовые стены, храм называют «белокаменной книгой»</a:t>
          </a:r>
          <a:endParaRPr lang="ru-RU" sz="2800" dirty="0">
            <a:latin typeface="Times New Roman" panose="02020603050405020304" pitchFamily="18" charset="0"/>
            <a:cs typeface="Times New Roman" panose="02020603050405020304" pitchFamily="18" charset="0"/>
          </a:endParaRPr>
        </a:p>
      </dgm:t>
    </dgm:pt>
    <dgm:pt modelId="{2813473A-3DC6-4D0C-AA0D-607A4720C21F}" type="parTrans" cxnId="{D26D68FF-C4C4-48EC-A213-6C0F9015428B}">
      <dgm:prSet/>
      <dgm:spPr/>
      <dgm:t>
        <a:bodyPr/>
        <a:lstStyle/>
        <a:p>
          <a:endParaRPr lang="ru-RU"/>
        </a:p>
      </dgm:t>
    </dgm:pt>
    <dgm:pt modelId="{7412B89D-2D93-4CBC-83D6-ECCD5990BA61}" type="sibTrans" cxnId="{D26D68FF-C4C4-48EC-A213-6C0F9015428B}">
      <dgm:prSet/>
      <dgm:spPr/>
      <dgm:t>
        <a:bodyPr/>
        <a:lstStyle/>
        <a:p>
          <a:endParaRPr lang="ru-RU"/>
        </a:p>
      </dgm:t>
    </dgm:pt>
    <dgm:pt modelId="{E3B89362-F1A9-45E8-9EBB-CD195BE4A10E}" type="pres">
      <dgm:prSet presAssocID="{B21DA8E7-C490-44C1-9C13-96E45B2FDFDB}" presName="Name0" presStyleCnt="0">
        <dgm:presLayoutVars>
          <dgm:dir/>
          <dgm:resizeHandles val="exact"/>
        </dgm:presLayoutVars>
      </dgm:prSet>
      <dgm:spPr/>
      <dgm:t>
        <a:bodyPr/>
        <a:lstStyle/>
        <a:p>
          <a:endParaRPr lang="ru-RU"/>
        </a:p>
      </dgm:t>
    </dgm:pt>
    <dgm:pt modelId="{DB50B4B5-A1B1-4450-87D5-A476B09BA8C2}" type="pres">
      <dgm:prSet presAssocID="{6D63303E-A008-40F8-B4C6-1B9D63EC8C25}" presName="compNode" presStyleCnt="0"/>
      <dgm:spPr/>
    </dgm:pt>
    <dgm:pt modelId="{0A9B21C9-4EC2-4547-9CF4-1C27E46F53C4}" type="pres">
      <dgm:prSet presAssocID="{6D63303E-A008-40F8-B4C6-1B9D63EC8C25}" presName="pictRect" presStyleLbl="node1" presStyleIdx="0" presStyleCnt="1" custScaleX="138190" custScaleY="97308" custLinFactNeighborX="7458" custLinFactNeighborY="769"/>
      <dgm:spPr>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a:ln>
          <a:solidFill>
            <a:schemeClr val="tx1"/>
          </a:solidFill>
        </a:ln>
        <a:effectLst>
          <a:reflection blurRad="6350" stA="52000" endA="300" endPos="35000" dir="5400000" sy="-100000" algn="bl" rotWithShape="0"/>
        </a:effectLst>
        <a:scene3d>
          <a:camera prst="orthographicFront">
            <a:rot lat="0" lon="0" rev="0"/>
          </a:camera>
          <a:lightRig rig="contrasting" dir="t">
            <a:rot lat="0" lon="0" rev="1200000"/>
          </a:lightRig>
        </a:scene3d>
      </dgm:spPr>
      <dgm:t>
        <a:bodyPr/>
        <a:lstStyle/>
        <a:p>
          <a:endParaRPr lang="ru-RU"/>
        </a:p>
      </dgm:t>
    </dgm:pt>
    <dgm:pt modelId="{839BA606-83DD-4C4C-BB51-72063E03A421}" type="pres">
      <dgm:prSet presAssocID="{6D63303E-A008-40F8-B4C6-1B9D63EC8C25}" presName="textRect" presStyleLbl="revTx" presStyleIdx="0" presStyleCnt="1" custScaleX="130553" custLinFactNeighborX="-1638" custLinFactNeighborY="28405">
        <dgm:presLayoutVars>
          <dgm:bulletEnabled val="1"/>
        </dgm:presLayoutVars>
      </dgm:prSet>
      <dgm:spPr/>
      <dgm:t>
        <a:bodyPr/>
        <a:lstStyle/>
        <a:p>
          <a:endParaRPr lang="ru-RU"/>
        </a:p>
      </dgm:t>
    </dgm:pt>
  </dgm:ptLst>
  <dgm:cxnLst>
    <dgm:cxn modelId="{D26D68FF-C4C4-48EC-A213-6C0F9015428B}" srcId="{B21DA8E7-C490-44C1-9C13-96E45B2FDFDB}" destId="{6D63303E-A008-40F8-B4C6-1B9D63EC8C25}" srcOrd="0" destOrd="0" parTransId="{2813473A-3DC6-4D0C-AA0D-607A4720C21F}" sibTransId="{7412B89D-2D93-4CBC-83D6-ECCD5990BA61}"/>
    <dgm:cxn modelId="{73422BE9-B010-4679-B179-0765BF0C857A}" type="presOf" srcId="{B21DA8E7-C490-44C1-9C13-96E45B2FDFDB}" destId="{E3B89362-F1A9-45E8-9EBB-CD195BE4A10E}" srcOrd="0" destOrd="0" presId="urn:microsoft.com/office/officeart/2005/8/layout/pList1"/>
    <dgm:cxn modelId="{A867FCFB-5DBD-4D74-82EA-7B9BC2B6C9FE}" type="presOf" srcId="{6D63303E-A008-40F8-B4C6-1B9D63EC8C25}" destId="{839BA606-83DD-4C4C-BB51-72063E03A421}" srcOrd="0" destOrd="0" presId="urn:microsoft.com/office/officeart/2005/8/layout/pList1"/>
    <dgm:cxn modelId="{CB28E203-8742-4E9F-BCBF-7B3C3F476D70}" type="presParOf" srcId="{E3B89362-F1A9-45E8-9EBB-CD195BE4A10E}" destId="{DB50B4B5-A1B1-4450-87D5-A476B09BA8C2}" srcOrd="0" destOrd="0" presId="urn:microsoft.com/office/officeart/2005/8/layout/pList1"/>
    <dgm:cxn modelId="{C545BA4A-235B-49DE-9224-2C5B46B5C682}" type="presParOf" srcId="{DB50B4B5-A1B1-4450-87D5-A476B09BA8C2}" destId="{0A9B21C9-4EC2-4547-9CF4-1C27E46F53C4}" srcOrd="0" destOrd="0" presId="urn:microsoft.com/office/officeart/2005/8/layout/pList1"/>
    <dgm:cxn modelId="{617504BE-A903-4670-B766-591E667B954C}" type="presParOf" srcId="{DB50B4B5-A1B1-4450-87D5-A476B09BA8C2}" destId="{839BA606-83DD-4C4C-BB51-72063E03A421}"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424B40-97F6-4988-A5A2-2651EF9C9B6A}" type="doc">
      <dgm:prSet loTypeId="urn:microsoft.com/office/officeart/2005/8/layout/vList2" loCatId="list" qsTypeId="urn:microsoft.com/office/officeart/2005/8/quickstyle/3d1" qsCatId="3D" csTypeId="urn:microsoft.com/office/officeart/2005/8/colors/accent1_3" csCatId="accent1"/>
      <dgm:spPr/>
      <dgm:t>
        <a:bodyPr/>
        <a:lstStyle/>
        <a:p>
          <a:endParaRPr lang="ru-RU"/>
        </a:p>
      </dgm:t>
    </dgm:pt>
    <dgm:pt modelId="{66DA9DFD-3751-4878-9A11-E453F27EF1D3}">
      <dgm:prSet custT="1"/>
      <dgm:spPr/>
      <dgm:t>
        <a:bodyPr/>
        <a:lstStyle/>
        <a:p>
          <a:pPr algn="ctr" rtl="0"/>
          <a:r>
            <a:rPr lang="ru-RU" sz="4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История белокаменной резьбы на стенах собора</a:t>
          </a:r>
          <a:endParaRPr lang="ru-RU"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562C243A-44C3-45BD-9487-0B0F0D2ECF8D}" type="parTrans" cxnId="{D82C8E42-CE4C-4728-AA82-767EFE33C7F0}">
      <dgm:prSet/>
      <dgm:spPr/>
      <dgm:t>
        <a:bodyPr/>
        <a:lstStyle/>
        <a:p>
          <a:pPr algn="ctr"/>
          <a:endParaRPr lang="ru-RU"/>
        </a:p>
      </dgm:t>
    </dgm:pt>
    <dgm:pt modelId="{BF13E7B4-37DF-4312-AF95-0E76AE03BBDC}" type="sibTrans" cxnId="{D82C8E42-CE4C-4728-AA82-767EFE33C7F0}">
      <dgm:prSet/>
      <dgm:spPr/>
      <dgm:t>
        <a:bodyPr/>
        <a:lstStyle/>
        <a:p>
          <a:pPr algn="ctr"/>
          <a:endParaRPr lang="ru-RU"/>
        </a:p>
      </dgm:t>
    </dgm:pt>
    <dgm:pt modelId="{A2D747A8-35F4-4336-A98E-AF319E9854E7}" type="pres">
      <dgm:prSet presAssocID="{08424B40-97F6-4988-A5A2-2651EF9C9B6A}" presName="linear" presStyleCnt="0">
        <dgm:presLayoutVars>
          <dgm:animLvl val="lvl"/>
          <dgm:resizeHandles val="exact"/>
        </dgm:presLayoutVars>
      </dgm:prSet>
      <dgm:spPr/>
      <dgm:t>
        <a:bodyPr/>
        <a:lstStyle/>
        <a:p>
          <a:endParaRPr lang="ru-RU"/>
        </a:p>
      </dgm:t>
    </dgm:pt>
    <dgm:pt modelId="{66EEBAF2-8304-400C-8BCD-DCA58E78F2E3}" type="pres">
      <dgm:prSet presAssocID="{66DA9DFD-3751-4878-9A11-E453F27EF1D3}" presName="parentText" presStyleLbl="node1" presStyleIdx="0" presStyleCnt="1" custLinFactNeighborY="3891">
        <dgm:presLayoutVars>
          <dgm:chMax val="0"/>
          <dgm:bulletEnabled val="1"/>
        </dgm:presLayoutVars>
      </dgm:prSet>
      <dgm:spPr/>
      <dgm:t>
        <a:bodyPr/>
        <a:lstStyle/>
        <a:p>
          <a:endParaRPr lang="ru-RU"/>
        </a:p>
      </dgm:t>
    </dgm:pt>
  </dgm:ptLst>
  <dgm:cxnLst>
    <dgm:cxn modelId="{D82C8E42-CE4C-4728-AA82-767EFE33C7F0}" srcId="{08424B40-97F6-4988-A5A2-2651EF9C9B6A}" destId="{66DA9DFD-3751-4878-9A11-E453F27EF1D3}" srcOrd="0" destOrd="0" parTransId="{562C243A-44C3-45BD-9487-0B0F0D2ECF8D}" sibTransId="{BF13E7B4-37DF-4312-AF95-0E76AE03BBDC}"/>
    <dgm:cxn modelId="{BFF2F279-A3E2-4072-A5C9-E70E2161B494}" type="presOf" srcId="{66DA9DFD-3751-4878-9A11-E453F27EF1D3}" destId="{66EEBAF2-8304-400C-8BCD-DCA58E78F2E3}" srcOrd="0" destOrd="0" presId="urn:microsoft.com/office/officeart/2005/8/layout/vList2"/>
    <dgm:cxn modelId="{EE8EC4DA-9ED0-4579-A732-586558DDF84A}" type="presOf" srcId="{08424B40-97F6-4988-A5A2-2651EF9C9B6A}" destId="{A2D747A8-35F4-4336-A98E-AF319E9854E7}" srcOrd="0" destOrd="0" presId="urn:microsoft.com/office/officeart/2005/8/layout/vList2"/>
    <dgm:cxn modelId="{349926B4-BCC7-42EA-8DDF-13FB926F1FFE}" type="presParOf" srcId="{A2D747A8-35F4-4336-A98E-AF319E9854E7}" destId="{66EEBAF2-8304-400C-8BCD-DCA58E78F2E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D741CC0-336B-40E9-87E4-F69DEFF79B0D}"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A81BDE9E-1189-4935-B407-3F68AD2CA619}">
      <dgm:prSet custT="1"/>
      <dgm:spPr/>
      <dgm:t>
        <a:bodyPr/>
        <a:lstStyle/>
        <a:p>
          <a:pPr algn="just" rtl="0"/>
          <a:r>
            <a:rPr lang="ru-RU" sz="2200" dirty="0" smtClean="0">
              <a:latin typeface="Times New Roman" panose="02020603050405020304" pitchFamily="18" charset="0"/>
              <a:cs typeface="Times New Roman" panose="02020603050405020304" pitchFamily="18" charset="0"/>
            </a:rPr>
            <a:t>Главным строительным материалом они выбрали местный белый природный камень, потому что он легко поддавался резьбе, а в отделке сохранял четкость и </a:t>
          </a:r>
          <a:r>
            <a:rPr lang="ru-RU" sz="2200" dirty="0" err="1" smtClean="0">
              <a:latin typeface="Times New Roman" panose="02020603050405020304" pitchFamily="18" charset="0"/>
              <a:cs typeface="Times New Roman" panose="02020603050405020304" pitchFamily="18" charset="0"/>
            </a:rPr>
            <a:t>геометричность</a:t>
          </a:r>
          <a:r>
            <a:rPr lang="ru-RU" sz="2200" dirty="0" smtClean="0">
              <a:latin typeface="Times New Roman" panose="02020603050405020304" pitchFamily="18" charset="0"/>
              <a:cs typeface="Times New Roman" panose="02020603050405020304" pitchFamily="18" charset="0"/>
            </a:rPr>
            <a:t> линий.</a:t>
          </a:r>
        </a:p>
        <a:p>
          <a:pPr algn="just" rtl="0"/>
          <a:r>
            <a:rPr lang="ru-RU" sz="2200" dirty="0" smtClean="0">
              <a:latin typeface="Times New Roman" panose="02020603050405020304" pitchFamily="18" charset="0"/>
              <a:cs typeface="Times New Roman" panose="02020603050405020304" pitchFamily="18" charset="0"/>
            </a:rPr>
            <a:t>Греческие резчики использовали элементы, которые были характерны для западных средневековых базилик: стены из известняка снаружи украсили фигурами святых, животных, птиц и растений, а также дополнили резными колоннами.</a:t>
          </a:r>
          <a:endParaRPr lang="ru-RU" sz="2200" dirty="0">
            <a:latin typeface="Times New Roman" panose="02020603050405020304" pitchFamily="18" charset="0"/>
            <a:cs typeface="Times New Roman" panose="02020603050405020304" pitchFamily="18" charset="0"/>
          </a:endParaRPr>
        </a:p>
      </dgm:t>
    </dgm:pt>
    <dgm:pt modelId="{22400EAA-7FC7-46CD-9743-97CD1550685A}" type="parTrans" cxnId="{F6F20FDF-233F-4C87-98DC-A7A484EE20B4}">
      <dgm:prSet/>
      <dgm:spPr/>
      <dgm:t>
        <a:bodyPr/>
        <a:lstStyle/>
        <a:p>
          <a:endParaRPr lang="ru-RU"/>
        </a:p>
      </dgm:t>
    </dgm:pt>
    <dgm:pt modelId="{2675ACF1-09EC-4E29-B887-2688B39901F3}" type="sibTrans" cxnId="{F6F20FDF-233F-4C87-98DC-A7A484EE20B4}">
      <dgm:prSet/>
      <dgm:spPr/>
      <dgm:t>
        <a:bodyPr/>
        <a:lstStyle/>
        <a:p>
          <a:endParaRPr lang="ru-RU"/>
        </a:p>
      </dgm:t>
    </dgm:pt>
    <dgm:pt modelId="{3AFDF4A6-7E73-45DD-899E-111ECB8C8561}" type="pres">
      <dgm:prSet presAssocID="{8D741CC0-336B-40E9-87E4-F69DEFF79B0D}" presName="linear" presStyleCnt="0">
        <dgm:presLayoutVars>
          <dgm:animLvl val="lvl"/>
          <dgm:resizeHandles val="exact"/>
        </dgm:presLayoutVars>
      </dgm:prSet>
      <dgm:spPr/>
      <dgm:t>
        <a:bodyPr/>
        <a:lstStyle/>
        <a:p>
          <a:endParaRPr lang="ru-RU"/>
        </a:p>
      </dgm:t>
    </dgm:pt>
    <dgm:pt modelId="{4C736B20-8C3F-481B-9E78-6A3C39D3CDFD}" type="pres">
      <dgm:prSet presAssocID="{A81BDE9E-1189-4935-B407-3F68AD2CA619}" presName="parentText" presStyleLbl="node1" presStyleIdx="0" presStyleCnt="1" custScaleY="1037009" custLinFactNeighborX="-34545" custLinFactNeighborY="11972">
        <dgm:presLayoutVars>
          <dgm:chMax val="0"/>
          <dgm:bulletEnabled val="1"/>
        </dgm:presLayoutVars>
      </dgm:prSet>
      <dgm:spPr/>
      <dgm:t>
        <a:bodyPr/>
        <a:lstStyle/>
        <a:p>
          <a:endParaRPr lang="ru-RU"/>
        </a:p>
      </dgm:t>
    </dgm:pt>
  </dgm:ptLst>
  <dgm:cxnLst>
    <dgm:cxn modelId="{9EE156DB-B0FA-4B42-9C65-776340087E6F}" type="presOf" srcId="{8D741CC0-336B-40E9-87E4-F69DEFF79B0D}" destId="{3AFDF4A6-7E73-45DD-899E-111ECB8C8561}" srcOrd="0" destOrd="0" presId="urn:microsoft.com/office/officeart/2005/8/layout/vList2"/>
    <dgm:cxn modelId="{F6F20FDF-233F-4C87-98DC-A7A484EE20B4}" srcId="{8D741CC0-336B-40E9-87E4-F69DEFF79B0D}" destId="{A81BDE9E-1189-4935-B407-3F68AD2CA619}" srcOrd="0" destOrd="0" parTransId="{22400EAA-7FC7-46CD-9743-97CD1550685A}" sibTransId="{2675ACF1-09EC-4E29-B887-2688B39901F3}"/>
    <dgm:cxn modelId="{DA8CDF95-2FA3-4C7F-9FD0-4327FA655076}" type="presOf" srcId="{A81BDE9E-1189-4935-B407-3F68AD2CA619}" destId="{4C736B20-8C3F-481B-9E78-6A3C39D3CDFD}" srcOrd="0" destOrd="0" presId="urn:microsoft.com/office/officeart/2005/8/layout/vList2"/>
    <dgm:cxn modelId="{CA329AE0-4DFF-46AD-92F5-9EFB17E5A818}" type="presParOf" srcId="{3AFDF4A6-7E73-45DD-899E-111ECB8C8561}" destId="{4C736B20-8C3F-481B-9E78-6A3C39D3CDF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D741CC0-336B-40E9-87E4-F69DEFF79B0D}"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95C806C0-7E70-44A2-95BB-CFBE57F91923}">
      <dgm:prSet custT="1"/>
      <dgm:spPr/>
      <dgm:t>
        <a:bodyPr/>
        <a:lstStyle/>
        <a:p>
          <a:pPr algn="just"/>
          <a:r>
            <a:rPr lang="ru-RU" sz="2500" b="0" i="0" dirty="0" smtClean="0">
              <a:latin typeface="Times New Roman" panose="02020603050405020304" pitchFamily="18" charset="0"/>
              <a:cs typeface="Times New Roman" panose="02020603050405020304" pitchFamily="18" charset="0"/>
            </a:rPr>
            <a:t>Согласно летописям, расписывали храм греческие художники. Некоторые фрагменты фресок XII века сохранились до наших дней, главной из них считается часть росписи «Страшный суд». Помимо фресок, на стенах располагались деревянные иконы, среди которых была византийская икона с изображением святого Дмитрия </a:t>
          </a:r>
          <a:r>
            <a:rPr lang="ru-RU" sz="2500" b="0" i="0" dirty="0" err="1" smtClean="0">
              <a:latin typeface="Times New Roman" panose="02020603050405020304" pitchFamily="18" charset="0"/>
              <a:cs typeface="Times New Roman" panose="02020603050405020304" pitchFamily="18" charset="0"/>
            </a:rPr>
            <a:t>Солунского</a:t>
          </a:r>
          <a:r>
            <a:rPr lang="ru-RU" sz="2500" b="0" i="0" dirty="0" smtClean="0">
              <a:latin typeface="Times New Roman" panose="02020603050405020304" pitchFamily="18" charset="0"/>
              <a:cs typeface="Times New Roman" panose="02020603050405020304" pitchFamily="18" charset="0"/>
            </a:rPr>
            <a:t>.</a:t>
          </a:r>
          <a:endParaRPr lang="ru-RU" sz="2500" dirty="0">
            <a:latin typeface="Times New Roman" panose="02020603050405020304" pitchFamily="18" charset="0"/>
            <a:cs typeface="Times New Roman" panose="02020603050405020304" pitchFamily="18" charset="0"/>
          </a:endParaRPr>
        </a:p>
      </dgm:t>
    </dgm:pt>
    <dgm:pt modelId="{669D6519-C591-4441-98D5-17EF4BFF8480}" type="parTrans" cxnId="{CF3F46D0-6DA6-4A66-BA72-436A5143F317}">
      <dgm:prSet/>
      <dgm:spPr/>
      <dgm:t>
        <a:bodyPr/>
        <a:lstStyle/>
        <a:p>
          <a:endParaRPr lang="ru-RU"/>
        </a:p>
      </dgm:t>
    </dgm:pt>
    <dgm:pt modelId="{C9BFB2C3-3519-435A-96C6-B690F03C496F}" type="sibTrans" cxnId="{CF3F46D0-6DA6-4A66-BA72-436A5143F317}">
      <dgm:prSet/>
      <dgm:spPr/>
      <dgm:t>
        <a:bodyPr/>
        <a:lstStyle/>
        <a:p>
          <a:endParaRPr lang="ru-RU"/>
        </a:p>
      </dgm:t>
    </dgm:pt>
    <dgm:pt modelId="{3AFDF4A6-7E73-45DD-899E-111ECB8C8561}" type="pres">
      <dgm:prSet presAssocID="{8D741CC0-336B-40E9-87E4-F69DEFF79B0D}" presName="linear" presStyleCnt="0">
        <dgm:presLayoutVars>
          <dgm:animLvl val="lvl"/>
          <dgm:resizeHandles val="exact"/>
        </dgm:presLayoutVars>
      </dgm:prSet>
      <dgm:spPr/>
      <dgm:t>
        <a:bodyPr/>
        <a:lstStyle/>
        <a:p>
          <a:endParaRPr lang="ru-RU"/>
        </a:p>
      </dgm:t>
    </dgm:pt>
    <dgm:pt modelId="{8E397559-43AA-4E1B-86B5-A2A2C3D64FC7}" type="pres">
      <dgm:prSet presAssocID="{95C806C0-7E70-44A2-95BB-CFBE57F91923}" presName="parentText" presStyleLbl="node1" presStyleIdx="0" presStyleCnt="1" custScaleY="1165382">
        <dgm:presLayoutVars>
          <dgm:chMax val="0"/>
          <dgm:bulletEnabled val="1"/>
        </dgm:presLayoutVars>
      </dgm:prSet>
      <dgm:spPr/>
      <dgm:t>
        <a:bodyPr/>
        <a:lstStyle/>
        <a:p>
          <a:endParaRPr lang="ru-RU"/>
        </a:p>
      </dgm:t>
    </dgm:pt>
  </dgm:ptLst>
  <dgm:cxnLst>
    <dgm:cxn modelId="{9EE156DB-B0FA-4B42-9C65-776340087E6F}" type="presOf" srcId="{8D741CC0-336B-40E9-87E4-F69DEFF79B0D}" destId="{3AFDF4A6-7E73-45DD-899E-111ECB8C8561}" srcOrd="0" destOrd="0" presId="urn:microsoft.com/office/officeart/2005/8/layout/vList2"/>
    <dgm:cxn modelId="{CF3F46D0-6DA6-4A66-BA72-436A5143F317}" srcId="{8D741CC0-336B-40E9-87E4-F69DEFF79B0D}" destId="{95C806C0-7E70-44A2-95BB-CFBE57F91923}" srcOrd="0" destOrd="0" parTransId="{669D6519-C591-4441-98D5-17EF4BFF8480}" sibTransId="{C9BFB2C3-3519-435A-96C6-B690F03C496F}"/>
    <dgm:cxn modelId="{F2A43AB6-6BCC-4F7D-9DC2-F85F1746882A}" type="presOf" srcId="{95C806C0-7E70-44A2-95BB-CFBE57F91923}" destId="{8E397559-43AA-4E1B-86B5-A2A2C3D64FC7}" srcOrd="0" destOrd="0" presId="urn:microsoft.com/office/officeart/2005/8/layout/vList2"/>
    <dgm:cxn modelId="{F734BB60-E75D-4F37-ADB1-3B129FE26B59}" type="presParOf" srcId="{3AFDF4A6-7E73-45DD-899E-111ECB8C8561}" destId="{8E397559-43AA-4E1B-86B5-A2A2C3D64FC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D741CC0-336B-40E9-87E4-F69DEFF79B0D}"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1793655C-DFE3-4297-87C6-68F359789D1E}">
      <dgm:prSet custT="1"/>
      <dgm:spPr/>
      <dgm:t>
        <a:bodyPr/>
        <a:lstStyle/>
        <a:p>
          <a:pPr algn="just"/>
          <a:r>
            <a:rPr lang="ru-RU" sz="2200" b="0" i="0" dirty="0" smtClean="0">
              <a:latin typeface="Times New Roman" panose="02020603050405020304" pitchFamily="18" charset="0"/>
              <a:cs typeface="Times New Roman" panose="02020603050405020304" pitchFamily="18" charset="0"/>
            </a:rPr>
            <a:t>С начала своей истории храм пережил многочисленные пожары в 1536, 1719 и 1760 годах, во время которых пострадало не только внутреннее убранство собора, но и внешний облик. Однако наибольший урон собору нанесла реконструкция по указу Николая I в 1834 году. Он велел привести храм в «первобытный вид» и снести древнейшие галереи и башни XVI века. Во время этой реконструкции внешний облик собора сильно изменился: губернский архитектор Петров вместе с поздними пристройками уничтожил и часть собора.</a:t>
          </a:r>
          <a:endParaRPr lang="ru-RU" sz="2200" dirty="0">
            <a:latin typeface="Times New Roman" panose="02020603050405020304" pitchFamily="18" charset="0"/>
            <a:cs typeface="Times New Roman" panose="02020603050405020304" pitchFamily="18" charset="0"/>
          </a:endParaRPr>
        </a:p>
      </dgm:t>
    </dgm:pt>
    <dgm:pt modelId="{366CFF27-14B2-4E11-B58E-98F459D4FD26}" type="parTrans" cxnId="{11441755-880D-40DF-983A-333B8FA0C095}">
      <dgm:prSet/>
      <dgm:spPr/>
      <dgm:t>
        <a:bodyPr/>
        <a:lstStyle/>
        <a:p>
          <a:endParaRPr lang="ru-RU"/>
        </a:p>
      </dgm:t>
    </dgm:pt>
    <dgm:pt modelId="{5390D16A-EFDE-45BF-AF2A-1CEFE20DFA03}" type="sibTrans" cxnId="{11441755-880D-40DF-983A-333B8FA0C095}">
      <dgm:prSet/>
      <dgm:spPr/>
      <dgm:t>
        <a:bodyPr/>
        <a:lstStyle/>
        <a:p>
          <a:endParaRPr lang="ru-RU"/>
        </a:p>
      </dgm:t>
    </dgm:pt>
    <dgm:pt modelId="{3AFDF4A6-7E73-45DD-899E-111ECB8C8561}" type="pres">
      <dgm:prSet presAssocID="{8D741CC0-336B-40E9-87E4-F69DEFF79B0D}" presName="linear" presStyleCnt="0">
        <dgm:presLayoutVars>
          <dgm:animLvl val="lvl"/>
          <dgm:resizeHandles val="exact"/>
        </dgm:presLayoutVars>
      </dgm:prSet>
      <dgm:spPr/>
      <dgm:t>
        <a:bodyPr/>
        <a:lstStyle/>
        <a:p>
          <a:endParaRPr lang="ru-RU"/>
        </a:p>
      </dgm:t>
    </dgm:pt>
    <dgm:pt modelId="{A438BC25-C756-42C4-B553-697826A3C350}" type="pres">
      <dgm:prSet presAssocID="{1793655C-DFE3-4297-87C6-68F359789D1E}" presName="parentText" presStyleLbl="node1" presStyleIdx="0" presStyleCnt="1" custScaleX="80800" custScaleY="135620" custLinFactNeighborX="1130" custLinFactNeighborY="6033">
        <dgm:presLayoutVars>
          <dgm:chMax val="0"/>
          <dgm:bulletEnabled val="1"/>
        </dgm:presLayoutVars>
      </dgm:prSet>
      <dgm:spPr/>
      <dgm:t>
        <a:bodyPr/>
        <a:lstStyle/>
        <a:p>
          <a:endParaRPr lang="ru-RU"/>
        </a:p>
      </dgm:t>
    </dgm:pt>
  </dgm:ptLst>
  <dgm:cxnLst>
    <dgm:cxn modelId="{11441755-880D-40DF-983A-333B8FA0C095}" srcId="{8D741CC0-336B-40E9-87E4-F69DEFF79B0D}" destId="{1793655C-DFE3-4297-87C6-68F359789D1E}" srcOrd="0" destOrd="0" parTransId="{366CFF27-14B2-4E11-B58E-98F459D4FD26}" sibTransId="{5390D16A-EFDE-45BF-AF2A-1CEFE20DFA03}"/>
    <dgm:cxn modelId="{9EE156DB-B0FA-4B42-9C65-776340087E6F}" type="presOf" srcId="{8D741CC0-336B-40E9-87E4-F69DEFF79B0D}" destId="{3AFDF4A6-7E73-45DD-899E-111ECB8C8561}" srcOrd="0" destOrd="0" presId="urn:microsoft.com/office/officeart/2005/8/layout/vList2"/>
    <dgm:cxn modelId="{99195053-ABDD-4333-91D5-1F50E83A12CA}" type="presOf" srcId="{1793655C-DFE3-4297-87C6-68F359789D1E}" destId="{A438BC25-C756-42C4-B553-697826A3C350}" srcOrd="0" destOrd="0" presId="urn:microsoft.com/office/officeart/2005/8/layout/vList2"/>
    <dgm:cxn modelId="{602E6566-4F85-4E20-9860-17E699EB48CF}" type="presParOf" srcId="{3AFDF4A6-7E73-45DD-899E-111ECB8C8561}" destId="{A438BC25-C756-42C4-B553-697826A3C35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D741CC0-336B-40E9-87E4-F69DEFF79B0D}"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1793655C-DFE3-4297-87C6-68F359789D1E}">
      <dgm:prSet custT="1"/>
      <dgm:spPr/>
      <dgm:t>
        <a:bodyPr/>
        <a:lstStyle/>
        <a:p>
          <a:pPr algn="just"/>
          <a:r>
            <a:rPr lang="ru-RU" sz="2400" b="0" i="0" dirty="0" smtClean="0">
              <a:latin typeface="Times New Roman" panose="02020603050405020304" pitchFamily="18" charset="0"/>
              <a:cs typeface="Times New Roman" panose="02020603050405020304" pitchFamily="18" charset="0"/>
            </a:rPr>
            <a:t>После 1917 года Дмитриевский собор причислили к памятникам древнерусского искусства. Через два года его передали владимирскому музею, который на протяжении всего XX века пытался сохранить и предать былой внешний вид древнейшему памятнику архитектуры. В 1992 году его включили в Список памятников всемирного наследия ЮНЕСКО.</a:t>
          </a:r>
          <a:endParaRPr lang="ru-RU" sz="2400" dirty="0">
            <a:latin typeface="Times New Roman" panose="02020603050405020304" pitchFamily="18" charset="0"/>
            <a:cs typeface="Times New Roman" panose="02020603050405020304" pitchFamily="18" charset="0"/>
          </a:endParaRPr>
        </a:p>
      </dgm:t>
    </dgm:pt>
    <dgm:pt modelId="{366CFF27-14B2-4E11-B58E-98F459D4FD26}" type="parTrans" cxnId="{11441755-880D-40DF-983A-333B8FA0C095}">
      <dgm:prSet/>
      <dgm:spPr/>
      <dgm:t>
        <a:bodyPr/>
        <a:lstStyle/>
        <a:p>
          <a:endParaRPr lang="ru-RU"/>
        </a:p>
      </dgm:t>
    </dgm:pt>
    <dgm:pt modelId="{5390D16A-EFDE-45BF-AF2A-1CEFE20DFA03}" type="sibTrans" cxnId="{11441755-880D-40DF-983A-333B8FA0C095}">
      <dgm:prSet/>
      <dgm:spPr/>
      <dgm:t>
        <a:bodyPr/>
        <a:lstStyle/>
        <a:p>
          <a:endParaRPr lang="ru-RU"/>
        </a:p>
      </dgm:t>
    </dgm:pt>
    <dgm:pt modelId="{3AFDF4A6-7E73-45DD-899E-111ECB8C8561}" type="pres">
      <dgm:prSet presAssocID="{8D741CC0-336B-40E9-87E4-F69DEFF79B0D}" presName="linear" presStyleCnt="0">
        <dgm:presLayoutVars>
          <dgm:animLvl val="lvl"/>
          <dgm:resizeHandles val="exact"/>
        </dgm:presLayoutVars>
      </dgm:prSet>
      <dgm:spPr/>
      <dgm:t>
        <a:bodyPr/>
        <a:lstStyle/>
        <a:p>
          <a:endParaRPr lang="ru-RU"/>
        </a:p>
      </dgm:t>
    </dgm:pt>
    <dgm:pt modelId="{A438BC25-C756-42C4-B553-697826A3C350}" type="pres">
      <dgm:prSet presAssocID="{1793655C-DFE3-4297-87C6-68F359789D1E}" presName="parentText" presStyleLbl="node1" presStyleIdx="0" presStyleCnt="1" custScaleY="1188221" custLinFactNeighborX="-1046" custLinFactNeighborY="-5159">
        <dgm:presLayoutVars>
          <dgm:chMax val="0"/>
          <dgm:bulletEnabled val="1"/>
        </dgm:presLayoutVars>
      </dgm:prSet>
      <dgm:spPr/>
      <dgm:t>
        <a:bodyPr/>
        <a:lstStyle/>
        <a:p>
          <a:endParaRPr lang="ru-RU"/>
        </a:p>
      </dgm:t>
    </dgm:pt>
  </dgm:ptLst>
  <dgm:cxnLst>
    <dgm:cxn modelId="{11441755-880D-40DF-983A-333B8FA0C095}" srcId="{8D741CC0-336B-40E9-87E4-F69DEFF79B0D}" destId="{1793655C-DFE3-4297-87C6-68F359789D1E}" srcOrd="0" destOrd="0" parTransId="{366CFF27-14B2-4E11-B58E-98F459D4FD26}" sibTransId="{5390D16A-EFDE-45BF-AF2A-1CEFE20DFA03}"/>
    <dgm:cxn modelId="{9EE156DB-B0FA-4B42-9C65-776340087E6F}" type="presOf" srcId="{8D741CC0-336B-40E9-87E4-F69DEFF79B0D}" destId="{3AFDF4A6-7E73-45DD-899E-111ECB8C8561}" srcOrd="0" destOrd="0" presId="urn:microsoft.com/office/officeart/2005/8/layout/vList2"/>
    <dgm:cxn modelId="{99195053-ABDD-4333-91D5-1F50E83A12CA}" type="presOf" srcId="{1793655C-DFE3-4297-87C6-68F359789D1E}" destId="{A438BC25-C756-42C4-B553-697826A3C350}" srcOrd="0" destOrd="0" presId="urn:microsoft.com/office/officeart/2005/8/layout/vList2"/>
    <dgm:cxn modelId="{602E6566-4F85-4E20-9860-17E699EB48CF}" type="presParOf" srcId="{3AFDF4A6-7E73-45DD-899E-111ECB8C8561}" destId="{A438BC25-C756-42C4-B553-697826A3C35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F20E02A-3FFC-4A4A-8F62-E13447010D70}" type="doc">
      <dgm:prSet loTypeId="urn:microsoft.com/office/officeart/2005/8/layout/process4" loCatId="list" qsTypeId="urn:microsoft.com/office/officeart/2005/8/quickstyle/3d3" qsCatId="3D" csTypeId="urn:microsoft.com/office/officeart/2005/8/colors/accent1_2" csCatId="accent1" phldr="1"/>
      <dgm:spPr/>
      <dgm:t>
        <a:bodyPr/>
        <a:lstStyle/>
        <a:p>
          <a:endParaRPr lang="ru-RU"/>
        </a:p>
      </dgm:t>
    </dgm:pt>
    <dgm:pt modelId="{8C199409-E9F6-40B4-AE0A-818CA7F214C5}">
      <dgm:prSet custT="1"/>
      <dgm:spPr/>
      <dgm:t>
        <a:bodyPr/>
        <a:lstStyle/>
        <a:p>
          <a:pPr algn="just" rtl="0"/>
          <a:r>
            <a:rPr lang="ru-RU" sz="2800" b="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Прочитав очень много различных ресурсов с историей создания собора и его рельефа снаружи, я могу сделать самый главный вывод: к созданию данного собора приложил руку не один и не два человека из одного и того же времени. Рельеф собора немного видоизменялся с каждым последующим правителем нашей страны. Кто-то хотел оставить рельеф в изначальном, то есть его первоначальном виде, а кто-то хотел его подогнать под стандарты того времени, в котором жил.</a:t>
          </a:r>
        </a:p>
        <a:p>
          <a:pPr algn="just" rtl="0"/>
          <a:r>
            <a:rPr lang="ru-RU" sz="2800" b="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Исходя из выше проделанной работы, моя гипотеза подтверждена: Дмитриевский собор строили русские мастера, возможно, с которыми работали болгары, сербы и другие выходцы с Балканского полуострова. К сожалению, их имена история не сохранила.</a:t>
          </a:r>
          <a:endPar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8E9FAFC-6EC7-464D-9C10-EB5157580A43}" type="parTrans" cxnId="{FAECB476-1B0C-4161-850C-24ADF5967A04}">
      <dgm:prSet/>
      <dgm:spPr/>
      <dgm:t>
        <a:bodyPr/>
        <a:lstStyle/>
        <a:p>
          <a:endParaRPr lang="ru-RU"/>
        </a:p>
      </dgm:t>
    </dgm:pt>
    <dgm:pt modelId="{B1B063C0-8E15-4152-87DA-FFD0969EC249}" type="sibTrans" cxnId="{FAECB476-1B0C-4161-850C-24ADF5967A04}">
      <dgm:prSet/>
      <dgm:spPr/>
      <dgm:t>
        <a:bodyPr/>
        <a:lstStyle/>
        <a:p>
          <a:endParaRPr lang="ru-RU"/>
        </a:p>
      </dgm:t>
    </dgm:pt>
    <dgm:pt modelId="{3A5C23BE-1ACD-4D3D-9C8F-B1F907F637CC}" type="pres">
      <dgm:prSet presAssocID="{0F20E02A-3FFC-4A4A-8F62-E13447010D70}" presName="Name0" presStyleCnt="0">
        <dgm:presLayoutVars>
          <dgm:dir/>
          <dgm:animLvl val="lvl"/>
          <dgm:resizeHandles val="exact"/>
        </dgm:presLayoutVars>
      </dgm:prSet>
      <dgm:spPr/>
      <dgm:t>
        <a:bodyPr/>
        <a:lstStyle/>
        <a:p>
          <a:endParaRPr lang="ru-RU"/>
        </a:p>
      </dgm:t>
    </dgm:pt>
    <dgm:pt modelId="{FF04AEC6-87AC-463A-93CA-86D4E42D21D8}" type="pres">
      <dgm:prSet presAssocID="{8C199409-E9F6-40B4-AE0A-818CA7F214C5}" presName="boxAndChildren" presStyleCnt="0"/>
      <dgm:spPr/>
    </dgm:pt>
    <dgm:pt modelId="{E75E3A4D-43F2-474B-9B97-C95B88F34DEA}" type="pres">
      <dgm:prSet presAssocID="{8C199409-E9F6-40B4-AE0A-818CA7F214C5}" presName="parentTextBox" presStyleLbl="node1" presStyleIdx="0" presStyleCnt="1"/>
      <dgm:spPr/>
      <dgm:t>
        <a:bodyPr/>
        <a:lstStyle/>
        <a:p>
          <a:endParaRPr lang="ru-RU"/>
        </a:p>
      </dgm:t>
    </dgm:pt>
  </dgm:ptLst>
  <dgm:cxnLst>
    <dgm:cxn modelId="{2860CD10-F032-42C3-AA44-A768B8BADE0A}" type="presOf" srcId="{0F20E02A-3FFC-4A4A-8F62-E13447010D70}" destId="{3A5C23BE-1ACD-4D3D-9C8F-B1F907F637CC}" srcOrd="0" destOrd="0" presId="urn:microsoft.com/office/officeart/2005/8/layout/process4"/>
    <dgm:cxn modelId="{FAECB476-1B0C-4161-850C-24ADF5967A04}" srcId="{0F20E02A-3FFC-4A4A-8F62-E13447010D70}" destId="{8C199409-E9F6-40B4-AE0A-818CA7F214C5}" srcOrd="0" destOrd="0" parTransId="{48E9FAFC-6EC7-464D-9C10-EB5157580A43}" sibTransId="{B1B063C0-8E15-4152-87DA-FFD0969EC249}"/>
    <dgm:cxn modelId="{C5B37115-6F85-46BF-8A55-80157C110A16}" type="presOf" srcId="{8C199409-E9F6-40B4-AE0A-818CA7F214C5}" destId="{E75E3A4D-43F2-474B-9B97-C95B88F34DEA}" srcOrd="0" destOrd="0" presId="urn:microsoft.com/office/officeart/2005/8/layout/process4"/>
    <dgm:cxn modelId="{8B9DA889-38EA-41B4-B51A-7CC46B550939}" type="presParOf" srcId="{3A5C23BE-1ACD-4D3D-9C8F-B1F907F637CC}" destId="{FF04AEC6-87AC-463A-93CA-86D4E42D21D8}" srcOrd="0" destOrd="0" presId="urn:microsoft.com/office/officeart/2005/8/layout/process4"/>
    <dgm:cxn modelId="{46FB5957-570B-403C-9550-9DB652FD2E96}" type="presParOf" srcId="{FF04AEC6-87AC-463A-93CA-86D4E42D21D8}" destId="{E75E3A4D-43F2-474B-9B97-C95B88F34DE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3CCFBB-A316-45BF-8B72-2A253AF4C40D}"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8FB4C817-023D-4064-98B8-3134120A9689}">
      <dgm:prSet custT="1"/>
      <dgm:spPr/>
      <dgm:t>
        <a:bodyPr/>
        <a:lstStyle/>
        <a:p>
          <a:pPr algn="ctr" rtl="0"/>
          <a:r>
            <a:rPr lang="ru-RU"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Дмитриевский собор - это недействующий православный храм во Владимире, возведённый Всеволодом Большое Гнездо. Создан был в 1194-1197 годах в городе Владимир владимиро-суздальскими зодчими.</a:t>
          </a:r>
          <a:endPar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3B279F34-95BE-42B0-BC07-81EAFA52D15C}" type="parTrans" cxnId="{7E110E5B-07C5-42B6-936E-F97BCF0E25B0}">
      <dgm:prSet/>
      <dgm:spPr/>
      <dgm:t>
        <a:bodyPr/>
        <a:lstStyle/>
        <a:p>
          <a:pPr algn="ctr"/>
          <a:endParaRPr lang="ru-RU"/>
        </a:p>
      </dgm:t>
    </dgm:pt>
    <dgm:pt modelId="{1BEBB18B-32EC-4590-BB7F-F647C3AE6026}" type="sibTrans" cxnId="{7E110E5B-07C5-42B6-936E-F97BCF0E25B0}">
      <dgm:prSet/>
      <dgm:spPr/>
      <dgm:t>
        <a:bodyPr/>
        <a:lstStyle/>
        <a:p>
          <a:pPr algn="ctr"/>
          <a:endParaRPr lang="ru-RU"/>
        </a:p>
      </dgm:t>
    </dgm:pt>
    <dgm:pt modelId="{A10EA1CB-1A75-4E6F-8204-BDE813538911}" type="pres">
      <dgm:prSet presAssocID="{EE3CCFBB-A316-45BF-8B72-2A253AF4C40D}" presName="linear" presStyleCnt="0">
        <dgm:presLayoutVars>
          <dgm:animLvl val="lvl"/>
          <dgm:resizeHandles val="exact"/>
        </dgm:presLayoutVars>
      </dgm:prSet>
      <dgm:spPr/>
      <dgm:t>
        <a:bodyPr/>
        <a:lstStyle/>
        <a:p>
          <a:endParaRPr lang="ru-RU"/>
        </a:p>
      </dgm:t>
    </dgm:pt>
    <dgm:pt modelId="{900C6551-A343-45AE-BCFB-7A5E9737F805}" type="pres">
      <dgm:prSet presAssocID="{8FB4C817-023D-4064-98B8-3134120A9689}" presName="parentText" presStyleLbl="node1" presStyleIdx="0" presStyleCnt="1" custScaleX="90154" custScaleY="1084972" custLinFactNeighborX="-2656" custLinFactNeighborY="4052">
        <dgm:presLayoutVars>
          <dgm:chMax val="0"/>
          <dgm:bulletEnabled val="1"/>
        </dgm:presLayoutVars>
      </dgm:prSet>
      <dgm:spPr/>
      <dgm:t>
        <a:bodyPr/>
        <a:lstStyle/>
        <a:p>
          <a:endParaRPr lang="ru-RU"/>
        </a:p>
      </dgm:t>
    </dgm:pt>
  </dgm:ptLst>
  <dgm:cxnLst>
    <dgm:cxn modelId="{171FCB5B-2E03-402D-A87C-BD03D2A48250}" type="presOf" srcId="{EE3CCFBB-A316-45BF-8B72-2A253AF4C40D}" destId="{A10EA1CB-1A75-4E6F-8204-BDE813538911}" srcOrd="0" destOrd="0" presId="urn:microsoft.com/office/officeart/2005/8/layout/vList2"/>
    <dgm:cxn modelId="{A338B51C-788B-4711-AE24-003DB5E24393}" type="presOf" srcId="{8FB4C817-023D-4064-98B8-3134120A9689}" destId="{900C6551-A343-45AE-BCFB-7A5E9737F805}" srcOrd="0" destOrd="0" presId="urn:microsoft.com/office/officeart/2005/8/layout/vList2"/>
    <dgm:cxn modelId="{7E110E5B-07C5-42B6-936E-F97BCF0E25B0}" srcId="{EE3CCFBB-A316-45BF-8B72-2A253AF4C40D}" destId="{8FB4C817-023D-4064-98B8-3134120A9689}" srcOrd="0" destOrd="0" parTransId="{3B279F34-95BE-42B0-BC07-81EAFA52D15C}" sibTransId="{1BEBB18B-32EC-4590-BB7F-F647C3AE6026}"/>
    <dgm:cxn modelId="{F2972595-AA7C-436F-99C3-19669292F65A}" type="presParOf" srcId="{A10EA1CB-1A75-4E6F-8204-BDE813538911}" destId="{900C6551-A343-45AE-BCFB-7A5E9737F80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980494-8BD5-4717-8243-503E1E9EC997}"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6DA06D83-E972-4BE9-B30F-6007C5FA5A20}">
      <dgm:prSet custT="1"/>
      <dgm:spPr/>
      <dgm:t>
        <a:bodyPr/>
        <a:lstStyle/>
        <a:p>
          <a:pPr rtl="0"/>
          <a:r>
            <a:rPr lang="ru-RU" sz="3200" b="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Цель исследования:</a:t>
          </a:r>
          <a:endParaRPr lang="ru-RU"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081C36A-6409-4078-B3DA-91C413D3DB98}" type="parTrans" cxnId="{54EEEA85-A265-4183-973B-E8FDF9272A75}">
      <dgm:prSet/>
      <dgm:spPr/>
      <dgm:t>
        <a:bodyPr/>
        <a:lstStyle/>
        <a:p>
          <a:endParaRPr lang="ru-RU"/>
        </a:p>
      </dgm:t>
    </dgm:pt>
    <dgm:pt modelId="{4058F1C4-5BBC-44E0-B0CB-75B987265588}" type="sibTrans" cxnId="{54EEEA85-A265-4183-973B-E8FDF9272A75}">
      <dgm:prSet/>
      <dgm:spPr/>
      <dgm:t>
        <a:bodyPr/>
        <a:lstStyle/>
        <a:p>
          <a:endParaRPr lang="ru-RU"/>
        </a:p>
      </dgm:t>
    </dgm:pt>
    <dgm:pt modelId="{ECC65940-CE5A-4E12-8C63-F58921E84974}">
      <dgm:prSet custT="1"/>
      <dgm:spPr/>
      <dgm:t>
        <a:bodyPr/>
        <a:lstStyle/>
        <a:p>
          <a:pPr rtl="0"/>
          <a:r>
            <a:rPr lang="ru-RU" sz="2800" b="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Узнать историю уникальной белокаменной резьбы на стенах Дмитриевского собора;</a:t>
          </a:r>
          <a:endPar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A68C671-B147-4288-9709-34AFE36DE20A}" type="parTrans" cxnId="{4FAE4452-3F9D-45E4-938F-A9B86D9A0C33}">
      <dgm:prSet/>
      <dgm:spPr/>
      <dgm:t>
        <a:bodyPr/>
        <a:lstStyle/>
        <a:p>
          <a:endParaRPr lang="ru-RU"/>
        </a:p>
      </dgm:t>
    </dgm:pt>
    <dgm:pt modelId="{078CFC20-5F02-4DEB-8FDF-2F179D18A87C}" type="sibTrans" cxnId="{4FAE4452-3F9D-45E4-938F-A9B86D9A0C33}">
      <dgm:prSet/>
      <dgm:spPr/>
      <dgm:t>
        <a:bodyPr/>
        <a:lstStyle/>
        <a:p>
          <a:endParaRPr lang="ru-RU"/>
        </a:p>
      </dgm:t>
    </dgm:pt>
    <dgm:pt modelId="{285B09E2-F938-4FD1-9151-A368926266A6}">
      <dgm:prSet custT="1"/>
      <dgm:spPr/>
      <dgm:t>
        <a:bodyPr/>
        <a:lstStyle/>
        <a:p>
          <a:pPr rtl="0"/>
          <a:r>
            <a:rPr lang="ru-RU" sz="2800" b="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Узнать, кто является её автором.</a:t>
          </a:r>
          <a:endPar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F386993A-9434-40D8-B1D3-0AE4950F9570}" type="parTrans" cxnId="{4CC600EA-7488-448A-8D16-68841F778DBC}">
      <dgm:prSet/>
      <dgm:spPr/>
      <dgm:t>
        <a:bodyPr/>
        <a:lstStyle/>
        <a:p>
          <a:endParaRPr lang="ru-RU"/>
        </a:p>
      </dgm:t>
    </dgm:pt>
    <dgm:pt modelId="{4C52E902-D521-4C57-8D41-6220A120E9B6}" type="sibTrans" cxnId="{4CC600EA-7488-448A-8D16-68841F778DBC}">
      <dgm:prSet/>
      <dgm:spPr/>
      <dgm:t>
        <a:bodyPr/>
        <a:lstStyle/>
        <a:p>
          <a:endParaRPr lang="ru-RU"/>
        </a:p>
      </dgm:t>
    </dgm:pt>
    <dgm:pt modelId="{72EB9CF8-CBC2-47BA-A684-29B3CF1089BD}" type="pres">
      <dgm:prSet presAssocID="{0A980494-8BD5-4717-8243-503E1E9EC997}" presName="linear" presStyleCnt="0">
        <dgm:presLayoutVars>
          <dgm:animLvl val="lvl"/>
          <dgm:resizeHandles val="exact"/>
        </dgm:presLayoutVars>
      </dgm:prSet>
      <dgm:spPr/>
      <dgm:t>
        <a:bodyPr/>
        <a:lstStyle/>
        <a:p>
          <a:endParaRPr lang="ru-RU"/>
        </a:p>
      </dgm:t>
    </dgm:pt>
    <dgm:pt modelId="{DDE567D8-356C-4DAB-A8DA-8E29685B893D}" type="pres">
      <dgm:prSet presAssocID="{6DA06D83-E972-4BE9-B30F-6007C5FA5A20}" presName="parentText" presStyleLbl="node1" presStyleIdx="0" presStyleCnt="1">
        <dgm:presLayoutVars>
          <dgm:chMax val="0"/>
          <dgm:bulletEnabled val="1"/>
        </dgm:presLayoutVars>
      </dgm:prSet>
      <dgm:spPr/>
      <dgm:t>
        <a:bodyPr/>
        <a:lstStyle/>
        <a:p>
          <a:endParaRPr lang="ru-RU"/>
        </a:p>
      </dgm:t>
    </dgm:pt>
    <dgm:pt modelId="{F8E108B3-F5CF-4706-A738-31CCB28DC8F9}" type="pres">
      <dgm:prSet presAssocID="{6DA06D83-E972-4BE9-B30F-6007C5FA5A20}" presName="childText" presStyleLbl="revTx" presStyleIdx="0" presStyleCnt="1">
        <dgm:presLayoutVars>
          <dgm:bulletEnabled val="1"/>
        </dgm:presLayoutVars>
      </dgm:prSet>
      <dgm:spPr/>
      <dgm:t>
        <a:bodyPr/>
        <a:lstStyle/>
        <a:p>
          <a:endParaRPr lang="ru-RU"/>
        </a:p>
      </dgm:t>
    </dgm:pt>
  </dgm:ptLst>
  <dgm:cxnLst>
    <dgm:cxn modelId="{81E764B5-36D3-4D60-A81E-A9B4EE663839}" type="presOf" srcId="{ECC65940-CE5A-4E12-8C63-F58921E84974}" destId="{F8E108B3-F5CF-4706-A738-31CCB28DC8F9}" srcOrd="0" destOrd="0" presId="urn:microsoft.com/office/officeart/2005/8/layout/vList2"/>
    <dgm:cxn modelId="{1D281ACB-DBEE-4579-9672-611A03BB83B0}" type="presOf" srcId="{0A980494-8BD5-4717-8243-503E1E9EC997}" destId="{72EB9CF8-CBC2-47BA-A684-29B3CF1089BD}" srcOrd="0" destOrd="0" presId="urn:microsoft.com/office/officeart/2005/8/layout/vList2"/>
    <dgm:cxn modelId="{BD6AFE31-F58A-4C2A-8D54-D256B8B4F291}" type="presOf" srcId="{285B09E2-F938-4FD1-9151-A368926266A6}" destId="{F8E108B3-F5CF-4706-A738-31CCB28DC8F9}" srcOrd="0" destOrd="1" presId="urn:microsoft.com/office/officeart/2005/8/layout/vList2"/>
    <dgm:cxn modelId="{4FAE4452-3F9D-45E4-938F-A9B86D9A0C33}" srcId="{6DA06D83-E972-4BE9-B30F-6007C5FA5A20}" destId="{ECC65940-CE5A-4E12-8C63-F58921E84974}" srcOrd="0" destOrd="0" parTransId="{2A68C671-B147-4288-9709-34AFE36DE20A}" sibTransId="{078CFC20-5F02-4DEB-8FDF-2F179D18A87C}"/>
    <dgm:cxn modelId="{54EEEA85-A265-4183-973B-E8FDF9272A75}" srcId="{0A980494-8BD5-4717-8243-503E1E9EC997}" destId="{6DA06D83-E972-4BE9-B30F-6007C5FA5A20}" srcOrd="0" destOrd="0" parTransId="{B081C36A-6409-4078-B3DA-91C413D3DB98}" sibTransId="{4058F1C4-5BBC-44E0-B0CB-75B987265588}"/>
    <dgm:cxn modelId="{4CC600EA-7488-448A-8D16-68841F778DBC}" srcId="{6DA06D83-E972-4BE9-B30F-6007C5FA5A20}" destId="{285B09E2-F938-4FD1-9151-A368926266A6}" srcOrd="1" destOrd="0" parTransId="{F386993A-9434-40D8-B1D3-0AE4950F9570}" sibTransId="{4C52E902-D521-4C57-8D41-6220A120E9B6}"/>
    <dgm:cxn modelId="{E2973B59-86D0-4D55-A177-52D475A9F280}" type="presOf" srcId="{6DA06D83-E972-4BE9-B30F-6007C5FA5A20}" destId="{DDE567D8-356C-4DAB-A8DA-8E29685B893D}" srcOrd="0" destOrd="0" presId="urn:microsoft.com/office/officeart/2005/8/layout/vList2"/>
    <dgm:cxn modelId="{B2DBC34C-009A-4577-A946-057DCBE3A97B}" type="presParOf" srcId="{72EB9CF8-CBC2-47BA-A684-29B3CF1089BD}" destId="{DDE567D8-356C-4DAB-A8DA-8E29685B893D}" srcOrd="0" destOrd="0" presId="urn:microsoft.com/office/officeart/2005/8/layout/vList2"/>
    <dgm:cxn modelId="{0F7AFA5C-784A-40AC-8FEC-394BFBE4D8D1}" type="presParOf" srcId="{72EB9CF8-CBC2-47BA-A684-29B3CF1089BD}" destId="{F8E108B3-F5CF-4706-A738-31CCB28DC8F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4F342B-169E-40EE-AB60-B92DA6DFC8F3}"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D34D699E-B0EE-4815-A73A-2507BC6FA79E}">
      <dgm:prSet custT="1"/>
      <dgm:spPr/>
      <dgm:t>
        <a:bodyPr/>
        <a:lstStyle/>
        <a:p>
          <a:pPr rtl="0"/>
          <a:r>
            <a:rPr lang="ru-RU" sz="3200" b="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Задачи исследования:</a:t>
          </a:r>
          <a:endParaRPr lang="ru-RU"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9504B059-75B4-42C0-B368-7AB07235BED6}" type="parTrans" cxnId="{3C8F93DB-A13F-4653-BCD8-2A652293437F}">
      <dgm:prSet/>
      <dgm:spPr/>
      <dgm:t>
        <a:bodyPr/>
        <a:lstStyle/>
        <a:p>
          <a:endParaRPr lang="ru-RU"/>
        </a:p>
      </dgm:t>
    </dgm:pt>
    <dgm:pt modelId="{CD055F84-A039-457F-BA2A-CAD46EFC5614}" type="sibTrans" cxnId="{3C8F93DB-A13F-4653-BCD8-2A652293437F}">
      <dgm:prSet/>
      <dgm:spPr/>
      <dgm:t>
        <a:bodyPr/>
        <a:lstStyle/>
        <a:p>
          <a:endParaRPr lang="ru-RU"/>
        </a:p>
      </dgm:t>
    </dgm:pt>
    <dgm:pt modelId="{F1E2CDB3-AE90-42AC-9124-1326222907B3}">
      <dgm:prSet custT="1"/>
      <dgm:spPr/>
      <dgm:t>
        <a:bodyPr/>
        <a:lstStyle/>
        <a:p>
          <a:pPr rtl="0"/>
          <a:r>
            <a:rPr lang="ru-RU"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Собрать полную информацию об истории создания собора;</a:t>
          </a:r>
          <a:endPar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ACE432FD-5468-42B7-A5F8-AED3DFDA58CB}" type="parTrans" cxnId="{98269EA6-F6FA-49CA-B026-0F600BA487D6}">
      <dgm:prSet/>
      <dgm:spPr/>
      <dgm:t>
        <a:bodyPr/>
        <a:lstStyle/>
        <a:p>
          <a:endParaRPr lang="ru-RU"/>
        </a:p>
      </dgm:t>
    </dgm:pt>
    <dgm:pt modelId="{30F50050-C669-49EC-BB43-B5B2273D9C02}" type="sibTrans" cxnId="{98269EA6-F6FA-49CA-B026-0F600BA487D6}">
      <dgm:prSet/>
      <dgm:spPr/>
      <dgm:t>
        <a:bodyPr/>
        <a:lstStyle/>
        <a:p>
          <a:endParaRPr lang="ru-RU"/>
        </a:p>
      </dgm:t>
    </dgm:pt>
    <dgm:pt modelId="{5775EE6B-A31A-4737-9CD0-6FEA274DA3D4}">
      <dgm:prSet custT="1"/>
      <dgm:spPr/>
      <dgm:t>
        <a:bodyPr/>
        <a:lstStyle/>
        <a:p>
          <a:pPr rtl="0"/>
          <a:r>
            <a:rPr lang="ru-RU" sz="2800" b="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Проанализировать историю создания;</a:t>
          </a:r>
          <a:endPar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441B887-CC70-4DAD-AB27-198663C17A93}" type="parTrans" cxnId="{8B302650-60BC-4689-8059-B3C51EC097C3}">
      <dgm:prSet/>
      <dgm:spPr/>
      <dgm:t>
        <a:bodyPr/>
        <a:lstStyle/>
        <a:p>
          <a:endParaRPr lang="ru-RU"/>
        </a:p>
      </dgm:t>
    </dgm:pt>
    <dgm:pt modelId="{F44E7E08-F729-46CA-AFD7-C7D9973C2037}" type="sibTrans" cxnId="{8B302650-60BC-4689-8059-B3C51EC097C3}">
      <dgm:prSet/>
      <dgm:spPr/>
      <dgm:t>
        <a:bodyPr/>
        <a:lstStyle/>
        <a:p>
          <a:endParaRPr lang="ru-RU"/>
        </a:p>
      </dgm:t>
    </dgm:pt>
    <dgm:pt modelId="{05ABA1F7-9664-4AE7-B9D7-B59420D7461B}">
      <dgm:prSet custT="1"/>
      <dgm:spPr/>
      <dgm:t>
        <a:bodyPr/>
        <a:lstStyle/>
        <a:p>
          <a:pPr rtl="0"/>
          <a:r>
            <a:rPr lang="ru-RU"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Определить архитектурный стиль и исследовать особенность;</a:t>
          </a:r>
          <a:endPar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35857494-C10C-4A41-8B8A-734D73FED2F0}" type="parTrans" cxnId="{7BA7A9DC-EB64-4079-8EED-32C610CA26E0}">
      <dgm:prSet/>
      <dgm:spPr/>
      <dgm:t>
        <a:bodyPr/>
        <a:lstStyle/>
        <a:p>
          <a:endParaRPr lang="ru-RU"/>
        </a:p>
      </dgm:t>
    </dgm:pt>
    <dgm:pt modelId="{E737AB99-E2C6-4710-877E-C4E8C1771FF3}" type="sibTrans" cxnId="{7BA7A9DC-EB64-4079-8EED-32C610CA26E0}">
      <dgm:prSet/>
      <dgm:spPr/>
      <dgm:t>
        <a:bodyPr/>
        <a:lstStyle/>
        <a:p>
          <a:endParaRPr lang="ru-RU"/>
        </a:p>
      </dgm:t>
    </dgm:pt>
    <dgm:pt modelId="{2EE7F8E9-8A6B-4ECD-AFF7-F4E117CE876F}">
      <dgm:prSet custT="1"/>
      <dgm:spPr/>
      <dgm:t>
        <a:bodyPr/>
        <a:lstStyle/>
        <a:p>
          <a:pPr rtl="0"/>
          <a:r>
            <a:rPr lang="ru-RU"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Оформление и представление исследовательской работы с выводами из цели работы.</a:t>
          </a:r>
          <a:endParaRPr lang="ru-RU"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77764AB-DB0D-4141-8F4E-17EB716E3E04}" type="parTrans" cxnId="{6F0D7F48-01F6-457B-AADE-18D2C84B3D92}">
      <dgm:prSet/>
      <dgm:spPr/>
      <dgm:t>
        <a:bodyPr/>
        <a:lstStyle/>
        <a:p>
          <a:endParaRPr lang="ru-RU"/>
        </a:p>
      </dgm:t>
    </dgm:pt>
    <dgm:pt modelId="{AC4F0E62-FEC5-4ABA-BE77-C5652D726336}" type="sibTrans" cxnId="{6F0D7F48-01F6-457B-AADE-18D2C84B3D92}">
      <dgm:prSet/>
      <dgm:spPr/>
      <dgm:t>
        <a:bodyPr/>
        <a:lstStyle/>
        <a:p>
          <a:endParaRPr lang="ru-RU"/>
        </a:p>
      </dgm:t>
    </dgm:pt>
    <dgm:pt modelId="{35C2695E-4DBB-41FF-9C9C-3A9BB8278035}" type="pres">
      <dgm:prSet presAssocID="{924F342B-169E-40EE-AB60-B92DA6DFC8F3}" presName="linear" presStyleCnt="0">
        <dgm:presLayoutVars>
          <dgm:animLvl val="lvl"/>
          <dgm:resizeHandles val="exact"/>
        </dgm:presLayoutVars>
      </dgm:prSet>
      <dgm:spPr/>
      <dgm:t>
        <a:bodyPr/>
        <a:lstStyle/>
        <a:p>
          <a:endParaRPr lang="ru-RU"/>
        </a:p>
      </dgm:t>
    </dgm:pt>
    <dgm:pt modelId="{BEA7AB7C-7A8E-4E03-AC9C-1436EF0D4092}" type="pres">
      <dgm:prSet presAssocID="{D34D699E-B0EE-4815-A73A-2507BC6FA79E}" presName="parentText" presStyleLbl="node1" presStyleIdx="0" presStyleCnt="1" custLinFactNeighborY="-1416">
        <dgm:presLayoutVars>
          <dgm:chMax val="0"/>
          <dgm:bulletEnabled val="1"/>
        </dgm:presLayoutVars>
      </dgm:prSet>
      <dgm:spPr/>
      <dgm:t>
        <a:bodyPr/>
        <a:lstStyle/>
        <a:p>
          <a:endParaRPr lang="ru-RU"/>
        </a:p>
      </dgm:t>
    </dgm:pt>
    <dgm:pt modelId="{09E078A8-D7BD-4FF5-8516-5FB20F397A0F}" type="pres">
      <dgm:prSet presAssocID="{D34D699E-B0EE-4815-A73A-2507BC6FA79E}" presName="childText" presStyleLbl="revTx" presStyleIdx="0" presStyleCnt="1">
        <dgm:presLayoutVars>
          <dgm:bulletEnabled val="1"/>
        </dgm:presLayoutVars>
      </dgm:prSet>
      <dgm:spPr/>
      <dgm:t>
        <a:bodyPr/>
        <a:lstStyle/>
        <a:p>
          <a:endParaRPr lang="ru-RU"/>
        </a:p>
      </dgm:t>
    </dgm:pt>
  </dgm:ptLst>
  <dgm:cxnLst>
    <dgm:cxn modelId="{17792A5A-0C68-4858-AED8-1342A8BCD50F}" type="presOf" srcId="{2EE7F8E9-8A6B-4ECD-AFF7-F4E117CE876F}" destId="{09E078A8-D7BD-4FF5-8516-5FB20F397A0F}" srcOrd="0" destOrd="3" presId="urn:microsoft.com/office/officeart/2005/8/layout/vList2"/>
    <dgm:cxn modelId="{98269EA6-F6FA-49CA-B026-0F600BA487D6}" srcId="{D34D699E-B0EE-4815-A73A-2507BC6FA79E}" destId="{F1E2CDB3-AE90-42AC-9124-1326222907B3}" srcOrd="0" destOrd="0" parTransId="{ACE432FD-5468-42B7-A5F8-AED3DFDA58CB}" sibTransId="{30F50050-C669-49EC-BB43-B5B2273D9C02}"/>
    <dgm:cxn modelId="{4E607825-2B0D-4A6F-9451-815EE9AB37E5}" type="presOf" srcId="{D34D699E-B0EE-4815-A73A-2507BC6FA79E}" destId="{BEA7AB7C-7A8E-4E03-AC9C-1436EF0D4092}" srcOrd="0" destOrd="0" presId="urn:microsoft.com/office/officeart/2005/8/layout/vList2"/>
    <dgm:cxn modelId="{7BA7A9DC-EB64-4079-8EED-32C610CA26E0}" srcId="{D34D699E-B0EE-4815-A73A-2507BC6FA79E}" destId="{05ABA1F7-9664-4AE7-B9D7-B59420D7461B}" srcOrd="2" destOrd="0" parTransId="{35857494-C10C-4A41-8B8A-734D73FED2F0}" sibTransId="{E737AB99-E2C6-4710-877E-C4E8C1771FF3}"/>
    <dgm:cxn modelId="{6F0D7F48-01F6-457B-AADE-18D2C84B3D92}" srcId="{D34D699E-B0EE-4815-A73A-2507BC6FA79E}" destId="{2EE7F8E9-8A6B-4ECD-AFF7-F4E117CE876F}" srcOrd="3" destOrd="0" parTransId="{B77764AB-DB0D-4141-8F4E-17EB716E3E04}" sibTransId="{AC4F0E62-FEC5-4ABA-BE77-C5652D726336}"/>
    <dgm:cxn modelId="{F9ADD72F-8B1F-4F1C-93F3-B94A72282750}" type="presOf" srcId="{5775EE6B-A31A-4737-9CD0-6FEA274DA3D4}" destId="{09E078A8-D7BD-4FF5-8516-5FB20F397A0F}" srcOrd="0" destOrd="1" presId="urn:microsoft.com/office/officeart/2005/8/layout/vList2"/>
    <dgm:cxn modelId="{8B302650-60BC-4689-8059-B3C51EC097C3}" srcId="{D34D699E-B0EE-4815-A73A-2507BC6FA79E}" destId="{5775EE6B-A31A-4737-9CD0-6FEA274DA3D4}" srcOrd="1" destOrd="0" parTransId="{D441B887-CC70-4DAD-AB27-198663C17A93}" sibTransId="{F44E7E08-F729-46CA-AFD7-C7D9973C2037}"/>
    <dgm:cxn modelId="{24D5FCBE-387E-4E1E-A171-CA47D35520FE}" type="presOf" srcId="{F1E2CDB3-AE90-42AC-9124-1326222907B3}" destId="{09E078A8-D7BD-4FF5-8516-5FB20F397A0F}" srcOrd="0" destOrd="0" presId="urn:microsoft.com/office/officeart/2005/8/layout/vList2"/>
    <dgm:cxn modelId="{9B0F97AA-72F8-49B9-A6A8-E5867C95D997}" type="presOf" srcId="{05ABA1F7-9664-4AE7-B9D7-B59420D7461B}" destId="{09E078A8-D7BD-4FF5-8516-5FB20F397A0F}" srcOrd="0" destOrd="2" presId="urn:microsoft.com/office/officeart/2005/8/layout/vList2"/>
    <dgm:cxn modelId="{1BDB6D7A-232C-4AE3-B0AD-B197FA8C0CF9}" type="presOf" srcId="{924F342B-169E-40EE-AB60-B92DA6DFC8F3}" destId="{35C2695E-4DBB-41FF-9C9C-3A9BB8278035}" srcOrd="0" destOrd="0" presId="urn:microsoft.com/office/officeart/2005/8/layout/vList2"/>
    <dgm:cxn modelId="{3C8F93DB-A13F-4653-BCD8-2A652293437F}" srcId="{924F342B-169E-40EE-AB60-B92DA6DFC8F3}" destId="{D34D699E-B0EE-4815-A73A-2507BC6FA79E}" srcOrd="0" destOrd="0" parTransId="{9504B059-75B4-42C0-B368-7AB07235BED6}" sibTransId="{CD055F84-A039-457F-BA2A-CAD46EFC5614}"/>
    <dgm:cxn modelId="{BC7909FA-015D-4EF3-8CAE-E3A6DD9779FC}" type="presParOf" srcId="{35C2695E-4DBB-41FF-9C9C-3A9BB8278035}" destId="{BEA7AB7C-7A8E-4E03-AC9C-1436EF0D4092}" srcOrd="0" destOrd="0" presId="urn:microsoft.com/office/officeart/2005/8/layout/vList2"/>
    <dgm:cxn modelId="{C74E269C-5A99-4D43-BE01-AC710EEC13A8}" type="presParOf" srcId="{35C2695E-4DBB-41FF-9C9C-3A9BB8278035}" destId="{09E078A8-D7BD-4FF5-8516-5FB20F397A0F}"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A6D2EB-8426-446C-8946-88E702D58569}"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0010791E-11CD-47F0-9139-F24A764E2E55}">
      <dgm:prSet custT="1"/>
      <dgm:spPr/>
      <dgm:t>
        <a:bodyPr/>
        <a:lstStyle/>
        <a:p>
          <a:pPr algn="just" rtl="0"/>
          <a:r>
            <a:rPr lang="ru-RU" sz="3200" b="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Я считаю, что смогу среди различных источников информации найти факты об истории создания уникальной резьбы на стенах Дмитриевского собора и её авторство.</a:t>
          </a:r>
          <a:endParaRPr lang="ru-RU"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8E4EFCA-D995-4DD6-BF81-A33321D55A75}" type="parTrans" cxnId="{B11E8AD8-C7DB-499E-809E-82F4C15E89F0}">
      <dgm:prSet/>
      <dgm:spPr/>
      <dgm:t>
        <a:bodyPr/>
        <a:lstStyle/>
        <a:p>
          <a:endParaRPr lang="ru-RU"/>
        </a:p>
      </dgm:t>
    </dgm:pt>
    <dgm:pt modelId="{BAC54056-7BF2-4198-8A5E-D862C9752682}" type="sibTrans" cxnId="{B11E8AD8-C7DB-499E-809E-82F4C15E89F0}">
      <dgm:prSet/>
      <dgm:spPr/>
      <dgm:t>
        <a:bodyPr/>
        <a:lstStyle/>
        <a:p>
          <a:endParaRPr lang="ru-RU"/>
        </a:p>
      </dgm:t>
    </dgm:pt>
    <dgm:pt modelId="{0AA12AE5-8ED6-4327-94E3-8DB6F36BC472}" type="pres">
      <dgm:prSet presAssocID="{1EA6D2EB-8426-446C-8946-88E702D58569}" presName="linear" presStyleCnt="0">
        <dgm:presLayoutVars>
          <dgm:animLvl val="lvl"/>
          <dgm:resizeHandles val="exact"/>
        </dgm:presLayoutVars>
      </dgm:prSet>
      <dgm:spPr/>
      <dgm:t>
        <a:bodyPr/>
        <a:lstStyle/>
        <a:p>
          <a:endParaRPr lang="ru-RU"/>
        </a:p>
      </dgm:t>
    </dgm:pt>
    <dgm:pt modelId="{9DD9F06C-CC02-4A1D-8F82-EE1DA98F8452}" type="pres">
      <dgm:prSet presAssocID="{0010791E-11CD-47F0-9139-F24A764E2E55}" presName="parentText" presStyleLbl="node1" presStyleIdx="0" presStyleCnt="1">
        <dgm:presLayoutVars>
          <dgm:chMax val="0"/>
          <dgm:bulletEnabled val="1"/>
        </dgm:presLayoutVars>
      </dgm:prSet>
      <dgm:spPr/>
      <dgm:t>
        <a:bodyPr/>
        <a:lstStyle/>
        <a:p>
          <a:endParaRPr lang="ru-RU"/>
        </a:p>
      </dgm:t>
    </dgm:pt>
  </dgm:ptLst>
  <dgm:cxnLst>
    <dgm:cxn modelId="{DBE82FE0-DDA0-484B-864C-95940F509495}" type="presOf" srcId="{1EA6D2EB-8426-446C-8946-88E702D58569}" destId="{0AA12AE5-8ED6-4327-94E3-8DB6F36BC472}" srcOrd="0" destOrd="0" presId="urn:microsoft.com/office/officeart/2005/8/layout/vList2"/>
    <dgm:cxn modelId="{B11E8AD8-C7DB-499E-809E-82F4C15E89F0}" srcId="{1EA6D2EB-8426-446C-8946-88E702D58569}" destId="{0010791E-11CD-47F0-9139-F24A764E2E55}" srcOrd="0" destOrd="0" parTransId="{D8E4EFCA-D995-4DD6-BF81-A33321D55A75}" sibTransId="{BAC54056-7BF2-4198-8A5E-D862C9752682}"/>
    <dgm:cxn modelId="{113E70AB-99A5-4C22-AFC5-E17D68B00B92}" type="presOf" srcId="{0010791E-11CD-47F0-9139-F24A764E2E55}" destId="{9DD9F06C-CC02-4A1D-8F82-EE1DA98F8452}" srcOrd="0" destOrd="0" presId="urn:microsoft.com/office/officeart/2005/8/layout/vList2"/>
    <dgm:cxn modelId="{57865090-B7BB-4FE2-9903-D7A5A23F0C5A}" type="presParOf" srcId="{0AA12AE5-8ED6-4327-94E3-8DB6F36BC472}" destId="{9DD9F06C-CC02-4A1D-8F82-EE1DA98F845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6E8EF74-BA4D-46B7-ABD7-357C2B55B33C}"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ru-RU"/>
        </a:p>
      </dgm:t>
    </dgm:pt>
    <dgm:pt modelId="{70237974-A3E9-4E49-AA18-745CEA267497}">
      <dgm:prSet custT="1"/>
      <dgm:spPr/>
      <dgm:t>
        <a:bodyPr/>
        <a:lstStyle/>
        <a:p>
          <a:pPr algn="ctr" rtl="0"/>
          <a:r>
            <a:rPr lang="ru-RU" sz="39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Я думаю, что актуальность моей темы исследования состоит:</a:t>
          </a:r>
          <a:endParaRPr lang="ru-RU" sz="39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368D2DE2-62CE-4CA9-BCCD-C97971381BE3}" type="parTrans" cxnId="{638FE45A-8343-429C-BBB1-33107B70B643}">
      <dgm:prSet/>
      <dgm:spPr/>
      <dgm:t>
        <a:bodyPr/>
        <a:lstStyle/>
        <a:p>
          <a:endParaRPr lang="ru-RU"/>
        </a:p>
      </dgm:t>
    </dgm:pt>
    <dgm:pt modelId="{898AFB40-3E50-4BFC-82A3-B6BE2D47272D}" type="sibTrans" cxnId="{638FE45A-8343-429C-BBB1-33107B70B643}">
      <dgm:prSet/>
      <dgm:spPr/>
      <dgm:t>
        <a:bodyPr/>
        <a:lstStyle/>
        <a:p>
          <a:endParaRPr lang="ru-RU"/>
        </a:p>
      </dgm:t>
    </dgm:pt>
    <dgm:pt modelId="{E6D2C314-C1FB-48FD-AFEF-65C9D31C6530}">
      <dgm:prSet custT="1"/>
      <dgm:spPr/>
      <dgm:t>
        <a:bodyPr/>
        <a:lstStyle/>
        <a:p>
          <a:pPr algn="just" rtl="0"/>
          <a:r>
            <a:rPr lang="ru-RU" sz="2400" dirty="0" smtClean="0">
              <a:effectLst/>
              <a:latin typeface="Times New Roman" panose="02020603050405020304" pitchFamily="18" charset="0"/>
              <a:cs typeface="Times New Roman" panose="02020603050405020304" pitchFamily="18" charset="0"/>
            </a:rPr>
            <a:t>Эта тема кажется мне интересной, так как я редко слышу о достижениях русского народа в области архитектуры. Своей работой я хочу показать, в первую очередь самой себе, что мои соотечественники могут творить уникальные шедевры в архитектуре. </a:t>
          </a:r>
          <a:endParaRPr lang="ru-RU" sz="2400" dirty="0">
            <a:effectLst/>
            <a:latin typeface="Times New Roman" panose="02020603050405020304" pitchFamily="18" charset="0"/>
            <a:cs typeface="Times New Roman" panose="02020603050405020304" pitchFamily="18" charset="0"/>
          </a:endParaRPr>
        </a:p>
      </dgm:t>
    </dgm:pt>
    <dgm:pt modelId="{16D5801A-3539-4EB2-BA24-BF538031BDA3}" type="parTrans" cxnId="{842903EE-11F5-4140-A603-94CDB99A9C21}">
      <dgm:prSet/>
      <dgm:spPr/>
      <dgm:t>
        <a:bodyPr/>
        <a:lstStyle/>
        <a:p>
          <a:endParaRPr lang="ru-RU"/>
        </a:p>
      </dgm:t>
    </dgm:pt>
    <dgm:pt modelId="{34D9EDA0-6ED1-4F98-9D2E-80FDB0F8E7A8}" type="sibTrans" cxnId="{842903EE-11F5-4140-A603-94CDB99A9C21}">
      <dgm:prSet/>
      <dgm:spPr/>
      <dgm:t>
        <a:bodyPr/>
        <a:lstStyle/>
        <a:p>
          <a:endParaRPr lang="ru-RU"/>
        </a:p>
      </dgm:t>
    </dgm:pt>
    <dgm:pt modelId="{EE321AB1-3E50-4212-BD7B-0BD50F520328}">
      <dgm:prSet custT="1"/>
      <dgm:spPr/>
      <dgm:t>
        <a:bodyPr/>
        <a:lstStyle/>
        <a:p>
          <a:pPr algn="just" rtl="0"/>
          <a:r>
            <a:rPr lang="ru-RU" sz="2400" dirty="0" smtClean="0">
              <a:effectLst/>
              <a:latin typeface="Times New Roman" panose="02020603050405020304" pitchFamily="18" charset="0"/>
              <a:cs typeface="Times New Roman" panose="02020603050405020304" pitchFamily="18" charset="0"/>
            </a:rPr>
            <a:t>Я узнала о Исследовательской олимпиаде «История и культура храмов столицы и городов России»</a:t>
          </a:r>
          <a:r>
            <a:rPr lang="en-US" sz="2400" dirty="0" smtClean="0">
              <a:effectLst/>
              <a:latin typeface="Times New Roman" panose="02020603050405020304" pitchFamily="18" charset="0"/>
              <a:cs typeface="Times New Roman" panose="02020603050405020304" pitchFamily="18" charset="0"/>
            </a:rPr>
            <a:t>,</a:t>
          </a:r>
          <a:r>
            <a:rPr lang="ru-RU" sz="2400" dirty="0" smtClean="0">
              <a:effectLst/>
              <a:latin typeface="Times New Roman" panose="02020603050405020304" pitchFamily="18" charset="0"/>
              <a:cs typeface="Times New Roman" panose="02020603050405020304" pitchFamily="18" charset="0"/>
            </a:rPr>
            <a:t> в которой решила поучаствовать.</a:t>
          </a:r>
          <a:endParaRPr lang="ru-RU" sz="2400" dirty="0">
            <a:effectLst/>
            <a:latin typeface="Times New Roman" panose="02020603050405020304" pitchFamily="18" charset="0"/>
            <a:cs typeface="Times New Roman" panose="02020603050405020304" pitchFamily="18" charset="0"/>
          </a:endParaRPr>
        </a:p>
      </dgm:t>
    </dgm:pt>
    <dgm:pt modelId="{789A8BCB-91B1-4F7A-8394-2273339EEE5E}" type="parTrans" cxnId="{442B2E5F-3082-4682-90B5-6AA413D4B764}">
      <dgm:prSet/>
      <dgm:spPr/>
      <dgm:t>
        <a:bodyPr/>
        <a:lstStyle/>
        <a:p>
          <a:endParaRPr lang="ru-RU"/>
        </a:p>
      </dgm:t>
    </dgm:pt>
    <dgm:pt modelId="{54419FD4-0622-4633-BFF3-5C61A7245637}" type="sibTrans" cxnId="{442B2E5F-3082-4682-90B5-6AA413D4B764}">
      <dgm:prSet/>
      <dgm:spPr/>
      <dgm:t>
        <a:bodyPr/>
        <a:lstStyle/>
        <a:p>
          <a:endParaRPr lang="ru-RU"/>
        </a:p>
      </dgm:t>
    </dgm:pt>
    <dgm:pt modelId="{4F208305-C7F7-4F90-A686-FFA323767085}" type="pres">
      <dgm:prSet presAssocID="{56E8EF74-BA4D-46B7-ABD7-357C2B55B33C}" presName="Name0" presStyleCnt="0">
        <dgm:presLayoutVars>
          <dgm:dir/>
          <dgm:animLvl val="lvl"/>
          <dgm:resizeHandles val="exact"/>
        </dgm:presLayoutVars>
      </dgm:prSet>
      <dgm:spPr/>
      <dgm:t>
        <a:bodyPr/>
        <a:lstStyle/>
        <a:p>
          <a:endParaRPr lang="ru-RU"/>
        </a:p>
      </dgm:t>
    </dgm:pt>
    <dgm:pt modelId="{51FD9BCF-350D-4AC6-A6F4-B5CFE4823373}" type="pres">
      <dgm:prSet presAssocID="{70237974-A3E9-4E49-AA18-745CEA267497}" presName="linNode" presStyleCnt="0"/>
      <dgm:spPr/>
    </dgm:pt>
    <dgm:pt modelId="{FC233D4E-578F-4FE4-8E58-EE789CDF90DC}" type="pres">
      <dgm:prSet presAssocID="{70237974-A3E9-4E49-AA18-745CEA267497}" presName="parentText" presStyleLbl="node1" presStyleIdx="0" presStyleCnt="1" custScaleX="89499" custScaleY="100098" custLinFactNeighborX="725">
        <dgm:presLayoutVars>
          <dgm:chMax val="1"/>
          <dgm:bulletEnabled val="1"/>
        </dgm:presLayoutVars>
      </dgm:prSet>
      <dgm:spPr/>
      <dgm:t>
        <a:bodyPr/>
        <a:lstStyle/>
        <a:p>
          <a:endParaRPr lang="ru-RU"/>
        </a:p>
      </dgm:t>
    </dgm:pt>
    <dgm:pt modelId="{0A4B52F2-67A7-46C6-B2B9-8CB6F7017588}" type="pres">
      <dgm:prSet presAssocID="{70237974-A3E9-4E49-AA18-745CEA267497}" presName="descendantText" presStyleLbl="alignAccFollowNode1" presStyleIdx="0" presStyleCnt="1" custScaleX="107560">
        <dgm:presLayoutVars>
          <dgm:bulletEnabled val="1"/>
        </dgm:presLayoutVars>
      </dgm:prSet>
      <dgm:spPr/>
      <dgm:t>
        <a:bodyPr/>
        <a:lstStyle/>
        <a:p>
          <a:endParaRPr lang="ru-RU"/>
        </a:p>
      </dgm:t>
    </dgm:pt>
  </dgm:ptLst>
  <dgm:cxnLst>
    <dgm:cxn modelId="{842903EE-11F5-4140-A603-94CDB99A9C21}" srcId="{70237974-A3E9-4E49-AA18-745CEA267497}" destId="{E6D2C314-C1FB-48FD-AFEF-65C9D31C6530}" srcOrd="0" destOrd="0" parTransId="{16D5801A-3539-4EB2-BA24-BF538031BDA3}" sibTransId="{34D9EDA0-6ED1-4F98-9D2E-80FDB0F8E7A8}"/>
    <dgm:cxn modelId="{442B2E5F-3082-4682-90B5-6AA413D4B764}" srcId="{70237974-A3E9-4E49-AA18-745CEA267497}" destId="{EE321AB1-3E50-4212-BD7B-0BD50F520328}" srcOrd="1" destOrd="0" parTransId="{789A8BCB-91B1-4F7A-8394-2273339EEE5E}" sibTransId="{54419FD4-0622-4633-BFF3-5C61A7245637}"/>
    <dgm:cxn modelId="{638FE45A-8343-429C-BBB1-33107B70B643}" srcId="{56E8EF74-BA4D-46B7-ABD7-357C2B55B33C}" destId="{70237974-A3E9-4E49-AA18-745CEA267497}" srcOrd="0" destOrd="0" parTransId="{368D2DE2-62CE-4CA9-BCCD-C97971381BE3}" sibTransId="{898AFB40-3E50-4BFC-82A3-B6BE2D47272D}"/>
    <dgm:cxn modelId="{049689AB-E9C6-4910-91CB-40B36DF84ED5}" type="presOf" srcId="{EE321AB1-3E50-4212-BD7B-0BD50F520328}" destId="{0A4B52F2-67A7-46C6-B2B9-8CB6F7017588}" srcOrd="0" destOrd="1" presId="urn:microsoft.com/office/officeart/2005/8/layout/vList5"/>
    <dgm:cxn modelId="{ABB33B45-500A-47DE-8321-95433CE7C0E0}" type="presOf" srcId="{56E8EF74-BA4D-46B7-ABD7-357C2B55B33C}" destId="{4F208305-C7F7-4F90-A686-FFA323767085}" srcOrd="0" destOrd="0" presId="urn:microsoft.com/office/officeart/2005/8/layout/vList5"/>
    <dgm:cxn modelId="{CB5529DA-3D85-4F3F-915B-903D7D1A39DC}" type="presOf" srcId="{E6D2C314-C1FB-48FD-AFEF-65C9D31C6530}" destId="{0A4B52F2-67A7-46C6-B2B9-8CB6F7017588}" srcOrd="0" destOrd="0" presId="urn:microsoft.com/office/officeart/2005/8/layout/vList5"/>
    <dgm:cxn modelId="{FCED485D-A2BB-40E0-BDC3-85030962B535}" type="presOf" srcId="{70237974-A3E9-4E49-AA18-745CEA267497}" destId="{FC233D4E-578F-4FE4-8E58-EE789CDF90DC}" srcOrd="0" destOrd="0" presId="urn:microsoft.com/office/officeart/2005/8/layout/vList5"/>
    <dgm:cxn modelId="{0A2C77B5-C07A-49E3-9673-55EBAD7210F2}" type="presParOf" srcId="{4F208305-C7F7-4F90-A686-FFA323767085}" destId="{51FD9BCF-350D-4AC6-A6F4-B5CFE4823373}" srcOrd="0" destOrd="0" presId="urn:microsoft.com/office/officeart/2005/8/layout/vList5"/>
    <dgm:cxn modelId="{4FCA1192-3809-4459-8299-59BD8A0BE567}" type="presParOf" srcId="{51FD9BCF-350D-4AC6-A6F4-B5CFE4823373}" destId="{FC233D4E-578F-4FE4-8E58-EE789CDF90DC}" srcOrd="0" destOrd="0" presId="urn:microsoft.com/office/officeart/2005/8/layout/vList5"/>
    <dgm:cxn modelId="{BDC31106-5FEB-413C-B0CC-3CE7A70CD115}" type="presParOf" srcId="{51FD9BCF-350D-4AC6-A6F4-B5CFE4823373}" destId="{0A4B52F2-67A7-46C6-B2B9-8CB6F7017588}"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0BF3DB-53B7-440A-89A9-80400007DFFA}"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ru-RU"/>
        </a:p>
      </dgm:t>
    </dgm:pt>
    <dgm:pt modelId="{0210D1AC-180F-4C99-B552-4B6B2EE5D3F2}">
      <dgm:prSet custT="1"/>
      <dgm:spPr/>
      <dgm:t>
        <a:bodyPr/>
        <a:lstStyle/>
        <a:p>
          <a:pPr rtl="0"/>
          <a:r>
            <a:rPr lang="ru-RU"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Изучение различной литературы и работа с интернет - ресурсами</a:t>
          </a:r>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D8E2D3E-A254-4033-80CB-FA51EADA9372}" type="parTrans" cxnId="{5A0F3FAB-D602-432E-AEAD-4E02C922A8BA}">
      <dgm:prSet/>
      <dgm:spPr/>
      <dgm:t>
        <a:bodyPr/>
        <a:lstStyle/>
        <a:p>
          <a:endParaRPr lang="ru-RU"/>
        </a:p>
      </dgm:t>
    </dgm:pt>
    <dgm:pt modelId="{FEDC8C69-6E62-4301-864C-3B3169BCCD76}" type="sibTrans" cxnId="{5A0F3FAB-D602-432E-AEAD-4E02C922A8BA}">
      <dgm:prSet/>
      <dgm:spPr/>
      <dgm:t>
        <a:bodyPr/>
        <a:lstStyle/>
        <a:p>
          <a:endParaRPr lang="ru-RU"/>
        </a:p>
      </dgm:t>
    </dgm:pt>
    <dgm:pt modelId="{3E76AD66-02F0-42AC-A166-6C6810EA609F}">
      <dgm:prSet custT="1"/>
      <dgm:spPr/>
      <dgm:t>
        <a:bodyPr/>
        <a:lstStyle/>
        <a:p>
          <a:pPr rtl="0"/>
          <a:r>
            <a:rPr lang="ru-RU"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необходимой информации из различных источников и исследование документов</a:t>
          </a:r>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37D2675-973E-4398-B125-4CB62CC52EAA}" type="parTrans" cxnId="{970003B8-346F-46BD-84E5-BD01EF0E4013}">
      <dgm:prSet/>
      <dgm:spPr/>
      <dgm:t>
        <a:bodyPr/>
        <a:lstStyle/>
        <a:p>
          <a:endParaRPr lang="ru-RU"/>
        </a:p>
      </dgm:t>
    </dgm:pt>
    <dgm:pt modelId="{7EA96D3D-9C01-4B88-B328-520B03965564}" type="sibTrans" cxnId="{970003B8-346F-46BD-84E5-BD01EF0E4013}">
      <dgm:prSet/>
      <dgm:spPr/>
      <dgm:t>
        <a:bodyPr/>
        <a:lstStyle/>
        <a:p>
          <a:endParaRPr lang="ru-RU"/>
        </a:p>
      </dgm:t>
    </dgm:pt>
    <dgm:pt modelId="{ACC84943-94AC-43AC-A943-ACE646293908}">
      <dgm:prSet custT="1"/>
      <dgm:spPr/>
      <dgm:t>
        <a:bodyPr/>
        <a:lstStyle/>
        <a:p>
          <a:pPr rtl="0"/>
          <a:r>
            <a:rPr lang="ru-RU"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Обобщение и систематизация полученных данных</a:t>
          </a:r>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6E8D2B0-ECF5-4E2F-BD12-4550CF68C3F7}" type="parTrans" cxnId="{1A2323BB-4B56-44EA-A947-C0F99A426611}">
      <dgm:prSet/>
      <dgm:spPr/>
      <dgm:t>
        <a:bodyPr/>
        <a:lstStyle/>
        <a:p>
          <a:endParaRPr lang="ru-RU"/>
        </a:p>
      </dgm:t>
    </dgm:pt>
    <dgm:pt modelId="{E063BBD0-1A4D-45F5-BDDF-104937F14424}" type="sibTrans" cxnId="{1A2323BB-4B56-44EA-A947-C0F99A426611}">
      <dgm:prSet/>
      <dgm:spPr/>
      <dgm:t>
        <a:bodyPr/>
        <a:lstStyle/>
        <a:p>
          <a:endParaRPr lang="ru-RU"/>
        </a:p>
      </dgm:t>
    </dgm:pt>
    <dgm:pt modelId="{8D2233D7-B95F-4571-B98A-D20BDFCECEA7}" type="pres">
      <dgm:prSet presAssocID="{1F0BF3DB-53B7-440A-89A9-80400007DFFA}" presName="linear" presStyleCnt="0">
        <dgm:presLayoutVars>
          <dgm:animLvl val="lvl"/>
          <dgm:resizeHandles val="exact"/>
        </dgm:presLayoutVars>
      </dgm:prSet>
      <dgm:spPr/>
      <dgm:t>
        <a:bodyPr/>
        <a:lstStyle/>
        <a:p>
          <a:endParaRPr lang="ru-RU"/>
        </a:p>
      </dgm:t>
    </dgm:pt>
    <dgm:pt modelId="{F91F8843-0A9D-41D5-B471-6245B6712031}" type="pres">
      <dgm:prSet presAssocID="{0210D1AC-180F-4C99-B552-4B6B2EE5D3F2}" presName="parentText" presStyleLbl="node1" presStyleIdx="0" presStyleCnt="3">
        <dgm:presLayoutVars>
          <dgm:chMax val="0"/>
          <dgm:bulletEnabled val="1"/>
        </dgm:presLayoutVars>
      </dgm:prSet>
      <dgm:spPr/>
      <dgm:t>
        <a:bodyPr/>
        <a:lstStyle/>
        <a:p>
          <a:endParaRPr lang="ru-RU"/>
        </a:p>
      </dgm:t>
    </dgm:pt>
    <dgm:pt modelId="{49D0E4E9-D73B-40B2-9F19-FFCDD5388B15}" type="pres">
      <dgm:prSet presAssocID="{FEDC8C69-6E62-4301-864C-3B3169BCCD76}" presName="spacer" presStyleCnt="0"/>
      <dgm:spPr/>
    </dgm:pt>
    <dgm:pt modelId="{AE0E7D8A-694C-44F6-B2A4-379EB8F1906D}" type="pres">
      <dgm:prSet presAssocID="{3E76AD66-02F0-42AC-A166-6C6810EA609F}" presName="parentText" presStyleLbl="node1" presStyleIdx="1" presStyleCnt="3">
        <dgm:presLayoutVars>
          <dgm:chMax val="0"/>
          <dgm:bulletEnabled val="1"/>
        </dgm:presLayoutVars>
      </dgm:prSet>
      <dgm:spPr/>
      <dgm:t>
        <a:bodyPr/>
        <a:lstStyle/>
        <a:p>
          <a:endParaRPr lang="ru-RU"/>
        </a:p>
      </dgm:t>
    </dgm:pt>
    <dgm:pt modelId="{119CA9A4-6434-4841-9422-2A425F1C2CC2}" type="pres">
      <dgm:prSet presAssocID="{7EA96D3D-9C01-4B88-B328-520B03965564}" presName="spacer" presStyleCnt="0"/>
      <dgm:spPr/>
    </dgm:pt>
    <dgm:pt modelId="{FADC0AB4-F58B-4BB6-BE21-7B90109E891D}" type="pres">
      <dgm:prSet presAssocID="{ACC84943-94AC-43AC-A943-ACE646293908}" presName="parentText" presStyleLbl="node1" presStyleIdx="2" presStyleCnt="3">
        <dgm:presLayoutVars>
          <dgm:chMax val="0"/>
          <dgm:bulletEnabled val="1"/>
        </dgm:presLayoutVars>
      </dgm:prSet>
      <dgm:spPr/>
      <dgm:t>
        <a:bodyPr/>
        <a:lstStyle/>
        <a:p>
          <a:endParaRPr lang="ru-RU"/>
        </a:p>
      </dgm:t>
    </dgm:pt>
  </dgm:ptLst>
  <dgm:cxnLst>
    <dgm:cxn modelId="{8DE1CD90-0F49-4088-92E0-43F2EFC778E6}" type="presOf" srcId="{1F0BF3DB-53B7-440A-89A9-80400007DFFA}" destId="{8D2233D7-B95F-4571-B98A-D20BDFCECEA7}" srcOrd="0" destOrd="0" presId="urn:microsoft.com/office/officeart/2005/8/layout/vList2"/>
    <dgm:cxn modelId="{BA243922-3833-444C-8409-1582DB62375A}" type="presOf" srcId="{0210D1AC-180F-4C99-B552-4B6B2EE5D3F2}" destId="{F91F8843-0A9D-41D5-B471-6245B6712031}" srcOrd="0" destOrd="0" presId="urn:microsoft.com/office/officeart/2005/8/layout/vList2"/>
    <dgm:cxn modelId="{1A2323BB-4B56-44EA-A947-C0F99A426611}" srcId="{1F0BF3DB-53B7-440A-89A9-80400007DFFA}" destId="{ACC84943-94AC-43AC-A943-ACE646293908}" srcOrd="2" destOrd="0" parTransId="{26E8D2B0-ECF5-4E2F-BD12-4550CF68C3F7}" sibTransId="{E063BBD0-1A4D-45F5-BDDF-104937F14424}"/>
    <dgm:cxn modelId="{5A0F3FAB-D602-432E-AEAD-4E02C922A8BA}" srcId="{1F0BF3DB-53B7-440A-89A9-80400007DFFA}" destId="{0210D1AC-180F-4C99-B552-4B6B2EE5D3F2}" srcOrd="0" destOrd="0" parTransId="{2D8E2D3E-A254-4033-80CB-FA51EADA9372}" sibTransId="{FEDC8C69-6E62-4301-864C-3B3169BCCD76}"/>
    <dgm:cxn modelId="{60DD1479-9029-44EC-A899-2E75480B4A30}" type="presOf" srcId="{ACC84943-94AC-43AC-A943-ACE646293908}" destId="{FADC0AB4-F58B-4BB6-BE21-7B90109E891D}" srcOrd="0" destOrd="0" presId="urn:microsoft.com/office/officeart/2005/8/layout/vList2"/>
    <dgm:cxn modelId="{970003B8-346F-46BD-84E5-BD01EF0E4013}" srcId="{1F0BF3DB-53B7-440A-89A9-80400007DFFA}" destId="{3E76AD66-02F0-42AC-A166-6C6810EA609F}" srcOrd="1" destOrd="0" parTransId="{B37D2675-973E-4398-B125-4CB62CC52EAA}" sibTransId="{7EA96D3D-9C01-4B88-B328-520B03965564}"/>
    <dgm:cxn modelId="{D07594B6-9604-47FC-B46B-49BF0E8930B3}" type="presOf" srcId="{3E76AD66-02F0-42AC-A166-6C6810EA609F}" destId="{AE0E7D8A-694C-44F6-B2A4-379EB8F1906D}" srcOrd="0" destOrd="0" presId="urn:microsoft.com/office/officeart/2005/8/layout/vList2"/>
    <dgm:cxn modelId="{E2F9AD40-8F0C-407A-A6F4-607033F90C4F}" type="presParOf" srcId="{8D2233D7-B95F-4571-B98A-D20BDFCECEA7}" destId="{F91F8843-0A9D-41D5-B471-6245B6712031}" srcOrd="0" destOrd="0" presId="urn:microsoft.com/office/officeart/2005/8/layout/vList2"/>
    <dgm:cxn modelId="{FAE1B37C-6B9F-4207-AB65-9003C900F5CA}" type="presParOf" srcId="{8D2233D7-B95F-4571-B98A-D20BDFCECEA7}" destId="{49D0E4E9-D73B-40B2-9F19-FFCDD5388B15}" srcOrd="1" destOrd="0" presId="urn:microsoft.com/office/officeart/2005/8/layout/vList2"/>
    <dgm:cxn modelId="{9B59DA44-DAEF-4845-8C4B-8F2E0AA9FF76}" type="presParOf" srcId="{8D2233D7-B95F-4571-B98A-D20BDFCECEA7}" destId="{AE0E7D8A-694C-44F6-B2A4-379EB8F1906D}" srcOrd="2" destOrd="0" presId="urn:microsoft.com/office/officeart/2005/8/layout/vList2"/>
    <dgm:cxn modelId="{DC80BDC8-13A1-4329-8522-587814CF5AC0}" type="presParOf" srcId="{8D2233D7-B95F-4571-B98A-D20BDFCECEA7}" destId="{119CA9A4-6434-4841-9422-2A425F1C2CC2}" srcOrd="3" destOrd="0" presId="urn:microsoft.com/office/officeart/2005/8/layout/vList2"/>
    <dgm:cxn modelId="{63086240-6872-4706-83A1-676870C5026F}" type="presParOf" srcId="{8D2233D7-B95F-4571-B98A-D20BDFCECEA7}" destId="{FADC0AB4-F58B-4BB6-BE21-7B90109E891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FA92B9-76E4-439E-95C7-6E70EE7D5382}" type="doc">
      <dgm:prSet loTypeId="urn:microsoft.com/office/officeart/2005/8/layout/process1" loCatId="process" qsTypeId="urn:microsoft.com/office/officeart/2005/8/quickstyle/3d3" qsCatId="3D" csTypeId="urn:microsoft.com/office/officeart/2005/8/colors/accent1_2" csCatId="accent1" phldr="1"/>
      <dgm:spPr/>
      <dgm:t>
        <a:bodyPr/>
        <a:lstStyle/>
        <a:p>
          <a:endParaRPr lang="ru-RU"/>
        </a:p>
      </dgm:t>
    </dgm:pt>
    <dgm:pt modelId="{607BB61E-4181-4A85-9261-62E12D569B7C}">
      <dgm:prSet custT="1"/>
      <dgm:spPr/>
      <dgm:t>
        <a:bodyPr/>
        <a:lstStyle/>
        <a:p>
          <a:pPr rtl="0"/>
          <a:r>
            <a:rPr lang="ru-RU"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всей информации, полученной из различных источников</a:t>
          </a:r>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9F96BC33-4626-49F2-87C9-6D4A63C0433C}" type="parTrans" cxnId="{41584A9E-D372-442C-B624-CDAB2EEC51B0}">
      <dgm:prSet/>
      <dgm:spPr/>
      <dgm:t>
        <a:bodyPr/>
        <a:lstStyle/>
        <a:p>
          <a:endParaRPr lang="ru-RU"/>
        </a:p>
      </dgm:t>
    </dgm:pt>
    <dgm:pt modelId="{B363351C-5AE1-45CB-8BC9-821950548CC4}" type="sibTrans" cxnId="{41584A9E-D372-442C-B624-CDAB2EEC51B0}">
      <dgm:prSet/>
      <dgm:spPr/>
      <dgm:t>
        <a:bodyPr/>
        <a:lstStyle/>
        <a:p>
          <a:endParaRPr lang="ru-RU"/>
        </a:p>
      </dgm:t>
    </dgm:pt>
    <dgm:pt modelId="{A073BEF9-AB34-45F3-865B-ECAF1EA27795}">
      <dgm:prSet custT="1"/>
      <dgm:spPr/>
      <dgm:t>
        <a:bodyPr/>
        <a:lstStyle/>
        <a:p>
          <a:pPr rtl="0"/>
          <a:r>
            <a:rPr lang="ru-RU"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Оформление исследовательской работы с выводами о проделанном пути</a:t>
          </a:r>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9840DD4C-864B-47F6-BE47-7D9C2D63980D}" type="parTrans" cxnId="{1946C3C9-8FB0-44F2-9ED0-5D6321208BA1}">
      <dgm:prSet/>
      <dgm:spPr/>
      <dgm:t>
        <a:bodyPr/>
        <a:lstStyle/>
        <a:p>
          <a:endParaRPr lang="ru-RU"/>
        </a:p>
      </dgm:t>
    </dgm:pt>
    <dgm:pt modelId="{553BA759-1B59-4AFD-90AF-6AD06C1B6B55}" type="sibTrans" cxnId="{1946C3C9-8FB0-44F2-9ED0-5D6321208BA1}">
      <dgm:prSet/>
      <dgm:spPr/>
      <dgm:t>
        <a:bodyPr/>
        <a:lstStyle/>
        <a:p>
          <a:endParaRPr lang="ru-RU"/>
        </a:p>
      </dgm:t>
    </dgm:pt>
    <dgm:pt modelId="{53C1B272-68A4-45CB-BFE9-2D85370A0E30}">
      <dgm:prSet custT="1"/>
      <dgm:spPr/>
      <dgm:t>
        <a:bodyPr/>
        <a:lstStyle/>
        <a:p>
          <a:pPr rtl="0"/>
          <a:r>
            <a:rPr lang="ru-RU"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Презентация проекта перед аудиторией</a:t>
          </a:r>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9285F3D-0531-4FFA-8F31-39A03FD6A83C}" type="parTrans" cxnId="{77019BE2-7378-4D68-B87F-A8DFFCA5CFCB}">
      <dgm:prSet/>
      <dgm:spPr/>
      <dgm:t>
        <a:bodyPr/>
        <a:lstStyle/>
        <a:p>
          <a:endParaRPr lang="ru-RU"/>
        </a:p>
      </dgm:t>
    </dgm:pt>
    <dgm:pt modelId="{4B43B01B-9B92-40CB-84C7-6550E3550E61}" type="sibTrans" cxnId="{77019BE2-7378-4D68-B87F-A8DFFCA5CFCB}">
      <dgm:prSet/>
      <dgm:spPr/>
      <dgm:t>
        <a:bodyPr/>
        <a:lstStyle/>
        <a:p>
          <a:endParaRPr lang="ru-RU"/>
        </a:p>
      </dgm:t>
    </dgm:pt>
    <dgm:pt modelId="{A1393F95-D9BC-47B8-9758-DCD257009DAC}">
      <dgm:prSet custT="1"/>
      <dgm:spPr/>
      <dgm:t>
        <a:bodyPr/>
        <a:lstStyle/>
        <a:p>
          <a:pPr rtl="0"/>
          <a:r>
            <a:rPr lang="ru-RU"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Отправка работы жюри</a:t>
          </a:r>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C2CDEBEE-BAD3-4089-8BE8-561438951DA5}" type="parTrans" cxnId="{07B74D68-D814-49A3-ACB4-7DCFD3715E7C}">
      <dgm:prSet/>
      <dgm:spPr/>
      <dgm:t>
        <a:bodyPr/>
        <a:lstStyle/>
        <a:p>
          <a:endParaRPr lang="ru-RU"/>
        </a:p>
      </dgm:t>
    </dgm:pt>
    <dgm:pt modelId="{48F3FCAE-301D-43FB-BFA8-48CE681F8A5C}" type="sibTrans" cxnId="{07B74D68-D814-49A3-ACB4-7DCFD3715E7C}">
      <dgm:prSet/>
      <dgm:spPr/>
      <dgm:t>
        <a:bodyPr/>
        <a:lstStyle/>
        <a:p>
          <a:endParaRPr lang="ru-RU"/>
        </a:p>
      </dgm:t>
    </dgm:pt>
    <dgm:pt modelId="{35B95250-1163-4D6D-AE42-C5B3854877DC}" type="pres">
      <dgm:prSet presAssocID="{A9FA92B9-76E4-439E-95C7-6E70EE7D5382}" presName="Name0" presStyleCnt="0">
        <dgm:presLayoutVars>
          <dgm:dir/>
          <dgm:resizeHandles val="exact"/>
        </dgm:presLayoutVars>
      </dgm:prSet>
      <dgm:spPr/>
      <dgm:t>
        <a:bodyPr/>
        <a:lstStyle/>
        <a:p>
          <a:endParaRPr lang="ru-RU"/>
        </a:p>
      </dgm:t>
    </dgm:pt>
    <dgm:pt modelId="{1E23B38B-758B-4B30-A049-276B3B1A9232}" type="pres">
      <dgm:prSet presAssocID="{607BB61E-4181-4A85-9261-62E12D569B7C}" presName="node" presStyleLbl="node1" presStyleIdx="0" presStyleCnt="4" custScaleX="125184" custScaleY="161010">
        <dgm:presLayoutVars>
          <dgm:bulletEnabled val="1"/>
        </dgm:presLayoutVars>
      </dgm:prSet>
      <dgm:spPr/>
      <dgm:t>
        <a:bodyPr/>
        <a:lstStyle/>
        <a:p>
          <a:endParaRPr lang="ru-RU"/>
        </a:p>
      </dgm:t>
    </dgm:pt>
    <dgm:pt modelId="{F6A37648-FE2B-4007-AB70-2BF68F3D347D}" type="pres">
      <dgm:prSet presAssocID="{B363351C-5AE1-45CB-8BC9-821950548CC4}" presName="sibTrans" presStyleLbl="sibTrans2D1" presStyleIdx="0" presStyleCnt="3"/>
      <dgm:spPr/>
      <dgm:t>
        <a:bodyPr/>
        <a:lstStyle/>
        <a:p>
          <a:endParaRPr lang="ru-RU"/>
        </a:p>
      </dgm:t>
    </dgm:pt>
    <dgm:pt modelId="{9B88D6B7-FBAA-4C06-BEC3-09D649A9C1F5}" type="pres">
      <dgm:prSet presAssocID="{B363351C-5AE1-45CB-8BC9-821950548CC4}" presName="connectorText" presStyleLbl="sibTrans2D1" presStyleIdx="0" presStyleCnt="3"/>
      <dgm:spPr/>
      <dgm:t>
        <a:bodyPr/>
        <a:lstStyle/>
        <a:p>
          <a:endParaRPr lang="ru-RU"/>
        </a:p>
      </dgm:t>
    </dgm:pt>
    <dgm:pt modelId="{465BDC76-09A2-4DB1-B92C-C6B6925F53A0}" type="pres">
      <dgm:prSet presAssocID="{A073BEF9-AB34-45F3-865B-ECAF1EA27795}" presName="node" presStyleLbl="node1" presStyleIdx="1" presStyleCnt="4" custScaleX="131223" custScaleY="161010">
        <dgm:presLayoutVars>
          <dgm:bulletEnabled val="1"/>
        </dgm:presLayoutVars>
      </dgm:prSet>
      <dgm:spPr/>
      <dgm:t>
        <a:bodyPr/>
        <a:lstStyle/>
        <a:p>
          <a:endParaRPr lang="ru-RU"/>
        </a:p>
      </dgm:t>
    </dgm:pt>
    <dgm:pt modelId="{99E82DEE-C2F1-471E-AC84-7145576DA061}" type="pres">
      <dgm:prSet presAssocID="{553BA759-1B59-4AFD-90AF-6AD06C1B6B55}" presName="sibTrans" presStyleLbl="sibTrans2D1" presStyleIdx="1" presStyleCnt="3"/>
      <dgm:spPr/>
      <dgm:t>
        <a:bodyPr/>
        <a:lstStyle/>
        <a:p>
          <a:endParaRPr lang="ru-RU"/>
        </a:p>
      </dgm:t>
    </dgm:pt>
    <dgm:pt modelId="{40229401-2A6C-4074-BDE2-50B485593B15}" type="pres">
      <dgm:prSet presAssocID="{553BA759-1B59-4AFD-90AF-6AD06C1B6B55}" presName="connectorText" presStyleLbl="sibTrans2D1" presStyleIdx="1" presStyleCnt="3"/>
      <dgm:spPr/>
      <dgm:t>
        <a:bodyPr/>
        <a:lstStyle/>
        <a:p>
          <a:endParaRPr lang="ru-RU"/>
        </a:p>
      </dgm:t>
    </dgm:pt>
    <dgm:pt modelId="{46F917BF-053C-4596-B67E-88330FA3CF0E}" type="pres">
      <dgm:prSet presAssocID="{53C1B272-68A4-45CB-BFE9-2D85370A0E30}" presName="node" presStyleLbl="node1" presStyleIdx="2" presStyleCnt="4" custScaleX="96504" custScaleY="159004" custLinFactNeighborX="12995" custLinFactNeighborY="-2334">
        <dgm:presLayoutVars>
          <dgm:bulletEnabled val="1"/>
        </dgm:presLayoutVars>
      </dgm:prSet>
      <dgm:spPr/>
      <dgm:t>
        <a:bodyPr/>
        <a:lstStyle/>
        <a:p>
          <a:endParaRPr lang="ru-RU"/>
        </a:p>
      </dgm:t>
    </dgm:pt>
    <dgm:pt modelId="{831F2F97-621C-4E1B-AAFA-38BD6C38D589}" type="pres">
      <dgm:prSet presAssocID="{4B43B01B-9B92-40CB-84C7-6550E3550E61}" presName="sibTrans" presStyleLbl="sibTrans2D1" presStyleIdx="2" presStyleCnt="3"/>
      <dgm:spPr/>
      <dgm:t>
        <a:bodyPr/>
        <a:lstStyle/>
        <a:p>
          <a:endParaRPr lang="ru-RU"/>
        </a:p>
      </dgm:t>
    </dgm:pt>
    <dgm:pt modelId="{EB2829D1-0459-48E0-A670-A40C66A84BF3}" type="pres">
      <dgm:prSet presAssocID="{4B43B01B-9B92-40CB-84C7-6550E3550E61}" presName="connectorText" presStyleLbl="sibTrans2D1" presStyleIdx="2" presStyleCnt="3"/>
      <dgm:spPr/>
      <dgm:t>
        <a:bodyPr/>
        <a:lstStyle/>
        <a:p>
          <a:endParaRPr lang="ru-RU"/>
        </a:p>
      </dgm:t>
    </dgm:pt>
    <dgm:pt modelId="{0812382C-25B8-4FF1-B806-ED603B112CC9}" type="pres">
      <dgm:prSet presAssocID="{A1393F95-D9BC-47B8-9758-DCD257009DAC}" presName="node" presStyleLbl="node1" presStyleIdx="3" presStyleCnt="4" custScaleX="74180" custScaleY="159004">
        <dgm:presLayoutVars>
          <dgm:bulletEnabled val="1"/>
        </dgm:presLayoutVars>
      </dgm:prSet>
      <dgm:spPr/>
      <dgm:t>
        <a:bodyPr/>
        <a:lstStyle/>
        <a:p>
          <a:endParaRPr lang="ru-RU"/>
        </a:p>
      </dgm:t>
    </dgm:pt>
  </dgm:ptLst>
  <dgm:cxnLst>
    <dgm:cxn modelId="{B0DFC2D9-33D3-472A-B281-91E82A505EDB}" type="presOf" srcId="{553BA759-1B59-4AFD-90AF-6AD06C1B6B55}" destId="{40229401-2A6C-4074-BDE2-50B485593B15}" srcOrd="1" destOrd="0" presId="urn:microsoft.com/office/officeart/2005/8/layout/process1"/>
    <dgm:cxn modelId="{C67A51D1-BFCD-4F1F-87F8-6B3DE8474437}" type="presOf" srcId="{607BB61E-4181-4A85-9261-62E12D569B7C}" destId="{1E23B38B-758B-4B30-A049-276B3B1A9232}" srcOrd="0" destOrd="0" presId="urn:microsoft.com/office/officeart/2005/8/layout/process1"/>
    <dgm:cxn modelId="{07B74D68-D814-49A3-ACB4-7DCFD3715E7C}" srcId="{A9FA92B9-76E4-439E-95C7-6E70EE7D5382}" destId="{A1393F95-D9BC-47B8-9758-DCD257009DAC}" srcOrd="3" destOrd="0" parTransId="{C2CDEBEE-BAD3-4089-8BE8-561438951DA5}" sibTransId="{48F3FCAE-301D-43FB-BFA8-48CE681F8A5C}"/>
    <dgm:cxn modelId="{723471DC-945C-44B9-ADFA-FDAC96C202C2}" type="presOf" srcId="{A1393F95-D9BC-47B8-9758-DCD257009DAC}" destId="{0812382C-25B8-4FF1-B806-ED603B112CC9}" srcOrd="0" destOrd="0" presId="urn:microsoft.com/office/officeart/2005/8/layout/process1"/>
    <dgm:cxn modelId="{86A6953F-DACC-4D19-92C6-34EDE93993AF}" type="presOf" srcId="{B363351C-5AE1-45CB-8BC9-821950548CC4}" destId="{9B88D6B7-FBAA-4C06-BEC3-09D649A9C1F5}" srcOrd="1" destOrd="0" presId="urn:microsoft.com/office/officeart/2005/8/layout/process1"/>
    <dgm:cxn modelId="{4F57753C-7AEC-4BFA-B694-B3AFB409C9A2}" type="presOf" srcId="{B363351C-5AE1-45CB-8BC9-821950548CC4}" destId="{F6A37648-FE2B-4007-AB70-2BF68F3D347D}" srcOrd="0" destOrd="0" presId="urn:microsoft.com/office/officeart/2005/8/layout/process1"/>
    <dgm:cxn modelId="{125CE410-9E56-47F6-9A35-3C81E78B3134}" type="presOf" srcId="{4B43B01B-9B92-40CB-84C7-6550E3550E61}" destId="{831F2F97-621C-4E1B-AAFA-38BD6C38D589}" srcOrd="0" destOrd="0" presId="urn:microsoft.com/office/officeart/2005/8/layout/process1"/>
    <dgm:cxn modelId="{91FA805A-B73C-4868-A751-D509E1D7F8A2}" type="presOf" srcId="{53C1B272-68A4-45CB-BFE9-2D85370A0E30}" destId="{46F917BF-053C-4596-B67E-88330FA3CF0E}" srcOrd="0" destOrd="0" presId="urn:microsoft.com/office/officeart/2005/8/layout/process1"/>
    <dgm:cxn modelId="{388ED498-AA58-46E6-BFC5-DBB9D45AED73}" type="presOf" srcId="{553BA759-1B59-4AFD-90AF-6AD06C1B6B55}" destId="{99E82DEE-C2F1-471E-AC84-7145576DA061}" srcOrd="0" destOrd="0" presId="urn:microsoft.com/office/officeart/2005/8/layout/process1"/>
    <dgm:cxn modelId="{77019BE2-7378-4D68-B87F-A8DFFCA5CFCB}" srcId="{A9FA92B9-76E4-439E-95C7-6E70EE7D5382}" destId="{53C1B272-68A4-45CB-BFE9-2D85370A0E30}" srcOrd="2" destOrd="0" parTransId="{09285F3D-0531-4FFA-8F31-39A03FD6A83C}" sibTransId="{4B43B01B-9B92-40CB-84C7-6550E3550E61}"/>
    <dgm:cxn modelId="{A410A289-4254-45F6-95A6-439B20FFEC31}" type="presOf" srcId="{4B43B01B-9B92-40CB-84C7-6550E3550E61}" destId="{EB2829D1-0459-48E0-A670-A40C66A84BF3}" srcOrd="1" destOrd="0" presId="urn:microsoft.com/office/officeart/2005/8/layout/process1"/>
    <dgm:cxn modelId="{54D02165-B00E-4837-B6AC-F0121FE0AFDE}" type="presOf" srcId="{A073BEF9-AB34-45F3-865B-ECAF1EA27795}" destId="{465BDC76-09A2-4DB1-B92C-C6B6925F53A0}" srcOrd="0" destOrd="0" presId="urn:microsoft.com/office/officeart/2005/8/layout/process1"/>
    <dgm:cxn modelId="{1946C3C9-8FB0-44F2-9ED0-5D6321208BA1}" srcId="{A9FA92B9-76E4-439E-95C7-6E70EE7D5382}" destId="{A073BEF9-AB34-45F3-865B-ECAF1EA27795}" srcOrd="1" destOrd="0" parTransId="{9840DD4C-864B-47F6-BE47-7D9C2D63980D}" sibTransId="{553BA759-1B59-4AFD-90AF-6AD06C1B6B55}"/>
    <dgm:cxn modelId="{41584A9E-D372-442C-B624-CDAB2EEC51B0}" srcId="{A9FA92B9-76E4-439E-95C7-6E70EE7D5382}" destId="{607BB61E-4181-4A85-9261-62E12D569B7C}" srcOrd="0" destOrd="0" parTransId="{9F96BC33-4626-49F2-87C9-6D4A63C0433C}" sibTransId="{B363351C-5AE1-45CB-8BC9-821950548CC4}"/>
    <dgm:cxn modelId="{8A17F445-6690-4B12-AD35-575C07AFE973}" type="presOf" srcId="{A9FA92B9-76E4-439E-95C7-6E70EE7D5382}" destId="{35B95250-1163-4D6D-AE42-C5B3854877DC}" srcOrd="0" destOrd="0" presId="urn:microsoft.com/office/officeart/2005/8/layout/process1"/>
    <dgm:cxn modelId="{E6430CEF-BEFA-4E3A-BA00-AE65C4BC93D2}" type="presParOf" srcId="{35B95250-1163-4D6D-AE42-C5B3854877DC}" destId="{1E23B38B-758B-4B30-A049-276B3B1A9232}" srcOrd="0" destOrd="0" presId="urn:microsoft.com/office/officeart/2005/8/layout/process1"/>
    <dgm:cxn modelId="{96F7001F-AFB0-45DC-9B3F-1B62791CAFA4}" type="presParOf" srcId="{35B95250-1163-4D6D-AE42-C5B3854877DC}" destId="{F6A37648-FE2B-4007-AB70-2BF68F3D347D}" srcOrd="1" destOrd="0" presId="urn:microsoft.com/office/officeart/2005/8/layout/process1"/>
    <dgm:cxn modelId="{6CB659FC-9193-424F-9510-610DEA6E9040}" type="presParOf" srcId="{F6A37648-FE2B-4007-AB70-2BF68F3D347D}" destId="{9B88D6B7-FBAA-4C06-BEC3-09D649A9C1F5}" srcOrd="0" destOrd="0" presId="urn:microsoft.com/office/officeart/2005/8/layout/process1"/>
    <dgm:cxn modelId="{F30E6880-1BA5-4408-9AF0-A95E3BA89BED}" type="presParOf" srcId="{35B95250-1163-4D6D-AE42-C5B3854877DC}" destId="{465BDC76-09A2-4DB1-B92C-C6B6925F53A0}" srcOrd="2" destOrd="0" presId="urn:microsoft.com/office/officeart/2005/8/layout/process1"/>
    <dgm:cxn modelId="{34266B4D-4621-4593-97C0-057CFC9B2E2A}" type="presParOf" srcId="{35B95250-1163-4D6D-AE42-C5B3854877DC}" destId="{99E82DEE-C2F1-471E-AC84-7145576DA061}" srcOrd="3" destOrd="0" presId="urn:microsoft.com/office/officeart/2005/8/layout/process1"/>
    <dgm:cxn modelId="{D9DEB18B-B7FD-492D-A117-03A58D7A3CFA}" type="presParOf" srcId="{99E82DEE-C2F1-471E-AC84-7145576DA061}" destId="{40229401-2A6C-4074-BDE2-50B485593B15}" srcOrd="0" destOrd="0" presId="urn:microsoft.com/office/officeart/2005/8/layout/process1"/>
    <dgm:cxn modelId="{4DED25D1-EA4D-4722-B677-77E98D20E93C}" type="presParOf" srcId="{35B95250-1163-4D6D-AE42-C5B3854877DC}" destId="{46F917BF-053C-4596-B67E-88330FA3CF0E}" srcOrd="4" destOrd="0" presId="urn:microsoft.com/office/officeart/2005/8/layout/process1"/>
    <dgm:cxn modelId="{C52EE26E-7148-4AF5-A045-0113ACE4DC1C}" type="presParOf" srcId="{35B95250-1163-4D6D-AE42-C5B3854877DC}" destId="{831F2F97-621C-4E1B-AAFA-38BD6C38D589}" srcOrd="5" destOrd="0" presId="urn:microsoft.com/office/officeart/2005/8/layout/process1"/>
    <dgm:cxn modelId="{24D2FDF7-BACE-4E00-A9E6-837D767EB926}" type="presParOf" srcId="{831F2F97-621C-4E1B-AAFA-38BD6C38D589}" destId="{EB2829D1-0459-48E0-A670-A40C66A84BF3}" srcOrd="0" destOrd="0" presId="urn:microsoft.com/office/officeart/2005/8/layout/process1"/>
    <dgm:cxn modelId="{DFE3FA97-A9BC-4080-AE44-33C1D3D0F3F3}" type="presParOf" srcId="{35B95250-1163-4D6D-AE42-C5B3854877DC}" destId="{0812382C-25B8-4FF1-B806-ED603B112CC9}"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4C8A4-BDB8-46F8-83C5-1CC4612F880D}">
      <dsp:nvSpPr>
        <dsp:cNvPr id="0" name=""/>
        <dsp:cNvSpPr/>
      </dsp:nvSpPr>
      <dsp:spPr>
        <a:xfrm>
          <a:off x="0" y="346994"/>
          <a:ext cx="5957454" cy="2784599"/>
        </a:xfrm>
        <a:prstGeom prst="roundRect">
          <a:avLst/>
        </a:prstGeom>
        <a:gradFill rotWithShape="0">
          <a:gsLst>
            <a:gs pos="0">
              <a:schemeClr val="accent1">
                <a:shade val="80000"/>
                <a:hueOff val="0"/>
                <a:satOff val="0"/>
                <a:lumOff val="0"/>
                <a:alphaOff val="0"/>
                <a:tint val="98000"/>
                <a:hueMod val="94000"/>
                <a:satMod val="130000"/>
                <a:lumMod val="128000"/>
              </a:schemeClr>
            </a:gs>
            <a:gs pos="100000">
              <a:schemeClr val="accent1">
                <a:shade val="8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ru-RU" sz="34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Открытая исследовательская культурологическая олимпиада «История и культура храмов столицы и городов России»</a:t>
          </a:r>
          <a:endParaRPr lang="ru-RU" sz="34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135933" y="482927"/>
        <a:ext cx="5685588" cy="25127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70330-B428-4F05-BCE0-6044993EDD17}">
      <dsp:nvSpPr>
        <dsp:cNvPr id="0" name=""/>
        <dsp:cNvSpPr/>
      </dsp:nvSpPr>
      <dsp:spPr>
        <a:xfrm>
          <a:off x="0" y="192716"/>
          <a:ext cx="5889486" cy="4106700"/>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ru-RU" sz="2200" b="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90-ых года прошлого века были обнаружены летописные данные, в которых указывается дата постройки 1191 год, хотя ранее считалось, что годы создания 1194-1197. Всеволод велел построить храм в городе Владимир на княжеском дворе как дворцовую церковь для его семьи. Кто строил храм до сих пор неизвестно, история имен не сохранила, но это были русские мастера, возможно, с которыми работали болгары, сербы и другие выходцы с Балканского полуострова.</a:t>
          </a:r>
          <a:endParaRPr lang="ru-RU" sz="22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200473" y="393189"/>
        <a:ext cx="5488540" cy="37057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FEE6F-2557-4653-90AC-F237473DD795}">
      <dsp:nvSpPr>
        <dsp:cNvPr id="0" name=""/>
        <dsp:cNvSpPr/>
      </dsp:nvSpPr>
      <dsp:spPr>
        <a:xfrm>
          <a:off x="0" y="2503"/>
          <a:ext cx="5167746" cy="2560587"/>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ru-RU" sz="22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Построен храм в эпоху наивысшего могущества и расцвета Великого Владимирского княжества великим князем Всеволодом Юрьевичем Большое Гнездо в честь своего небесного покровителя Дмитрия Солунского. </a:t>
          </a:r>
        </a:p>
      </dsp:txBody>
      <dsp:txXfrm>
        <a:off x="124998" y="127501"/>
        <a:ext cx="4917750" cy="231059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1337B-428E-4480-9F80-F0BE863A4654}">
      <dsp:nvSpPr>
        <dsp:cNvPr id="0" name=""/>
        <dsp:cNvSpPr/>
      </dsp:nvSpPr>
      <dsp:spPr>
        <a:xfrm>
          <a:off x="0" y="3655"/>
          <a:ext cx="5444836" cy="3830399"/>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ru-RU" sz="2200" kern="1200" dirty="0" smtClean="0">
              <a:latin typeface="Times New Roman" panose="02020603050405020304" pitchFamily="18" charset="0"/>
              <a:cs typeface="Times New Roman" panose="02020603050405020304" pitchFamily="18" charset="0"/>
            </a:rPr>
            <a:t>В так называемой </a:t>
          </a:r>
          <a:r>
            <a:rPr lang="ru-RU" sz="2200" kern="1200" dirty="0" err="1" smtClean="0">
              <a:latin typeface="Times New Roman" panose="02020603050405020304" pitchFamily="18" charset="0"/>
              <a:cs typeface="Times New Roman" panose="02020603050405020304" pitchFamily="18" charset="0"/>
            </a:rPr>
            <a:t>Радзивилловской</a:t>
          </a:r>
          <a:r>
            <a:rPr lang="ru-RU" sz="2200" kern="1200" dirty="0" smtClean="0">
              <a:latin typeface="Times New Roman" panose="02020603050405020304" pitchFamily="18" charset="0"/>
              <a:cs typeface="Times New Roman" panose="02020603050405020304" pitchFamily="18" charset="0"/>
            </a:rPr>
            <a:t> летописи об этом рассказывается так: </a:t>
          </a:r>
        </a:p>
        <a:p>
          <a:pPr lvl="0" algn="just" defTabSz="977900" rtl="0">
            <a:lnSpc>
              <a:spcPct val="90000"/>
            </a:lnSpc>
            <a:spcBef>
              <a:spcPct val="0"/>
            </a:spcBef>
            <a:spcAft>
              <a:spcPct val="35000"/>
            </a:spcAft>
          </a:pPr>
          <a:r>
            <a:rPr lang="ru-RU" sz="2200" i="1" kern="1200" dirty="0" smtClean="0">
              <a:latin typeface="Times New Roman" panose="02020603050405020304" pitchFamily="18" charset="0"/>
              <a:cs typeface="Times New Roman" panose="02020603050405020304" pitchFamily="18" charset="0"/>
            </a:rPr>
            <a:t>«Многие церкви создал Всеволод во время власти своей. Создал церковь прекрасную мученика Дмитрия на дворе своём и украсил её дивно иконами и письмом… И не искал Всеволод мастеров у немцев, но нашёл мастеров среди клевретов Святой Богородицы и своих. Одни олово лили, другие кровлю крыли, иные известью белили.»</a:t>
          </a:r>
          <a:endParaRPr lang="ru-RU" sz="2200" kern="1200" dirty="0">
            <a:latin typeface="Times New Roman" panose="02020603050405020304" pitchFamily="18" charset="0"/>
            <a:cs typeface="Times New Roman" panose="02020603050405020304" pitchFamily="18" charset="0"/>
          </a:endParaRPr>
        </a:p>
      </dsp:txBody>
      <dsp:txXfrm>
        <a:off x="186985" y="190640"/>
        <a:ext cx="5070866" cy="345642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B5C98-F90A-49EA-B628-41E90A141C0E}">
      <dsp:nvSpPr>
        <dsp:cNvPr id="0" name=""/>
        <dsp:cNvSpPr/>
      </dsp:nvSpPr>
      <dsp:spPr>
        <a:xfrm>
          <a:off x="480545" y="247190"/>
          <a:ext cx="6008431" cy="3859682"/>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ru-RU" sz="2200" b="0" i="0" kern="1200"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1197 году постройка храма была завершена князем Всеволодом Юрьевичем постановкой иконы Дмитрия Солунского и серебряного чеканного ковчежца, где находилась «сорочка» - частица одежды, пропитанная кровью мученика:</a:t>
          </a:r>
          <a:r>
            <a:rPr lang="ru-RU" sz="2200" b="0" i="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lvl="0" algn="just" defTabSz="977900" rtl="0">
            <a:lnSpc>
              <a:spcPct val="90000"/>
            </a:lnSpc>
            <a:spcBef>
              <a:spcPct val="0"/>
            </a:spcBef>
            <a:spcAft>
              <a:spcPct val="35000"/>
            </a:spcAft>
          </a:pPr>
          <a:r>
            <a:rPr lang="ru-RU" sz="2200" b="0" i="1" kern="1200"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 принёс гробную доску из Селуня святого мученика Дмитрия, миро непрестанно источающего на здоровье немощным, в той же церкви поставил, и сорочку того же мученика тут положил.»</a:t>
          </a:r>
          <a:endParaRPr lang="ru-RU" sz="22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668959" y="435604"/>
        <a:ext cx="5631603" cy="34828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C7A16-9CAC-4430-9389-E36EDD11E0FD}">
      <dsp:nvSpPr>
        <dsp:cNvPr id="0" name=""/>
        <dsp:cNvSpPr/>
      </dsp:nvSpPr>
      <dsp:spPr>
        <a:xfrm>
          <a:off x="0" y="0"/>
          <a:ext cx="11642871" cy="5087087"/>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just" defTabSz="1200150" rtl="0">
            <a:lnSpc>
              <a:spcPct val="90000"/>
            </a:lnSpc>
            <a:spcBef>
              <a:spcPct val="0"/>
            </a:spcBef>
            <a:spcAft>
              <a:spcPct val="35000"/>
            </a:spcAft>
          </a:pPr>
          <a:r>
            <a:rPr lang="ru-RU" sz="2700" b="0" i="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1237 году собору суждено было разделить судьбу столицы Владимирского княжества. Повреждённый и разграбленный монголо-татарами, храм впоследствии ещё не раз горел (в 1536, 1719, 1760 годах). </a:t>
          </a:r>
        </a:p>
        <a:p>
          <a:pPr lvl="0" algn="just" defTabSz="1200150" rtl="0">
            <a:lnSpc>
              <a:spcPct val="90000"/>
            </a:lnSpc>
            <a:spcBef>
              <a:spcPct val="0"/>
            </a:spcBef>
            <a:spcAft>
              <a:spcPct val="35000"/>
            </a:spcAft>
          </a:pPr>
          <a:r>
            <a:rPr lang="ru-RU" sz="2700" b="0" i="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ходе «реставрации» 1837-1839 годов по распоряжению Николая I собору был придан «первобытный вид». Из-за невежественности ревнителей старины храм тогда лишился интереснейших частей - лестничных башен и галерей, которые были ошибочно сочтены поздними привнесениями. Поскольку галереи имели функцию контрфорсов, после их уничтожения по стенам пошли трещины, а в 1903 году лопнуло железное кольцо снизу барабана. В 1883 году к храму была пристроена миниатюрная звонница с длинной трубой калорифера, которую разобрали в 1939 году (одновременно с железной оградой). </a:t>
          </a:r>
        </a:p>
      </dsp:txBody>
      <dsp:txXfrm>
        <a:off x="248331" y="248331"/>
        <a:ext cx="11146209" cy="45904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9703E-8F1A-4FDA-80C1-F35608860B69}">
      <dsp:nvSpPr>
        <dsp:cNvPr id="0" name=""/>
        <dsp:cNvSpPr/>
      </dsp:nvSpPr>
      <dsp:spPr>
        <a:xfrm>
          <a:off x="0" y="1961"/>
          <a:ext cx="6026728" cy="4013895"/>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ru-RU" sz="2200" kern="1200" dirty="0" smtClean="0">
              <a:latin typeface="Times New Roman" panose="02020603050405020304" pitchFamily="18" charset="0"/>
              <a:cs typeface="Times New Roman" panose="02020603050405020304" pitchFamily="18" charset="0"/>
            </a:rPr>
            <a:t>В 1918 году в соборе работала Комиссия по сохранению памятников живописи под руководством Игоря Грабаря. В 1919 году храм был закрыт для богослужений. Глава собора была впервые позолочена после реставрационных воздействий 1950-х годов. В ходе последнего этапа реставрационных работ (1999-2004) были устроены водосточные трубы, заменили крест на куполе, создали микроклимат, а также покрыли рельефы и белый камень защитной пластической смесью.</a:t>
          </a:r>
          <a:endParaRPr lang="ru-RU" sz="2200" kern="1200" dirty="0">
            <a:latin typeface="Times New Roman" panose="02020603050405020304" pitchFamily="18" charset="0"/>
            <a:cs typeface="Times New Roman" panose="02020603050405020304" pitchFamily="18" charset="0"/>
          </a:endParaRPr>
        </a:p>
      </dsp:txBody>
      <dsp:txXfrm>
        <a:off x="195942" y="197903"/>
        <a:ext cx="5634844" cy="362201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E373A-798E-43B4-A1E5-DBD456BF8CAB}">
      <dsp:nvSpPr>
        <dsp:cNvPr id="0" name=""/>
        <dsp:cNvSpPr/>
      </dsp:nvSpPr>
      <dsp:spPr>
        <a:xfrm rot="10800000">
          <a:off x="513628" y="0"/>
          <a:ext cx="10957934" cy="4704389"/>
        </a:xfrm>
        <a:prstGeom prst="homePlate">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92990" tIns="95250" rIns="177800" bIns="95250" numCol="1" spcCol="1270" anchor="ctr" anchorCtr="0">
          <a:noAutofit/>
        </a:bodyPr>
        <a:lstStyle/>
        <a:p>
          <a:pPr lvl="0" algn="just" defTabSz="1111250" rtl="0">
            <a:lnSpc>
              <a:spcPct val="90000"/>
            </a:lnSpc>
            <a:spcBef>
              <a:spcPct val="0"/>
            </a:spcBef>
            <a:spcAft>
              <a:spcPct val="35000"/>
            </a:spcAft>
          </a:pPr>
          <a:r>
            <a:rPr lang="ru-RU" sz="25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Собор одноглавый, четырёхстолпный, трёхапсидный. Первоначально собор окружали галереи с лестничными башнями, соединявшие его с княжеским дворцом (разобраны при реставрации в XIX веке), по которым князь и его семья ходили в храм на богослужение. Фасадная часть собора состоит из трёх ярусов, нижний лишён убранства, и на его фоне видны только резные порталы. Второй ярус - аркатурный колончатый пояс с белокаменными фигурами и орнаментом. Третий ярус прорезан узкими окнами и полностью покрыт резьбой, которая заметна и на купольном барабане. Венчает собор золочёный пологий купол в форме богатырского шлема. На куполе водружён широкий крест из золочёной меди.</a:t>
          </a:r>
          <a:endParaRPr lang="ru-RU" sz="25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rot="10800000">
        <a:off x="1689725" y="0"/>
        <a:ext cx="9781837" cy="4704389"/>
      </dsp:txXfrm>
    </dsp:sp>
    <dsp:sp modelId="{7CE57A77-F977-4F53-9D13-0C21F3D53345}">
      <dsp:nvSpPr>
        <dsp:cNvPr id="0" name=""/>
        <dsp:cNvSpPr/>
      </dsp:nvSpPr>
      <dsp:spPr>
        <a:xfrm>
          <a:off x="0" y="469874"/>
          <a:ext cx="3121900" cy="368607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08816-DC58-47E7-B168-DF51CBE19170}">
      <dsp:nvSpPr>
        <dsp:cNvPr id="0" name=""/>
        <dsp:cNvSpPr/>
      </dsp:nvSpPr>
      <dsp:spPr>
        <a:xfrm>
          <a:off x="0" y="581890"/>
          <a:ext cx="8271165" cy="4544292"/>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ru-RU" sz="2200" b="0" i="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 южном фасаде храма расположена масштабная композиция «Вознесение Александра Македонского на небеса». Сюжет композиции не традиционен для православного храма, однако в XII веке был очень популярен. На руках у Александра Македонского сидят маленькие львята, которые так манят грифонов - ужасных чудовищ. </a:t>
          </a:r>
        </a:p>
        <a:p>
          <a:pPr lvl="0" algn="just" defTabSz="977900" rtl="0">
            <a:lnSpc>
              <a:spcPct val="90000"/>
            </a:lnSpc>
            <a:spcBef>
              <a:spcPct val="0"/>
            </a:spcBef>
            <a:spcAft>
              <a:spcPct val="35000"/>
            </a:spcAft>
          </a:pPr>
          <a:r>
            <a:rPr lang="ru-RU" sz="2200" b="0" i="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середине XIX века собор выделялся контрастной раскраской, подчёркивавшей рельефное убранство стен. </a:t>
          </a:r>
        </a:p>
        <a:p>
          <a:pPr lvl="0" algn="just" defTabSz="977900" rtl="0">
            <a:lnSpc>
              <a:spcPct val="90000"/>
            </a:lnSpc>
            <a:spcBef>
              <a:spcPct val="0"/>
            </a:spcBef>
            <a:spcAft>
              <a:spcPct val="35000"/>
            </a:spcAft>
          </a:pPr>
          <a:r>
            <a:rPr lang="ru-RU" sz="2200" b="0" i="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Псалмопевец царь Давид, поющий и сидящий с гуслями в руках, является главной фигурой в убранстве и занимает центральное место на всех фасадах. </a:t>
          </a:r>
        </a:p>
        <a:p>
          <a:pPr lvl="0" algn="just" defTabSz="977900" rtl="0">
            <a:lnSpc>
              <a:spcPct val="90000"/>
            </a:lnSpc>
            <a:spcBef>
              <a:spcPct val="0"/>
            </a:spcBef>
            <a:spcAft>
              <a:spcPct val="35000"/>
            </a:spcAft>
          </a:pPr>
          <a:r>
            <a:rPr lang="ru-RU" sz="2200" b="0" i="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Дмитриевский собор небольшой по размерам, поскольку строился только для семьи князя и был его домовой церковью.</a:t>
          </a:r>
          <a:endParaRPr lang="ru-RU" sz="22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221834" y="803724"/>
        <a:ext cx="7827497" cy="41006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2B108-DD45-4857-A2BB-9A421D17597A}">
      <dsp:nvSpPr>
        <dsp:cNvPr id="0" name=""/>
        <dsp:cNvSpPr/>
      </dsp:nvSpPr>
      <dsp:spPr>
        <a:xfrm>
          <a:off x="0" y="0"/>
          <a:ext cx="5422178" cy="5037398"/>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ru-RU" sz="2200" b="0" i="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Собор знаменит своей белокаменной резьбой - его стены украшают около 600 рельефов, изображающих святых, мифических и реальных животных. Большинство рельефов сохранились в первоначальном виде, некоторые были заменены при реставрации XIX века (по М. С. Гладкой, практически точными копиями). </a:t>
          </a:r>
        </a:p>
        <a:p>
          <a:pPr lvl="0" algn="just" defTabSz="977900" rtl="0">
            <a:lnSpc>
              <a:spcPct val="90000"/>
            </a:lnSpc>
            <a:spcBef>
              <a:spcPct val="0"/>
            </a:spcBef>
            <a:spcAft>
              <a:spcPct val="35000"/>
            </a:spcAft>
          </a:pPr>
          <a:r>
            <a:rPr lang="ru-RU" sz="2200" b="0" i="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Прославление княжеской власти было главной идеей фасадной скульптуры собора, поэтому на ней изображено множество геральдических символов - львов, орлов, грифонов, кентавров, сцен охоты, борьбы зверей и так далее.</a:t>
          </a:r>
          <a:endParaRPr lang="ru-RU" sz="22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245906" y="245906"/>
        <a:ext cx="4930366" cy="454558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B21C9-4EC2-4547-9CF4-1C27E46F53C4}">
      <dsp:nvSpPr>
        <dsp:cNvPr id="0" name=""/>
        <dsp:cNvSpPr/>
      </dsp:nvSpPr>
      <dsp:spPr>
        <a:xfrm>
          <a:off x="2985" y="45544"/>
          <a:ext cx="6910432" cy="335271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a:ln>
          <a:solidFill>
            <a:schemeClr val="tx1"/>
          </a:solidFill>
        </a:ln>
        <a:effectLst>
          <a:reflection blurRad="6350" stA="52000" endA="300" endPos="35000" dir="5400000" sy="-100000" algn="bl"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39BA606-83DD-4C4C-BB51-72063E03A421}">
      <dsp:nvSpPr>
        <dsp:cNvPr id="0" name=""/>
        <dsp:cNvSpPr/>
      </dsp:nvSpPr>
      <dsp:spPr>
        <a:xfrm>
          <a:off x="110532" y="3437186"/>
          <a:ext cx="6528531" cy="185525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9136" tIns="199136" rIns="199136" bIns="0" numCol="1" spcCol="1270" anchor="t" anchorCtr="0">
          <a:noAutofit/>
        </a:bodyPr>
        <a:lstStyle/>
        <a:p>
          <a:pPr lvl="0" algn="ctr" defTabSz="1244600" rtl="0">
            <a:lnSpc>
              <a:spcPct val="90000"/>
            </a:lnSpc>
            <a:spcBef>
              <a:spcPct val="0"/>
            </a:spcBef>
            <a:spcAft>
              <a:spcPct val="35000"/>
            </a:spcAft>
          </a:pPr>
          <a:r>
            <a:rPr lang="ru-RU" sz="2800" b="0" i="0" kern="1200" dirty="0" smtClean="0">
              <a:latin typeface="Times New Roman" panose="02020603050405020304" pitchFamily="18" charset="0"/>
              <a:cs typeface="Times New Roman" panose="02020603050405020304" pitchFamily="18" charset="0"/>
            </a:rPr>
            <a:t>В связи с богатой белокаменной отделкой, которая почти полностью обволакивает храмовые стены, храм называют «белокаменной книгой»</a:t>
          </a:r>
          <a:endParaRPr lang="ru-RU" sz="2800" kern="1200" dirty="0">
            <a:latin typeface="Times New Roman" panose="02020603050405020304" pitchFamily="18" charset="0"/>
            <a:cs typeface="Times New Roman" panose="02020603050405020304" pitchFamily="18" charset="0"/>
          </a:endParaRPr>
        </a:p>
      </dsp:txBody>
      <dsp:txXfrm>
        <a:off x="110532" y="3437186"/>
        <a:ext cx="6528531" cy="1855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EBAF2-8304-400C-8BCD-DCA58E78F2E3}">
      <dsp:nvSpPr>
        <dsp:cNvPr id="0" name=""/>
        <dsp:cNvSpPr/>
      </dsp:nvSpPr>
      <dsp:spPr>
        <a:xfrm>
          <a:off x="0" y="2580"/>
          <a:ext cx="4045487" cy="2380401"/>
        </a:xfrm>
        <a:prstGeom prst="roundRect">
          <a:avLst/>
        </a:prstGeom>
        <a:gradFill rotWithShape="0">
          <a:gsLst>
            <a:gs pos="0">
              <a:schemeClr val="accent1">
                <a:shade val="80000"/>
                <a:hueOff val="0"/>
                <a:satOff val="0"/>
                <a:lumOff val="0"/>
                <a:alphaOff val="0"/>
                <a:tint val="98000"/>
                <a:hueMod val="94000"/>
                <a:satMod val="130000"/>
                <a:lumMod val="128000"/>
              </a:schemeClr>
            </a:gs>
            <a:gs pos="100000">
              <a:schemeClr val="accent1">
                <a:shade val="8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ru-RU" sz="40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История белокаменной резьбы на стенах собора</a:t>
          </a:r>
          <a:endParaRPr lang="ru-RU" sz="40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116202" y="118782"/>
        <a:ext cx="3813083" cy="214799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36B20-8C3F-481B-9E78-6A3C39D3CDFD}">
      <dsp:nvSpPr>
        <dsp:cNvPr id="0" name=""/>
        <dsp:cNvSpPr/>
      </dsp:nvSpPr>
      <dsp:spPr>
        <a:xfrm>
          <a:off x="0" y="4101"/>
          <a:ext cx="5657803" cy="4195438"/>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rtl="0">
            <a:lnSpc>
              <a:spcPct val="90000"/>
            </a:lnSpc>
            <a:spcBef>
              <a:spcPct val="0"/>
            </a:spcBef>
            <a:spcAft>
              <a:spcPct val="35000"/>
            </a:spcAft>
          </a:pPr>
          <a:r>
            <a:rPr lang="ru-RU" sz="2200" kern="1200" dirty="0" smtClean="0">
              <a:latin typeface="Times New Roman" panose="02020603050405020304" pitchFamily="18" charset="0"/>
              <a:cs typeface="Times New Roman" panose="02020603050405020304" pitchFamily="18" charset="0"/>
            </a:rPr>
            <a:t>Главным строительным материалом они выбрали местный белый природный камень, потому что он легко поддавался резьбе, а в отделке сохранял четкость и </a:t>
          </a:r>
          <a:r>
            <a:rPr lang="ru-RU" sz="2200" kern="1200" dirty="0" err="1" smtClean="0">
              <a:latin typeface="Times New Roman" panose="02020603050405020304" pitchFamily="18" charset="0"/>
              <a:cs typeface="Times New Roman" panose="02020603050405020304" pitchFamily="18" charset="0"/>
            </a:rPr>
            <a:t>геометричность</a:t>
          </a:r>
          <a:r>
            <a:rPr lang="ru-RU" sz="2200" kern="1200" dirty="0" smtClean="0">
              <a:latin typeface="Times New Roman" panose="02020603050405020304" pitchFamily="18" charset="0"/>
              <a:cs typeface="Times New Roman" panose="02020603050405020304" pitchFamily="18" charset="0"/>
            </a:rPr>
            <a:t> линий.</a:t>
          </a:r>
        </a:p>
        <a:p>
          <a:pPr lvl="0" algn="just" defTabSz="977900" rtl="0">
            <a:lnSpc>
              <a:spcPct val="90000"/>
            </a:lnSpc>
            <a:spcBef>
              <a:spcPct val="0"/>
            </a:spcBef>
            <a:spcAft>
              <a:spcPct val="35000"/>
            </a:spcAft>
          </a:pPr>
          <a:r>
            <a:rPr lang="ru-RU" sz="2200" kern="1200" dirty="0" smtClean="0">
              <a:latin typeface="Times New Roman" panose="02020603050405020304" pitchFamily="18" charset="0"/>
              <a:cs typeface="Times New Roman" panose="02020603050405020304" pitchFamily="18" charset="0"/>
            </a:rPr>
            <a:t>Греческие резчики использовали элементы, которые были характерны для западных средневековых базилик: стены из известняка снаружи украсили фигурами святых, животных, птиц и растений, а также дополнили резными колоннами.</a:t>
          </a:r>
          <a:endParaRPr lang="ru-RU" sz="2200" kern="1200" dirty="0">
            <a:latin typeface="Times New Roman" panose="02020603050405020304" pitchFamily="18" charset="0"/>
            <a:cs typeface="Times New Roman" panose="02020603050405020304" pitchFamily="18" charset="0"/>
          </a:endParaRPr>
        </a:p>
      </dsp:txBody>
      <dsp:txXfrm>
        <a:off x="204804" y="208905"/>
        <a:ext cx="5248195" cy="378583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97559-43AA-4E1B-86B5-A2A2C3D64FC7}">
      <dsp:nvSpPr>
        <dsp:cNvPr id="0" name=""/>
        <dsp:cNvSpPr/>
      </dsp:nvSpPr>
      <dsp:spPr>
        <a:xfrm>
          <a:off x="0" y="104788"/>
          <a:ext cx="5417127" cy="4154604"/>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just" defTabSz="1111250">
            <a:lnSpc>
              <a:spcPct val="90000"/>
            </a:lnSpc>
            <a:spcBef>
              <a:spcPct val="0"/>
            </a:spcBef>
            <a:spcAft>
              <a:spcPct val="35000"/>
            </a:spcAft>
          </a:pPr>
          <a:r>
            <a:rPr lang="ru-RU" sz="2500" b="0" i="0" kern="1200" dirty="0" smtClean="0">
              <a:latin typeface="Times New Roman" panose="02020603050405020304" pitchFamily="18" charset="0"/>
              <a:cs typeface="Times New Roman" panose="02020603050405020304" pitchFamily="18" charset="0"/>
            </a:rPr>
            <a:t>Согласно летописям, расписывали храм греческие художники. Некоторые фрагменты фресок XII века сохранились до наших дней, главной из них считается часть росписи «Страшный суд». Помимо фресок, на стенах располагались деревянные иконы, среди которых была византийская икона с изображением святого Дмитрия </a:t>
          </a:r>
          <a:r>
            <a:rPr lang="ru-RU" sz="2500" b="0" i="0" kern="1200" dirty="0" err="1" smtClean="0">
              <a:latin typeface="Times New Roman" panose="02020603050405020304" pitchFamily="18" charset="0"/>
              <a:cs typeface="Times New Roman" panose="02020603050405020304" pitchFamily="18" charset="0"/>
            </a:rPr>
            <a:t>Солунского</a:t>
          </a:r>
          <a:r>
            <a:rPr lang="ru-RU" sz="2500" b="0" i="0" kern="1200" dirty="0" smtClean="0">
              <a:latin typeface="Times New Roman" panose="02020603050405020304" pitchFamily="18" charset="0"/>
              <a:cs typeface="Times New Roman" panose="02020603050405020304" pitchFamily="18" charset="0"/>
            </a:rPr>
            <a:t>.</a:t>
          </a:r>
          <a:endParaRPr lang="ru-RU" sz="2500" kern="1200" dirty="0">
            <a:latin typeface="Times New Roman" panose="02020603050405020304" pitchFamily="18" charset="0"/>
            <a:cs typeface="Times New Roman" panose="02020603050405020304" pitchFamily="18" charset="0"/>
          </a:endParaRPr>
        </a:p>
      </dsp:txBody>
      <dsp:txXfrm>
        <a:off x="202811" y="307599"/>
        <a:ext cx="5011505" cy="374898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8BC25-C756-42C4-B553-697826A3C350}">
      <dsp:nvSpPr>
        <dsp:cNvPr id="0" name=""/>
        <dsp:cNvSpPr/>
      </dsp:nvSpPr>
      <dsp:spPr>
        <a:xfrm>
          <a:off x="789749" y="110831"/>
          <a:ext cx="5947038" cy="4671403"/>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a:lnSpc>
              <a:spcPct val="90000"/>
            </a:lnSpc>
            <a:spcBef>
              <a:spcPct val="0"/>
            </a:spcBef>
            <a:spcAft>
              <a:spcPct val="35000"/>
            </a:spcAft>
          </a:pPr>
          <a:r>
            <a:rPr lang="ru-RU" sz="2200" b="0" i="0" kern="1200" dirty="0" smtClean="0">
              <a:latin typeface="Times New Roman" panose="02020603050405020304" pitchFamily="18" charset="0"/>
              <a:cs typeface="Times New Roman" panose="02020603050405020304" pitchFamily="18" charset="0"/>
            </a:rPr>
            <a:t>С начала своей истории храм пережил многочисленные пожары в 1536, 1719 и 1760 годах, во время которых пострадало не только внутреннее убранство собора, но и внешний облик. Однако наибольший урон собору нанесла реконструкция по указу Николая I в 1834 году. Он велел привести храм в «первобытный вид» и снести древнейшие галереи и башни XVI века. Во время этой реконструкции внешний облик собора сильно изменился: губернский архитектор Петров вместе с поздними пристройками уничтожил и часть собора.</a:t>
          </a:r>
          <a:endParaRPr lang="ru-RU" sz="2200" kern="1200" dirty="0">
            <a:latin typeface="Times New Roman" panose="02020603050405020304" pitchFamily="18" charset="0"/>
            <a:cs typeface="Times New Roman" panose="02020603050405020304" pitchFamily="18" charset="0"/>
          </a:endParaRPr>
        </a:p>
      </dsp:txBody>
      <dsp:txXfrm>
        <a:off x="1017788" y="338870"/>
        <a:ext cx="5490960" cy="421532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8BC25-C756-42C4-B553-697826A3C350}">
      <dsp:nvSpPr>
        <dsp:cNvPr id="0" name=""/>
        <dsp:cNvSpPr/>
      </dsp:nvSpPr>
      <dsp:spPr>
        <a:xfrm>
          <a:off x="0" y="0"/>
          <a:ext cx="5503686" cy="4113196"/>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ru-RU" sz="2400" b="0" i="0" kern="1200" dirty="0" smtClean="0">
              <a:latin typeface="Times New Roman" panose="02020603050405020304" pitchFamily="18" charset="0"/>
              <a:cs typeface="Times New Roman" panose="02020603050405020304" pitchFamily="18" charset="0"/>
            </a:rPr>
            <a:t>После 1917 года Дмитриевский собор причислили к памятникам древнерусского искусства. Через два года его передали владимирскому музею, который на протяжении всего XX века пытался сохранить и предать былой внешний вид древнейшему памятнику архитектуры. В 1992 году его включили в Список памятников всемирного наследия ЮНЕСКО.</a:t>
          </a:r>
          <a:endParaRPr lang="ru-RU" sz="2400" kern="1200" dirty="0">
            <a:latin typeface="Times New Roman" panose="02020603050405020304" pitchFamily="18" charset="0"/>
            <a:cs typeface="Times New Roman" panose="02020603050405020304" pitchFamily="18" charset="0"/>
          </a:endParaRPr>
        </a:p>
      </dsp:txBody>
      <dsp:txXfrm>
        <a:off x="200790" y="200790"/>
        <a:ext cx="5102106" cy="371161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E3A4D-43F2-474B-9B97-C95B88F34DEA}">
      <dsp:nvSpPr>
        <dsp:cNvPr id="0" name=""/>
        <dsp:cNvSpPr/>
      </dsp:nvSpPr>
      <dsp:spPr>
        <a:xfrm>
          <a:off x="0" y="2333"/>
          <a:ext cx="10831013" cy="4775151"/>
        </a:xfrm>
        <a:prstGeom prst="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just" defTabSz="1244600" rtl="0">
            <a:lnSpc>
              <a:spcPct val="90000"/>
            </a:lnSpc>
            <a:spcBef>
              <a:spcPct val="0"/>
            </a:spcBef>
            <a:spcAft>
              <a:spcPct val="35000"/>
            </a:spcAft>
          </a:pPr>
          <a:r>
            <a:rPr lang="ru-RU" sz="2800" b="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Прочитав очень много различных ресурсов с историей создания собора и его рельефа снаружи, я могу сделать самый главный вывод: к созданию данного собора приложил руку не один и не два человека из одного и того же времени. Рельеф собора немного видоизменялся с каждым последующим правителем нашей страны. Кто-то хотел оставить рельеф в изначальном, то есть его первоначальном виде, а кто-то хотел его подогнать под стандарты того времени, в котором жил.</a:t>
          </a:r>
        </a:p>
        <a:p>
          <a:pPr lvl="0" algn="just" defTabSz="1244600" rtl="0">
            <a:lnSpc>
              <a:spcPct val="90000"/>
            </a:lnSpc>
            <a:spcBef>
              <a:spcPct val="0"/>
            </a:spcBef>
            <a:spcAft>
              <a:spcPct val="35000"/>
            </a:spcAft>
          </a:pPr>
          <a:r>
            <a:rPr lang="ru-RU" sz="2800" b="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Исходя из выше проделанной работы, моя гипотеза подтверждена: Дмитриевский собор строили русские мастера, возможно, с которыми работали болгары, сербы и другие выходцы с Балканского полуострова. К сожалению, их имена история не сохранила.</a:t>
          </a:r>
          <a:endParaRPr lang="ru-RU" sz="28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0" y="2333"/>
        <a:ext cx="10831013" cy="47751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C6551-A343-45AE-BCFB-7A5E9737F805}">
      <dsp:nvSpPr>
        <dsp:cNvPr id="0" name=""/>
        <dsp:cNvSpPr/>
      </dsp:nvSpPr>
      <dsp:spPr>
        <a:xfrm>
          <a:off x="439173" y="3206"/>
          <a:ext cx="5123583" cy="3280320"/>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ru-RU" sz="28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Дмитриевский собор - это недействующий православный храм во Владимире, возведённый Всеволодом Большое Гнездо. Создан был в 1194-1197 годах в городе Владимир владимиро-суздальскими зодчими.</a:t>
          </a:r>
          <a:endParaRPr lang="ru-RU" sz="28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599305" y="163338"/>
        <a:ext cx="4803319" cy="29600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567D8-356C-4DAB-A8DA-8E29685B893D}">
      <dsp:nvSpPr>
        <dsp:cNvPr id="0" name=""/>
        <dsp:cNvSpPr/>
      </dsp:nvSpPr>
      <dsp:spPr>
        <a:xfrm>
          <a:off x="0" y="1788"/>
          <a:ext cx="11856353" cy="713368"/>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ru-RU" sz="3200" b="0" u="sng"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Цель исследования:</a:t>
          </a:r>
          <a:endParaRPr lang="ru-RU" sz="32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34824" y="36612"/>
        <a:ext cx="11786705" cy="643720"/>
      </dsp:txXfrm>
    </dsp:sp>
    <dsp:sp modelId="{F8E108B3-F5CF-4706-A738-31CCB28DC8F9}">
      <dsp:nvSpPr>
        <dsp:cNvPr id="0" name=""/>
        <dsp:cNvSpPr/>
      </dsp:nvSpPr>
      <dsp:spPr>
        <a:xfrm>
          <a:off x="0" y="715157"/>
          <a:ext cx="11856353" cy="1222046"/>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76439"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ru-RU" sz="2800" b="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Узнать историю уникальной белокаменной резьбы на стенах Дмитриевского собора;</a:t>
          </a:r>
          <a:endParaRPr lang="ru-RU" sz="28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lvl="1" indent="-285750" algn="l" defTabSz="1244600" rtl="0">
            <a:lnSpc>
              <a:spcPct val="90000"/>
            </a:lnSpc>
            <a:spcBef>
              <a:spcPct val="0"/>
            </a:spcBef>
            <a:spcAft>
              <a:spcPct val="20000"/>
            </a:spcAft>
            <a:buChar char="••"/>
          </a:pPr>
          <a:r>
            <a:rPr lang="ru-RU" sz="2800" b="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Узнать, кто является её автором.</a:t>
          </a:r>
          <a:endParaRPr lang="ru-RU" sz="28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0" y="715157"/>
        <a:ext cx="11856353" cy="12220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7AB7C-7A8E-4E03-AC9C-1436EF0D4092}">
      <dsp:nvSpPr>
        <dsp:cNvPr id="0" name=""/>
        <dsp:cNvSpPr/>
      </dsp:nvSpPr>
      <dsp:spPr>
        <a:xfrm>
          <a:off x="0" y="0"/>
          <a:ext cx="11856353" cy="703300"/>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ru-RU" sz="3200" b="0" u="sng"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Задачи исследования:</a:t>
          </a:r>
          <a:endParaRPr lang="ru-RU" sz="32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34332" y="34332"/>
        <a:ext cx="11787689" cy="634636"/>
      </dsp:txXfrm>
    </dsp:sp>
    <dsp:sp modelId="{09E078A8-D7BD-4FF5-8516-5FB20F397A0F}">
      <dsp:nvSpPr>
        <dsp:cNvPr id="0" name=""/>
        <dsp:cNvSpPr/>
      </dsp:nvSpPr>
      <dsp:spPr>
        <a:xfrm>
          <a:off x="0" y="705240"/>
          <a:ext cx="11856353" cy="2093585"/>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76439"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ru-RU" sz="28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Собрать полную информацию об истории создания собора;</a:t>
          </a:r>
          <a:endParaRPr lang="ru-RU" sz="28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lvl="1" indent="-285750" algn="l" defTabSz="1244600" rtl="0">
            <a:lnSpc>
              <a:spcPct val="90000"/>
            </a:lnSpc>
            <a:spcBef>
              <a:spcPct val="0"/>
            </a:spcBef>
            <a:spcAft>
              <a:spcPct val="20000"/>
            </a:spcAft>
            <a:buChar char="••"/>
          </a:pPr>
          <a:r>
            <a:rPr lang="ru-RU" sz="2800" b="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Проанализировать историю создания;</a:t>
          </a:r>
          <a:endParaRPr lang="ru-RU" sz="28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lvl="1" indent="-285750" algn="l" defTabSz="1244600" rtl="0">
            <a:lnSpc>
              <a:spcPct val="90000"/>
            </a:lnSpc>
            <a:spcBef>
              <a:spcPct val="0"/>
            </a:spcBef>
            <a:spcAft>
              <a:spcPct val="20000"/>
            </a:spcAft>
            <a:buChar char="••"/>
          </a:pPr>
          <a:r>
            <a:rPr lang="ru-RU" sz="28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Определить архитектурный стиль и исследовать особенность;</a:t>
          </a:r>
          <a:endParaRPr lang="ru-RU" sz="28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lvl="1" indent="-285750" algn="l" defTabSz="1244600" rtl="0">
            <a:lnSpc>
              <a:spcPct val="90000"/>
            </a:lnSpc>
            <a:spcBef>
              <a:spcPct val="0"/>
            </a:spcBef>
            <a:spcAft>
              <a:spcPct val="20000"/>
            </a:spcAft>
            <a:buChar char="••"/>
          </a:pPr>
          <a:r>
            <a:rPr lang="ru-RU" sz="28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Оформление и представление исследовательской работы с выводами из цели работы.</a:t>
          </a:r>
          <a:endParaRPr lang="ru-RU" sz="28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0" y="705240"/>
        <a:ext cx="11856353" cy="20935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9F06C-CC02-4A1D-8F82-EE1DA98F8452}">
      <dsp:nvSpPr>
        <dsp:cNvPr id="0" name=""/>
        <dsp:cNvSpPr/>
      </dsp:nvSpPr>
      <dsp:spPr>
        <a:xfrm>
          <a:off x="0" y="643"/>
          <a:ext cx="11829765" cy="1383707"/>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just" defTabSz="1422400" rtl="0">
            <a:lnSpc>
              <a:spcPct val="90000"/>
            </a:lnSpc>
            <a:spcBef>
              <a:spcPct val="0"/>
            </a:spcBef>
            <a:spcAft>
              <a:spcPct val="35000"/>
            </a:spcAft>
          </a:pPr>
          <a:r>
            <a:rPr lang="ru-RU" sz="3200" b="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Я считаю, что смогу среди различных источников информации найти факты об истории создания уникальной резьбы на стенах Дмитриевского собора и её авторство.</a:t>
          </a:r>
          <a:endParaRPr lang="ru-RU" sz="32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67547" y="68190"/>
        <a:ext cx="11694671" cy="12486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B52F2-67A7-46C6-B2B9-8CB6F7017588}">
      <dsp:nvSpPr>
        <dsp:cNvPr id="0" name=""/>
        <dsp:cNvSpPr/>
      </dsp:nvSpPr>
      <dsp:spPr>
        <a:xfrm rot="5400000">
          <a:off x="6462523" y="-2297174"/>
          <a:ext cx="2826013" cy="8133779"/>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1066800" rtl="0">
            <a:lnSpc>
              <a:spcPct val="90000"/>
            </a:lnSpc>
            <a:spcBef>
              <a:spcPct val="0"/>
            </a:spcBef>
            <a:spcAft>
              <a:spcPct val="15000"/>
            </a:spcAft>
            <a:buChar char="••"/>
          </a:pPr>
          <a:r>
            <a:rPr lang="ru-RU" sz="2400" kern="1200" dirty="0" smtClean="0">
              <a:effectLst/>
              <a:latin typeface="Times New Roman" panose="02020603050405020304" pitchFamily="18" charset="0"/>
              <a:cs typeface="Times New Roman" panose="02020603050405020304" pitchFamily="18" charset="0"/>
            </a:rPr>
            <a:t>Эта тема кажется мне интересной, так как я редко слышу о достижениях русского народа в области архитектуры. Своей работой я хочу показать, в первую очередь самой себе, что мои соотечественники могут творить уникальные шедевры в архитектуре. </a:t>
          </a:r>
          <a:endParaRPr lang="ru-RU" sz="2400" kern="1200" dirty="0">
            <a:effectLst/>
            <a:latin typeface="Times New Roman" panose="02020603050405020304" pitchFamily="18" charset="0"/>
            <a:cs typeface="Times New Roman" panose="02020603050405020304" pitchFamily="18" charset="0"/>
          </a:endParaRPr>
        </a:p>
        <a:p>
          <a:pPr marL="228600" lvl="1" indent="-228600" algn="just" defTabSz="1066800" rtl="0">
            <a:lnSpc>
              <a:spcPct val="90000"/>
            </a:lnSpc>
            <a:spcBef>
              <a:spcPct val="0"/>
            </a:spcBef>
            <a:spcAft>
              <a:spcPct val="15000"/>
            </a:spcAft>
            <a:buChar char="••"/>
          </a:pPr>
          <a:r>
            <a:rPr lang="ru-RU" sz="2400" kern="1200" dirty="0" smtClean="0">
              <a:effectLst/>
              <a:latin typeface="Times New Roman" panose="02020603050405020304" pitchFamily="18" charset="0"/>
              <a:cs typeface="Times New Roman" panose="02020603050405020304" pitchFamily="18" charset="0"/>
            </a:rPr>
            <a:t>Я узнала о Исследовательской олимпиаде «История и культура храмов столицы и городов России»</a:t>
          </a:r>
          <a:r>
            <a:rPr lang="en-US" sz="2400" kern="1200" dirty="0" smtClean="0">
              <a:effectLst/>
              <a:latin typeface="Times New Roman" panose="02020603050405020304" pitchFamily="18" charset="0"/>
              <a:cs typeface="Times New Roman" panose="02020603050405020304" pitchFamily="18" charset="0"/>
            </a:rPr>
            <a:t>,</a:t>
          </a:r>
          <a:r>
            <a:rPr lang="ru-RU" sz="2400" kern="1200" dirty="0" smtClean="0">
              <a:effectLst/>
              <a:latin typeface="Times New Roman" panose="02020603050405020304" pitchFamily="18" charset="0"/>
              <a:cs typeface="Times New Roman" panose="02020603050405020304" pitchFamily="18" charset="0"/>
            </a:rPr>
            <a:t> в которой решила поучаствовать.</a:t>
          </a:r>
          <a:endParaRPr lang="ru-RU" sz="2400" kern="1200" dirty="0">
            <a:effectLst/>
            <a:latin typeface="Times New Roman" panose="02020603050405020304" pitchFamily="18" charset="0"/>
            <a:cs typeface="Times New Roman" panose="02020603050405020304" pitchFamily="18" charset="0"/>
          </a:endParaRPr>
        </a:p>
      </dsp:txBody>
      <dsp:txXfrm rot="-5400000">
        <a:off x="3808641" y="494663"/>
        <a:ext cx="7995824" cy="2550103"/>
      </dsp:txXfrm>
    </dsp:sp>
    <dsp:sp modelId="{FC233D4E-578F-4FE4-8E58-EE789CDF90DC}">
      <dsp:nvSpPr>
        <dsp:cNvPr id="0" name=""/>
        <dsp:cNvSpPr/>
      </dsp:nvSpPr>
      <dsp:spPr>
        <a:xfrm>
          <a:off x="56470" y="1725"/>
          <a:ext cx="3806995" cy="3535978"/>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rtl="0">
            <a:lnSpc>
              <a:spcPct val="90000"/>
            </a:lnSpc>
            <a:spcBef>
              <a:spcPct val="0"/>
            </a:spcBef>
            <a:spcAft>
              <a:spcPct val="35000"/>
            </a:spcAft>
          </a:pPr>
          <a:r>
            <a:rPr lang="ru-RU" sz="3900" i="1"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Я думаю, что актуальность моей темы исследования состоит:</a:t>
          </a:r>
          <a:endParaRPr lang="ru-RU" sz="3900" i="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229082" y="174337"/>
        <a:ext cx="3461771" cy="31907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F8843-0A9D-41D5-B471-6245B6712031}">
      <dsp:nvSpPr>
        <dsp:cNvPr id="0" name=""/>
        <dsp:cNvSpPr/>
      </dsp:nvSpPr>
      <dsp:spPr>
        <a:xfrm>
          <a:off x="0" y="14465"/>
          <a:ext cx="11864434" cy="553410"/>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ru-RU" sz="24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Изучение различной литературы и работа с интернет - ресурсами</a:t>
          </a:r>
          <a:endParaRPr lang="ru-RU" sz="24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27015" y="41480"/>
        <a:ext cx="11810404" cy="499380"/>
      </dsp:txXfrm>
    </dsp:sp>
    <dsp:sp modelId="{AE0E7D8A-694C-44F6-B2A4-379EB8F1906D}">
      <dsp:nvSpPr>
        <dsp:cNvPr id="0" name=""/>
        <dsp:cNvSpPr/>
      </dsp:nvSpPr>
      <dsp:spPr>
        <a:xfrm>
          <a:off x="0" y="631236"/>
          <a:ext cx="11864434" cy="553410"/>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ru-RU" sz="24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необходимой информации из различных источников и исследование документов</a:t>
          </a:r>
          <a:endParaRPr lang="ru-RU" sz="24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27015" y="658251"/>
        <a:ext cx="11810404" cy="499380"/>
      </dsp:txXfrm>
    </dsp:sp>
    <dsp:sp modelId="{FADC0AB4-F58B-4BB6-BE21-7B90109E891D}">
      <dsp:nvSpPr>
        <dsp:cNvPr id="0" name=""/>
        <dsp:cNvSpPr/>
      </dsp:nvSpPr>
      <dsp:spPr>
        <a:xfrm>
          <a:off x="0" y="1248006"/>
          <a:ext cx="11864434" cy="553410"/>
        </a:xfrm>
        <a:prstGeom prst="roundRect">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ru-RU" sz="24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Обобщение и систематизация полученных данных</a:t>
          </a:r>
          <a:endParaRPr lang="ru-RU" sz="24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27015" y="1275021"/>
        <a:ext cx="11810404" cy="4993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3B38B-758B-4B30-A049-276B3B1A9232}">
      <dsp:nvSpPr>
        <dsp:cNvPr id="0" name=""/>
        <dsp:cNvSpPr/>
      </dsp:nvSpPr>
      <dsp:spPr>
        <a:xfrm>
          <a:off x="11232" y="0"/>
          <a:ext cx="2709649" cy="2479963"/>
        </a:xfrm>
        <a:prstGeom prst="roundRect">
          <a:avLst>
            <a:gd name="adj" fmla="val 10000"/>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всей информации, полученной из различных источников</a:t>
          </a:r>
          <a:endParaRPr lang="ru-RU" sz="24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83868" y="72636"/>
        <a:ext cx="2564377" cy="2334691"/>
      </dsp:txXfrm>
    </dsp:sp>
    <dsp:sp modelId="{F6A37648-FE2B-4007-AB70-2BF68F3D347D}">
      <dsp:nvSpPr>
        <dsp:cNvPr id="0" name=""/>
        <dsp:cNvSpPr/>
      </dsp:nvSpPr>
      <dsp:spPr>
        <a:xfrm>
          <a:off x="2937335" y="971579"/>
          <a:ext cx="458881" cy="53680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ru-RU" sz="2200" kern="1200"/>
        </a:p>
      </dsp:txBody>
      <dsp:txXfrm>
        <a:off x="2937335" y="1078940"/>
        <a:ext cx="321217" cy="322082"/>
      </dsp:txXfrm>
    </dsp:sp>
    <dsp:sp modelId="{465BDC76-09A2-4DB1-B92C-C6B6925F53A0}">
      <dsp:nvSpPr>
        <dsp:cNvPr id="0" name=""/>
        <dsp:cNvSpPr/>
      </dsp:nvSpPr>
      <dsp:spPr>
        <a:xfrm>
          <a:off x="3586695" y="0"/>
          <a:ext cx="2840366" cy="2479963"/>
        </a:xfrm>
        <a:prstGeom prst="roundRect">
          <a:avLst>
            <a:gd name="adj" fmla="val 10000"/>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Оформление исследовательской работы с выводами о проделанном пути</a:t>
          </a:r>
          <a:endParaRPr lang="ru-RU" sz="24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3659331" y="72636"/>
        <a:ext cx="2695094" cy="2334691"/>
      </dsp:txXfrm>
    </dsp:sp>
    <dsp:sp modelId="{99E82DEE-C2F1-471E-AC84-7145576DA061}">
      <dsp:nvSpPr>
        <dsp:cNvPr id="0" name=""/>
        <dsp:cNvSpPr/>
      </dsp:nvSpPr>
      <dsp:spPr>
        <a:xfrm rot="21584575">
          <a:off x="6671640" y="962946"/>
          <a:ext cx="518517" cy="53680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ru-RU" sz="2200" kern="1200"/>
        </a:p>
      </dsp:txBody>
      <dsp:txXfrm>
        <a:off x="6671641" y="1070656"/>
        <a:ext cx="362962" cy="322082"/>
      </dsp:txXfrm>
    </dsp:sp>
    <dsp:sp modelId="{46F917BF-053C-4596-B67E-88330FA3CF0E}">
      <dsp:nvSpPr>
        <dsp:cNvPr id="0" name=""/>
        <dsp:cNvSpPr/>
      </dsp:nvSpPr>
      <dsp:spPr>
        <a:xfrm>
          <a:off x="7405387" y="0"/>
          <a:ext cx="2088861" cy="2449065"/>
        </a:xfrm>
        <a:prstGeom prst="roundRect">
          <a:avLst>
            <a:gd name="adj" fmla="val 10000"/>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Презентация проекта перед аудиторией</a:t>
          </a:r>
          <a:endParaRPr lang="ru-RU" sz="24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466568" y="61181"/>
        <a:ext cx="1966499" cy="2326703"/>
      </dsp:txXfrm>
    </dsp:sp>
    <dsp:sp modelId="{831F2F97-621C-4E1B-AAFA-38BD6C38D589}">
      <dsp:nvSpPr>
        <dsp:cNvPr id="0" name=""/>
        <dsp:cNvSpPr/>
      </dsp:nvSpPr>
      <dsp:spPr>
        <a:xfrm rot="20422">
          <a:off x="9682571" y="964639"/>
          <a:ext cx="399256" cy="53680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ru-RU" sz="2200" kern="1200"/>
        </a:p>
      </dsp:txBody>
      <dsp:txXfrm>
        <a:off x="9682572" y="1071644"/>
        <a:ext cx="279479" cy="322082"/>
      </dsp:txXfrm>
    </dsp:sp>
    <dsp:sp modelId="{0812382C-25B8-4FF1-B806-ED603B112CC9}">
      <dsp:nvSpPr>
        <dsp:cNvPr id="0" name=""/>
        <dsp:cNvSpPr/>
      </dsp:nvSpPr>
      <dsp:spPr>
        <a:xfrm>
          <a:off x="10247550" y="15448"/>
          <a:ext cx="1605651" cy="2449065"/>
        </a:xfrm>
        <a:prstGeom prst="roundRect">
          <a:avLst>
            <a:gd name="adj" fmla="val 10000"/>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kern="1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Отправка работы жюри</a:t>
          </a:r>
          <a:endParaRPr lang="ru-RU" sz="24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10294578" y="62476"/>
        <a:ext cx="1511595" cy="23550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53DEB93-5C88-4162-8B2F-30CCCA15FFD5}" type="slidenum">
              <a:rPr lang="ru-RU" smtClean="0"/>
              <a:t>‹#›</a:t>
            </a:fld>
            <a:endParaRPr lang="ru-RU"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824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332302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1910357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53DEB93-5C88-4162-8B2F-30CCCA15FFD5}" type="slidenum">
              <a:rPr lang="ru-RU" smtClean="0"/>
              <a:t>‹#›</a:t>
            </a:fld>
            <a:endParaRPr lang="ru-RU"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96857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1987779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53DEB93-5C88-4162-8B2F-30CCCA15FFD5}" type="slidenum">
              <a:rPr lang="ru-RU" smtClean="0"/>
              <a:t>‹#›</a:t>
            </a:fld>
            <a:endParaRPr lang="ru-RU"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4132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25182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1381303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183613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61756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19247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28098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188809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414056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2960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4193749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DEE9EBD-A013-41BA-A5B9-6D7911287248}" type="datetimeFigureOut">
              <a:rPr lang="ru-RU" smtClean="0"/>
              <a:t>12.01.2023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53DEB93-5C88-4162-8B2F-30CCCA15FFD5}" type="slidenum">
              <a:rPr lang="ru-RU" smtClean="0"/>
              <a:t>‹#›</a:t>
            </a:fld>
            <a:endParaRPr lang="ru-RU" dirty="0"/>
          </a:p>
        </p:txBody>
      </p:sp>
    </p:spTree>
    <p:extLst>
      <p:ext uri="{BB962C8B-B14F-4D97-AF65-F5344CB8AC3E}">
        <p14:creationId xmlns:p14="http://schemas.microsoft.com/office/powerpoint/2010/main" val="272068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DEE9EBD-A013-41BA-A5B9-6D7911287248}" type="datetimeFigureOut">
              <a:rPr lang="ru-RU" smtClean="0"/>
              <a:t>12.01.2023</a:t>
            </a:fld>
            <a:endParaRPr lang="ru-RU"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ru-RU"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53DEB93-5C88-4162-8B2F-30CCCA15FFD5}" type="slidenum">
              <a:rPr lang="ru-RU" smtClean="0"/>
              <a:t>‹#›</a:t>
            </a:fld>
            <a:endParaRPr lang="ru-RU" dirty="0"/>
          </a:p>
        </p:txBody>
      </p:sp>
    </p:spTree>
    <p:extLst>
      <p:ext uri="{BB962C8B-B14F-4D97-AF65-F5344CB8AC3E}">
        <p14:creationId xmlns:p14="http://schemas.microsoft.com/office/powerpoint/2010/main" val="2962514285"/>
      </p:ext>
    </p:extLst>
  </p:cSld>
  <p:clrMap bg1="dk1" tx1="lt1" bg2="dk2" tx2="lt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 id="2147483967" r:id="rId16"/>
    <p:sldLayoutId id="214748396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6.jpe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17.xml"/><Relationship Id="rId7" Type="http://schemas.openxmlformats.org/officeDocument/2006/relationships/hyperlink" Target="https://commons.wikimedia.org/wiki/File:Sobor_1870.jpg?uselang=ru" TargetMode="Externa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9.JP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12.jp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13.jp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14.jp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15.jp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16.jp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2.xml.rels><?xml version="1.0" encoding="UTF-8" standalone="yes"?>
<Relationships xmlns="http://schemas.openxmlformats.org/package/2006/relationships"><Relationship Id="rId3" Type="http://schemas.openxmlformats.org/officeDocument/2006/relationships/hyperlink" Target="https://ru.wikipedia.org/wiki/&#1044;&#1084;&#1080;&#1090;&#1088;&#1080;&#1077;&#1074;&#1089;&#1082;&#1080;&#1081;_&#1089;&#1086;&#1073;&#1086;&#1088;" TargetMode="External"/><Relationship Id="rId7" Type="http://schemas.openxmlformats.org/officeDocument/2006/relationships/hyperlink" Target="https://gid-vladimir.tourister.ru/blog/15979" TargetMode="External"/><Relationship Id="rId2" Type="http://schemas.openxmlformats.org/officeDocument/2006/relationships/hyperlink" Target="https://www.culture.ru/objects/1608/sobor-dimitriya-solunskogo-vo-vladimire" TargetMode="External"/><Relationship Id="rId1" Type="http://schemas.openxmlformats.org/officeDocument/2006/relationships/slideLayout" Target="../slideLayouts/slideLayout2.xml"/><Relationship Id="rId6" Type="http://schemas.openxmlformats.org/officeDocument/2006/relationships/hyperlink" Target="https://architectstyle.livejournal.com/482668.html" TargetMode="External"/><Relationship Id="rId5" Type="http://schemas.openxmlformats.org/officeDocument/2006/relationships/hyperlink" Target="https://proofreader-z.livejournal.com/739564.html" TargetMode="External"/><Relationship Id="rId4" Type="http://schemas.openxmlformats.org/officeDocument/2006/relationships/hyperlink" Target="https://proofreader-z.livejournal.com/" TargetMode="Externa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jp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jp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4.jpe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5.jpe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8546" y="127198"/>
            <a:ext cx="10183090" cy="1384995"/>
          </a:xfrm>
          <a:prstGeom prst="rect">
            <a:avLst/>
          </a:prstGeom>
        </p:spPr>
        <p:txBody>
          <a:bodyPr wrap="square">
            <a:spAutoFit/>
          </a:bodyPr>
          <a:lstStyle/>
          <a:p>
            <a:pPr algn="ctr"/>
            <a:r>
              <a:rPr lang="ru-RU" sz="2800" dirty="0">
                <a:solidFill>
                  <a:srgbClr val="000000"/>
                </a:solidFill>
                <a:latin typeface="Times New Roman" panose="02020603050405020304" pitchFamily="18" charset="0"/>
                <a:cs typeface="Times New Roman" panose="02020603050405020304" pitchFamily="18" charset="0"/>
              </a:rPr>
              <a:t>Государственное бюджетное профессиональное образовательное учреждение города Москвы «Московский автомобильно-дорожный колледж им. А.А. Николаева»</a:t>
            </a:r>
            <a:endParaRPr lang="ru-RU"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7204364" y="4849092"/>
            <a:ext cx="4876800" cy="1938992"/>
          </a:xfrm>
          <a:prstGeom prst="rect">
            <a:avLst/>
          </a:prstGeom>
        </p:spPr>
        <p:txBody>
          <a:bodyPr wrap="square">
            <a:spAutoFit/>
          </a:bodyPr>
          <a:lstStyle/>
          <a:p>
            <a:pPr algn="r"/>
            <a:r>
              <a:rPr lang="ru-RU" sz="2400" dirty="0" smtClean="0">
                <a:solidFill>
                  <a:srgbClr val="000000"/>
                </a:solidFill>
                <a:latin typeface="Times New Roman" panose="02020603050405020304" pitchFamily="18" charset="0"/>
                <a:cs typeface="Times New Roman" panose="02020603050405020304" pitchFamily="18" charset="0"/>
              </a:rPr>
              <a:t>Выполнила: </a:t>
            </a:r>
          </a:p>
          <a:p>
            <a:pPr algn="r"/>
            <a:r>
              <a:rPr lang="ru-RU" sz="2400" dirty="0" smtClean="0">
                <a:solidFill>
                  <a:srgbClr val="000000"/>
                </a:solidFill>
                <a:latin typeface="Times New Roman" panose="02020603050405020304" pitchFamily="18" charset="0"/>
                <a:cs typeface="Times New Roman" panose="02020603050405020304" pitchFamily="18" charset="0"/>
              </a:rPr>
              <a:t>студентка группы 1ИП1</a:t>
            </a:r>
          </a:p>
          <a:p>
            <a:pPr algn="r"/>
            <a:r>
              <a:rPr lang="ru-RU" sz="2400" b="0" i="0" dirty="0" smtClean="0">
                <a:solidFill>
                  <a:srgbClr val="000000"/>
                </a:solidFill>
                <a:effectLst/>
                <a:latin typeface="Times New Roman" panose="02020603050405020304" pitchFamily="18" charset="0"/>
                <a:cs typeface="Times New Roman" panose="02020603050405020304" pitchFamily="18" charset="0"/>
              </a:rPr>
              <a:t>Абрамова Александра Анатольевна</a:t>
            </a:r>
          </a:p>
          <a:p>
            <a:pPr algn="r"/>
            <a:r>
              <a:rPr lang="ru-RU" sz="2400" dirty="0" smtClean="0">
                <a:solidFill>
                  <a:srgbClr val="000000"/>
                </a:solidFill>
                <a:latin typeface="Times New Roman" panose="02020603050405020304" pitchFamily="18" charset="0"/>
                <a:cs typeface="Times New Roman" panose="02020603050405020304" pitchFamily="18" charset="0"/>
              </a:rPr>
              <a:t>Преподаватель: </a:t>
            </a:r>
          </a:p>
          <a:p>
            <a:pPr algn="r"/>
            <a:r>
              <a:rPr lang="ru-RU" sz="2400" dirty="0" smtClean="0">
                <a:solidFill>
                  <a:srgbClr val="000000"/>
                </a:solidFill>
                <a:latin typeface="Times New Roman" panose="02020603050405020304" pitchFamily="18" charset="0"/>
                <a:cs typeface="Times New Roman" panose="02020603050405020304" pitchFamily="18" charset="0"/>
              </a:rPr>
              <a:t>Злобин Илья Геннадьевич</a:t>
            </a:r>
            <a:endParaRPr lang="ru-RU" sz="2400" b="0" i="0"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9" name="Схема 8"/>
          <p:cNvGraphicFramePr/>
          <p:nvPr>
            <p:extLst>
              <p:ext uri="{D42A27DB-BD31-4B8C-83A1-F6EECF244321}">
                <p14:modId xmlns:p14="http://schemas.microsoft.com/office/powerpoint/2010/main" val="294642427"/>
              </p:ext>
            </p:extLst>
          </p:nvPr>
        </p:nvGraphicFramePr>
        <p:xfrm>
          <a:off x="471094" y="2525861"/>
          <a:ext cx="5957454" cy="3131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Схема 15"/>
          <p:cNvGraphicFramePr/>
          <p:nvPr>
            <p:extLst>
              <p:ext uri="{D42A27DB-BD31-4B8C-83A1-F6EECF244321}">
                <p14:modId xmlns:p14="http://schemas.microsoft.com/office/powerpoint/2010/main" val="458170772"/>
              </p:ext>
            </p:extLst>
          </p:nvPr>
        </p:nvGraphicFramePr>
        <p:xfrm>
          <a:off x="7204364" y="1785900"/>
          <a:ext cx="4045487" cy="23829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Прямоугольник 17"/>
          <p:cNvSpPr/>
          <p:nvPr/>
        </p:nvSpPr>
        <p:spPr>
          <a:xfrm>
            <a:off x="5510636" y="6480307"/>
            <a:ext cx="1458220" cy="307777"/>
          </a:xfrm>
          <a:prstGeom prst="rect">
            <a:avLst/>
          </a:prstGeom>
          <a:noFill/>
        </p:spPr>
        <p:txBody>
          <a:bodyPr wrap="none" lIns="91440" tIns="45720" rIns="91440" bIns="45720">
            <a:spAutoFit/>
          </a:bodyPr>
          <a:lstStyle/>
          <a:p>
            <a:pPr algn="ctr"/>
            <a:r>
              <a:rPr lang="ru-RU" sz="1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Москва 2022 год</a:t>
            </a:r>
            <a:endParaRPr lang="ru-RU"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294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7777" y="207821"/>
            <a:ext cx="12037242" cy="1077218"/>
          </a:xfrm>
          <a:prstGeom prst="rect">
            <a:avLst/>
          </a:prstGeom>
        </p:spPr>
        <p:txBody>
          <a:bodyPr wrap="square">
            <a:spAutoFit/>
          </a:bodyPr>
          <a:lstStyle/>
          <a:p>
            <a:pPr algn="ctr"/>
            <a:r>
              <a:rPr lang="ru-RU" sz="4400"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НЕМНОГО ИНТЕРЕСНЫХ ФАКТОВ О СОБОРЕ</a:t>
            </a:r>
          </a:p>
          <a:p>
            <a:pPr algn="ctr"/>
            <a:r>
              <a:rPr lang="ru-RU"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ИНФОРМАЦИИ, ПОЛУЧЕННОЙ ИЗ РАЗЛИЧНЫХ ИСТОЧНИКОВ)</a:t>
            </a:r>
            <a:endParaRPr lang="ru-RU" sz="4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3" name="Объект 12"/>
          <p:cNvGraphicFramePr>
            <a:graphicFrameLocks noGrp="1"/>
          </p:cNvGraphicFramePr>
          <p:nvPr>
            <p:ph idx="1"/>
            <p:extLst>
              <p:ext uri="{D42A27DB-BD31-4B8C-83A1-F6EECF244321}">
                <p14:modId xmlns:p14="http://schemas.microsoft.com/office/powerpoint/2010/main" val="3963229263"/>
              </p:ext>
            </p:extLst>
          </p:nvPr>
        </p:nvGraphicFramePr>
        <p:xfrm>
          <a:off x="268815" y="1524000"/>
          <a:ext cx="11642871" cy="5092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339415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хема 6"/>
          <p:cNvGraphicFramePr/>
          <p:nvPr>
            <p:extLst>
              <p:ext uri="{D42A27DB-BD31-4B8C-83A1-F6EECF244321}">
                <p14:modId xmlns:p14="http://schemas.microsoft.com/office/powerpoint/2010/main" val="3060324260"/>
              </p:ext>
            </p:extLst>
          </p:nvPr>
        </p:nvGraphicFramePr>
        <p:xfrm>
          <a:off x="429491" y="2092036"/>
          <a:ext cx="6026728" cy="4017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Прямоугольник 7"/>
          <p:cNvSpPr/>
          <p:nvPr/>
        </p:nvSpPr>
        <p:spPr>
          <a:xfrm>
            <a:off x="37038" y="275225"/>
            <a:ext cx="12053455" cy="1046440"/>
          </a:xfrm>
          <a:prstGeom prst="rect">
            <a:avLst/>
          </a:prstGeom>
        </p:spPr>
        <p:txBody>
          <a:bodyPr wrap="square">
            <a:spAutoFit/>
          </a:bodyPr>
          <a:lstStyle/>
          <a:p>
            <a:pPr algn="ctr"/>
            <a:r>
              <a:rPr lang="ru-RU" sz="44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НЕМНОГО ИНТЕРЕСНЫХ ФАКТОВ О СОБОРЕ</a:t>
            </a:r>
          </a:p>
          <a:p>
            <a:pPr algn="ctr"/>
            <a:r>
              <a:rPr lang="ru-RU"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ИНФОРМАЦИИ, ПОЛУЧЕННОЙ ИЗ РАЗЛИЧНЫХ ИСТОЧНИКОВ)</a:t>
            </a:r>
            <a:endParaRPr lang="ru-RU" sz="4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Рисунок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6038" y="1733163"/>
            <a:ext cx="4553344" cy="3337601"/>
          </a:xfrm>
          <a:prstGeom prst="roundRect">
            <a:avLst>
              <a:gd name="adj" fmla="val 8594"/>
            </a:avLst>
          </a:prstGeom>
          <a:solidFill>
            <a:srgbClr val="FFFFFF">
              <a:shade val="85000"/>
            </a:srgbClr>
          </a:solidFill>
          <a:ln>
            <a:solidFill>
              <a:schemeClr val="bg1"/>
            </a:solidFill>
          </a:ln>
          <a:effectLst>
            <a:reflection blurRad="12700" stA="38000" endPos="28000" dist="5000" dir="5400000" sy="-100000" algn="bl" rotWithShape="0"/>
          </a:effectLst>
        </p:spPr>
      </p:pic>
      <p:sp>
        <p:nvSpPr>
          <p:cNvPr id="10" name="Прямоугольник 9"/>
          <p:cNvSpPr/>
          <p:nvPr/>
        </p:nvSpPr>
        <p:spPr>
          <a:xfrm>
            <a:off x="6756492" y="6109855"/>
            <a:ext cx="5292436" cy="253916"/>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https://korona-severa.ru/wp-content/uploads/8/8/a/88a29973fb295a48b44b5cb05c190320.jpeg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115091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a:spLocks noGrp="1"/>
          </p:cNvSpPr>
          <p:nvPr>
            <p:ph type="title"/>
          </p:nvPr>
        </p:nvSpPr>
        <p:spPr>
          <a:xfrm>
            <a:off x="1235253" y="256331"/>
            <a:ext cx="9776909" cy="992197"/>
          </a:xfrm>
        </p:spPr>
        <p:txBody>
          <a:bodyPr>
            <a:noAutofit/>
          </a:bodyPr>
          <a:lstStyle/>
          <a:p>
            <a:pPr algn="ctr"/>
            <a: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Архитектурные особенности</a:t>
            </a:r>
            <a:b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sz="1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ИНФОРМАЦИИ, ПОЛУЧЕННОЙ ИЗ РАЗЛИЧНЫХ ИСТОЧНИКОВ</a:t>
            </a:r>
            <a:r>
              <a:rPr lang="ru-RU" sz="1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ru-RU" sz="4400"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7" name="Схема 6"/>
          <p:cNvGraphicFramePr/>
          <p:nvPr>
            <p:extLst>
              <p:ext uri="{D42A27DB-BD31-4B8C-83A1-F6EECF244321}">
                <p14:modId xmlns:p14="http://schemas.microsoft.com/office/powerpoint/2010/main" val="623006620"/>
              </p:ext>
            </p:extLst>
          </p:nvPr>
        </p:nvGraphicFramePr>
        <p:xfrm>
          <a:off x="387927" y="1679415"/>
          <a:ext cx="11471563" cy="4708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Прямоугольник 1"/>
          <p:cNvSpPr/>
          <p:nvPr/>
        </p:nvSpPr>
        <p:spPr>
          <a:xfrm>
            <a:off x="0" y="6388396"/>
            <a:ext cx="3503325" cy="430887"/>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https://ru.wikipedia.org/wiki/</a:t>
            </a:r>
            <a:r>
              <a:rPr lang="ru-RU" sz="1050" dirty="0" err="1">
                <a:solidFill>
                  <a:schemeClr val="bg1"/>
                </a:solidFill>
                <a:latin typeface="Times New Roman" panose="02020603050405020304" pitchFamily="18" charset="0"/>
                <a:cs typeface="Times New Roman" panose="02020603050405020304" pitchFamily="18" charset="0"/>
              </a:rPr>
              <a:t>Дмитриевский_собор</a:t>
            </a:r>
            <a:r>
              <a:rPr lang="ru-RU" sz="1050" dirty="0">
                <a:solidFill>
                  <a:schemeClr val="bg1"/>
                </a:solidFill>
                <a:latin typeface="Times New Roman" panose="02020603050405020304" pitchFamily="18" charset="0"/>
                <a:cs typeface="Times New Roman" panose="02020603050405020304" pitchFamily="18" charset="0"/>
              </a:rPr>
              <a:t>#/</a:t>
            </a:r>
            <a:r>
              <a:rPr lang="en-US" sz="1050" dirty="0">
                <a:solidFill>
                  <a:schemeClr val="bg1"/>
                </a:solidFill>
                <a:latin typeface="Times New Roman" panose="02020603050405020304" pitchFamily="18" charset="0"/>
                <a:cs typeface="Times New Roman" panose="02020603050405020304" pitchFamily="18" charset="0"/>
              </a:rPr>
              <a:t>media/</a:t>
            </a:r>
            <a:r>
              <a:rPr lang="ru-RU" sz="1050" dirty="0">
                <a:solidFill>
                  <a:schemeClr val="bg1"/>
                </a:solidFill>
                <a:latin typeface="Times New Roman" panose="02020603050405020304" pitchFamily="18" charset="0"/>
                <a:cs typeface="Times New Roman" panose="02020603050405020304" pitchFamily="18" charset="0"/>
              </a:rPr>
              <a:t>Файл:</a:t>
            </a:r>
            <a:r>
              <a:rPr lang="en-US" sz="1050" dirty="0">
                <a:solidFill>
                  <a:schemeClr val="bg1"/>
                </a:solidFill>
                <a:latin typeface="Times New Roman" panose="02020603050405020304" pitchFamily="18" charset="0"/>
                <a:cs typeface="Times New Roman" panose="02020603050405020304" pitchFamily="18" charset="0"/>
              </a:rPr>
              <a:t>Cathedral_of_Saint_Demetrius_in_Vladimir_(plan).jpg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33285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73109" y="78852"/>
            <a:ext cx="9818346" cy="1200591"/>
          </a:xfrm>
        </p:spPr>
        <p:txBody>
          <a:bodyPr>
            <a:noAutofit/>
          </a:bodyPr>
          <a:lstStyle/>
          <a:p>
            <a:pPr algn="ctr"/>
            <a:r>
              <a:rPr lang="ru-RU" sz="4400"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Архитектурные </a:t>
            </a:r>
            <a: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особенности</a:t>
            </a:r>
            <a:b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sz="1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ИНФОРМАЦИИ, ПОЛУЧЕННОЙ ИЗ РАЗЛИЧНЫХ ИСТОЧНИКОВ</a:t>
            </a:r>
            <a:r>
              <a:rPr lang="ru-RU" sz="1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ru-RU" sz="4400"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597310365"/>
              </p:ext>
            </p:extLst>
          </p:nvPr>
        </p:nvGraphicFramePr>
        <p:xfrm>
          <a:off x="235526" y="914400"/>
          <a:ext cx="8271165" cy="5708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5" descr="https://upload.wikimedia.org/wikipedia/commons/thumb/6/63/Sobor_1870.jpg/190px-Sobor_1870.jp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60865" y="1279443"/>
            <a:ext cx="2532371" cy="4555666"/>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a:extLst/>
        </p:spPr>
      </p:pic>
      <p:sp>
        <p:nvSpPr>
          <p:cNvPr id="3" name="Прямоугольник 2"/>
          <p:cNvSpPr/>
          <p:nvPr/>
        </p:nvSpPr>
        <p:spPr>
          <a:xfrm>
            <a:off x="9173212" y="6206975"/>
            <a:ext cx="2507675" cy="415498"/>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https://ru.wikipedia.org/wiki/</a:t>
            </a:r>
            <a:r>
              <a:rPr lang="ru-RU" sz="1050" dirty="0" err="1">
                <a:solidFill>
                  <a:schemeClr val="bg1"/>
                </a:solidFill>
                <a:latin typeface="Times New Roman" panose="02020603050405020304" pitchFamily="18" charset="0"/>
                <a:cs typeface="Times New Roman" panose="02020603050405020304" pitchFamily="18" charset="0"/>
              </a:rPr>
              <a:t>Дмитриевский_собор</a:t>
            </a:r>
            <a:r>
              <a:rPr lang="ru-RU" sz="1050" dirty="0">
                <a:solidFill>
                  <a:schemeClr val="bg1"/>
                </a:solidFill>
                <a:latin typeface="Times New Roman" panose="02020603050405020304" pitchFamily="18" charset="0"/>
                <a:cs typeface="Times New Roman" panose="02020603050405020304" pitchFamily="18" charset="0"/>
              </a:rPr>
              <a:t>#/</a:t>
            </a:r>
            <a:r>
              <a:rPr lang="en-US" sz="1050" dirty="0">
                <a:solidFill>
                  <a:schemeClr val="bg1"/>
                </a:solidFill>
                <a:latin typeface="Times New Roman" panose="02020603050405020304" pitchFamily="18" charset="0"/>
                <a:cs typeface="Times New Roman" panose="02020603050405020304" pitchFamily="18" charset="0"/>
              </a:rPr>
              <a:t>media/</a:t>
            </a:r>
            <a:r>
              <a:rPr lang="ru-RU" sz="1050" dirty="0">
                <a:solidFill>
                  <a:schemeClr val="bg1"/>
                </a:solidFill>
                <a:latin typeface="Times New Roman" panose="02020603050405020304" pitchFamily="18" charset="0"/>
                <a:cs typeface="Times New Roman" panose="02020603050405020304" pitchFamily="18" charset="0"/>
              </a:rPr>
              <a:t>Файл:</a:t>
            </a:r>
            <a:r>
              <a:rPr lang="en-US" sz="1050" dirty="0">
                <a:solidFill>
                  <a:schemeClr val="bg1"/>
                </a:solidFill>
                <a:latin typeface="Times New Roman" panose="02020603050405020304" pitchFamily="18" charset="0"/>
                <a:cs typeface="Times New Roman" panose="02020603050405020304" pitchFamily="18" charset="0"/>
              </a:rPr>
              <a:t>Sobor_1870.jpg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32614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02327" y="124690"/>
            <a:ext cx="9795164" cy="902811"/>
          </a:xfrm>
        </p:spPr>
        <p:txBody>
          <a:bodyPr>
            <a:noAutofit/>
          </a:bodyPr>
          <a:lstStyle/>
          <a:p>
            <a:pPr algn="ctr"/>
            <a: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Рельеф собора</a:t>
            </a:r>
            <a:b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sz="1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ИНФОРМАЦИИ, ПОЛУЧЕННОЙ ИЗ РАЗЛИЧНЫХ </a:t>
            </a:r>
            <a:r>
              <a:rPr lang="ru-RU" sz="1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ИСТОЧНИКОВ)</a:t>
            </a:r>
            <a:endParaRPr lang="ru-RU" sz="1800"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4041865761"/>
              </p:ext>
            </p:extLst>
          </p:nvPr>
        </p:nvGraphicFramePr>
        <p:xfrm>
          <a:off x="188913" y="1263208"/>
          <a:ext cx="5422178" cy="5040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Рисунок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0347" y="1501587"/>
            <a:ext cx="5855855" cy="4391891"/>
          </a:xfrm>
          <a:prstGeom prst="roundRect">
            <a:avLst>
              <a:gd name="adj" fmla="val 8594"/>
            </a:avLst>
          </a:prstGeom>
          <a:solidFill>
            <a:schemeClr val="tx1"/>
          </a:solidFill>
          <a:ln>
            <a:solidFill>
              <a:schemeClr val="tx1"/>
            </a:solidFill>
          </a:ln>
          <a:effectLst>
            <a:reflection blurRad="12700" stA="38000" endPos="28000" dist="5000" dir="5400000" sy="-100000" algn="bl" rotWithShape="0"/>
          </a:effectLst>
        </p:spPr>
      </p:pic>
      <p:sp>
        <p:nvSpPr>
          <p:cNvPr id="3" name="Прямоугольник 2"/>
          <p:cNvSpPr/>
          <p:nvPr/>
        </p:nvSpPr>
        <p:spPr>
          <a:xfrm>
            <a:off x="5803790" y="6367563"/>
            <a:ext cx="6268968" cy="253916"/>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https://ru.wikipedia.org/wiki/</a:t>
            </a:r>
            <a:r>
              <a:rPr lang="ru-RU" sz="1050" dirty="0" err="1">
                <a:solidFill>
                  <a:schemeClr val="bg1"/>
                </a:solidFill>
                <a:latin typeface="Times New Roman" panose="02020603050405020304" pitchFamily="18" charset="0"/>
                <a:cs typeface="Times New Roman" panose="02020603050405020304" pitchFamily="18" charset="0"/>
              </a:rPr>
              <a:t>Дмитриевский_собор</a:t>
            </a:r>
            <a:r>
              <a:rPr lang="ru-RU" sz="1050" dirty="0">
                <a:solidFill>
                  <a:schemeClr val="bg1"/>
                </a:solidFill>
                <a:latin typeface="Times New Roman" panose="02020603050405020304" pitchFamily="18" charset="0"/>
                <a:cs typeface="Times New Roman" panose="02020603050405020304" pitchFamily="18" charset="0"/>
              </a:rPr>
              <a:t>#/</a:t>
            </a:r>
            <a:r>
              <a:rPr lang="en-US" sz="1050" dirty="0">
                <a:solidFill>
                  <a:schemeClr val="bg1"/>
                </a:solidFill>
                <a:latin typeface="Times New Roman" panose="02020603050405020304" pitchFamily="18" charset="0"/>
                <a:cs typeface="Times New Roman" panose="02020603050405020304" pitchFamily="18" charset="0"/>
              </a:rPr>
              <a:t>media/</a:t>
            </a:r>
            <a:r>
              <a:rPr lang="ru-RU" sz="1050" dirty="0">
                <a:solidFill>
                  <a:schemeClr val="bg1"/>
                </a:solidFill>
                <a:latin typeface="Times New Roman" panose="02020603050405020304" pitchFamily="18" charset="0"/>
                <a:cs typeface="Times New Roman" panose="02020603050405020304" pitchFamily="18" charset="0"/>
              </a:rPr>
              <a:t>Файл:</a:t>
            </a:r>
            <a:r>
              <a:rPr lang="en-US" sz="1050" dirty="0">
                <a:solidFill>
                  <a:schemeClr val="bg1"/>
                </a:solidFill>
                <a:latin typeface="Times New Roman" panose="02020603050405020304" pitchFamily="18" charset="0"/>
                <a:cs typeface="Times New Roman" panose="02020603050405020304" pitchFamily="18" charset="0"/>
              </a:rPr>
              <a:t>Portail_de_la_Cathédrale_Saint-Dimitri.JPG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1813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8071" y="239297"/>
            <a:ext cx="9894838" cy="794191"/>
          </a:xfrm>
        </p:spPr>
        <p:txBody>
          <a:bodyPr>
            <a:noAutofit/>
          </a:bodyPr>
          <a:lstStyle/>
          <a:p>
            <a:pPr algn="ctr"/>
            <a: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Рельеф собора</a:t>
            </a:r>
            <a:b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sz="1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ИНФОРМАЦИИ, ПОЛУЧЕННОЙ ИЗ РАЗЛИЧНЫХ ИСТОЧНИКОВ)</a:t>
            </a:r>
            <a:endParaRPr lang="ru-RU" sz="1800"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33493" y="1593273"/>
            <a:ext cx="11887391" cy="4890655"/>
          </a:xfrm>
          <a:noFill/>
          <a:ln>
            <a:noFill/>
          </a:ln>
        </p:spPr>
        <p:txBody>
          <a:bodyPr>
            <a:noAutofit/>
          </a:bodyPr>
          <a:lstStyle/>
          <a:p>
            <a:pPr marL="0" indent="0" algn="just">
              <a:buNone/>
            </a:pPr>
            <a:r>
              <a:rPr lang="ru-RU" sz="22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Мотивы рельефов:</a:t>
            </a:r>
          </a:p>
          <a:p>
            <a:pPr algn="just">
              <a:buFont typeface="Arial" panose="020B0604020202020204" pitchFamily="34" charset="0"/>
              <a:buChar char="•"/>
            </a:pPr>
            <a:r>
              <a:rPr lang="ru-RU"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улыбающиеся львы;</a:t>
            </a:r>
          </a:p>
          <a:p>
            <a:pPr algn="just">
              <a:buFont typeface="Arial" panose="020B0604020202020204" pitchFamily="34" charset="0"/>
              <a:buChar char="•"/>
            </a:pPr>
            <a:r>
              <a:rPr lang="ru-RU"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святой Никита избивает беса;</a:t>
            </a:r>
          </a:p>
          <a:p>
            <a:pPr algn="just">
              <a:buFont typeface="Arial" panose="020B0604020202020204" pitchFamily="34" charset="0"/>
              <a:buChar char="•"/>
            </a:pPr>
            <a:r>
              <a:rPr lang="ru-RU"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царь Давид, поющий и играющий </a:t>
            </a:r>
            <a:endParaRPr lang="ru-RU" sz="22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None/>
            </a:pPr>
            <a:r>
              <a:rPr lang="ru-RU" sz="22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 </a:t>
            </a:r>
            <a:r>
              <a:rPr lang="ru-RU"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славянских гуслях;</a:t>
            </a:r>
          </a:p>
          <a:p>
            <a:pPr algn="just">
              <a:buFont typeface="Arial" panose="020B0604020202020204" pitchFamily="34" charset="0"/>
              <a:buChar char="•"/>
            </a:pPr>
            <a:r>
              <a:rPr lang="ru-RU"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грифон, терзающий зайца;</a:t>
            </a:r>
          </a:p>
          <a:p>
            <a:pPr algn="just">
              <a:buFont typeface="Arial" panose="020B0604020202020204" pitchFamily="34" charset="0"/>
              <a:buChar char="•"/>
            </a:pPr>
            <a:r>
              <a:rPr lang="ru-RU"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охотник (возможно, Геракл), </a:t>
            </a:r>
            <a:endParaRPr lang="ru-RU" sz="22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None/>
            </a:pPr>
            <a:r>
              <a:rPr lang="ru-RU" sz="22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убивающий </a:t>
            </a:r>
            <a:r>
              <a:rPr lang="ru-RU"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льва;</a:t>
            </a:r>
          </a:p>
          <a:p>
            <a:pPr algn="just">
              <a:buFont typeface="Arial" panose="020B0604020202020204" pitchFamily="34" charset="0"/>
              <a:buChar char="•"/>
            </a:pPr>
            <a:r>
              <a:rPr lang="ru-RU"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скачущий всадник;</a:t>
            </a:r>
          </a:p>
          <a:p>
            <a:pPr algn="just">
              <a:buFont typeface="Arial" panose="020B0604020202020204" pitchFamily="34" charset="0"/>
              <a:buChar char="•"/>
            </a:pPr>
            <a:r>
              <a:rPr lang="ru-RU"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птица Сирин борется с барсом;</a:t>
            </a:r>
          </a:p>
          <a:p>
            <a:pPr algn="just">
              <a:buFont typeface="Arial" panose="020B0604020202020204" pitchFamily="34" charset="0"/>
              <a:buChar char="•"/>
            </a:pPr>
            <a:r>
              <a:rPr lang="ru-RU"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великий князь Всеволод Юрьевич со своими пятерыми сыновьями и многие </a:t>
            </a:r>
            <a:r>
              <a:rPr lang="ru-RU" sz="22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другие.</a:t>
            </a:r>
            <a:endParaRPr lang="ru-RU" sz="2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9" y="1439944"/>
            <a:ext cx="6686885" cy="3794807"/>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5" name="Прямоугольник 4"/>
          <p:cNvSpPr/>
          <p:nvPr/>
        </p:nvSpPr>
        <p:spPr>
          <a:xfrm>
            <a:off x="6704384" y="5470278"/>
            <a:ext cx="3687740" cy="415498"/>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https://ru.wikipedia.org/wiki/</a:t>
            </a:r>
            <a:r>
              <a:rPr lang="ru-RU" sz="1050" dirty="0" err="1">
                <a:solidFill>
                  <a:schemeClr val="bg1"/>
                </a:solidFill>
                <a:latin typeface="Times New Roman" panose="02020603050405020304" pitchFamily="18" charset="0"/>
                <a:cs typeface="Times New Roman" panose="02020603050405020304" pitchFamily="18" charset="0"/>
              </a:rPr>
              <a:t>Дмитриевский_собор</a:t>
            </a:r>
            <a:r>
              <a:rPr lang="ru-RU" sz="1050" dirty="0">
                <a:solidFill>
                  <a:schemeClr val="bg1"/>
                </a:solidFill>
                <a:latin typeface="Times New Roman" panose="02020603050405020304" pitchFamily="18" charset="0"/>
                <a:cs typeface="Times New Roman" panose="02020603050405020304" pitchFamily="18" charset="0"/>
              </a:rPr>
              <a:t>#/</a:t>
            </a:r>
            <a:r>
              <a:rPr lang="en-US" sz="1050" dirty="0">
                <a:solidFill>
                  <a:schemeClr val="bg1"/>
                </a:solidFill>
                <a:latin typeface="Times New Roman" panose="02020603050405020304" pitchFamily="18" charset="0"/>
                <a:cs typeface="Times New Roman" panose="02020603050405020304" pitchFamily="18" charset="0"/>
              </a:rPr>
              <a:t>media/</a:t>
            </a:r>
            <a:r>
              <a:rPr lang="ru-RU" sz="1050" dirty="0">
                <a:solidFill>
                  <a:schemeClr val="bg1"/>
                </a:solidFill>
                <a:latin typeface="Times New Roman" panose="02020603050405020304" pitchFamily="18" charset="0"/>
                <a:cs typeface="Times New Roman" panose="02020603050405020304" pitchFamily="18" charset="0"/>
              </a:rPr>
              <a:t>Файл:</a:t>
            </a:r>
            <a:r>
              <a:rPr lang="en-US" sz="1050" dirty="0">
                <a:solidFill>
                  <a:schemeClr val="bg1"/>
                </a:solidFill>
                <a:latin typeface="Times New Roman" panose="02020603050405020304" pitchFamily="18" charset="0"/>
                <a:cs typeface="Times New Roman" panose="02020603050405020304" pitchFamily="18" charset="0"/>
              </a:rPr>
              <a:t>Cathedral_of_Saint_Demetrius_in_Vladimir_(inner_decor).jpg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23208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8888" y="320765"/>
            <a:ext cx="9717090" cy="808046"/>
          </a:xfrm>
        </p:spPr>
        <p:txBody>
          <a:bodyPr>
            <a:noAutofit/>
          </a:bodyPr>
          <a:lstStyle/>
          <a:p>
            <a:pPr algn="ctr"/>
            <a: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Рельеф собора</a:t>
            </a:r>
            <a:b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sz="1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ИНФОРМАЦИИ, ПОЛУЧЕННОЙ ИЗ РАЗЛИЧНЫХ ИСТОЧНИКОВ)</a:t>
            </a:r>
            <a:endParaRPr lang="ru-RU" sz="1800"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3355892140"/>
              </p:ext>
            </p:extLst>
          </p:nvPr>
        </p:nvGraphicFramePr>
        <p:xfrm>
          <a:off x="249382" y="1385453"/>
          <a:ext cx="6913418" cy="5292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Рисунок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1454" y="2590800"/>
            <a:ext cx="4541683" cy="3015961"/>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3" name="Прямоугольник 2"/>
          <p:cNvSpPr/>
          <p:nvPr/>
        </p:nvSpPr>
        <p:spPr>
          <a:xfrm>
            <a:off x="249382" y="6550932"/>
            <a:ext cx="6400800" cy="253916"/>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https://ru.wikipedia.org/wiki/</a:t>
            </a:r>
            <a:r>
              <a:rPr lang="ru-RU" sz="1050" dirty="0" err="1">
                <a:solidFill>
                  <a:schemeClr val="bg1"/>
                </a:solidFill>
                <a:latin typeface="Times New Roman" panose="02020603050405020304" pitchFamily="18" charset="0"/>
                <a:cs typeface="Times New Roman" panose="02020603050405020304" pitchFamily="18" charset="0"/>
              </a:rPr>
              <a:t>Дмитриевский_собор</a:t>
            </a:r>
            <a:r>
              <a:rPr lang="ru-RU" sz="1050" dirty="0">
                <a:solidFill>
                  <a:schemeClr val="bg1"/>
                </a:solidFill>
                <a:latin typeface="Times New Roman" panose="02020603050405020304" pitchFamily="18" charset="0"/>
                <a:cs typeface="Times New Roman" panose="02020603050405020304" pitchFamily="18" charset="0"/>
              </a:rPr>
              <a:t>#/</a:t>
            </a:r>
            <a:r>
              <a:rPr lang="en-US" sz="1050" dirty="0">
                <a:solidFill>
                  <a:schemeClr val="bg1"/>
                </a:solidFill>
                <a:latin typeface="Times New Roman" panose="02020603050405020304" pitchFamily="18" charset="0"/>
                <a:cs typeface="Times New Roman" panose="02020603050405020304" pitchFamily="18" charset="0"/>
              </a:rPr>
              <a:t>media/</a:t>
            </a:r>
            <a:r>
              <a:rPr lang="ru-RU" sz="1050" dirty="0">
                <a:solidFill>
                  <a:schemeClr val="bg1"/>
                </a:solidFill>
                <a:latin typeface="Times New Roman" panose="02020603050405020304" pitchFamily="18" charset="0"/>
                <a:cs typeface="Times New Roman" panose="02020603050405020304" pitchFamily="18" charset="0"/>
              </a:rPr>
              <a:t>Файл:</a:t>
            </a:r>
            <a:r>
              <a:rPr lang="en-US" sz="1050" dirty="0">
                <a:solidFill>
                  <a:schemeClr val="bg1"/>
                </a:solidFill>
                <a:latin typeface="Times New Roman" panose="02020603050405020304" pitchFamily="18" charset="0"/>
                <a:cs typeface="Times New Roman" panose="02020603050405020304" pitchFamily="18" charset="0"/>
              </a:rPr>
              <a:t>Sculptures_et_arcatures_de_Saint-Dimitri.JPG</a:t>
            </a:r>
            <a:endParaRPr lang="ru-RU" sz="1050" dirty="0">
              <a:solidFill>
                <a:schemeClr val="bg1"/>
              </a:solidFill>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8048186" y="6120045"/>
            <a:ext cx="3408218" cy="430887"/>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https://ru.wikipedia.org/wiki/</a:t>
            </a:r>
            <a:r>
              <a:rPr lang="ru-RU" sz="1050" dirty="0" err="1">
                <a:solidFill>
                  <a:schemeClr val="bg1"/>
                </a:solidFill>
                <a:latin typeface="Times New Roman" panose="02020603050405020304" pitchFamily="18" charset="0"/>
                <a:cs typeface="Times New Roman" panose="02020603050405020304" pitchFamily="18" charset="0"/>
              </a:rPr>
              <a:t>Дмитриевский_собор</a:t>
            </a:r>
            <a:r>
              <a:rPr lang="ru-RU" sz="1050" dirty="0">
                <a:solidFill>
                  <a:schemeClr val="bg1"/>
                </a:solidFill>
                <a:latin typeface="Times New Roman" panose="02020603050405020304" pitchFamily="18" charset="0"/>
                <a:cs typeface="Times New Roman" panose="02020603050405020304" pitchFamily="18" charset="0"/>
              </a:rPr>
              <a:t>#/</a:t>
            </a:r>
            <a:r>
              <a:rPr lang="en-US" sz="1050" dirty="0">
                <a:solidFill>
                  <a:schemeClr val="bg1"/>
                </a:solidFill>
                <a:latin typeface="Times New Roman" panose="02020603050405020304" pitchFamily="18" charset="0"/>
                <a:cs typeface="Times New Roman" panose="02020603050405020304" pitchFamily="18" charset="0"/>
              </a:rPr>
              <a:t>media/</a:t>
            </a:r>
            <a:r>
              <a:rPr lang="ru-RU" sz="1050" dirty="0" err="1">
                <a:solidFill>
                  <a:schemeClr val="bg1"/>
                </a:solidFill>
                <a:latin typeface="Times New Roman" panose="02020603050405020304" pitchFamily="18" charset="0"/>
                <a:cs typeface="Times New Roman" panose="02020603050405020304" pitchFamily="18" charset="0"/>
              </a:rPr>
              <a:t>Файл:Барельфы_на_фасаде_Дмитриевского_собора</a:t>
            </a:r>
            <a:r>
              <a:rPr lang="ru-RU" sz="1050" dirty="0">
                <a:solidFill>
                  <a:schemeClr val="bg1"/>
                </a:solidFill>
                <a:latin typeface="Times New Roman" panose="02020603050405020304" pitchFamily="18" charset="0"/>
                <a:cs typeface="Times New Roman" panose="02020603050405020304" pitchFamily="18" charset="0"/>
              </a:rPr>
              <a:t>.</a:t>
            </a:r>
            <a:r>
              <a:rPr lang="en-US" sz="1050" dirty="0">
                <a:solidFill>
                  <a:schemeClr val="bg1"/>
                </a:solidFill>
                <a:latin typeface="Times New Roman" panose="02020603050405020304" pitchFamily="18" charset="0"/>
                <a:cs typeface="Times New Roman" panose="02020603050405020304" pitchFamily="18" charset="0"/>
              </a:rPr>
              <a:t>jpg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62463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74256" y="182708"/>
            <a:ext cx="9767455" cy="1046440"/>
          </a:xfrm>
          <a:prstGeom prst="rect">
            <a:avLst/>
          </a:prstGeom>
          <a:noFill/>
        </p:spPr>
        <p:txBody>
          <a:bodyPr wrap="square" lIns="91440" tIns="45720" rIns="91440" bIns="45720">
            <a:spAutoFit/>
          </a:bodyPr>
          <a:lstStyle/>
          <a:p>
            <a:pPr algn="ctr"/>
            <a:r>
              <a:rPr lang="ru-RU" sz="4400" i="1" u="sng" dirty="0" smtClean="0">
                <a:ln w="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РЕЛЬЕФ СОБОРА</a:t>
            </a:r>
          </a:p>
          <a:p>
            <a:pPr algn="ctr"/>
            <a:r>
              <a:rPr lang="ru-RU"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ИНФОРМАЦИИ, ПОЛУЧЕННОЙ ИЗ РАЗЛИЧНЫХ ИСТОЧНИКОВ)</a:t>
            </a:r>
            <a:endParaRPr lang="ru-RU" b="0" i="1" u="sng" cap="none" spc="0" dirty="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 name="Схема 3"/>
          <p:cNvGraphicFramePr/>
          <p:nvPr>
            <p:extLst>
              <p:ext uri="{D42A27DB-BD31-4B8C-83A1-F6EECF244321}">
                <p14:modId xmlns:p14="http://schemas.microsoft.com/office/powerpoint/2010/main" val="82022365"/>
              </p:ext>
            </p:extLst>
          </p:nvPr>
        </p:nvGraphicFramePr>
        <p:xfrm>
          <a:off x="313506" y="2063366"/>
          <a:ext cx="5657803" cy="4199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Рисунок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8654" y="2203525"/>
            <a:ext cx="5092771" cy="3393059"/>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3" name="Прямоугольник 2"/>
          <p:cNvSpPr/>
          <p:nvPr/>
        </p:nvSpPr>
        <p:spPr>
          <a:xfrm>
            <a:off x="7088366" y="6276108"/>
            <a:ext cx="4253345" cy="253916"/>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https://img.tourister.ru/files/2/5/8/6/7/3/3/3/clones/800_533_fixedwidth.jpg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6486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48690" y="293621"/>
            <a:ext cx="9933709" cy="1046440"/>
          </a:xfrm>
          <a:prstGeom prst="rect">
            <a:avLst/>
          </a:prstGeom>
          <a:noFill/>
        </p:spPr>
        <p:txBody>
          <a:bodyPr wrap="square" lIns="91440" tIns="45720" rIns="91440" bIns="45720">
            <a:spAutoFit/>
          </a:bodyPr>
          <a:lstStyle/>
          <a:p>
            <a:pPr algn="ctr"/>
            <a:r>
              <a:rPr lang="ru-RU" sz="4400" b="0" i="1" u="sng" cap="none" spc="0" dirty="0" smtClean="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РЕЛЬЕФ СОБОРА</a:t>
            </a:r>
          </a:p>
          <a:p>
            <a:pPr algn="ctr"/>
            <a:r>
              <a:rPr lang="ru-RU"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ИНФОРМАЦИИ, ПОЛУЧЕННОЙ ИЗ РАЗЛИЧНЫХ ИСТОЧНИКОВ)</a:t>
            </a:r>
            <a:endParaRPr lang="ru-RU" b="0" i="1" u="sng" cap="none" spc="0" dirty="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 name="Схема 3"/>
          <p:cNvGraphicFramePr/>
          <p:nvPr>
            <p:extLst>
              <p:ext uri="{D42A27DB-BD31-4B8C-83A1-F6EECF244321}">
                <p14:modId xmlns:p14="http://schemas.microsoft.com/office/powerpoint/2010/main" val="708757068"/>
              </p:ext>
            </p:extLst>
          </p:nvPr>
        </p:nvGraphicFramePr>
        <p:xfrm>
          <a:off x="526473" y="1876408"/>
          <a:ext cx="5417127" cy="4364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Рисунок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1973" y="2054620"/>
            <a:ext cx="4625844" cy="3077873"/>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5" name="Прямоугольник 4"/>
          <p:cNvSpPr/>
          <p:nvPr/>
        </p:nvSpPr>
        <p:spPr>
          <a:xfrm>
            <a:off x="7227576" y="6109785"/>
            <a:ext cx="4194638" cy="261610"/>
          </a:xfrm>
          <a:prstGeom prst="rect">
            <a:avLst/>
          </a:prstGeom>
        </p:spPr>
        <p:txBody>
          <a:bodyPr wrap="square">
            <a:spAutoFit/>
          </a:bodyPr>
          <a:lstStyle/>
          <a:p>
            <a:pPr algn="ctr"/>
            <a:r>
              <a:rPr lang="en-US" sz="1050" dirty="0">
                <a:solidFill>
                  <a:schemeClr val="bg1"/>
                </a:solidFill>
                <a:latin typeface="Times New Roman" panose="02020603050405020304" pitchFamily="18" charset="0"/>
                <a:cs typeface="Times New Roman" panose="02020603050405020304" pitchFamily="18" charset="0"/>
              </a:rPr>
              <a:t>https://img.tourister.ru/files/2/5/8/6/7/2/9/3/clones/768_511_fixedwidth.jpg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9927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27016" y="201963"/>
            <a:ext cx="10113818" cy="1046440"/>
          </a:xfrm>
          <a:prstGeom prst="rect">
            <a:avLst/>
          </a:prstGeom>
          <a:noFill/>
        </p:spPr>
        <p:txBody>
          <a:bodyPr wrap="square" lIns="91440" tIns="45720" rIns="91440" bIns="45720">
            <a:spAutoFit/>
          </a:bodyPr>
          <a:lstStyle/>
          <a:p>
            <a:pPr algn="ctr"/>
            <a:r>
              <a:rPr lang="ru-RU" sz="4400" b="0" i="1" u="sng" cap="none" spc="0" dirty="0" smtClean="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РЕЛЬЕФ СОБОРА</a:t>
            </a:r>
          </a:p>
          <a:p>
            <a:pPr algn="ctr"/>
            <a:r>
              <a:rPr lang="ru-RU"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ИНФОРМАЦИИ, ПОЛУЧЕННОЙ ИЗ РАЗЛИЧНЫХ ИСТОЧНИКОВ)</a:t>
            </a:r>
            <a:endParaRPr lang="ru-RU" b="0" i="1" u="sng" cap="none" spc="0" dirty="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 name="Схема 3"/>
          <p:cNvGraphicFramePr/>
          <p:nvPr>
            <p:extLst>
              <p:ext uri="{D42A27DB-BD31-4B8C-83A1-F6EECF244321}">
                <p14:modId xmlns:p14="http://schemas.microsoft.com/office/powerpoint/2010/main" val="2551877793"/>
              </p:ext>
            </p:extLst>
          </p:nvPr>
        </p:nvGraphicFramePr>
        <p:xfrm>
          <a:off x="-419070" y="1395791"/>
          <a:ext cx="7360196" cy="4782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Рисунок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0175" y="2147454"/>
            <a:ext cx="5282442" cy="2685241"/>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3" name="Прямоугольник 2"/>
          <p:cNvSpPr/>
          <p:nvPr/>
        </p:nvSpPr>
        <p:spPr>
          <a:xfrm>
            <a:off x="7273633" y="5726779"/>
            <a:ext cx="4267201" cy="253916"/>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https://img.tourister.ru/files/2/5/8/6/7/2/7/3/clones/720_366_fixedwidth.jpg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60388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0561" y="77270"/>
            <a:ext cx="12024458" cy="1446550"/>
          </a:xfrm>
          <a:prstGeom prst="rect">
            <a:avLst/>
          </a:prstGeom>
        </p:spPr>
        <p:txBody>
          <a:bodyPr wrap="square">
            <a:spAutoFit/>
          </a:bodyPr>
          <a:lstStyle/>
          <a:p>
            <a:pPr algn="ctr"/>
            <a:r>
              <a:rPr lang="ru-RU" sz="4400"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ОБЪЕКТ ИССЛЕДОВАНИЯ (НАЗВАНИЕ И НЕБОЛЬШАЯ ИСТОРИЧЕСКАЯ СПРАВКА)</a:t>
            </a:r>
            <a:endParaRPr lang="ru-RU" sz="44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339" y="1738341"/>
            <a:ext cx="3391661" cy="3655136"/>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graphicFrame>
        <p:nvGraphicFramePr>
          <p:cNvPr id="7" name="Схема 6"/>
          <p:cNvGraphicFramePr/>
          <p:nvPr>
            <p:extLst>
              <p:ext uri="{D42A27DB-BD31-4B8C-83A1-F6EECF244321}">
                <p14:modId xmlns:p14="http://schemas.microsoft.com/office/powerpoint/2010/main" val="3272210583"/>
              </p:ext>
            </p:extLst>
          </p:nvPr>
        </p:nvGraphicFramePr>
        <p:xfrm>
          <a:off x="5791199" y="2286000"/>
          <a:ext cx="6303820" cy="3283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Прямоугольник 1"/>
          <p:cNvSpPr/>
          <p:nvPr/>
        </p:nvSpPr>
        <p:spPr>
          <a:xfrm>
            <a:off x="473049" y="5777345"/>
            <a:ext cx="4806240" cy="900246"/>
          </a:xfrm>
          <a:prstGeom prst="rect">
            <a:avLst/>
          </a:prstGeom>
        </p:spPr>
        <p:txBody>
          <a:bodyPr wrap="square">
            <a:spAutoFit/>
          </a:bodyPr>
          <a:lstStyle/>
          <a:p>
            <a:r>
              <a:rPr lang="en-US" sz="1050" dirty="0" smtClean="0">
                <a:solidFill>
                  <a:schemeClr val="bg1"/>
                </a:solidFill>
                <a:latin typeface="Times New Roman" panose="02020603050405020304" pitchFamily="18" charset="0"/>
                <a:cs typeface="Times New Roman" panose="02020603050405020304" pitchFamily="18" charset="0"/>
              </a:rPr>
              <a:t>https://yandex.ru/images/search?cbir_id=8128019%2FT9dI2XvkPNoYPKDImhcAJg6137&amp;pos=0&amp;rpt=imageview&amp;img_url=http%3A%2F%2Fkorona-severa.ru%2Fwp-content%2Fuploads%2F6%2Fd%2F1%2F6d1655f2d0df5a6142301bfad1586001.jpeg&amp;from=tabbar&amp;cbir_page=similar&amp;url=https%3A%2F%2Favatars.mds.yandex.net%2Fget-images-cbir%2F8128019%2FT9dI2XvkPNoYPKDImhcAJg6137%2Fori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17474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79005" y="161137"/>
            <a:ext cx="9881722" cy="1046440"/>
          </a:xfrm>
          <a:prstGeom prst="rect">
            <a:avLst/>
          </a:prstGeom>
          <a:noFill/>
        </p:spPr>
        <p:txBody>
          <a:bodyPr wrap="square" lIns="91440" tIns="45720" rIns="91440" bIns="45720">
            <a:spAutoFit/>
          </a:bodyPr>
          <a:lstStyle/>
          <a:p>
            <a:pPr algn="ctr"/>
            <a:r>
              <a:rPr lang="ru-RU" sz="4400" b="0" i="1" u="sng" cap="none" spc="0" dirty="0" smtClean="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РЕЛЬЕФ СОБОРА</a:t>
            </a:r>
          </a:p>
          <a:p>
            <a:pPr algn="ctr"/>
            <a:r>
              <a:rPr lang="ru-RU"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ИНФОРМАЦИИ, ПОЛУЧЕННОЙ ИЗ РАЗЛИЧНЫХ ИСТОЧНИКОВ)</a:t>
            </a:r>
            <a:endParaRPr lang="ru-RU" b="0" i="1" u="sng" cap="none" spc="0" dirty="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 name="Схема 3"/>
          <p:cNvGraphicFramePr/>
          <p:nvPr>
            <p:extLst>
              <p:ext uri="{D42A27DB-BD31-4B8C-83A1-F6EECF244321}">
                <p14:modId xmlns:p14="http://schemas.microsoft.com/office/powerpoint/2010/main" val="1133766633"/>
              </p:ext>
            </p:extLst>
          </p:nvPr>
        </p:nvGraphicFramePr>
        <p:xfrm>
          <a:off x="315223" y="2073648"/>
          <a:ext cx="5503686" cy="4117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Рисунок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6531" y="1856509"/>
            <a:ext cx="5622869" cy="3332760"/>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5" name="Прямоугольник 4"/>
          <p:cNvSpPr/>
          <p:nvPr/>
        </p:nvSpPr>
        <p:spPr>
          <a:xfrm>
            <a:off x="6943583" y="6190865"/>
            <a:ext cx="4308764" cy="253916"/>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https://img.tourister.ru/files/2/5/8/6/7/2/4/9/clones/604_358_fixedwidth.jpg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57200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7846" y="203337"/>
            <a:ext cx="9889322" cy="711064"/>
          </a:xfrm>
        </p:spPr>
        <p:txBody>
          <a:bodyPr>
            <a:noAutofit/>
          </a:bodyPr>
          <a:lstStyle/>
          <a:p>
            <a:pPr algn="ctr"/>
            <a: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Вывод</a:t>
            </a:r>
            <a:b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sz="1800" i="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1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Оформление </a:t>
            </a:r>
            <a:r>
              <a:rPr lang="ru-RU" sz="1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исследовательской работы с выводами о проделанном </a:t>
            </a:r>
            <a:r>
              <a:rPr lang="ru-RU" sz="1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пути)</a:t>
            </a:r>
            <a:endParaRPr lang="ru-RU" sz="1800"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3" name="Схема 2"/>
          <p:cNvGraphicFramePr/>
          <p:nvPr>
            <p:extLst>
              <p:ext uri="{D42A27DB-BD31-4B8C-83A1-F6EECF244321}">
                <p14:modId xmlns:p14="http://schemas.microsoft.com/office/powerpoint/2010/main" val="3407718391"/>
              </p:ext>
            </p:extLst>
          </p:nvPr>
        </p:nvGraphicFramePr>
        <p:xfrm>
          <a:off x="707001" y="1454726"/>
          <a:ext cx="10831013" cy="4779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467514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299854" y="244899"/>
            <a:ext cx="8049491" cy="724918"/>
          </a:xfrm>
        </p:spPr>
        <p:txBody>
          <a:bodyPr>
            <a:noAutofit/>
          </a:bodyPr>
          <a:lstStyle/>
          <a:p>
            <a: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ЭЛЕКТРОННЫЕ Источники</a:t>
            </a:r>
            <a:endParaRPr lang="ru-RU" sz="4400"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110836" y="1343889"/>
            <a:ext cx="11970327" cy="5262979"/>
          </a:xfrm>
          <a:prstGeom prst="rect">
            <a:avLst/>
          </a:prstGeom>
        </p:spPr>
        <p:txBody>
          <a:bodyPr wrap="square">
            <a:spAutoFit/>
          </a:bodyPr>
          <a:lstStyle/>
          <a:p>
            <a:pPr marL="457200" indent="-457200">
              <a:buFont typeface="Arial" panose="020B0604020202020204" pitchFamily="34" charset="0"/>
              <a:buChar char="•"/>
            </a:pPr>
            <a:r>
              <a:rPr lang="ru-RU"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Собор Димитрия </a:t>
            </a:r>
            <a:r>
              <a:rPr lang="ru-RU" sz="24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Солунского</a:t>
            </a:r>
            <a:r>
              <a:rPr lang="ru-RU"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во </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Владимире // </a:t>
            </a:r>
            <a:r>
              <a:rPr lang="ru-RU" sz="24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Культура.РФ</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URL</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2"/>
              </a:rPr>
              <a:t>https</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2"/>
              </a:rPr>
              <a:t>://</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2"/>
              </a:rPr>
              <a:t>www.culture.ru/objects/1608/sobor-dimitriya-solunskogo-vo-vladimire</a:t>
            </a:r>
            <a:r>
              <a:rPr lang="ru-RU"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r>
              <a:rPr lang="ru-RU" sz="24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(Дата обращения 01.12.2022);</a:t>
            </a:r>
          </a:p>
          <a:p>
            <a:pPr marL="457200" indent="-457200">
              <a:buFont typeface="Arial" panose="020B0604020202020204" pitchFamily="34" charset="0"/>
              <a:buChar char="•"/>
            </a:pPr>
            <a:r>
              <a:rPr lang="ru-RU"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Дмитриевский </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собор // </a:t>
            </a:r>
            <a:r>
              <a:rPr lang="ru-RU"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Материал из Википедии </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свободной </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энциклопедии. </a:t>
            </a:r>
            <a:r>
              <a:rPr lang="en-US"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URL</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3"/>
              </a:rPr>
              <a:t>https://ru.wikipedia.org/wiki/</a:t>
            </a:r>
            <a:r>
              <a:rPr lang="ru-RU" sz="24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3"/>
              </a:rPr>
              <a:t>Дмитриевский_собор</a:t>
            </a:r>
            <a:r>
              <a:rPr lang="ru-RU"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r>
              <a:rPr lang="ru-RU" sz="24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(Дата обращения: 03.12.2022);</a:t>
            </a:r>
            <a:endParaRPr lang="ru-RU" sz="2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Архитектурный стиль; Исторические </a:t>
            </a:r>
            <a:r>
              <a:rPr lang="ru-RU"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периоды и стили Русской </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Архитектуры; </a:t>
            </a:r>
            <a:r>
              <a:rPr lang="ru-RU"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 резьбе Дмитриевского </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собора // </a:t>
            </a:r>
            <a:r>
              <a:rPr lang="ru-RU"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Оригинал взят у  </a:t>
            </a:r>
            <a:r>
              <a:rPr lang="ru-RU" sz="2400" i="1" u="sng"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4"/>
              </a:rPr>
              <a:t>proofreader_z</a:t>
            </a:r>
            <a:r>
              <a:rPr lang="ru-RU"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a:t>
            </a:r>
            <a:r>
              <a:rPr lang="ru-RU" sz="24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5"/>
              </a:rPr>
              <a:t>О резьбе Дмитриевского </a:t>
            </a:r>
            <a:r>
              <a:rPr lang="ru-RU" sz="2400"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5"/>
              </a:rPr>
              <a:t>собора</a:t>
            </a:r>
            <a:r>
              <a:rPr lang="ru-RU" sz="2400"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URL</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6"/>
              </a:rPr>
              <a:t>https://</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6"/>
              </a:rPr>
              <a:t>architectstyle.livejournal.com/482668.html</a:t>
            </a:r>
            <a:r>
              <a:rPr lang="ru-RU"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r>
              <a:rPr lang="ru-RU" sz="24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(Дата обращения: 04.12.2022);</a:t>
            </a:r>
            <a:endParaRPr lang="ru-RU" sz="2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Любопытные </a:t>
            </a:r>
            <a:r>
              <a:rPr lang="ru-RU"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рельефы на Дмитриевском соборе во </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Владимире // </a:t>
            </a:r>
            <a:r>
              <a:rPr lang="ru-RU" sz="2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Александр Д</a:t>
            </a:r>
            <a:r>
              <a:rPr lang="ru-RU"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Частный </a:t>
            </a:r>
            <a:r>
              <a:rPr lang="ru-RU"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гид по Владимиру и </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Боголюбову. </a:t>
            </a:r>
            <a:r>
              <a:rPr lang="en-US"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URL</a:t>
            </a:r>
            <a:r>
              <a:rPr lang="ru-RU" sz="24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7"/>
              </a:rPr>
              <a:t>https://</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7"/>
              </a:rPr>
              <a:t>gid-vladimir.tourister.ru/blog/15979</a:t>
            </a:r>
            <a:r>
              <a:rPr lang="ru-RU"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r>
              <a:rPr lang="en-US" sz="24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400"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Дата обращения: 02.12.2022).</a:t>
            </a:r>
            <a:endParaRPr lang="ru-RU" sz="2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06179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08268" y="205432"/>
            <a:ext cx="9065925" cy="724918"/>
          </a:xfrm>
        </p:spPr>
        <p:txBody>
          <a:bodyPr>
            <a:noAutofit/>
          </a:bodyPr>
          <a:lstStyle/>
          <a:p>
            <a: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Цель и задачи исследования</a:t>
            </a:r>
            <a:endParaRPr lang="ru-RU" sz="4400"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Схема 5"/>
          <p:cNvGraphicFramePr/>
          <p:nvPr>
            <p:extLst>
              <p:ext uri="{D42A27DB-BD31-4B8C-83A1-F6EECF244321}">
                <p14:modId xmlns:p14="http://schemas.microsoft.com/office/powerpoint/2010/main" val="3499823606"/>
              </p:ext>
            </p:extLst>
          </p:nvPr>
        </p:nvGraphicFramePr>
        <p:xfrm>
          <a:off x="113052" y="1340252"/>
          <a:ext cx="11856353" cy="1938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Схема 7"/>
          <p:cNvGraphicFramePr/>
          <p:nvPr>
            <p:extLst>
              <p:ext uri="{D42A27DB-BD31-4B8C-83A1-F6EECF244321}">
                <p14:modId xmlns:p14="http://schemas.microsoft.com/office/powerpoint/2010/main" val="3799781144"/>
              </p:ext>
            </p:extLst>
          </p:nvPr>
        </p:nvGraphicFramePr>
        <p:xfrm>
          <a:off x="113051" y="3689146"/>
          <a:ext cx="11856353" cy="28007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2954955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550089" y="170544"/>
            <a:ext cx="3015893" cy="683355"/>
          </a:xfrm>
        </p:spPr>
        <p:txBody>
          <a:bodyPr>
            <a:noAutofit/>
          </a:bodyPr>
          <a:lstStyle/>
          <a:p>
            <a: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Гипотеза</a:t>
            </a:r>
            <a:endParaRPr lang="ru-RU" sz="4400"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8" name="Схема 7"/>
          <p:cNvGraphicFramePr/>
          <p:nvPr>
            <p:extLst>
              <p:ext uri="{D42A27DB-BD31-4B8C-83A1-F6EECF244321}">
                <p14:modId xmlns:p14="http://schemas.microsoft.com/office/powerpoint/2010/main" val="3003577436"/>
              </p:ext>
            </p:extLst>
          </p:nvPr>
        </p:nvGraphicFramePr>
        <p:xfrm>
          <a:off x="143152" y="924331"/>
          <a:ext cx="11829765" cy="1384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Схема 1"/>
          <p:cNvGraphicFramePr/>
          <p:nvPr>
            <p:extLst>
              <p:ext uri="{D42A27DB-BD31-4B8C-83A1-F6EECF244321}">
                <p14:modId xmlns:p14="http://schemas.microsoft.com/office/powerpoint/2010/main" val="1542617010"/>
              </p:ext>
            </p:extLst>
          </p:nvPr>
        </p:nvGraphicFramePr>
        <p:xfrm>
          <a:off x="0" y="3208541"/>
          <a:ext cx="11944065" cy="35394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Прямоугольник 6"/>
          <p:cNvSpPr/>
          <p:nvPr/>
        </p:nvSpPr>
        <p:spPr>
          <a:xfrm>
            <a:off x="3698612" y="2439100"/>
            <a:ext cx="4718849" cy="769441"/>
          </a:xfrm>
          <a:prstGeom prst="rect">
            <a:avLst/>
          </a:prstGeom>
        </p:spPr>
        <p:txBody>
          <a:bodyPr wrap="square">
            <a:spAutoFit/>
          </a:bodyPr>
          <a:lstStyle/>
          <a:p>
            <a:pPr algn="ctr"/>
            <a:r>
              <a:rPr lang="ru-RU" sz="4400"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АКТУАЛЬНОСТЬ</a:t>
            </a:r>
            <a:endParaRPr lang="ru-RU" sz="44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54001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07495" y="235301"/>
            <a:ext cx="7205682" cy="697209"/>
          </a:xfrm>
        </p:spPr>
        <p:txBody>
          <a:bodyPr>
            <a:noAutofit/>
          </a:bodyPr>
          <a:lstStyle/>
          <a:p>
            <a: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Методы исследования</a:t>
            </a:r>
            <a:endParaRPr lang="ru-RU" sz="4400"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 name="Схема 3"/>
          <p:cNvGraphicFramePr/>
          <p:nvPr>
            <p:extLst>
              <p:ext uri="{D42A27DB-BD31-4B8C-83A1-F6EECF244321}">
                <p14:modId xmlns:p14="http://schemas.microsoft.com/office/powerpoint/2010/main" val="2356110323"/>
              </p:ext>
            </p:extLst>
          </p:nvPr>
        </p:nvGraphicFramePr>
        <p:xfrm>
          <a:off x="139198" y="1033818"/>
          <a:ext cx="11864434" cy="1815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Прямоугольник 6"/>
          <p:cNvSpPr/>
          <p:nvPr/>
        </p:nvSpPr>
        <p:spPr>
          <a:xfrm>
            <a:off x="2852718" y="2951008"/>
            <a:ext cx="6715236" cy="769441"/>
          </a:xfrm>
          <a:prstGeom prst="rect">
            <a:avLst/>
          </a:prstGeom>
        </p:spPr>
        <p:txBody>
          <a:bodyPr wrap="none">
            <a:spAutoFit/>
          </a:bodyPr>
          <a:lstStyle/>
          <a:p>
            <a:r>
              <a:rPr lang="ru-RU" sz="4400"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ЭТАПЫ ИССЛЕДОВАНИЯ</a:t>
            </a:r>
            <a:endParaRPr lang="ru-RU" sz="44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3" name="Схема 2"/>
          <p:cNvGraphicFramePr/>
          <p:nvPr>
            <p:extLst>
              <p:ext uri="{D42A27DB-BD31-4B8C-83A1-F6EECF244321}">
                <p14:modId xmlns:p14="http://schemas.microsoft.com/office/powerpoint/2010/main" val="1926096363"/>
              </p:ext>
            </p:extLst>
          </p:nvPr>
        </p:nvGraphicFramePr>
        <p:xfrm>
          <a:off x="139198" y="4114800"/>
          <a:ext cx="11864434" cy="2479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0343610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1114638" y="233193"/>
            <a:ext cx="10406068" cy="1323515"/>
          </a:xfrm>
        </p:spPr>
        <p:txBody>
          <a:bodyPr>
            <a:noAutofit/>
          </a:bodyPr>
          <a:lstStyle/>
          <a:p>
            <a:pPr algn="ctr"/>
            <a: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История создания собора. возведение и основание </a:t>
            </a:r>
            <a:b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sz="1800" i="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1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a:t>
            </a:r>
            <a:r>
              <a:rPr lang="ru-RU" sz="1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а так же анализ всей информации, полученной из различных </a:t>
            </a:r>
            <a:r>
              <a:rPr lang="ru-RU" sz="1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источников)</a:t>
            </a:r>
            <a:endParaRPr lang="ru-RU" sz="4400"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Схема 5"/>
          <p:cNvGraphicFramePr/>
          <p:nvPr>
            <p:extLst>
              <p:ext uri="{D42A27DB-BD31-4B8C-83A1-F6EECF244321}">
                <p14:modId xmlns:p14="http://schemas.microsoft.com/office/powerpoint/2010/main" val="3228061625"/>
              </p:ext>
            </p:extLst>
          </p:nvPr>
        </p:nvGraphicFramePr>
        <p:xfrm>
          <a:off x="428186" y="2071660"/>
          <a:ext cx="5889486" cy="4492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Рисунок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41476" y="2250103"/>
            <a:ext cx="4498651" cy="3373988"/>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2" name="Прямоугольник 1"/>
          <p:cNvSpPr/>
          <p:nvPr/>
        </p:nvSpPr>
        <p:spPr>
          <a:xfrm>
            <a:off x="6996545" y="6028207"/>
            <a:ext cx="5195455" cy="738664"/>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s://yandex.ru/images/search?cbir_id=8228355%2FxVUuziTUsaWaJKbhER6scQ6269&amp;pos=0&amp;rpt=imageview&amp;img_url=http%3A%2F%2Fitexts.net%2Ffiles%2Fonline_html%2F194669%2Fi_102.jpg&amp;from=tabbar&amp;cbir_page=similar&amp;url=https%3A%2F%2Favatars.mds.yandex.net%2Fget-images-cbir%2F8228355%2FxVUuziTUsaWaJKbhER6scQ6269%2Fori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76468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p:cNvGraphicFramePr/>
          <p:nvPr>
            <p:extLst>
              <p:ext uri="{D42A27DB-BD31-4B8C-83A1-F6EECF244321}">
                <p14:modId xmlns:p14="http://schemas.microsoft.com/office/powerpoint/2010/main" val="3322707446"/>
              </p:ext>
            </p:extLst>
          </p:nvPr>
        </p:nvGraphicFramePr>
        <p:xfrm>
          <a:off x="415636" y="2776821"/>
          <a:ext cx="5167746" cy="2563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Рисунок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72951" y="2220077"/>
            <a:ext cx="4697368" cy="3119835"/>
          </a:xfrm>
          <a:prstGeom prst="roundRect">
            <a:avLst>
              <a:gd name="adj" fmla="val 8594"/>
            </a:avLst>
          </a:prstGeom>
          <a:solidFill>
            <a:schemeClr val="bg1"/>
          </a:solidFill>
          <a:ln>
            <a:solidFill>
              <a:schemeClr val="bg1"/>
            </a:solidFill>
          </a:ln>
          <a:effectLst>
            <a:reflection blurRad="12700" stA="38000" endPos="28000" dist="5000" dir="5400000" sy="-100000" algn="bl" rotWithShape="0"/>
          </a:effectLst>
        </p:spPr>
      </p:pic>
      <p:sp>
        <p:nvSpPr>
          <p:cNvPr id="8" name="Заголовок 1"/>
          <p:cNvSpPr>
            <a:spLocks noGrp="1"/>
          </p:cNvSpPr>
          <p:nvPr>
            <p:ph type="title"/>
          </p:nvPr>
        </p:nvSpPr>
        <p:spPr>
          <a:xfrm>
            <a:off x="1116621" y="217146"/>
            <a:ext cx="10453698" cy="1400530"/>
          </a:xfrm>
        </p:spPr>
        <p:txBody>
          <a:bodyPr>
            <a:noAutofit/>
          </a:bodyPr>
          <a:lstStyle/>
          <a:p>
            <a:pPr algn="ctr"/>
            <a: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История создания собора. возведение и основание </a:t>
            </a:r>
            <a:br>
              <a:rPr lang="ru-RU" sz="4400" i="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sz="1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1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всей информации, полученной из различных источников</a:t>
            </a:r>
            <a:r>
              <a:rPr lang="ru-RU" sz="1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ru-RU" sz="4400" i="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6992044" y="5762159"/>
            <a:ext cx="4930236" cy="900246"/>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s://yandex.ru/images/search?cbir_id=7096342%2FNambLTOdY8a2btKlAkyzBg7174&amp;pos=0&amp;rpt=imageview&amp;img_url=http%3A%2F%2Fwikiway.com%2Fupload%2Fhl-photo%2F1f7%2F23d%2Fdmitrievskiy_soboe_vo_vladimire_21.jpg&amp;from=tabbar&amp;cbir_page=similar&amp;url=https%3A%2F%2Favatars.mds.yandex.net%2Fget-images-cbir%2F7096342%2FNambLTOdY8a2btKlAkyzBg7174%2Fori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24981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хема 6"/>
          <p:cNvGraphicFramePr/>
          <p:nvPr>
            <p:extLst>
              <p:ext uri="{D42A27DB-BD31-4B8C-83A1-F6EECF244321}">
                <p14:modId xmlns:p14="http://schemas.microsoft.com/office/powerpoint/2010/main" val="1270259177"/>
              </p:ext>
            </p:extLst>
          </p:nvPr>
        </p:nvGraphicFramePr>
        <p:xfrm>
          <a:off x="325581" y="2369127"/>
          <a:ext cx="5444836" cy="3837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Прямоугольник 7"/>
          <p:cNvSpPr/>
          <p:nvPr/>
        </p:nvSpPr>
        <p:spPr>
          <a:xfrm>
            <a:off x="1004454" y="110837"/>
            <a:ext cx="10474037" cy="1723549"/>
          </a:xfrm>
          <a:prstGeom prst="rect">
            <a:avLst/>
          </a:prstGeom>
        </p:spPr>
        <p:txBody>
          <a:bodyPr wrap="square">
            <a:spAutoFit/>
          </a:bodyPr>
          <a:lstStyle/>
          <a:p>
            <a:pPr algn="ctr"/>
            <a:r>
              <a:rPr lang="ru-RU" sz="4400"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ИСТОРИЯ СОЗДАНИЯ СОБОРА. ВОЗВЕДЕНИЕ И ОСНОВАНИЕ </a:t>
            </a:r>
            <a:r>
              <a:rPr lang="ru-RU" sz="44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ru-RU" sz="44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ВСЕЙ ИНФОРМАЦИИ, ПОЛУЧЕННОЙ ИЗ РАЗЛИЧНЫХ ИСТОЧНИКОВ)</a:t>
            </a:r>
            <a:endParaRPr lang="ru-RU" dirty="0"/>
          </a:p>
        </p:txBody>
      </p:sp>
      <p:pic>
        <p:nvPicPr>
          <p:cNvPr id="11" name="Рисунок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09854" y="2001983"/>
            <a:ext cx="5777345" cy="3851563"/>
          </a:xfrm>
          <a:prstGeom prst="roundRect">
            <a:avLst>
              <a:gd name="adj" fmla="val 8594"/>
            </a:avLst>
          </a:prstGeom>
          <a:solidFill>
            <a:srgbClr val="FFFFFF">
              <a:shade val="85000"/>
            </a:srgbClr>
          </a:solidFill>
          <a:ln>
            <a:solidFill>
              <a:schemeClr val="bg1"/>
            </a:solidFill>
          </a:ln>
          <a:effectLst>
            <a:reflection blurRad="12700" stA="38000" endPos="28000" dist="5000" dir="5400000" sy="-100000" algn="bl" rotWithShape="0"/>
          </a:effectLst>
        </p:spPr>
      </p:pic>
      <p:sp>
        <p:nvSpPr>
          <p:cNvPr id="12" name="Прямоугольник 11"/>
          <p:cNvSpPr/>
          <p:nvPr/>
        </p:nvSpPr>
        <p:spPr>
          <a:xfrm>
            <a:off x="6677889" y="6339798"/>
            <a:ext cx="4641273" cy="253916"/>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http://rasfokus.ru/images/photos/medium/db85fa567ce06b40fbe6bc5e06f6827b.jpg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46128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Схема 7"/>
          <p:cNvGraphicFramePr/>
          <p:nvPr>
            <p:extLst>
              <p:ext uri="{D42A27DB-BD31-4B8C-83A1-F6EECF244321}">
                <p14:modId xmlns:p14="http://schemas.microsoft.com/office/powerpoint/2010/main" val="4206684922"/>
              </p:ext>
            </p:extLst>
          </p:nvPr>
        </p:nvGraphicFramePr>
        <p:xfrm>
          <a:off x="-95103" y="2216727"/>
          <a:ext cx="6488977"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Рисунок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4093" y="2107993"/>
            <a:ext cx="4578308" cy="3052205"/>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3" name="Прямоугольник 2"/>
          <p:cNvSpPr/>
          <p:nvPr/>
        </p:nvSpPr>
        <p:spPr>
          <a:xfrm>
            <a:off x="1066802" y="123334"/>
            <a:ext cx="10377053" cy="1754326"/>
          </a:xfrm>
          <a:prstGeom prst="rect">
            <a:avLst/>
          </a:prstGeom>
          <a:noFill/>
        </p:spPr>
        <p:txBody>
          <a:bodyPr wrap="square" lIns="91440" tIns="45720" rIns="91440" bIns="45720">
            <a:spAutoFit/>
          </a:bodyPr>
          <a:lstStyle/>
          <a:p>
            <a:pPr algn="ctr"/>
            <a:r>
              <a:rPr lang="ru-RU" sz="4400" b="0" i="1" u="sng" cap="none" spc="0" dirty="0" smtClean="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ИСТОРИЯ СОЗДАНИЯ СОБОРА. ВОЗВЕДЕНИЕ И ОСНОВАНИЕ </a:t>
            </a:r>
          </a:p>
          <a:p>
            <a:pPr algn="ctr"/>
            <a:r>
              <a:rPr lang="ru-RU" b="0" i="1" cap="none" spc="0" dirty="0" smtClean="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(СБОР, А ТАК ЖЕ АНАЛИЗ ВСЕЙ ИНФОРМАЦИИ, ПОЛУЧЕННОЙ ИЗ РАЗЛИЧНЫХ ИСТОЧНИКОВ) </a:t>
            </a:r>
            <a:endParaRPr lang="ru-RU" b="0" i="1" cap="none" spc="0" dirty="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6789348" y="5838332"/>
            <a:ext cx="5007798" cy="900246"/>
          </a:xfrm>
          <a:prstGeom prst="rect">
            <a:avLst/>
          </a:prstGeom>
        </p:spPr>
        <p:txBody>
          <a:bodyPr wrap="square">
            <a:spAutoFit/>
          </a:bodyPr>
          <a:lstStyle/>
          <a:p>
            <a:r>
              <a:rPr lang="en-US" sz="1050" dirty="0">
                <a:solidFill>
                  <a:schemeClr val="bg1"/>
                </a:solidFill>
                <a:latin typeface="Times New Roman" panose="02020603050405020304" pitchFamily="18" charset="0"/>
                <a:cs typeface="Times New Roman" panose="02020603050405020304" pitchFamily="18" charset="0"/>
              </a:rPr>
              <a:t>https://yandex.ru/images/search?cbir_id=8312026%2FEGJdUMkKe1EYH5Fj50ywog9351&amp;pos=0&amp;rpt=imageview&amp;img_url=http%3A%2F%2Fadvantour.com%2Fimg%2Frussia%2Ftours%2Fmoscow-st-petersburg-golden-ring%2Fvladimir-demetrius-cathedral.jpg&amp;from=tabbar&amp;cbir_page=similar&amp;url=https%3A%2F%2Favatars.mds.yandex.net%2Fget-images-cbir%2F8312026%2FEGJdUMkKe1EYH5Fj50ywog9351%2Forig</a:t>
            </a:r>
            <a:endParaRPr lang="ru-RU" sz="105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72381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634</TotalTime>
  <Words>855</Words>
  <Application>Microsoft Office PowerPoint</Application>
  <PresentationFormat>Широкоэкранный</PresentationFormat>
  <Paragraphs>118</Paragraphs>
  <Slides>22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22</vt:i4>
      </vt:variant>
    </vt:vector>
  </HeadingPairs>
  <TitlesOfParts>
    <vt:vector size="27" baseType="lpstr">
      <vt:lpstr>Arial</vt:lpstr>
      <vt:lpstr>Century Gothic</vt:lpstr>
      <vt:lpstr>Times New Roman</vt:lpstr>
      <vt:lpstr>Wingdings 3</vt:lpstr>
      <vt:lpstr>Сектор</vt:lpstr>
      <vt:lpstr>Презентация PowerPoint</vt:lpstr>
      <vt:lpstr>Презентация PowerPoint</vt:lpstr>
      <vt:lpstr>Цель и задачи исследования</vt:lpstr>
      <vt:lpstr>Гипотеза</vt:lpstr>
      <vt:lpstr>Методы исследования</vt:lpstr>
      <vt:lpstr>История создания собора. возведение и основание  (Сбор, а так же анализ всей информации, полученной из различных источников)</vt:lpstr>
      <vt:lpstr>История создания собора. возведение и основание  (Сбор, а так же анализ всей информации, полученной из различных источников)</vt:lpstr>
      <vt:lpstr>Презентация PowerPoint</vt:lpstr>
      <vt:lpstr>Презентация PowerPoint</vt:lpstr>
      <vt:lpstr>Презентация PowerPoint</vt:lpstr>
      <vt:lpstr>Презентация PowerPoint</vt:lpstr>
      <vt:lpstr>Архитектурные особенности (СБОР, А ТАК ЖЕ АНАЛИЗ ИНФОРМАЦИИ, ПОЛУЧЕННОЙ ИЗ РАЗЛИЧНЫХ ИСТОЧНИКОВ)</vt:lpstr>
      <vt:lpstr>Архитектурные особенности (СБОР, А ТАК ЖЕ АНАЛИЗ ИНФОРМАЦИИ, ПОЛУЧЕННОЙ ИЗ РАЗЛИЧНЫХ ИСТОЧНИКОВ)</vt:lpstr>
      <vt:lpstr>Рельеф собора (СБОР, А ТАК ЖЕ АНАЛИЗ ИНФОРМАЦИИ, ПОЛУЧЕННОЙ ИЗ РАЗЛИЧНЫХ ИСТОЧНИКОВ)</vt:lpstr>
      <vt:lpstr>Рельеф собора (СБОР, А ТАК ЖЕ АНАЛИЗ ИНФОРМАЦИИ, ПОЛУЧЕННОЙ ИЗ РАЗЛИЧНЫХ ИСТОЧНИКОВ)</vt:lpstr>
      <vt:lpstr>Рельеф собора (СБОР, А ТАК ЖЕ АНАЛИЗ ИНФОРМАЦИИ, ПОЛУЧЕННОЙ ИЗ РАЗЛИЧНЫХ ИСТОЧНИКОВ)</vt:lpstr>
      <vt:lpstr>Презентация PowerPoint</vt:lpstr>
      <vt:lpstr>Презентация PowerPoint</vt:lpstr>
      <vt:lpstr>Презентация PowerPoint</vt:lpstr>
      <vt:lpstr>Презентация PowerPoint</vt:lpstr>
      <vt:lpstr>Вывод (Оформление исследовательской работы с выводами о проделанном пути)</vt:lpstr>
      <vt:lpstr>ЭЛЕКТРОННЫЕ Источники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Александра</dc:creator>
  <cp:lastModifiedBy>Александра</cp:lastModifiedBy>
  <cp:revision>62</cp:revision>
  <dcterms:created xsi:type="dcterms:W3CDTF">2022-12-04T17:04:00Z</dcterms:created>
  <dcterms:modified xsi:type="dcterms:W3CDTF">2023-01-12T16:58:33Z</dcterms:modified>
</cp:coreProperties>
</file>