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7E8A6E1-95CE-4080-A557-7F8F3D4A6D5B}"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35615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7E8A6E1-95CE-4080-A557-7F8F3D4A6D5B}"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42076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7E8A6E1-95CE-4080-A557-7F8F3D4A6D5B}"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183354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7E8A6E1-95CE-4080-A557-7F8F3D4A6D5B}"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5353950-3B44-484C-8E44-845345DFAB9B}"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3367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7E8A6E1-95CE-4080-A557-7F8F3D4A6D5B}"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2630557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7E8A6E1-95CE-4080-A557-7F8F3D4A6D5B}" type="datetimeFigureOut">
              <a:rPr lang="ru-RU" smtClean="0"/>
              <a:t>22.09.2021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1915442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7E8A6E1-95CE-4080-A557-7F8F3D4A6D5B}" type="datetimeFigureOut">
              <a:rPr lang="ru-RU" smtClean="0"/>
              <a:t>22.09.2021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1273242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E8A6E1-95CE-4080-A557-7F8F3D4A6D5B}"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1421264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E8A6E1-95CE-4080-A557-7F8F3D4A6D5B}"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91952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7E8A6E1-95CE-4080-A557-7F8F3D4A6D5B}"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105112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7E8A6E1-95CE-4080-A557-7F8F3D4A6D5B}"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37562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7E8A6E1-95CE-4080-A557-7F8F3D4A6D5B}"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1061499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7E8A6E1-95CE-4080-A557-7F8F3D4A6D5B}" type="datetimeFigureOut">
              <a:rPr lang="ru-RU" smtClean="0"/>
              <a:t>22.09.2021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133990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7E8A6E1-95CE-4080-A557-7F8F3D4A6D5B}" type="datetimeFigureOut">
              <a:rPr lang="ru-RU" smtClean="0"/>
              <a:t>22.09.2021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179514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8A6E1-95CE-4080-A557-7F8F3D4A6D5B}" type="datetimeFigureOut">
              <a:rPr lang="ru-RU" smtClean="0"/>
              <a:t>22.09.2021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320114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7E8A6E1-95CE-4080-A557-7F8F3D4A6D5B}"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391196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7E8A6E1-95CE-4080-A557-7F8F3D4A6D5B}"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5353950-3B44-484C-8E44-845345DFAB9B}" type="slidenum">
              <a:rPr lang="ru-RU" smtClean="0"/>
              <a:t>‹#›</a:t>
            </a:fld>
            <a:endParaRPr lang="ru-RU"/>
          </a:p>
        </p:txBody>
      </p:sp>
    </p:spTree>
    <p:extLst>
      <p:ext uri="{BB962C8B-B14F-4D97-AF65-F5344CB8AC3E}">
        <p14:creationId xmlns:p14="http://schemas.microsoft.com/office/powerpoint/2010/main" val="243105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7E8A6E1-95CE-4080-A557-7F8F3D4A6D5B}" type="datetimeFigureOut">
              <a:rPr lang="ru-RU" smtClean="0"/>
              <a:t>22.09.2021</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5353950-3B44-484C-8E44-845345DFAB9B}" type="slidenum">
              <a:rPr lang="ru-RU" smtClean="0"/>
              <a:t>‹#›</a:t>
            </a:fld>
            <a:endParaRPr lang="ru-RU"/>
          </a:p>
        </p:txBody>
      </p:sp>
    </p:spTree>
    <p:extLst>
      <p:ext uri="{BB962C8B-B14F-4D97-AF65-F5344CB8AC3E}">
        <p14:creationId xmlns:p14="http://schemas.microsoft.com/office/powerpoint/2010/main" val="27200937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6DF7DBDB-D973-4C3F-BFBA-F3413770C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107" y="185250"/>
            <a:ext cx="7846502" cy="52286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Рисунок 6">
            <a:extLst>
              <a:ext uri="{FF2B5EF4-FFF2-40B4-BE49-F238E27FC236}">
                <a16:creationId xmlns:a16="http://schemas.microsoft.com/office/drawing/2014/main" id="{41CC54FC-3502-4DD4-80AD-753A2A297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21" y="185250"/>
            <a:ext cx="2716696" cy="36222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99B458A6-E963-4898-9F40-B43ED8E18531}"/>
              </a:ext>
            </a:extLst>
          </p:cNvPr>
          <p:cNvSpPr txBox="1"/>
          <p:nvPr/>
        </p:nvSpPr>
        <p:spPr>
          <a:xfrm>
            <a:off x="5157930" y="5657132"/>
            <a:ext cx="5506855" cy="954107"/>
          </a:xfrm>
          <a:prstGeom prst="rect">
            <a:avLst/>
          </a:prstGeom>
          <a:noFill/>
        </p:spPr>
        <p:txBody>
          <a:bodyPr wrap="square">
            <a:spAutoFit/>
          </a:bodyPr>
          <a:lstStyle/>
          <a:p>
            <a:r>
              <a:rPr lang="en-US" sz="2800" dirty="0"/>
              <a:t>Performed</a:t>
            </a:r>
            <a:r>
              <a:rPr lang="ru-RU" sz="2800" dirty="0"/>
              <a:t> </a:t>
            </a:r>
            <a:r>
              <a:rPr lang="en-US" sz="2800" dirty="0" err="1"/>
              <a:t>Abramova</a:t>
            </a:r>
            <a:r>
              <a:rPr lang="en-US" sz="2800" dirty="0"/>
              <a:t> Alexandra</a:t>
            </a:r>
            <a:endParaRPr lang="ru-RU" sz="2800" dirty="0"/>
          </a:p>
          <a:p>
            <a:r>
              <a:rPr lang="en-US" sz="2800" dirty="0"/>
              <a:t>Student 9"K"</a:t>
            </a:r>
            <a:endParaRPr lang="ru-RU" sz="2800" dirty="0"/>
          </a:p>
        </p:txBody>
      </p:sp>
      <p:sp>
        <p:nvSpPr>
          <p:cNvPr id="13" name="TextBox 12">
            <a:extLst>
              <a:ext uri="{FF2B5EF4-FFF2-40B4-BE49-F238E27FC236}">
                <a16:creationId xmlns:a16="http://schemas.microsoft.com/office/drawing/2014/main" id="{99250CB0-BB79-449B-B833-0A06D292E69A}"/>
              </a:ext>
            </a:extLst>
          </p:cNvPr>
          <p:cNvSpPr txBox="1"/>
          <p:nvPr/>
        </p:nvSpPr>
        <p:spPr>
          <a:xfrm>
            <a:off x="198364" y="3807511"/>
            <a:ext cx="3962818" cy="3046988"/>
          </a:xfrm>
          <a:prstGeom prst="rect">
            <a:avLst/>
          </a:prstGeom>
          <a:noFill/>
        </p:spPr>
        <p:txBody>
          <a:bodyPr wrap="square">
            <a:spAutoFit/>
          </a:bodyPr>
          <a:lstStyle/>
          <a:p>
            <a:r>
              <a:rPr lang="en-US" sz="4800" b="1" dirty="0">
                <a:ln w="9525">
                  <a:solidFill>
                    <a:schemeClr val="bg1"/>
                  </a:solidFill>
                  <a:prstDash val="solid"/>
                </a:ln>
                <a:effectLst>
                  <a:outerShdw blurRad="12700" dist="38100" dir="2700000" algn="tl" rotWithShape="0">
                    <a:schemeClr val="bg1">
                      <a:lumMod val="50000"/>
                    </a:schemeClr>
                  </a:outerShdw>
                </a:effectLst>
              </a:rPr>
              <a:t>The story of the Statue </a:t>
            </a:r>
            <a:endParaRPr lang="ru-RU" sz="4800" b="1" dirty="0">
              <a:ln w="9525">
                <a:solidFill>
                  <a:schemeClr val="bg1"/>
                </a:solidFill>
                <a:prstDash val="solid"/>
              </a:ln>
              <a:effectLst>
                <a:outerShdw blurRad="12700" dist="38100" dir="2700000" algn="tl" rotWithShape="0">
                  <a:schemeClr val="bg1">
                    <a:lumMod val="50000"/>
                  </a:schemeClr>
                </a:outerShdw>
              </a:effectLst>
            </a:endParaRPr>
          </a:p>
          <a:p>
            <a:r>
              <a:rPr lang="en-US" sz="4800" b="1" dirty="0">
                <a:ln w="9525">
                  <a:solidFill>
                    <a:schemeClr val="bg1"/>
                  </a:solidFill>
                  <a:prstDash val="solid"/>
                </a:ln>
                <a:effectLst>
                  <a:outerShdw blurRad="12700" dist="38100" dir="2700000" algn="tl" rotWithShape="0">
                    <a:schemeClr val="bg1">
                      <a:lumMod val="50000"/>
                    </a:schemeClr>
                  </a:outerShdw>
                </a:effectLst>
              </a:rPr>
              <a:t>of Liberty in New York</a:t>
            </a:r>
            <a:endParaRPr lang="ru-RU"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7410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C4A37A-FC1D-4CDB-ABBC-8433FFEF8255}"/>
              </a:ext>
            </a:extLst>
          </p:cNvPr>
          <p:cNvSpPr txBox="1"/>
          <p:nvPr/>
        </p:nvSpPr>
        <p:spPr>
          <a:xfrm>
            <a:off x="36412" y="2510422"/>
            <a:ext cx="7364983" cy="3046988"/>
          </a:xfrm>
          <a:prstGeom prst="rect">
            <a:avLst/>
          </a:prstGeom>
          <a:noFill/>
        </p:spPr>
        <p:txBody>
          <a:bodyPr wrap="square">
            <a:spAutoFit/>
          </a:bodyPr>
          <a:lstStyle/>
          <a:p>
            <a:r>
              <a:rPr lang="en-US" sz="3200" i="1" dirty="0"/>
              <a:t>The statue of "Liberty illuminating the world", "Lady Liberty", "Statue of Liberty", was built by Frenchman Frederic Auguste Bartholdi and presented by French citizens to Americans, symbolizing friendship, freedom and peace.</a:t>
            </a:r>
            <a:endParaRPr lang="ru-RU" sz="3200" i="1" dirty="0"/>
          </a:p>
        </p:txBody>
      </p:sp>
      <p:sp>
        <p:nvSpPr>
          <p:cNvPr id="7" name="TextBox 6">
            <a:extLst>
              <a:ext uri="{FF2B5EF4-FFF2-40B4-BE49-F238E27FC236}">
                <a16:creationId xmlns:a16="http://schemas.microsoft.com/office/drawing/2014/main" id="{D763845F-48E3-4D66-B311-2D5620AEB034}"/>
              </a:ext>
            </a:extLst>
          </p:cNvPr>
          <p:cNvSpPr txBox="1"/>
          <p:nvPr/>
        </p:nvSpPr>
        <p:spPr>
          <a:xfrm>
            <a:off x="36411" y="452540"/>
            <a:ext cx="7364984" cy="1569660"/>
          </a:xfrm>
          <a:prstGeom prst="rect">
            <a:avLst/>
          </a:prstGeom>
          <a:noFill/>
        </p:spPr>
        <p:txBody>
          <a:bodyPr wrap="square">
            <a:spAutoFit/>
          </a:bodyPr>
          <a:lstStyle/>
          <a:p>
            <a:r>
              <a:rPr lang="en-US" sz="3200" i="1" dirty="0"/>
              <a:t>The Statue of Liberty is the main attraction of New York and a symbol of freedom for all Americans.</a:t>
            </a:r>
            <a:endParaRPr lang="ru-RU" sz="3200" i="1" dirty="0"/>
          </a:p>
        </p:txBody>
      </p:sp>
      <p:sp>
        <p:nvSpPr>
          <p:cNvPr id="9" name="TextBox 8">
            <a:extLst>
              <a:ext uri="{FF2B5EF4-FFF2-40B4-BE49-F238E27FC236}">
                <a16:creationId xmlns:a16="http://schemas.microsoft.com/office/drawing/2014/main" id="{95F0EA9C-BB10-4637-916C-767A672AC0CF}"/>
              </a:ext>
            </a:extLst>
          </p:cNvPr>
          <p:cNvSpPr txBox="1"/>
          <p:nvPr/>
        </p:nvSpPr>
        <p:spPr>
          <a:xfrm>
            <a:off x="0" y="6045632"/>
            <a:ext cx="7202612" cy="584775"/>
          </a:xfrm>
          <a:prstGeom prst="rect">
            <a:avLst/>
          </a:prstGeom>
          <a:noFill/>
        </p:spPr>
        <p:txBody>
          <a:bodyPr wrap="square">
            <a:spAutoFit/>
          </a:bodyPr>
          <a:lstStyle/>
          <a:p>
            <a:r>
              <a:rPr lang="en-US" sz="3200" i="1" dirty="0"/>
              <a:t>The total height is about 93 meters.</a:t>
            </a:r>
            <a:endParaRPr lang="ru-RU" sz="3200" i="1" dirty="0"/>
          </a:p>
        </p:txBody>
      </p:sp>
      <p:pic>
        <p:nvPicPr>
          <p:cNvPr id="11" name="Рисунок 10">
            <a:extLst>
              <a:ext uri="{FF2B5EF4-FFF2-40B4-BE49-F238E27FC236}">
                <a16:creationId xmlns:a16="http://schemas.microsoft.com/office/drawing/2014/main" id="{F6CB52AB-7BB8-4676-B68B-E5F7102DC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397" y="227593"/>
            <a:ext cx="4544789" cy="60445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032397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788FF6-FA0C-441B-B7E1-428C6343F553}"/>
              </a:ext>
            </a:extLst>
          </p:cNvPr>
          <p:cNvSpPr txBox="1"/>
          <p:nvPr/>
        </p:nvSpPr>
        <p:spPr>
          <a:xfrm>
            <a:off x="58469" y="231825"/>
            <a:ext cx="4212383" cy="2554545"/>
          </a:xfrm>
          <a:prstGeom prst="rect">
            <a:avLst/>
          </a:prstGeom>
          <a:noFill/>
        </p:spPr>
        <p:txBody>
          <a:bodyPr wrap="square">
            <a:spAutoFit/>
          </a:bodyPr>
          <a:lstStyle/>
          <a:p>
            <a:r>
              <a:rPr lang="en-US" sz="3200" i="1" dirty="0"/>
              <a:t>Liberty Island is located in the upper part of New York Bay, at the mouth of the Hudson River. The area is about 10 hectares.</a:t>
            </a:r>
            <a:endParaRPr lang="ru-RU" sz="3200" i="1" dirty="0"/>
          </a:p>
        </p:txBody>
      </p:sp>
      <p:sp>
        <p:nvSpPr>
          <p:cNvPr id="7" name="TextBox 6">
            <a:extLst>
              <a:ext uri="{FF2B5EF4-FFF2-40B4-BE49-F238E27FC236}">
                <a16:creationId xmlns:a16="http://schemas.microsoft.com/office/drawing/2014/main" id="{774EC5EC-AA77-4697-8B14-D73448EACCBD}"/>
              </a:ext>
            </a:extLst>
          </p:cNvPr>
          <p:cNvSpPr txBox="1"/>
          <p:nvPr/>
        </p:nvSpPr>
        <p:spPr>
          <a:xfrm>
            <a:off x="114075" y="3086745"/>
            <a:ext cx="4101170" cy="3539430"/>
          </a:xfrm>
          <a:prstGeom prst="rect">
            <a:avLst/>
          </a:prstGeom>
          <a:noFill/>
        </p:spPr>
        <p:txBody>
          <a:bodyPr wrap="square">
            <a:spAutoFit/>
          </a:bodyPr>
          <a:lstStyle/>
          <a:p>
            <a:r>
              <a:rPr lang="en-US" sz="3200" i="1" dirty="0"/>
              <a:t>In 1870, the first sketches of the monument were sent to the United States for approval.</a:t>
            </a:r>
            <a:r>
              <a:rPr lang="ru-RU" sz="3200" i="1" dirty="0"/>
              <a:t> </a:t>
            </a:r>
            <a:r>
              <a:rPr lang="en-US" sz="3200" i="1" dirty="0"/>
              <a:t>The approval of the two sides led to the construction of the monument.</a:t>
            </a:r>
            <a:endParaRPr lang="ru-RU" sz="3200" i="1" dirty="0"/>
          </a:p>
        </p:txBody>
      </p:sp>
      <p:pic>
        <p:nvPicPr>
          <p:cNvPr id="11" name="Рисунок 10">
            <a:extLst>
              <a:ext uri="{FF2B5EF4-FFF2-40B4-BE49-F238E27FC236}">
                <a16:creationId xmlns:a16="http://schemas.microsoft.com/office/drawing/2014/main" id="{15807F4E-0A03-4684-8DFC-422A6B5A9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458" y="175334"/>
            <a:ext cx="3539081" cy="51291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Рисунок 12">
            <a:extLst>
              <a:ext uri="{FF2B5EF4-FFF2-40B4-BE49-F238E27FC236}">
                <a16:creationId xmlns:a16="http://schemas.microsoft.com/office/drawing/2014/main" id="{490E6766-2F4D-41D5-87AC-CE957254D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965" y="78347"/>
            <a:ext cx="3878745" cy="51199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36831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959E56-36BB-4AD4-AA8D-D1AD24C772A5}"/>
              </a:ext>
            </a:extLst>
          </p:cNvPr>
          <p:cNvSpPr txBox="1"/>
          <p:nvPr/>
        </p:nvSpPr>
        <p:spPr>
          <a:xfrm>
            <a:off x="0" y="58846"/>
            <a:ext cx="11886512" cy="6740307"/>
          </a:xfrm>
          <a:prstGeom prst="rect">
            <a:avLst/>
          </a:prstGeom>
          <a:noFill/>
        </p:spPr>
        <p:txBody>
          <a:bodyPr wrap="square">
            <a:spAutoFit/>
          </a:bodyPr>
          <a:lstStyle/>
          <a:p>
            <a:r>
              <a:rPr lang="en-US" sz="3600" i="1" dirty="0"/>
              <a:t>The statue is a woman </a:t>
            </a:r>
            <a:endParaRPr lang="ru-RU" sz="3600" i="1" dirty="0"/>
          </a:p>
          <a:p>
            <a:r>
              <a:rPr lang="en-US" sz="3600" i="1" dirty="0"/>
              <a:t>dressed in clothes </a:t>
            </a:r>
            <a:endParaRPr lang="ru-RU" sz="3600" i="1" dirty="0"/>
          </a:p>
          <a:p>
            <a:r>
              <a:rPr lang="en-US" sz="3600" i="1" dirty="0"/>
              <a:t>resembling a chiton, a</a:t>
            </a:r>
            <a:r>
              <a:rPr lang="ru-RU" sz="3600" i="1" dirty="0"/>
              <a:t> </a:t>
            </a:r>
          </a:p>
          <a:p>
            <a:r>
              <a:rPr lang="en-US" sz="3600" i="1" dirty="0"/>
              <a:t>crown on her head, </a:t>
            </a:r>
            <a:endParaRPr lang="ru-RU" sz="3600" i="1" dirty="0"/>
          </a:p>
          <a:p>
            <a:r>
              <a:rPr lang="en-US" sz="3600" i="1" dirty="0"/>
              <a:t>holding a torch in her </a:t>
            </a:r>
            <a:endParaRPr lang="ru-RU" sz="3600" i="1" dirty="0"/>
          </a:p>
          <a:p>
            <a:r>
              <a:rPr lang="en-US" sz="3600" i="1" dirty="0"/>
              <a:t>right hand, and in her </a:t>
            </a:r>
            <a:endParaRPr lang="ru-RU" sz="3600" i="1" dirty="0"/>
          </a:p>
          <a:p>
            <a:r>
              <a:rPr lang="en-US" sz="3600" i="1" dirty="0"/>
              <a:t>left hand a tablet with</a:t>
            </a:r>
            <a:endParaRPr lang="ru-RU" sz="3600" i="1" dirty="0"/>
          </a:p>
          <a:p>
            <a:r>
              <a:rPr lang="en-US" sz="3600" i="1" dirty="0"/>
              <a:t>an inscription of English </a:t>
            </a:r>
            <a:endParaRPr lang="ru-RU" sz="3600" i="1" dirty="0"/>
          </a:p>
          <a:p>
            <a:r>
              <a:rPr lang="en-US" sz="3600" i="1" dirty="0"/>
              <a:t>letters and Roman numerals</a:t>
            </a:r>
            <a:endParaRPr lang="ru-RU" sz="3600" i="1" dirty="0"/>
          </a:p>
          <a:p>
            <a:r>
              <a:rPr lang="en-US" sz="3600" i="1" dirty="0"/>
              <a:t>("JULY IV MDCCLXXVI"), indicating "July 4, 1776" - the date of the adoption of the Declaration of Independence of the United States.</a:t>
            </a:r>
            <a:endParaRPr lang="ru-RU" sz="3600" i="1" dirty="0"/>
          </a:p>
        </p:txBody>
      </p:sp>
      <p:pic>
        <p:nvPicPr>
          <p:cNvPr id="7" name="Рисунок 6">
            <a:extLst>
              <a:ext uri="{FF2B5EF4-FFF2-40B4-BE49-F238E27FC236}">
                <a16:creationId xmlns:a16="http://schemas.microsoft.com/office/drawing/2014/main" id="{DE35FBBB-3A83-4BA6-BA72-E09A27CC4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036" y="305798"/>
            <a:ext cx="5498964" cy="3668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Рисунок 10">
            <a:extLst>
              <a:ext uri="{FF2B5EF4-FFF2-40B4-BE49-F238E27FC236}">
                <a16:creationId xmlns:a16="http://schemas.microsoft.com/office/drawing/2014/main" id="{E7F7ECC6-E541-48E2-AFD1-7EDAD63FD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817" y="305798"/>
            <a:ext cx="2356261" cy="36000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92780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8603F5-C022-4A93-A4FC-91194EFB86B5}"/>
              </a:ext>
            </a:extLst>
          </p:cNvPr>
          <p:cNvSpPr txBox="1"/>
          <p:nvPr/>
        </p:nvSpPr>
        <p:spPr>
          <a:xfrm>
            <a:off x="2842590" y="1905506"/>
            <a:ext cx="6506819" cy="3046988"/>
          </a:xfrm>
          <a:prstGeom prst="rect">
            <a:avLst/>
          </a:prstGeom>
          <a:noFill/>
        </p:spPr>
        <p:txBody>
          <a:bodyPr wrap="square">
            <a:spAutoFit/>
          </a:bodyPr>
          <a:lstStyle/>
          <a:p>
            <a:r>
              <a:rPr lang="en-US" sz="9600" b="1" i="1" dirty="0"/>
              <a:t>Thanks for watching</a:t>
            </a:r>
            <a:r>
              <a:rPr lang="ru-RU" sz="9600" b="1" i="1" dirty="0"/>
              <a:t> (=</a:t>
            </a:r>
          </a:p>
        </p:txBody>
      </p:sp>
    </p:spTree>
    <p:extLst>
      <p:ext uri="{BB962C8B-B14F-4D97-AF65-F5344CB8AC3E}">
        <p14:creationId xmlns:p14="http://schemas.microsoft.com/office/powerpoint/2010/main" val="90856753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Сланец</Template>
  <TotalTime>89</TotalTime>
  <Words>220</Words>
  <Application>Microsoft Office PowerPoint</Application>
  <PresentationFormat>Широкоэкранный</PresentationFormat>
  <Paragraphs>20</Paragraphs>
  <Slides>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vt:i4>
      </vt:variant>
    </vt:vector>
  </HeadingPairs>
  <TitlesOfParts>
    <vt:vector size="8" baseType="lpstr">
      <vt:lpstr>Calisto MT</vt:lpstr>
      <vt:lpstr>Wingdings 2</vt:lpstr>
      <vt:lpstr>Сланец</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Алсу Хайретдинова</dc:creator>
  <cp:lastModifiedBy>Алсу Хайретдинова</cp:lastModifiedBy>
  <cp:revision>2</cp:revision>
  <dcterms:created xsi:type="dcterms:W3CDTF">2021-09-20T15:31:05Z</dcterms:created>
  <dcterms:modified xsi:type="dcterms:W3CDTF">2021-09-22T16:28:13Z</dcterms:modified>
</cp:coreProperties>
</file>