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66" r:id="rId6"/>
    <p:sldId id="259" r:id="rId7"/>
    <p:sldId id="267" r:id="rId8"/>
    <p:sldId id="260" r:id="rId9"/>
    <p:sldId id="268" r:id="rId10"/>
    <p:sldId id="261" r:id="rId11"/>
    <p:sldId id="262" r:id="rId12"/>
    <p:sldId id="263" r:id="rId13"/>
    <p:sldId id="264" r:id="rId14"/>
    <p:sldId id="265" r:id="rId15"/>
    <p:sldId id="269" r:id="rId1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4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4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4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4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844805A-880E-47F8-ACC3-0559DE01852C}" type="slidenum">
              <a:t>‹#›</a:t>
            </a:fld>
            <a:endParaRPr lang="ru-RU" sz="14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71654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ru-RU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0D83F8E9-E0FF-4C94-A3AA-47F682EAC346}" type="slidenum"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83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ru-RU" sz="2000" b="0" i="0" u="none" strike="noStrike" kern="1200" cap="none" spc="0" baseline="0">
        <a:solidFill>
          <a:srgbClr val="000000"/>
        </a:solidFill>
        <a:uFillTx/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70F2DB6-8D67-4C53-83DF-6B85EFBEE3DE}" type="slidenum">
              <a:t>1</a:t>
            </a:fld>
            <a:endParaRPr lang="ru-RU" sz="1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1169636" y="5086798"/>
            <a:ext cx="5226481" cy="4107603"/>
          </a:xfrm>
        </p:spPr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F2A886B-26D0-4B5D-B555-36726AA01C25}" type="slidenum">
              <a:t>13</a:t>
            </a:fld>
            <a:endParaRPr lang="ru-RU" sz="1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1169636" y="5086798"/>
            <a:ext cx="5226481" cy="410760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D953BF4-33D0-4BCD-B17E-B47586F2AA6E}" type="slidenum">
              <a:t>2</a:t>
            </a:fld>
            <a:endParaRPr lang="ru-RU" sz="1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1169636" y="5086798"/>
            <a:ext cx="5226481" cy="410760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0EA0DE0-76E1-4818-9D56-0D9E50BF2B60}" type="slidenum">
              <a:t>3</a:t>
            </a:fld>
            <a:endParaRPr lang="ru-RU" sz="1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1169636" y="5086798"/>
            <a:ext cx="5226481" cy="410760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4973E36-A398-4C35-BA9D-BCDFA3165B81}" type="slidenum">
              <a:t>5</a:t>
            </a:fld>
            <a:endParaRPr lang="ru-RU" sz="1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1169636" y="5086798"/>
            <a:ext cx="5226481" cy="410760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19EF2E6-A02D-430F-8658-6D281FC6C14A}" type="slidenum">
              <a:t>7</a:t>
            </a:fld>
            <a:endParaRPr lang="ru-RU" sz="1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1169636" y="5086798"/>
            <a:ext cx="5226481" cy="410760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115B0C7-B7B1-4EFD-B913-B304B78323A2}" type="slidenum">
              <a:t>9</a:t>
            </a:fld>
            <a:endParaRPr lang="ru-RU" sz="1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1169636" y="5086798"/>
            <a:ext cx="5226481" cy="410760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8836C1-3EB8-4096-B2D8-DD456D08BC2F}" type="slidenum">
              <a:t>10</a:t>
            </a:fld>
            <a:endParaRPr lang="ru-RU" sz="1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1169636" y="5086798"/>
            <a:ext cx="5226481" cy="410760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AEFCA21-2B7D-4FE5-82E4-E547EF8CE936}" type="slidenum">
              <a:t>11</a:t>
            </a:fld>
            <a:endParaRPr lang="ru-RU" sz="1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1169636" y="5086798"/>
            <a:ext cx="5226481" cy="410760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563481-D9CF-4DCE-9490-09D78E5FBE04}" type="slidenum">
              <a:t>12</a:t>
            </a:fld>
            <a:endParaRPr lang="ru-RU" sz="1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1169636" y="5086798"/>
            <a:ext cx="5226481" cy="410760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 dirty="0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 dirty="0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2EC690-2539-4572-B0C2-EA810B892A7D}" type="slidenum"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69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 dirty="0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 dirty="0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5AD549-853C-4BB3-BB58-70EA5A2C7ABE}" type="slidenum"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99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645635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645635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 dirty="0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 dirty="0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A7D0E5-8D2D-4D5B-858F-C2663D5BBD2D}" type="slidenum"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8730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50383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92672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12604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 txBox="1">
            <a:spLocks noGrp="1"/>
          </p:cNvSpPr>
          <p:nvPr>
            <p:ph idx="1"/>
          </p:nvPr>
        </p:nvSpPr>
        <p:spPr>
          <a:xfrm>
            <a:off x="741358" y="2101848"/>
            <a:ext cx="4227508" cy="476249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 txBox="1">
            <a:spLocks noGrp="1"/>
          </p:cNvSpPr>
          <p:nvPr>
            <p:ph idx="2"/>
          </p:nvPr>
        </p:nvSpPr>
        <p:spPr>
          <a:xfrm>
            <a:off x="5121270" y="2101848"/>
            <a:ext cx="4227508" cy="476249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96651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98660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35499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9889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140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 dirty="0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 dirty="0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6A0BA6-76B0-473D-8B51-A4FC05C682D1}" type="slidenum"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8325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sz="3200"/>
            </a:lvl1pPr>
          </a:lstStyle>
          <a:p>
            <a:pPr lvl="0"/>
            <a:endParaRPr lang="ru-RU" dirty="0"/>
          </a:p>
        </p:txBody>
      </p:sp>
      <p:sp>
        <p:nvSpPr>
          <p:cNvPr id="4" name="Текст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90233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48395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 txBox="1">
            <a:spLocks noGrp="1"/>
          </p:cNvSpPr>
          <p:nvPr>
            <p:ph type="title" orient="vert"/>
          </p:nvPr>
        </p:nvSpPr>
        <p:spPr>
          <a:xfrm>
            <a:off x="7197727" y="555626"/>
            <a:ext cx="2151061" cy="63087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 txBox="1">
            <a:spLocks noGrp="1"/>
          </p:cNvSpPr>
          <p:nvPr>
            <p:ph type="body" orient="vert" idx="1"/>
          </p:nvPr>
        </p:nvSpPr>
        <p:spPr>
          <a:xfrm>
            <a:off x="741358" y="555626"/>
            <a:ext cx="6303965" cy="63087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2335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 dirty="0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 dirty="0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3D28DF-84D8-47A8-950E-F5F3416A838F}" type="slidenum"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746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9291" cy="49895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 txBox="1">
            <a:spLocks noGrp="1"/>
          </p:cNvSpPr>
          <p:nvPr>
            <p:ph idx="2"/>
          </p:nvPr>
        </p:nvSpPr>
        <p:spPr>
          <a:xfrm>
            <a:off x="5114925" y="1768477"/>
            <a:ext cx="4460872" cy="49895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 dirty="0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 dirty="0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F94A43-7B12-414D-A655-5031DD8E9637}" type="slidenum"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6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 dirty="0"/>
          </a:p>
        </p:txBody>
      </p:sp>
      <p:sp>
        <p:nvSpPr>
          <p:cNvPr id="8" name="Нижний колонтитул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 dirty="0"/>
          </a:p>
        </p:txBody>
      </p:sp>
      <p:sp>
        <p:nvSpPr>
          <p:cNvPr id="9" name="Номер слайда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009D7D-B9CE-4A2C-B4B9-AEE848BBAADE}" type="slidenum"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37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 dirty="0"/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 dirty="0"/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7E5FC6-5FAA-4FBC-BF6E-0A93C3243F43}" type="slidenum"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778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 dirty="0"/>
          </a:p>
        </p:txBody>
      </p:sp>
      <p:sp>
        <p:nvSpPr>
          <p:cNvPr id="3" name="Нижний колонтитул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 dirty="0"/>
          </a:p>
        </p:txBody>
      </p:sp>
      <p:sp>
        <p:nvSpPr>
          <p:cNvPr id="4" name="Номер слайда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B574FF-C008-40DB-84D0-ACA8593345F1}" type="slidenum"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742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 dirty="0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 dirty="0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D19D35-8B0D-4F43-A85F-3DD72B2F0117}" type="slidenum"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452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ru-RU" dirty="0"/>
          </a:p>
        </p:txBody>
      </p:sp>
      <p:sp>
        <p:nvSpPr>
          <p:cNvPr id="4" name="Текст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 dirty="0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 dirty="0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0B39CA-0028-429E-9640-810AF6416C81}" type="slidenum"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91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ru-RU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503998" y="1769043"/>
            <a:ext cx="9071643" cy="4989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89AF7EEB-F4DE-4A77-A930-97DFDA512DCC}" type="slidenum"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2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icrosoft YaHei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ru-RU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icrosoft YaHei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B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5362" y="1893960"/>
            <a:ext cx="9675001" cy="5666399"/>
          </a:xfrm>
          <a:prstGeom prst="rect">
            <a:avLst/>
          </a:prstGeom>
          <a:solidFill>
            <a:srgbClr val="DDDDDD"/>
          </a:solidFill>
          <a:ln w="25402" cap="flat">
            <a:solidFill>
              <a:srgbClr val="C0C0C0"/>
            </a:solidFill>
            <a:prstDash val="solid"/>
            <a:miter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400" b="0" i="0" u="none" strike="noStrike" kern="1200" cap="none" spc="0" baseline="0" dirty="0">
              <a:solidFill>
                <a:srgbClr val="000000"/>
              </a:solidFill>
              <a:uFillTx/>
              <a:latin typeface="Thorndale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Заголовок 2"/>
          <p:cNvSpPr txBox="1">
            <a:spLocks noGrp="1"/>
          </p:cNvSpPr>
          <p:nvPr>
            <p:ph type="title"/>
          </p:nvPr>
        </p:nvSpPr>
        <p:spPr>
          <a:xfrm>
            <a:off x="740883" y="555479"/>
            <a:ext cx="8608317" cy="12625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ru-RU"/>
          </a:p>
        </p:txBody>
      </p:sp>
      <p:sp>
        <p:nvSpPr>
          <p:cNvPr id="4" name="Текст 3"/>
          <p:cNvSpPr txBox="1">
            <a:spLocks noGrp="1"/>
          </p:cNvSpPr>
          <p:nvPr>
            <p:ph type="body" idx="1"/>
          </p:nvPr>
        </p:nvSpPr>
        <p:spPr>
          <a:xfrm>
            <a:off x="740883" y="2101684"/>
            <a:ext cx="8608317" cy="47627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181801" cy="918715"/>
          </a:xfrm>
          <a:prstGeom prst="rect">
            <a:avLst/>
          </a:prstGeom>
          <a:solidFill>
            <a:srgbClr val="125C8D"/>
          </a:solidFill>
          <a:ln w="25402" cap="flat">
            <a:solidFill>
              <a:srgbClr val="2F528F"/>
            </a:solidFill>
            <a:prstDash val="solid"/>
            <a:miter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400" b="0" i="0" u="none" strike="noStrike" kern="1200" cap="none" spc="0" baseline="0" dirty="0">
              <a:solidFill>
                <a:srgbClr val="000000"/>
              </a:solidFill>
              <a:uFillTx/>
              <a:latin typeface="Thorndale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2381399"/>
            <a:ext cx="181801" cy="918715"/>
          </a:xfrm>
          <a:prstGeom prst="rect">
            <a:avLst/>
          </a:prstGeom>
          <a:solidFill>
            <a:srgbClr val="125C8D"/>
          </a:solidFill>
          <a:ln w="25402" cap="flat">
            <a:solidFill>
              <a:srgbClr val="2F528F"/>
            </a:solidFill>
            <a:prstDash val="solid"/>
            <a:miter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400" b="0" i="0" u="none" strike="noStrike" kern="1200" cap="none" spc="0" baseline="0" dirty="0">
              <a:solidFill>
                <a:srgbClr val="000000"/>
              </a:solidFill>
              <a:uFillTx/>
              <a:latin typeface="Thorndale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1168557"/>
            <a:ext cx="181801" cy="918715"/>
          </a:xfrm>
          <a:prstGeom prst="rect">
            <a:avLst/>
          </a:prstGeom>
          <a:solidFill>
            <a:srgbClr val="125C8D"/>
          </a:solidFill>
          <a:ln w="25402" cap="flat">
            <a:solidFill>
              <a:srgbClr val="2F528F"/>
            </a:solidFill>
            <a:prstDash val="solid"/>
            <a:miter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400" b="0" i="0" u="none" strike="noStrike" kern="1200" cap="none" spc="0" baseline="0" dirty="0">
              <a:solidFill>
                <a:srgbClr val="000000"/>
              </a:solidFill>
              <a:uFillTx/>
              <a:latin typeface="Thorndale" pitchFamily="18"/>
              <a:ea typeface="Lucida Sans Unicode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2400" b="1" i="0" u="none" strike="noStrike" kern="0" cap="none" spc="0" baseline="0">
          <a:solidFill>
            <a:srgbClr val="333333"/>
          </a:solidFill>
          <a:uFillTx/>
          <a:latin typeface="Albany" pitchFamily="34"/>
          <a:cs typeface="Tahoma" pitchFamily="2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2400" b="0" i="0" u="none" strike="noStrike" kern="0" cap="none" spc="0" baseline="0">
          <a:solidFill>
            <a:srgbClr val="000000"/>
          </a:solidFill>
          <a:uFillTx/>
          <a:latin typeface="Albany" pitchFamily="34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463683" y="527398"/>
            <a:ext cx="9400315" cy="1704597"/>
          </a:xfrm>
        </p:spPr>
        <p:txBody>
          <a:bodyPr>
            <a:spAutoFit/>
          </a:bodyPr>
          <a:lstStyle/>
          <a:p>
            <a:pPr lvl="0"/>
            <a:r>
              <a:rPr lang="ru-RU" sz="6000" i="1" u="sng" dirty="0">
                <a:effectLst>
                  <a:outerShdw dist="17962" dir="2700000">
                    <a:srgbClr val="000000"/>
                  </a:outerShdw>
                </a:effectLst>
              </a:rPr>
              <a:t>БИЗНЕС ИНКУБАТОРА</a:t>
            </a:r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4294967295"/>
          </p:nvPr>
        </p:nvSpPr>
        <p:spPr>
          <a:xfrm>
            <a:off x="1099760" y="4806563"/>
            <a:ext cx="8048156" cy="3590281"/>
          </a:xfrm>
        </p:spPr>
        <p:txBody>
          <a:bodyPr anchor="ctr" anchorCtr="1"/>
          <a:lstStyle/>
          <a:p>
            <a:pPr lvl="0" indent="-215999" algn="ctr"/>
            <a:r>
              <a:rPr lang="ru-RU" sz="4000" dirty="0">
                <a:latin typeface="Thorndale" pitchFamily="18"/>
              </a:rPr>
              <a:t>Выполняла ученица 9 «К» класса</a:t>
            </a:r>
          </a:p>
          <a:p>
            <a:pPr lvl="0" indent="-215999" algn="ctr"/>
            <a:r>
              <a:rPr lang="ru-RU" sz="4000" dirty="0">
                <a:latin typeface="Thorndale" pitchFamily="18"/>
              </a:rPr>
              <a:t>Абрамова Александра Анатольевна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A06213-7EDD-488C-9D24-D0D75F40D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73" y="2231995"/>
            <a:ext cx="3856038" cy="28920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50000"/>
              </a:schemeClr>
            </a:solidFill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6085F5-F68A-45FD-8E8D-891FC92C23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014" y="2231996"/>
            <a:ext cx="4338044" cy="28920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50000"/>
              </a:schemeClr>
            </a:solidFill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ru-RU" sz="6000" i="1" u="sng" dirty="0">
                <a:effectLst>
                  <a:outerShdw dist="17962" dir="2700000">
                    <a:srgbClr val="000000"/>
                  </a:outerShdw>
                </a:effectLst>
              </a:rPr>
              <a:t>Китай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9599" y="1949997"/>
            <a:ext cx="9726746" cy="662220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u="none" strike="noStrike" kern="1200" cap="none" spc="0" baseline="0" dirty="0">
                <a:solidFill>
                  <a:srgbClr val="000000"/>
                </a:solidFill>
                <a:uFillTx/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Правительство Китая совместно с местными властями организовало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u="none" strike="noStrike" kern="1200" cap="none" spc="0" baseline="0" dirty="0">
                <a:solidFill>
                  <a:srgbClr val="000000"/>
                </a:solidFill>
                <a:uFillTx/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более 400 бизнес-инкубаторов. Из-за того, что правительственное 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u="none" strike="noStrike" kern="1200" cap="none" spc="0" baseline="0" dirty="0">
                <a:solidFill>
                  <a:srgbClr val="000000"/>
                </a:solidFill>
                <a:uFillTx/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агентство по управлению БИ находится  в структуре Министерства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u="none" strike="noStrike" kern="1200" cap="none" spc="0" baseline="0" dirty="0">
                <a:solidFill>
                  <a:srgbClr val="000000"/>
                </a:solidFill>
                <a:uFillTx/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Науки и технологий, все эти бизнес-инкубаторы оказывают свои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u="none" strike="noStrike" kern="1200" cap="none" spc="0" baseline="0" dirty="0">
                <a:solidFill>
                  <a:srgbClr val="000000"/>
                </a:solidFill>
                <a:uFillTx/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услуги компаниям, занимающимся технологиями. Вследствие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u="none" strike="noStrike" kern="1200" cap="none" spc="0" baseline="0" dirty="0">
                <a:solidFill>
                  <a:srgbClr val="000000"/>
                </a:solidFill>
                <a:uFillTx/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определенных обстоятельств, все БИ Китая достаточно крупные.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u="none" strike="noStrike" kern="1200" cap="none" spc="0" baseline="0" dirty="0">
                <a:solidFill>
                  <a:srgbClr val="000000"/>
                </a:solidFill>
                <a:uFillTx/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Только в Шанхае находится  более 30 инкубаторов, самый большой 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u="none" strike="noStrike" kern="1200" cap="none" spc="0" baseline="0" dirty="0">
                <a:solidFill>
                  <a:srgbClr val="000000"/>
                </a:solidFill>
                <a:uFillTx/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из которых обслуживает 300 компаний.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u="none" strike="noStrike" kern="1200" cap="none" spc="0" baseline="0" dirty="0">
                <a:solidFill>
                  <a:srgbClr val="000000"/>
                </a:solidFill>
                <a:uFillTx/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Многие из этих компаний были созданы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u="none" strike="noStrike" kern="1200" cap="none" spc="0" baseline="0" dirty="0">
                <a:solidFill>
                  <a:srgbClr val="000000"/>
                </a:solidFill>
                <a:uFillTx/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Так</a:t>
            </a:r>
            <a:r>
              <a:rPr lang="ru-RU" sz="2200" dirty="0">
                <a:solidFill>
                  <a:srgbClr val="00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</a:t>
            </a:r>
            <a:r>
              <a:rPr lang="ru-RU" sz="2200" b="0" u="none" strike="noStrike" kern="1200" cap="none" spc="0" baseline="0" dirty="0">
                <a:solidFill>
                  <a:srgbClr val="000000"/>
                </a:solidFill>
                <a:uFillTx/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называемыми "вернувшимися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u="none" strike="noStrike" kern="1200" cap="none" spc="0" baseline="0" dirty="0">
                <a:solidFill>
                  <a:srgbClr val="000000"/>
                </a:solidFill>
                <a:uFillTx/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учеными". Это ученые, которые </a:t>
            </a:r>
            <a:r>
              <a:rPr lang="ru-RU" sz="2200" dirty="0">
                <a:solidFill>
                  <a:srgbClr val="00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п</a:t>
            </a:r>
            <a:r>
              <a:rPr lang="ru-RU" sz="2200" b="0" u="none" strike="noStrike" kern="1200" cap="none" spc="0" baseline="0" dirty="0">
                <a:solidFill>
                  <a:srgbClr val="000000"/>
                </a:solidFill>
                <a:uFillTx/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олучили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u="none" strike="noStrike" kern="1200" cap="none" spc="0" baseline="0" dirty="0">
                <a:solidFill>
                  <a:srgbClr val="000000"/>
                </a:solidFill>
                <a:uFillTx/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образование  в Западной Европе и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u="none" strike="noStrike" kern="1200" cap="none" spc="0" baseline="0" dirty="0">
                <a:solidFill>
                  <a:srgbClr val="000000"/>
                </a:solidFill>
                <a:uFillTx/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Северной Америке  и вернулись в Китай,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dirty="0">
                <a:solidFill>
                  <a:srgbClr val="00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ч</a:t>
            </a:r>
            <a:r>
              <a:rPr lang="ru-RU" sz="2200" b="0" u="none" strike="noStrike" kern="1200" cap="none" spc="0" baseline="0" dirty="0">
                <a:solidFill>
                  <a:srgbClr val="000000"/>
                </a:solidFill>
                <a:uFillTx/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тобы создать новые компании, которые 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u="none" strike="noStrike" kern="1200" cap="none" spc="0" baseline="0" dirty="0">
                <a:solidFill>
                  <a:srgbClr val="000000"/>
                </a:solidFill>
                <a:uFillTx/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могут воспользоваться ситуацией на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u="none" strike="noStrike" kern="1200" cap="none" spc="0" baseline="0" dirty="0">
                <a:solidFill>
                  <a:srgbClr val="000000"/>
                </a:solidFill>
                <a:uFillTx/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активно развивающемся рынке.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248400" y="4414867"/>
            <a:ext cx="3478346" cy="29291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50000"/>
              </a:schemeClr>
            </a:solidFill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ru-RU" sz="6000" i="1" u="sng" dirty="0">
                <a:effectLst>
                  <a:outerShdw dist="17962" dir="2700000">
                    <a:srgbClr val="000000"/>
                  </a:outerShdw>
                </a:effectLst>
              </a:rPr>
              <a:t>Швеция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468236" y="1925884"/>
            <a:ext cx="9437760" cy="5416868"/>
          </a:xfrm>
        </p:spPr>
        <p:txBody>
          <a:bodyPr>
            <a:spAutoFit/>
          </a:bodyPr>
          <a:lstStyle/>
          <a:p>
            <a:pPr lvl="0"/>
            <a:r>
              <a:rPr lang="ru-RU" sz="22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В этой стране активное распространение  получила концепция "внутреннего" бизнес-инкубатора, создаваемого крупной  компанией для стимулирования новых  идей и проектов внутри себя. Это  способствует развитию духа предпринимательства  среди работников и повышению </a:t>
            </a:r>
          </a:p>
          <a:p>
            <a:pPr lvl="0"/>
            <a:r>
              <a:rPr lang="ru-RU" sz="22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уровня инновационной </a:t>
            </a:r>
          </a:p>
          <a:p>
            <a:pPr lvl="0"/>
            <a:r>
              <a:rPr lang="ru-RU" sz="22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деятельности. Хотя </a:t>
            </a:r>
          </a:p>
          <a:p>
            <a:pPr lvl="0"/>
            <a:r>
              <a:rPr lang="ru-RU" sz="22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Некоторые проекты могут </a:t>
            </a:r>
          </a:p>
          <a:p>
            <a:pPr lvl="0"/>
            <a:r>
              <a:rPr lang="ru-RU" sz="22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Осуществляться и в рамках </a:t>
            </a:r>
          </a:p>
          <a:p>
            <a:pPr lvl="0"/>
            <a:r>
              <a:rPr lang="ru-RU" sz="22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крупной  компании, </a:t>
            </a:r>
          </a:p>
          <a:p>
            <a:pPr lvl="0"/>
            <a:r>
              <a:rPr lang="ru-RU" sz="22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большинство из них выходят</a:t>
            </a:r>
          </a:p>
          <a:p>
            <a:pPr lvl="0"/>
            <a:r>
              <a:rPr lang="ru-RU" sz="22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за ее рамки, особенно в тех </a:t>
            </a:r>
          </a:p>
          <a:p>
            <a:pPr lvl="0"/>
            <a:r>
              <a:rPr lang="ru-RU" sz="22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случаях, когда проект не </a:t>
            </a:r>
          </a:p>
          <a:p>
            <a:pPr lvl="0"/>
            <a:r>
              <a:rPr lang="ru-RU" sz="22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Связан с основным </a:t>
            </a:r>
          </a:p>
          <a:p>
            <a:pPr lvl="0"/>
            <a:r>
              <a:rPr lang="ru-RU" sz="22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направлением деятельности </a:t>
            </a:r>
          </a:p>
          <a:p>
            <a:pPr lvl="0"/>
            <a:r>
              <a:rPr lang="ru-RU" sz="22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компании.</a:t>
            </a:r>
          </a:p>
        </p:txBody>
      </p:sp>
      <p:pic>
        <p:nvPicPr>
          <p:cNvPr id="4" name="Рисунок 3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0" y="3443613"/>
            <a:ext cx="5166356" cy="38991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50000"/>
              </a:schemeClr>
            </a:solidFill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ru-RU" sz="6000" i="1" u="sng" dirty="0">
                <a:effectLst>
                  <a:outerShdw dist="17962" dir="2700000">
                    <a:srgbClr val="000000"/>
                  </a:outerShdw>
                </a:effectLst>
              </a:rPr>
              <a:t>Италия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488755" y="2016804"/>
            <a:ext cx="9591870" cy="5170646"/>
          </a:xfrm>
        </p:spPr>
        <p:txBody>
          <a:bodyPr wrap="square">
            <a:spAutoFit/>
          </a:bodyPr>
          <a:lstStyle/>
          <a:p>
            <a:pPr lvl="0"/>
            <a:r>
              <a:rPr lang="ru-RU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Крупные компании заинтересованы в развитии бизнес-инкубаторов, поскольку в  худшем случае это позволяет им освобождаться  от лишней рабочей силы благодаря  процессам отпочкования новых фирм и перехода в них части сотрудников, а в лучшем случае они получают доступ к новым технологиям, которые  разрабатываются </a:t>
            </a:r>
          </a:p>
          <a:p>
            <a:pPr lvl="0"/>
            <a:r>
              <a:rPr lang="ru-RU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внутри бизнес-инкубатора. В</a:t>
            </a:r>
          </a:p>
          <a:p>
            <a:pPr lvl="0"/>
            <a:r>
              <a:rPr lang="ru-RU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Италии особое внимание </a:t>
            </a:r>
          </a:p>
          <a:p>
            <a:pPr lvl="0"/>
            <a:r>
              <a:rPr lang="ru-RU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оказывается  предприятиям, </a:t>
            </a:r>
          </a:p>
          <a:p>
            <a:pPr lvl="0"/>
            <a:r>
              <a:rPr lang="ru-RU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действующим в глубинных  </a:t>
            </a:r>
          </a:p>
          <a:p>
            <a:pPr lvl="0"/>
            <a:r>
              <a:rPr lang="ru-RU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районах страны, которые </a:t>
            </a:r>
          </a:p>
          <a:p>
            <a:pPr lvl="0"/>
            <a:r>
              <a:rPr lang="ru-RU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находятся  в особо </a:t>
            </a:r>
          </a:p>
          <a:p>
            <a:pPr lvl="0"/>
            <a:r>
              <a:rPr lang="ru-RU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неблагоприятном положении  и переживают серьезный экономический  спад</a:t>
            </a:r>
            <a:r>
              <a:rPr lang="ru-RU" sz="22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93FE58-172A-4172-9206-35B7E49AA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232" y="4069080"/>
            <a:ext cx="4865300" cy="32402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50000"/>
              </a:schemeClr>
            </a:solidFill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ru-RU" sz="6000" i="1" u="sng" dirty="0">
                <a:effectLst>
                  <a:outerShdw dist="17962" dir="2700000">
                    <a:srgbClr val="000000"/>
                  </a:outerShdw>
                </a:effectLst>
              </a:rPr>
              <a:t>Германия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483478" y="2062082"/>
            <a:ext cx="9437275" cy="5416868"/>
          </a:xfrm>
        </p:spPr>
        <p:txBody>
          <a:bodyPr>
            <a:spAutoFit/>
          </a:bodyPr>
          <a:lstStyle/>
          <a:p>
            <a:pPr lvl="0"/>
            <a:r>
              <a:rPr lang="ru-RU" sz="22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Здесь существует большой опыт</a:t>
            </a:r>
          </a:p>
          <a:p>
            <a:pPr lvl="0"/>
            <a:r>
              <a:rPr lang="ru-RU" sz="22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преобразования комбинатов и крупных</a:t>
            </a:r>
          </a:p>
          <a:p>
            <a:pPr lvl="0"/>
            <a:r>
              <a:rPr lang="ru-RU" sz="22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предприятий, особенно в Восточной</a:t>
            </a:r>
          </a:p>
          <a:p>
            <a:pPr lvl="0"/>
            <a:r>
              <a:rPr lang="ru-RU" sz="22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Германии. Так, в Дрездене на предприятии</a:t>
            </a:r>
          </a:p>
          <a:p>
            <a:pPr lvl="0"/>
            <a:r>
              <a:rPr lang="ru-RU" sz="22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микроэлектроники (3300 работающих) была</a:t>
            </a:r>
          </a:p>
          <a:p>
            <a:pPr lvl="0"/>
            <a:r>
              <a:rPr lang="ru-RU" sz="22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начата процедура  банкротства. Чтобы не</a:t>
            </a:r>
          </a:p>
          <a:p>
            <a:pPr lvl="0"/>
            <a:r>
              <a:rPr lang="ru-RU" sz="22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потерять кадровый потенциал, было</a:t>
            </a:r>
          </a:p>
          <a:p>
            <a:pPr lvl="0"/>
            <a:r>
              <a:rPr lang="ru-RU" sz="22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организовано 40-50 новых  малых фирм. Трудоустроили около  половины сотрудников. Сейчас здесь  работает около 4 тысяч человек, сохранен весь персонал. Квалификация сотрудников  притянула в регион крупную компанию Siemens, которая формирует сейчас субподряд  для этих малых предприятий, выпуская </a:t>
            </a:r>
          </a:p>
          <a:p>
            <a:pPr lvl="0"/>
            <a:r>
              <a:rPr lang="ru-RU" sz="22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15 миллионов микропроцессоров - 10% всех в мире.  </a:t>
            </a:r>
          </a:p>
          <a:p>
            <a:pPr lvl="0"/>
            <a:r>
              <a:rPr lang="ru-RU" sz="22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Всего по технологии бизнес-инкубирования в Германии работает более 300 организаций (бизнес-инкубаторов, промышленных парков, технопарков, инновационных центров).</a:t>
            </a:r>
          </a:p>
        </p:txBody>
      </p:sp>
      <p:pic>
        <p:nvPicPr>
          <p:cNvPr id="4" name="Рисунок 3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583680" y="2062082"/>
            <a:ext cx="3306593" cy="21641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50000"/>
              </a:schemeClr>
            </a:solidFill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07A29F-784C-4B12-B0DE-1C81EB8C0268}"/>
              </a:ext>
            </a:extLst>
          </p:cNvPr>
          <p:cNvSpPr txBox="1"/>
          <p:nvPr/>
        </p:nvSpPr>
        <p:spPr>
          <a:xfrm>
            <a:off x="721517" y="2462017"/>
            <a:ext cx="966390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7200" b="0" i="0" dirty="0">
                <a:solidFill>
                  <a:srgbClr val="000000"/>
                </a:solidFill>
                <a:effectLst/>
                <a:latin typeface="Albany"/>
              </a:rPr>
              <a:t>Спасибо </a:t>
            </a:r>
          </a:p>
          <a:p>
            <a:r>
              <a:rPr lang="ru-RU" sz="7200" b="0" i="0" dirty="0">
                <a:solidFill>
                  <a:srgbClr val="000000"/>
                </a:solidFill>
                <a:effectLst/>
                <a:latin typeface="Albany"/>
              </a:rPr>
              <a:t>большое </a:t>
            </a:r>
          </a:p>
          <a:p>
            <a:r>
              <a:rPr lang="ru-RU" sz="7200" b="0" i="0" dirty="0">
                <a:solidFill>
                  <a:srgbClr val="000000"/>
                </a:solidFill>
                <a:effectLst/>
                <a:latin typeface="Albany"/>
              </a:rPr>
              <a:t>за внимание, цыплятки =)</a:t>
            </a:r>
            <a:endParaRPr lang="ru-RU" sz="7200" dirty="0">
              <a:latin typeface="Albany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407DCBE-8035-4DB7-B81D-1CB9C4CE6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2" y="314263"/>
            <a:ext cx="4802898" cy="36030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50000"/>
              </a:schemeClr>
            </a:solidFill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5555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ru-RU" sz="6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Определение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490520" y="2060164"/>
            <a:ext cx="9590105" cy="4762798"/>
          </a:xfrm>
        </p:spPr>
        <p:txBody>
          <a:bodyPr/>
          <a:lstStyle/>
          <a:p>
            <a:pPr lvl="0"/>
            <a:r>
              <a:rPr lang="ru-RU" sz="2800" dirty="0"/>
              <a:t>Бизнес-инкубатор – это объект инфраструктуры поддержки субъектов малого предпринимательства, осуществляющий поддержку предпринимателей на ранней стадии их деятельности путем предоставления в аренду нежилых </a:t>
            </a:r>
          </a:p>
          <a:p>
            <a:pPr lvl="0"/>
            <a:r>
              <a:rPr lang="ru-RU" sz="2800" dirty="0"/>
              <a:t>помещений и </a:t>
            </a:r>
          </a:p>
          <a:p>
            <a:pPr lvl="0"/>
            <a:r>
              <a:rPr lang="ru-RU" sz="2800" dirty="0"/>
              <a:t>оказания </a:t>
            </a:r>
          </a:p>
          <a:p>
            <a:pPr lvl="0"/>
            <a:r>
              <a:rPr lang="ru-RU" sz="2800" dirty="0"/>
              <a:t>консультационных,</a:t>
            </a:r>
          </a:p>
          <a:p>
            <a:pPr lvl="0"/>
            <a:r>
              <a:rPr lang="ru-RU" sz="2800" dirty="0"/>
              <a:t>бухгалтерских, </a:t>
            </a:r>
          </a:p>
          <a:p>
            <a:pPr lvl="0"/>
            <a:r>
              <a:rPr lang="ru-RU" sz="2800" dirty="0"/>
              <a:t>юридических и </a:t>
            </a:r>
          </a:p>
          <a:p>
            <a:pPr lvl="0"/>
            <a:r>
              <a:rPr lang="ru-RU" sz="2800" dirty="0"/>
              <a:t>прочих услуг.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24443C-3CE3-4C44-946D-CD0EE486C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895" y="3916680"/>
            <a:ext cx="6016234" cy="33841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50000"/>
              </a:schemeClr>
            </a:solidFill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ru-RU" sz="6000" i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742" y="1871998"/>
            <a:ext cx="9729563" cy="56876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1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1) предоставление в аренду помещения и обеспечение офисного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1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обслуживания</a:t>
            </a:r>
            <a:r>
              <a:rPr lang="ru-RU" sz="24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 </a:t>
            </a:r>
            <a:r>
              <a:rPr lang="ru-RU" sz="24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(помещение под офис, вспомогательные и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производственные помещения, выставочные площади;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обеспечение функционирования различных видов связи,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наличие оборудования и оргтехники коллективного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пользования; предоставление почтовых и секретарских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услуг</a:t>
            </a:r>
            <a:r>
              <a:rPr lang="ru-RU" sz="24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);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2) </a:t>
            </a:r>
            <a:r>
              <a:rPr lang="ru-RU" sz="2400" b="0" i="1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оказание консультативной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1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помощи начинающим малым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1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фирмам по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1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экономико</a:t>
            </a:r>
            <a:r>
              <a:rPr lang="ru-RU" sz="2400" i="1" dirty="0">
                <a:solidFill>
                  <a:srgbClr val="000000"/>
                </a:solidFill>
                <a:latin typeface="Arial" pitchFamily="18"/>
                <a:ea typeface="Microsoft YaHei" pitchFamily="2"/>
                <a:cs typeface="Lucida Sans" pitchFamily="2"/>
              </a:rPr>
              <a:t>-</a:t>
            </a:r>
            <a:r>
              <a:rPr lang="ru-RU" sz="2400" b="0" i="1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правовым и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i="1" dirty="0">
                <a:solidFill>
                  <a:srgbClr val="000000"/>
                </a:solidFill>
                <a:latin typeface="Arial" pitchFamily="18"/>
                <a:ea typeface="Microsoft YaHei" pitchFamily="2"/>
                <a:cs typeface="Lucida Sans" pitchFamily="2"/>
              </a:rPr>
              <a:t>т</a:t>
            </a:r>
            <a:r>
              <a:rPr lang="ru-RU" sz="2400" b="0" i="1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ехнологическим вопросам</a:t>
            </a:r>
            <a:r>
              <a:rPr lang="ru-RU" sz="24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3) </a:t>
            </a:r>
            <a:r>
              <a:rPr lang="ru-RU" sz="2400" b="0" i="1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предоставление малым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1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предприятиям методической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1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и образовательной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1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поддержки</a:t>
            </a:r>
            <a:r>
              <a:rPr lang="ru-RU" sz="24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;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062E06-45EC-42E1-8AFA-17332F8A7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563" y="4255775"/>
            <a:ext cx="4572000" cy="2971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50000"/>
              </a:schemeClr>
            </a:solidFill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9D4A5C-A1BC-4FD1-ABB4-92E7372A52A5}"/>
              </a:ext>
            </a:extLst>
          </p:cNvPr>
          <p:cNvSpPr txBox="1"/>
          <p:nvPr/>
        </p:nvSpPr>
        <p:spPr>
          <a:xfrm>
            <a:off x="457200" y="1927364"/>
            <a:ext cx="962342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i="1" dirty="0">
                <a:latin typeface="Albany"/>
              </a:rPr>
              <a:t>4) разработка бизнес-планов предприятий, обоснование инвестиций и </a:t>
            </a:r>
          </a:p>
          <a:p>
            <a:r>
              <a:rPr lang="ru-RU" sz="2400" i="1" dirty="0">
                <a:latin typeface="Albany"/>
              </a:rPr>
              <a:t>поиск инвесторов;</a:t>
            </a:r>
          </a:p>
          <a:p>
            <a:r>
              <a:rPr lang="ru-RU" sz="2400" i="1" dirty="0">
                <a:latin typeface="Albany"/>
              </a:rPr>
              <a:t>5) анализ финансово-хозяйственной деятельности предприятий;</a:t>
            </a:r>
          </a:p>
          <a:p>
            <a:r>
              <a:rPr lang="ru-RU" sz="2400" i="1" dirty="0">
                <a:latin typeface="Albany"/>
              </a:rPr>
              <a:t>6) создание условий для</a:t>
            </a:r>
          </a:p>
          <a:p>
            <a:r>
              <a:rPr lang="ru-RU" sz="2400" i="1" dirty="0">
                <a:latin typeface="Albany"/>
              </a:rPr>
              <a:t>расширения межрегионального</a:t>
            </a:r>
          </a:p>
          <a:p>
            <a:r>
              <a:rPr lang="ru-RU" sz="2400" i="1" dirty="0">
                <a:latin typeface="Albany"/>
              </a:rPr>
              <a:t>сотрудничества </a:t>
            </a:r>
          </a:p>
          <a:p>
            <a:r>
              <a:rPr lang="ru-RU" sz="2400" i="1" dirty="0">
                <a:latin typeface="Albany"/>
              </a:rPr>
              <a:t>малых предприятий;</a:t>
            </a:r>
          </a:p>
          <a:p>
            <a:r>
              <a:rPr lang="ru-RU" sz="2400" i="1" dirty="0">
                <a:latin typeface="Albany"/>
              </a:rPr>
              <a:t>7) проведение семинаров, </a:t>
            </a:r>
          </a:p>
          <a:p>
            <a:r>
              <a:rPr lang="ru-RU" sz="2400" i="1" dirty="0">
                <a:latin typeface="Albany"/>
              </a:rPr>
              <a:t>конкурсов, конференций, курсов</a:t>
            </a:r>
          </a:p>
          <a:p>
            <a:r>
              <a:rPr lang="ru-RU" sz="2400" i="1" dirty="0">
                <a:latin typeface="Albany"/>
              </a:rPr>
              <a:t>и других мероприятий по </a:t>
            </a:r>
          </a:p>
          <a:p>
            <a:r>
              <a:rPr lang="ru-RU" sz="2400" i="1" dirty="0">
                <a:latin typeface="Albany"/>
              </a:rPr>
              <a:t>современным методикам </a:t>
            </a:r>
          </a:p>
          <a:p>
            <a:r>
              <a:rPr lang="ru-RU" sz="2400" i="1" dirty="0">
                <a:latin typeface="Albany"/>
              </a:rPr>
              <a:t>обучения </a:t>
            </a:r>
          </a:p>
          <a:p>
            <a:r>
              <a:rPr lang="ru-RU" sz="2400" i="1" dirty="0">
                <a:latin typeface="Albany"/>
              </a:rPr>
              <a:t>предпринимательству.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5E2A2-9E79-4061-9EF8-2CC822AA6DA3}"/>
              </a:ext>
            </a:extLst>
          </p:cNvPr>
          <p:cNvSpPr txBox="1"/>
          <p:nvPr/>
        </p:nvSpPr>
        <p:spPr>
          <a:xfrm>
            <a:off x="3293427" y="728901"/>
            <a:ext cx="34937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000" b="1" i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any"/>
              </a:rPr>
              <a:t>Функции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D62B37-A073-406B-8719-56BF6595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981006"/>
            <a:ext cx="4571999" cy="32644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50000"/>
              </a:schemeClr>
            </a:solidFill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9073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ru-RU" sz="6000" i="1" u="sng" dirty="0">
                <a:effectLst>
                  <a:outerShdw dist="17962" dir="2700000">
                    <a:srgbClr val="000000"/>
                  </a:outerShdw>
                </a:effectLst>
              </a:rPr>
              <a:t>Задачи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7331" y="2062157"/>
            <a:ext cx="9493909" cy="3435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R="0" lvl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i="1" u="none" strike="noStrike" kern="1200" cap="none" spc="0" baseline="0" dirty="0">
                <a:solidFill>
                  <a:srgbClr val="000000"/>
                </a:solidFill>
                <a:uFillTx/>
                <a:latin typeface="Albany"/>
                <a:ea typeface="Microsoft YaHei" pitchFamily="2"/>
                <a:cs typeface="Lucida Sans" pitchFamily="2"/>
              </a:rPr>
              <a:t>1) Поддержка и обеспечение </a:t>
            </a:r>
          </a:p>
          <a:p>
            <a:pPr marR="0" lvl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i="1" u="none" strike="noStrike" kern="1200" cap="none" spc="0" baseline="0" dirty="0">
                <a:solidFill>
                  <a:srgbClr val="000000"/>
                </a:solidFill>
                <a:uFillTx/>
                <a:latin typeface="Albany"/>
                <a:ea typeface="Microsoft YaHei" pitchFamily="2"/>
                <a:cs typeface="Lucida Sans" pitchFamily="2"/>
              </a:rPr>
              <a:t>выживаемости вновь </a:t>
            </a:r>
          </a:p>
          <a:p>
            <a:pPr marR="0" lvl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i="1" u="none" strike="noStrike" kern="1200" cap="none" spc="0" baseline="0" dirty="0">
                <a:solidFill>
                  <a:srgbClr val="000000"/>
                </a:solidFill>
                <a:uFillTx/>
                <a:latin typeface="Albany"/>
                <a:ea typeface="Microsoft YaHei" pitchFamily="2"/>
                <a:cs typeface="Lucida Sans" pitchFamily="2"/>
              </a:rPr>
              <a:t>создаваемых и находящихся </a:t>
            </a:r>
          </a:p>
          <a:p>
            <a:pPr marR="0" lvl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i="1" u="none" strike="noStrike" kern="1200" cap="none" spc="0" baseline="0" dirty="0">
                <a:solidFill>
                  <a:srgbClr val="000000"/>
                </a:solidFill>
                <a:uFillTx/>
                <a:latin typeface="Albany"/>
                <a:ea typeface="Microsoft YaHei" pitchFamily="2"/>
                <a:cs typeface="Lucida Sans" pitchFamily="2"/>
              </a:rPr>
              <a:t>на ранней стадии развития </a:t>
            </a:r>
          </a:p>
          <a:p>
            <a:pPr marR="0" lvl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i="1" u="none" strike="noStrike" kern="1200" cap="none" spc="0" baseline="0" dirty="0">
                <a:solidFill>
                  <a:srgbClr val="000000"/>
                </a:solidFill>
                <a:uFillTx/>
                <a:latin typeface="Albany"/>
                <a:ea typeface="Microsoft YaHei" pitchFamily="2"/>
                <a:cs typeface="Lucida Sans" pitchFamily="2"/>
              </a:rPr>
              <a:t>малых предприятий путем </a:t>
            </a:r>
          </a:p>
          <a:p>
            <a:pPr marR="0" lvl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i="1" u="none" strike="noStrike" kern="1200" cap="none" spc="0" baseline="0" dirty="0">
                <a:solidFill>
                  <a:srgbClr val="000000"/>
                </a:solidFill>
                <a:uFillTx/>
                <a:latin typeface="Albany"/>
                <a:ea typeface="Microsoft YaHei" pitchFamily="2"/>
                <a:cs typeface="Lucida Sans" pitchFamily="2"/>
              </a:rPr>
              <a:t>предоставления на </a:t>
            </a:r>
            <a:endParaRPr lang="ru-RU" sz="2200" i="1" dirty="0">
              <a:solidFill>
                <a:srgbClr val="000000"/>
              </a:solidFill>
              <a:latin typeface="Albany"/>
              <a:ea typeface="Microsoft YaHei" pitchFamily="2"/>
              <a:cs typeface="Lucida Sans" pitchFamily="2"/>
            </a:endParaRPr>
          </a:p>
          <a:p>
            <a:pPr marR="0" lvl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i="1" u="none" strike="noStrike" kern="1200" cap="none" spc="0" baseline="0" dirty="0">
                <a:solidFill>
                  <a:srgbClr val="000000"/>
                </a:solidFill>
                <a:uFillTx/>
                <a:latin typeface="Albany"/>
                <a:ea typeface="Microsoft YaHei" pitchFamily="2"/>
                <a:cs typeface="Lucida Sans" pitchFamily="2"/>
              </a:rPr>
              <a:t>льготных условиях нежилых </a:t>
            </a:r>
          </a:p>
          <a:p>
            <a:pPr marR="0" lvl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i="1" u="none" strike="noStrike" kern="1200" cap="none" spc="0" baseline="0" dirty="0">
                <a:solidFill>
                  <a:srgbClr val="000000"/>
                </a:solidFill>
                <a:uFillTx/>
                <a:latin typeface="Albany"/>
                <a:ea typeface="Microsoft YaHei" pitchFamily="2"/>
                <a:cs typeface="Lucida Sans" pitchFamily="2"/>
              </a:rPr>
              <a:t>помещений, а также путем </a:t>
            </a:r>
          </a:p>
          <a:p>
            <a:pPr marR="0" lvl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i="1" u="none" strike="noStrike" kern="1200" cap="none" spc="0" baseline="0" dirty="0">
                <a:solidFill>
                  <a:srgbClr val="000000"/>
                </a:solidFill>
                <a:uFillTx/>
                <a:latin typeface="Albany"/>
                <a:ea typeface="Microsoft YaHei" pitchFamily="2"/>
                <a:cs typeface="Lucida Sans" pitchFamily="2"/>
              </a:rPr>
              <a:t>оказания комплекса </a:t>
            </a:r>
            <a:endParaRPr lang="ru-RU" sz="2200" i="1" dirty="0">
              <a:solidFill>
                <a:srgbClr val="000000"/>
              </a:solidFill>
              <a:latin typeface="Albany"/>
              <a:ea typeface="Microsoft YaHei" pitchFamily="2"/>
              <a:cs typeface="Lucida Sans" pitchFamily="2"/>
            </a:endParaRPr>
          </a:p>
          <a:p>
            <a:pPr marR="0" lvl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i="1" u="none" strike="noStrike" kern="1200" cap="none" spc="0" baseline="0" dirty="0">
                <a:solidFill>
                  <a:srgbClr val="000000"/>
                </a:solidFill>
                <a:uFillTx/>
                <a:latin typeface="Albany"/>
                <a:ea typeface="Microsoft YaHei" pitchFamily="2"/>
                <a:cs typeface="Lucida Sans" pitchFamily="2"/>
              </a:rPr>
              <a:t>сопутствующих бизнес-услуг </a:t>
            </a:r>
            <a:endParaRPr lang="ru-RU" sz="2200" i="1" dirty="0">
              <a:solidFill>
                <a:srgbClr val="000000"/>
              </a:solidFill>
              <a:latin typeface="Albany"/>
              <a:ea typeface="Microsoft YaHei" pitchFamily="2"/>
              <a:cs typeface="Lucida Sans" pitchFamily="2"/>
            </a:endParaRPr>
          </a:p>
          <a:p>
            <a:pPr marR="0" lvl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i="1" u="none" strike="noStrike" kern="1200" cap="none" spc="0" baseline="0" dirty="0">
                <a:solidFill>
                  <a:srgbClr val="000000"/>
                </a:solidFill>
                <a:uFillTx/>
                <a:latin typeface="Albany"/>
                <a:ea typeface="Microsoft YaHei" pitchFamily="2"/>
                <a:cs typeface="Lucida Sans" pitchFamily="2"/>
              </a:rPr>
              <a:t>коллективного пользования, услуг по приему посетителей и </a:t>
            </a:r>
          </a:p>
          <a:p>
            <a:pPr marR="0" lvl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i="1" u="none" strike="noStrike" kern="1200" cap="none" spc="0" baseline="0" dirty="0">
                <a:solidFill>
                  <a:srgbClr val="000000"/>
                </a:solidFill>
                <a:uFillTx/>
                <a:latin typeface="Albany"/>
                <a:ea typeface="Microsoft YaHei" pitchFamily="2"/>
                <a:cs typeface="Lucida Sans" pitchFamily="2"/>
              </a:rPr>
              <a:t>консультационных услуг по ведению бизнеса.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i="1" u="none" strike="noStrike" kern="1200" cap="none" spc="0" baseline="0" dirty="0">
                <a:solidFill>
                  <a:srgbClr val="000000"/>
                </a:solidFill>
                <a:uFillTx/>
                <a:latin typeface="Albany"/>
                <a:ea typeface="Microsoft YaHei" pitchFamily="2"/>
                <a:cs typeface="Lucida Sans" pitchFamily="2"/>
              </a:rPr>
              <a:t>2) Создание новых рабочих мест.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i="1" u="none" strike="noStrike" kern="1200" cap="none" spc="0" baseline="0" dirty="0">
                <a:solidFill>
                  <a:srgbClr val="000000"/>
                </a:solidFill>
                <a:uFillTx/>
                <a:latin typeface="Albany"/>
                <a:ea typeface="Microsoft YaHei" pitchFamily="2"/>
                <a:cs typeface="Lucida Sans" pitchFamily="2"/>
              </a:rPr>
              <a:t>3) Поощрение и обеспечение формирования и роста новых малых 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i="1" u="none" strike="noStrike" kern="1200" cap="none" spc="0" baseline="0" dirty="0">
                <a:solidFill>
                  <a:srgbClr val="000000"/>
                </a:solidFill>
                <a:uFillTx/>
                <a:latin typeface="Albany"/>
                <a:ea typeface="Microsoft YaHei" pitchFamily="2"/>
                <a:cs typeface="Lucida Sans" pitchFamily="2"/>
              </a:rPr>
              <a:t>предприятий, продвигающих новые технологии и </a:t>
            </a:r>
            <a:endParaRPr lang="ru-RU" sz="2200" i="1" dirty="0">
              <a:solidFill>
                <a:srgbClr val="000000"/>
              </a:solidFill>
              <a:latin typeface="Albany"/>
              <a:ea typeface="Microsoft YaHei" pitchFamily="2"/>
              <a:cs typeface="Lucida Sans" pitchFamily="2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i="1" u="none" strike="noStrike" kern="1200" cap="none" spc="0" baseline="0" dirty="0">
                <a:solidFill>
                  <a:srgbClr val="000000"/>
                </a:solidFill>
                <a:uFillTx/>
                <a:latin typeface="Albany"/>
                <a:ea typeface="Microsoft YaHei" pitchFamily="2"/>
                <a:cs typeface="Lucida Sans" pitchFamily="2"/>
              </a:rPr>
              <a:t>Коммерциализирующих научные знания.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2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37B88F-FF61-4814-8CA9-9AD7037C03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720" y="2127874"/>
            <a:ext cx="5187974" cy="29182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50000"/>
              </a:schemeClr>
            </a:solidFill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F1BE52-AA15-43B9-925A-5F4DE6640EB8}"/>
              </a:ext>
            </a:extLst>
          </p:cNvPr>
          <p:cNvSpPr txBox="1"/>
          <p:nvPr/>
        </p:nvSpPr>
        <p:spPr>
          <a:xfrm>
            <a:off x="345448" y="194906"/>
            <a:ext cx="973517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ru-RU" sz="2600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/>
                <a:ea typeface="Microsoft YaHei" pitchFamily="2"/>
                <a:cs typeface="Lucida Sans" pitchFamily="2"/>
              </a:rPr>
              <a:t>Бизнес-инкубаторы, оказывающие начинающим предпринимателям</a:t>
            </a:r>
            <a:r>
              <a:rPr lang="ru-RU" sz="2600" i="1" u="sng" dirty="0">
                <a:solidFill>
                  <a:srgbClr val="000000"/>
                </a:solidFill>
                <a:latin typeface="Albany"/>
                <a:ea typeface="Microsoft YaHei" pitchFamily="2"/>
                <a:cs typeface="Lucida Sans" pitchFamily="2"/>
              </a:rPr>
              <a:t> </a:t>
            </a:r>
            <a:r>
              <a:rPr kumimoji="0" lang="ru-RU" sz="2600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/>
                <a:ea typeface="Microsoft YaHei" pitchFamily="2"/>
                <a:cs typeface="Lucida Sans" pitchFamily="2"/>
              </a:rPr>
              <a:t>широкий спектр услуг, необходимых на стадии становления собственного предприятия, </a:t>
            </a:r>
            <a:r>
              <a:rPr kumimoji="0" lang="ru-RU" sz="2600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bany"/>
                <a:ea typeface="Microsoft YaHei" pitchFamily="2"/>
                <a:cs typeface="Lucida Sans" pitchFamily="2"/>
              </a:rPr>
              <a:t>создают хорошие исходные предпосылки</a:t>
            </a:r>
            <a:r>
              <a:rPr kumimoji="0" lang="ru-RU" sz="2600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/>
                <a:ea typeface="Microsoft YaHei" pitchFamily="2"/>
                <a:cs typeface="Lucida Sans" pitchFamily="2"/>
              </a:rPr>
              <a:t> для молодых предпринимателей во время трудных первых лет работы. </a:t>
            </a:r>
            <a:r>
              <a:rPr kumimoji="0" lang="ru-RU" sz="2600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bany"/>
                <a:ea typeface="Microsoft YaHei" pitchFamily="2"/>
                <a:cs typeface="Lucida Sans" pitchFamily="2"/>
              </a:rPr>
              <a:t>Они являются одним из ключевых элементов инфраструктуры</a:t>
            </a:r>
            <a:r>
              <a:rPr kumimoji="0" lang="ru-RU" sz="2600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/>
                <a:ea typeface="Microsoft YaHei" pitchFamily="2"/>
                <a:cs typeface="Lucida Sans" pitchFamily="2"/>
              </a:rPr>
              <a:t> поддержки малого бизнеса.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CD2082-5F27-4712-AA6B-D606B76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96" y="3426420"/>
            <a:ext cx="9159430" cy="38164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50000"/>
              </a:schemeClr>
            </a:solidFill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1199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36156" y="0"/>
            <a:ext cx="8608317" cy="1704597"/>
          </a:xfrm>
        </p:spPr>
        <p:txBody>
          <a:bodyPr/>
          <a:lstStyle/>
          <a:p>
            <a:pPr lvl="0"/>
            <a:r>
              <a:rPr lang="ru-RU" sz="6000" i="1" u="sng" dirty="0">
                <a:effectLst>
                  <a:outerShdw dist="17962" dir="2700000">
                    <a:srgbClr val="000000"/>
                  </a:outerShdw>
                </a:effectLst>
              </a:rPr>
              <a:t>История возникновения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464855" y="1910044"/>
            <a:ext cx="9615770" cy="5922715"/>
          </a:xfrm>
        </p:spPr>
        <p:txBody>
          <a:bodyPr/>
          <a:lstStyle/>
          <a:p>
            <a:pPr lvl="0"/>
            <a:r>
              <a:rPr lang="ru-RU" dirty="0"/>
              <a:t>Первые бизнес-инкубаторы появились в 50 годы в Великобритании. В 1985 году в мире действовало около 70 бизнес-инкубаторов, в 1992 их насчитывалось 470, в 1995 году их было 1100, объединенных в Национальную ассоциацию инкубаторов бизнеса. </a:t>
            </a:r>
          </a:p>
          <a:p>
            <a:pPr lvl="0"/>
            <a:r>
              <a:rPr lang="ru-RU" dirty="0"/>
              <a:t>Из них 525 в США и 75 в </a:t>
            </a:r>
          </a:p>
          <a:p>
            <a:pPr lvl="0"/>
            <a:r>
              <a:rPr lang="ru-RU" dirty="0"/>
              <a:t>Китае. За 20 последних </a:t>
            </a:r>
          </a:p>
          <a:p>
            <a:pPr lvl="0"/>
            <a:r>
              <a:rPr lang="ru-RU" dirty="0"/>
              <a:t>лет получили активное </a:t>
            </a:r>
          </a:p>
          <a:p>
            <a:pPr lvl="0"/>
            <a:r>
              <a:rPr lang="ru-RU" dirty="0"/>
              <a:t>развитие больше тысячи </a:t>
            </a:r>
          </a:p>
          <a:p>
            <a:pPr lvl="0"/>
            <a:r>
              <a:rPr lang="ru-RU" dirty="0"/>
              <a:t>бизнес-инкубаторов: </a:t>
            </a:r>
          </a:p>
          <a:p>
            <a:pPr lvl="0"/>
            <a:r>
              <a:rPr lang="ru-RU" dirty="0"/>
              <a:t>в 90-е годы малый </a:t>
            </a:r>
          </a:p>
          <a:p>
            <a:pPr lvl="0"/>
            <a:r>
              <a:rPr lang="ru-RU" dirty="0"/>
              <a:t>бизнес обеспечил </a:t>
            </a:r>
          </a:p>
          <a:p>
            <a:pPr lvl="0"/>
            <a:r>
              <a:rPr lang="ru-RU" dirty="0"/>
              <a:t>около 80% новых </a:t>
            </a:r>
          </a:p>
          <a:p>
            <a:pPr lvl="0"/>
            <a:r>
              <a:rPr lang="ru-RU" dirty="0"/>
              <a:t>рабочих мест в Европе </a:t>
            </a:r>
          </a:p>
          <a:p>
            <a:pPr lvl="0"/>
            <a:r>
              <a:rPr lang="ru-RU" dirty="0"/>
              <a:t>И США.</a:t>
            </a:r>
          </a:p>
          <a:p>
            <a:pPr lvl="0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F325CB-6854-4167-A49A-C9D2737C2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20" y="3510200"/>
            <a:ext cx="5582139" cy="37199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50000"/>
              </a:schemeClr>
            </a:solidFill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13208F-F1AE-4B1E-BC25-ADD35DF076D9}"/>
              </a:ext>
            </a:extLst>
          </p:cNvPr>
          <p:cNvSpPr txBox="1"/>
          <p:nvPr/>
        </p:nvSpPr>
        <p:spPr>
          <a:xfrm>
            <a:off x="529271" y="2028187"/>
            <a:ext cx="9688513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 pitchFamily="34"/>
                <a:cs typeface="Tahoma" pitchFamily="2"/>
              </a:rPr>
              <a:t>Можно назвать 3 причины, способствующие быстрому распространению в США: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 pitchFamily="34"/>
                <a:cs typeface="Tahoma" pitchFamily="2"/>
              </a:rPr>
              <a:t>1) </a:t>
            </a:r>
            <a:r>
              <a:rPr kumimoji="0" lang="ru-RU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 pitchFamily="34"/>
                <a:cs typeface="Tahoma" pitchFamily="2"/>
              </a:rPr>
              <a:t>Проблема возрождения приходящих в упадок городских центров и отдельных регионов.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 pitchFamily="34"/>
                <a:cs typeface="Tahoma" pitchFamily="2"/>
              </a:rPr>
              <a:t>Бизнес-инкубаторы, создаваемые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 pitchFamily="34"/>
                <a:cs typeface="Tahoma" pitchFamily="2"/>
              </a:rPr>
              <a:t>в рамках этой схемы, открывались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 pitchFamily="34"/>
                <a:cs typeface="Tahoma" pitchFamily="2"/>
              </a:rPr>
              <a:t>на свободных площадях заводов и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 pitchFamily="34"/>
                <a:cs typeface="Tahoma" pitchFamily="2"/>
              </a:rPr>
              <a:t>фабрик, на месте</a:t>
            </a:r>
            <a:r>
              <a:rPr lang="ru-RU" sz="2000" i="1" kern="0" dirty="0">
                <a:solidFill>
                  <a:srgbClr val="000000"/>
                </a:solidFill>
                <a:latin typeface="Albany" pitchFamily="34"/>
                <a:cs typeface="Tahoma" pitchFamily="2"/>
              </a:rPr>
              <a:t> </a:t>
            </a:r>
            <a:r>
              <a:rPr kumimoji="0" lang="ru-RU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 pitchFamily="34"/>
                <a:cs typeface="Tahoma" pitchFamily="2"/>
              </a:rPr>
              <a:t>бывших складов,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 pitchFamily="34"/>
                <a:cs typeface="Tahoma" pitchFamily="2"/>
              </a:rPr>
              <a:t>школ, в восстановленных зданиях,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 pitchFamily="34"/>
                <a:cs typeface="Tahoma" pitchFamily="2"/>
              </a:rPr>
              <a:t>в общем, в любых помещениях,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 pitchFamily="34"/>
                <a:cs typeface="Tahoma" pitchFamily="2"/>
              </a:rPr>
              <a:t>которые можно было приспособить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 pitchFamily="34"/>
                <a:cs typeface="Tahoma" pitchFamily="2"/>
              </a:rPr>
              <a:t>для формирования и выхаживания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 pitchFamily="34"/>
                <a:cs typeface="Tahoma" pitchFamily="2"/>
              </a:rPr>
              <a:t>малого бизнеса. Эти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 pitchFamily="34"/>
                <a:cs typeface="Tahoma" pitchFamily="2"/>
              </a:rPr>
              <a:t>бизнес-инкубаторы выполняли в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 pitchFamily="34"/>
                <a:cs typeface="Tahoma" pitchFamily="2"/>
              </a:rPr>
              <a:t>основном, функцию создания новых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 pitchFamily="34"/>
                <a:cs typeface="Tahoma" pitchFamily="2"/>
              </a:rPr>
              <a:t>рабочих мест и связаны, в основном, с нетехнологичным бизнесом</a:t>
            </a:r>
            <a:r>
              <a:rPr kumimoji="0" lang="ru-RU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 pitchFamily="34"/>
                <a:cs typeface="Tahoma" pitchFamily="2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474DA-A420-4EFC-804E-E76536FDC597}"/>
              </a:ext>
            </a:extLst>
          </p:cNvPr>
          <p:cNvSpPr txBox="1"/>
          <p:nvPr/>
        </p:nvSpPr>
        <p:spPr>
          <a:xfrm>
            <a:off x="392113" y="171095"/>
            <a:ext cx="96885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b="1" i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any"/>
              </a:rPr>
              <a:t>Причины, способствующие быстрому распространению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F5323C-9700-4DCA-8A77-E5ED77913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583" y="3459480"/>
            <a:ext cx="4633848" cy="28101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50000"/>
              </a:schemeClr>
            </a:solidFill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8260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422" y="1870481"/>
            <a:ext cx="9582832" cy="518832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2) </a:t>
            </a:r>
            <a:r>
              <a:rPr lang="ru-RU" sz="24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Поощрение инновационной деятельности и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предпринимательской активности в университетах.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i="1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Бизнес-инкубаторы, появление которых было вызвано этой причиной,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i="1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выполняли функцию поддержки наукоемкого предпринимательства.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3) </a:t>
            </a:r>
            <a:r>
              <a:rPr lang="ru-RU" sz="24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Инициативы по открытию инкубаторов, предпринятые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для создания привлекательных условий частным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инвесторам – «бизнес-ангелам»</a:t>
            </a:r>
            <a:r>
              <a:rPr lang="ru-RU" sz="22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i="1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Удобство инкубаторной схемы для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i="1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венчурных капиталистов в том,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i="1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что они таким образом могут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i="1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контролировать по ряду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i="1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параметров своих клиентов,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i="1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одновременно создавая им условия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i="1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для работы. Эти инкубаторы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i="1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оказывают поддержку как фирмам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i="1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высоких технологий, так и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0" i="1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Lucida Sans" pitchFamily="2"/>
              </a:rPr>
              <a:t>нетехнологическому предпринимательству.</a:t>
            </a:r>
          </a:p>
        </p:txBody>
      </p:sp>
      <p:sp>
        <p:nvSpPr>
          <p:cNvPr id="3" name="TextBox 2"/>
          <p:cNvSpPr txBox="1"/>
          <p:nvPr/>
        </p:nvSpPr>
        <p:spPr>
          <a:xfrm rot="6016">
            <a:off x="499602" y="234930"/>
            <a:ext cx="9579216" cy="20736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000" b="1" i="1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4800" b="1" i="1" u="sng" strike="noStrike" kern="1200" cap="none" spc="0" baseline="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lbany" pitchFamily="34"/>
                <a:ea typeface="Lucida Sans Unicode" pitchFamily="2"/>
                <a:cs typeface="Tahoma" pitchFamily="2"/>
              </a:rPr>
              <a:t>Причины, способствующие быстрому распространению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4B81B6-061B-460F-AD36-9F05C555C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440" y="4219925"/>
            <a:ext cx="4166443" cy="25693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50000"/>
              </a:schemeClr>
            </a:solidFill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Обычный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coo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927</Words>
  <Application>Microsoft Office PowerPoint</Application>
  <PresentationFormat>Произвольный</PresentationFormat>
  <Paragraphs>168</Paragraphs>
  <Slides>14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Albany</vt:lpstr>
      <vt:lpstr>Arial</vt:lpstr>
      <vt:lpstr>Calibri</vt:lpstr>
      <vt:lpstr>DejaVu Sans Condensed</vt:lpstr>
      <vt:lpstr>Thorndale</vt:lpstr>
      <vt:lpstr>Times New Roman</vt:lpstr>
      <vt:lpstr>Обычный</vt:lpstr>
      <vt:lpstr>lyt cool</vt:lpstr>
      <vt:lpstr>БИЗНЕС ИНКУБАТОРА</vt:lpstr>
      <vt:lpstr>Определение</vt:lpstr>
      <vt:lpstr>Функции</vt:lpstr>
      <vt:lpstr>Презентация PowerPoint</vt:lpstr>
      <vt:lpstr>Задачи</vt:lpstr>
      <vt:lpstr>Презентация PowerPoint</vt:lpstr>
      <vt:lpstr>История возникновения</vt:lpstr>
      <vt:lpstr>Презентация PowerPoint</vt:lpstr>
      <vt:lpstr>Презентация PowerPoint</vt:lpstr>
      <vt:lpstr>Китай</vt:lpstr>
      <vt:lpstr>Швеция</vt:lpstr>
      <vt:lpstr>Италия</vt:lpstr>
      <vt:lpstr>Германия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БИЗНЕС ИНКУБАТОРА</dc:title>
  <dc:creator>Алксандра Абрамова</dc:creator>
  <cp:lastModifiedBy>Александра Абрамова</cp:lastModifiedBy>
  <cp:revision>10</cp:revision>
  <dcterms:created xsi:type="dcterms:W3CDTF">2021-12-23T16:51:40Z</dcterms:created>
  <dcterms:modified xsi:type="dcterms:W3CDTF">2022-01-14T19:37:09Z</dcterms:modified>
</cp:coreProperties>
</file>