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8" r:id="rId1"/>
  </p:sldMasterIdLst>
  <p:sldIdLst>
    <p:sldId id="256" r:id="rId2"/>
    <p:sldId id="265" r:id="rId3"/>
    <p:sldId id="263" r:id="rId4"/>
    <p:sldId id="267" r:id="rId5"/>
    <p:sldId id="266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Алсу Хайретдинова" initials="АХ" lastIdx="2" clrIdx="0">
    <p:extLst>
      <p:ext uri="{19B8F6BF-5375-455C-9EA6-DF929625EA0E}">
        <p15:presenceInfo xmlns:p15="http://schemas.microsoft.com/office/powerpoint/2012/main" userId="051f6bfed11d113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59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6" y="-4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D4F93-2B51-497A-A491-76B3E7239179}" type="datetimeFigureOut">
              <a:rPr lang="ru-RU" smtClean="0"/>
              <a:t>20.03.2021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0736E-5704-435D-897B-6617F71C1FA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02851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dirty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D4F93-2B51-497A-A491-76B3E7239179}" type="datetimeFigureOut">
              <a:rPr lang="ru-RU" smtClean="0"/>
              <a:t>20.03.2021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0736E-5704-435D-897B-6617F71C1FA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56843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D4F93-2B51-497A-A491-76B3E7239179}" type="datetimeFigureOut">
              <a:rPr lang="ru-RU" smtClean="0"/>
              <a:t>20.03.2021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0736E-5704-435D-897B-6617F71C1FA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51375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D4F93-2B51-497A-A491-76B3E7239179}" type="datetimeFigureOut">
              <a:rPr lang="ru-RU" smtClean="0"/>
              <a:t>20.03.2021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0736E-5704-435D-897B-6617F71C1FA8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332670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D4F93-2B51-497A-A491-76B3E7239179}" type="datetimeFigureOut">
              <a:rPr lang="ru-RU" smtClean="0"/>
              <a:t>20.03.2021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0736E-5704-435D-897B-6617F71C1FA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615093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D4F93-2B51-497A-A491-76B3E7239179}" type="datetimeFigureOut">
              <a:rPr lang="ru-RU" smtClean="0"/>
              <a:t>20.03.2021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0736E-5704-435D-897B-6617F71C1FA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282640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dirty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dirty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dirty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D4F93-2B51-497A-A491-76B3E7239179}" type="datetimeFigureOut">
              <a:rPr lang="ru-RU" smtClean="0"/>
              <a:t>20.03.2021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0736E-5704-435D-897B-6617F71C1FA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398620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D4F93-2B51-497A-A491-76B3E7239179}" type="datetimeFigureOut">
              <a:rPr lang="ru-RU" smtClean="0"/>
              <a:t>20.03.2021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0736E-5704-435D-897B-6617F71C1FA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889252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D4F93-2B51-497A-A491-76B3E7239179}" type="datetimeFigureOut">
              <a:rPr lang="ru-RU" smtClean="0"/>
              <a:t>20.03.2021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0736E-5704-435D-897B-6617F71C1FA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592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D4F93-2B51-497A-A491-76B3E7239179}" type="datetimeFigureOut">
              <a:rPr lang="ru-RU" smtClean="0"/>
              <a:t>20.03.2021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0736E-5704-435D-897B-6617F71C1FA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19022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D4F93-2B51-497A-A491-76B3E7239179}" type="datetimeFigureOut">
              <a:rPr lang="ru-RU" smtClean="0"/>
              <a:t>20.03.2021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0736E-5704-435D-897B-6617F71C1FA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89858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D4F93-2B51-497A-A491-76B3E7239179}" type="datetimeFigureOut">
              <a:rPr lang="ru-RU" smtClean="0"/>
              <a:t>20.03.2021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0736E-5704-435D-897B-6617F71C1FA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56691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D4F93-2B51-497A-A491-76B3E7239179}" type="datetimeFigureOut">
              <a:rPr lang="ru-RU" smtClean="0"/>
              <a:t>20.03.2021</a:t>
            </a:fld>
            <a:endParaRPr lang="ru-R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0736E-5704-435D-897B-6617F71C1FA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58401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D4F93-2B51-497A-A491-76B3E7239179}" type="datetimeFigureOut">
              <a:rPr lang="ru-RU" smtClean="0"/>
              <a:t>20.03.2021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0736E-5704-435D-897B-6617F71C1FA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25357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D4F93-2B51-497A-A491-76B3E7239179}" type="datetimeFigureOut">
              <a:rPr lang="ru-RU" smtClean="0"/>
              <a:t>20.03.2021</a:t>
            </a:fld>
            <a:endParaRPr lang="ru-R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0736E-5704-435D-897B-6617F71C1FA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47252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D4F93-2B51-497A-A491-76B3E7239179}" type="datetimeFigureOut">
              <a:rPr lang="ru-RU" smtClean="0"/>
              <a:t>20.03.2021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0736E-5704-435D-897B-6617F71C1FA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5919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dirty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D4F93-2B51-497A-A491-76B3E7239179}" type="datetimeFigureOut">
              <a:rPr lang="ru-RU" smtClean="0"/>
              <a:t>20.03.2021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0736E-5704-435D-897B-6617F71C1FA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06633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6D4F93-2B51-497A-A491-76B3E7239179}" type="datetimeFigureOut">
              <a:rPr lang="ru-RU" smtClean="0"/>
              <a:t>20.03.2021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A0736E-5704-435D-897B-6617F71C1FA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059075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9" r:id="rId1"/>
    <p:sldLayoutId id="2147483860" r:id="rId2"/>
    <p:sldLayoutId id="2147483861" r:id="rId3"/>
    <p:sldLayoutId id="2147483862" r:id="rId4"/>
    <p:sldLayoutId id="2147483863" r:id="rId5"/>
    <p:sldLayoutId id="2147483864" r:id="rId6"/>
    <p:sldLayoutId id="2147483865" r:id="rId7"/>
    <p:sldLayoutId id="2147483866" r:id="rId8"/>
    <p:sldLayoutId id="2147483867" r:id="rId9"/>
    <p:sldLayoutId id="2147483868" r:id="rId10"/>
    <p:sldLayoutId id="2147483869" r:id="rId11"/>
    <p:sldLayoutId id="2147483870" r:id="rId12"/>
    <p:sldLayoutId id="2147483871" r:id="rId13"/>
    <p:sldLayoutId id="2147483872" r:id="rId14"/>
    <p:sldLayoutId id="2147483873" r:id="rId15"/>
    <p:sldLayoutId id="2147483874" r:id="rId16"/>
    <p:sldLayoutId id="214748387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одзаголовок 2">
            <a:extLst>
              <a:ext uri="{FF2B5EF4-FFF2-40B4-BE49-F238E27FC236}">
                <a16:creationId xmlns:a16="http://schemas.microsoft.com/office/drawing/2014/main" id="{184C1567-6CD3-4059-8F4F-F3FECEAF8F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1655762"/>
          </a:xfrm>
        </p:spPr>
        <p:txBody>
          <a:bodyPr>
            <a:noAutofit/>
          </a:bodyPr>
          <a:lstStyle/>
          <a:p>
            <a:r>
              <a:rPr lang="ru-RU" sz="7200" b="1" dirty="0"/>
              <a:t>Заболевания, вызванные неправильным питанием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74C46BF-90AC-4913-B13D-1BB1237FEB9D}"/>
              </a:ext>
            </a:extLst>
          </p:cNvPr>
          <p:cNvSpPr txBox="1"/>
          <p:nvPr/>
        </p:nvSpPr>
        <p:spPr>
          <a:xfrm>
            <a:off x="9409044" y="5226784"/>
            <a:ext cx="278295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i="1" u="sng" dirty="0"/>
              <a:t>Презентацию выполняла ученица 8 «К» класса </a:t>
            </a:r>
          </a:p>
          <a:p>
            <a:pPr algn="r"/>
            <a:r>
              <a:rPr lang="ru-RU" sz="2000" i="1" u="sng" dirty="0"/>
              <a:t>Абрамова Александра Анатольевна 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E96A0C89-20C9-4C27-A02E-E4FB56BE3F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1531" y="2771454"/>
            <a:ext cx="3776870" cy="2517913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069BAA40-F076-4F3C-948F-A3E3D91709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436" y="2771454"/>
            <a:ext cx="5355536" cy="3570357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5826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138FC2C-F9A5-4CDD-9BD1-F59878927814}"/>
              </a:ext>
            </a:extLst>
          </p:cNvPr>
          <p:cNvSpPr txBox="1"/>
          <p:nvPr/>
        </p:nvSpPr>
        <p:spPr>
          <a:xfrm>
            <a:off x="0" y="0"/>
            <a:ext cx="1219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1) Неправильное питание – это «недостаточное питание», к нему относится задержка роста, потеря веса, дефицит массы тела и отсутствие или недостаток питательных микроэлементов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DB5444-4539-4933-B588-A7A4B54BEC92}"/>
              </a:ext>
            </a:extLst>
          </p:cNvPr>
          <p:cNvSpPr txBox="1"/>
          <p:nvPr/>
        </p:nvSpPr>
        <p:spPr>
          <a:xfrm>
            <a:off x="0" y="1200329"/>
            <a:ext cx="1219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2) Неправильное питание – это избыточный вес, ожирение, неинфекционные заболевания, связанные с рационом питания ( сердечно-сосудистые заболевания, инсульт, диабет и даже рак)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6C609E-5B19-4268-B0E1-7E106E80FA6E}"/>
              </a:ext>
            </a:extLst>
          </p:cNvPr>
          <p:cNvSpPr txBox="1"/>
          <p:nvPr/>
        </p:nvSpPr>
        <p:spPr>
          <a:xfrm>
            <a:off x="1" y="2444115"/>
            <a:ext cx="6096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/>
              <a:t>Симптомы неправильного </a:t>
            </a:r>
          </a:p>
          <a:p>
            <a:r>
              <a:rPr lang="ru-RU" sz="3600" b="1" dirty="0"/>
              <a:t>питания 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F39150-56A7-477F-8043-1C7E42FE5636}"/>
              </a:ext>
            </a:extLst>
          </p:cNvPr>
          <p:cNvSpPr txBox="1"/>
          <p:nvPr/>
        </p:nvSpPr>
        <p:spPr>
          <a:xfrm>
            <a:off x="0" y="3687901"/>
            <a:ext cx="8574157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1) Ухудшение состояния кожи (жирность, акне, сыпь и т.д.)</a:t>
            </a:r>
          </a:p>
          <a:p>
            <a:r>
              <a:rPr lang="ru-RU" sz="2000" dirty="0"/>
              <a:t>2) Частные головные боли </a:t>
            </a:r>
          </a:p>
          <a:p>
            <a:r>
              <a:rPr lang="ru-RU" sz="2000" dirty="0"/>
              <a:t>3) Недостаток энергии, слабость, вялость</a:t>
            </a:r>
          </a:p>
          <a:p>
            <a:r>
              <a:rPr lang="ru-RU" sz="2000" dirty="0"/>
              <a:t>4) Апатия, депрессивность</a:t>
            </a:r>
          </a:p>
          <a:p>
            <a:r>
              <a:rPr lang="ru-RU" sz="2000" dirty="0"/>
              <a:t>5) Раздражительность, резкие перепады настроения, агрессия</a:t>
            </a:r>
          </a:p>
          <a:p>
            <a:r>
              <a:rPr lang="ru-RU" sz="2000" dirty="0"/>
              <a:t>6) Лишний вес, ожирение </a:t>
            </a:r>
          </a:p>
          <a:p>
            <a:r>
              <a:rPr lang="ru-RU" sz="2000" dirty="0"/>
              <a:t>7) Слабость мышц или мышечные боли</a:t>
            </a:r>
          </a:p>
          <a:p>
            <a:r>
              <a:rPr lang="ru-RU" sz="2000" dirty="0"/>
              <a:t>8) Ухудшение памяти</a:t>
            </a:r>
          </a:p>
          <a:p>
            <a:r>
              <a:rPr lang="ru-RU" sz="2000" dirty="0"/>
              <a:t>9) Изжога, тошнота</a:t>
            </a:r>
          </a:p>
          <a:p>
            <a:r>
              <a:rPr lang="ru-RU" sz="2000" dirty="0"/>
              <a:t>10) Тяжесть в животе, вздутие, спазмы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F010B67A-0A49-44F9-9577-8BF1CFFD5E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3822" y="4457343"/>
            <a:ext cx="4057179" cy="2190877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9F5BD344-4A3F-477C-A853-FE3088CB76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9325" y="2134535"/>
            <a:ext cx="2295331" cy="153163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63ADB5EC-BE1B-4180-9F5D-D69C31C5A6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9286" y="2117970"/>
            <a:ext cx="2571714" cy="205737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52458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CDCC49E-E133-49E4-BDCF-0ADCCD554246}"/>
              </a:ext>
            </a:extLst>
          </p:cNvPr>
          <p:cNvSpPr txBox="1"/>
          <p:nvPr/>
        </p:nvSpPr>
        <p:spPr>
          <a:xfrm>
            <a:off x="0" y="16858"/>
            <a:ext cx="8083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/>
              <a:t>Причины неправильного питания 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B972AA-9F24-493D-A916-BBCFCEB15989}"/>
              </a:ext>
            </a:extLst>
          </p:cNvPr>
          <p:cNvSpPr txBox="1"/>
          <p:nvPr/>
        </p:nvSpPr>
        <p:spPr>
          <a:xfrm>
            <a:off x="0" y="617025"/>
            <a:ext cx="914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1) Сбитый режим питания</a:t>
            </a:r>
          </a:p>
          <a:p>
            <a:r>
              <a:rPr lang="ru-RU" sz="2000" dirty="0"/>
              <a:t>2) Еда на ходу</a:t>
            </a:r>
          </a:p>
          <a:p>
            <a:r>
              <a:rPr lang="ru-RU" sz="2000" dirty="0"/>
              <a:t>3) Большое количество вредных продуктов в рационе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602F07-1D6F-447C-BB89-41F94EBBBD24}"/>
              </a:ext>
            </a:extLst>
          </p:cNvPr>
          <p:cNvSpPr txBox="1"/>
          <p:nvPr/>
        </p:nvSpPr>
        <p:spPr>
          <a:xfrm>
            <a:off x="0" y="1586524"/>
            <a:ext cx="66260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/>
              <a:t>Список плохих продуктов 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D62441-5344-445C-A8E8-C54685B57787}"/>
              </a:ext>
            </a:extLst>
          </p:cNvPr>
          <p:cNvSpPr txBox="1"/>
          <p:nvPr/>
        </p:nvSpPr>
        <p:spPr>
          <a:xfrm>
            <a:off x="0" y="2232855"/>
            <a:ext cx="8547651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1) Сладкие напитки (можно заменить на чай, кофе без добавок, вода с лимоном и мятой, матчу или цикорий)</a:t>
            </a:r>
          </a:p>
          <a:p>
            <a:r>
              <a:rPr lang="ru-RU" sz="2000" dirty="0">
                <a:solidFill>
                  <a:srgbClr val="FF0000"/>
                </a:solidFill>
              </a:rPr>
              <a:t>Мы увеличиваем количество потребления калорий, не замечая этого!!!</a:t>
            </a:r>
          </a:p>
          <a:p>
            <a:r>
              <a:rPr lang="ru-RU" sz="2000" dirty="0"/>
              <a:t>2) Пицца (можно заменить на домашнюю версию этого блюда)</a:t>
            </a:r>
          </a:p>
          <a:p>
            <a:r>
              <a:rPr lang="ru-RU" sz="2000" dirty="0"/>
              <a:t>3) Фруктовые соки (можно заменить на гранатовый сок или черничный)</a:t>
            </a:r>
          </a:p>
          <a:p>
            <a:r>
              <a:rPr lang="ru-RU" sz="2000" dirty="0">
                <a:solidFill>
                  <a:srgbClr val="FF0000"/>
                </a:solidFill>
              </a:rPr>
              <a:t>В состав сока входит не только витамин С, но и большое количество сахара!!!</a:t>
            </a:r>
          </a:p>
          <a:p>
            <a:r>
              <a:rPr lang="ru-RU" sz="2000" dirty="0"/>
              <a:t>4) Хлопья для завтрака</a:t>
            </a:r>
          </a:p>
          <a:p>
            <a:r>
              <a:rPr lang="ru-RU" sz="2000" dirty="0"/>
              <a:t>5) Чипсы</a:t>
            </a:r>
          </a:p>
          <a:p>
            <a:r>
              <a:rPr lang="ru-RU" sz="2000" dirty="0"/>
              <a:t>6) Пирожные, печенья, тортики</a:t>
            </a:r>
          </a:p>
          <a:p>
            <a:r>
              <a:rPr lang="ru-RU" sz="2000" dirty="0"/>
              <a:t>7) Картофель фри (фастфуд)</a:t>
            </a:r>
          </a:p>
          <a:p>
            <a:r>
              <a:rPr lang="ru-RU" sz="2000" dirty="0"/>
              <a:t>8) Жаренная пища</a:t>
            </a:r>
          </a:p>
          <a:p>
            <a:r>
              <a:rPr lang="ru-RU" sz="2000" dirty="0"/>
              <a:t>9) Мороженое</a:t>
            </a:r>
          </a:p>
          <a:p>
            <a:r>
              <a:rPr lang="ru-RU" sz="2000" dirty="0"/>
              <a:t>10) Шоколадные батончики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881F8EE-1340-4B48-9A00-51E4E26A32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7651" y="3939984"/>
            <a:ext cx="3454861" cy="2300991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C1AFD9C1-6F17-46D7-B18B-6C18290A34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3043" y="187645"/>
            <a:ext cx="3543668" cy="233245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8F0BC2A9-B6B1-49CB-ABA0-1AD3CB02F7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4196" y="4719957"/>
            <a:ext cx="2823608" cy="180185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744250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11DECC2-245C-4922-8B01-EF03A9DE45CF}"/>
              </a:ext>
            </a:extLst>
          </p:cNvPr>
          <p:cNvSpPr txBox="1"/>
          <p:nvPr/>
        </p:nvSpPr>
        <p:spPr>
          <a:xfrm>
            <a:off x="0" y="25360"/>
            <a:ext cx="105354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/>
              <a:t>К каким заболевание приводит неправильное питание 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276451-DCF9-499C-9673-A5D1C3EB342E}"/>
              </a:ext>
            </a:extLst>
          </p:cNvPr>
          <p:cNvSpPr txBox="1"/>
          <p:nvPr/>
        </p:nvSpPr>
        <p:spPr>
          <a:xfrm>
            <a:off x="0" y="1225689"/>
            <a:ext cx="582385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1) Болезни желудочно-кишечного тракта : холецистит, язва, гастрит и т.д.</a:t>
            </a:r>
          </a:p>
          <a:p>
            <a:r>
              <a:rPr lang="ru-RU" sz="2400" dirty="0"/>
              <a:t>2) Заболевания сердца и сосудов : варикозное расширение вен, плохая циркуляция крови, повышенное давление, аритмия, ишемия, тахикардия и т.д.</a:t>
            </a:r>
          </a:p>
          <a:p>
            <a:r>
              <a:rPr lang="ru-RU" sz="2400" dirty="0"/>
              <a:t>3) Заболевания нервной системы : нервозность, депрессия, раздражительность, сниженная продуктивность в работе и физическая активность в целом</a:t>
            </a:r>
          </a:p>
          <a:p>
            <a:r>
              <a:rPr lang="ru-RU" sz="2400" dirty="0"/>
              <a:t>4) Ожирение </a:t>
            </a:r>
          </a:p>
          <a:p>
            <a:r>
              <a:rPr lang="ru-RU" sz="2400" dirty="0"/>
              <a:t>5) Диабет </a:t>
            </a:r>
          </a:p>
          <a:p>
            <a:r>
              <a:rPr lang="ru-RU" sz="2400" dirty="0"/>
              <a:t>6) Рак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8E592FD-A2E3-40A5-9599-C0F31A0338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3856" y="4564467"/>
            <a:ext cx="2398238" cy="1806673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A624F81-D602-44AC-ADBF-753A806247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5527" y="755644"/>
            <a:ext cx="3536260" cy="235865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41475A7B-4C4B-421A-AB74-5D75245874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7373" y="1390196"/>
            <a:ext cx="2350723" cy="2350723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760A77D2-6F89-4C0A-B601-7282C7EF06F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6473" y="3842032"/>
            <a:ext cx="3390485" cy="226032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4697166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8AF83A7-E789-4D2C-987B-E48D35C1EF72}"/>
              </a:ext>
            </a:extLst>
          </p:cNvPr>
          <p:cNvSpPr txBox="1"/>
          <p:nvPr/>
        </p:nvSpPr>
        <p:spPr>
          <a:xfrm>
            <a:off x="934278" y="612844"/>
            <a:ext cx="10323443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i="1" u="sng" dirty="0">
                <a:solidFill>
                  <a:schemeClr val="tx2"/>
                </a:solidFill>
              </a:rPr>
              <a:t>Итог : Человек прогрессирует в своём развитии, тем самым появляется много разных «болячек». Наше питание и психологическое состояние напрямую связано со здоровьем. Если мы вкусно, но неполезно покушаем, то это приведет нас к худшему состоянию, но если мы покушаем полезную еду, то она поможет нам остаться в хорошем состоянии, с хорошим здоровьем на протяжении многих лет!</a:t>
            </a:r>
          </a:p>
        </p:txBody>
      </p:sp>
    </p:spTree>
    <p:extLst>
      <p:ext uri="{BB962C8B-B14F-4D97-AF65-F5344CB8AC3E}">
        <p14:creationId xmlns:p14="http://schemas.microsoft.com/office/powerpoint/2010/main" val="35376104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Серая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Дамаск</Template>
  <TotalTime>124</TotalTime>
  <Words>431</Words>
  <Application>Microsoft Office PowerPoint</Application>
  <PresentationFormat>Широкоэкранный</PresentationFormat>
  <Paragraphs>42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Bookman Old Style</vt:lpstr>
      <vt:lpstr>Rockwell</vt:lpstr>
      <vt:lpstr>Damask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Алсу Хайретдинова</dc:creator>
  <cp:lastModifiedBy>Алсу Хайретдинова</cp:lastModifiedBy>
  <cp:revision>14</cp:revision>
  <dcterms:created xsi:type="dcterms:W3CDTF">2021-03-20T16:41:14Z</dcterms:created>
  <dcterms:modified xsi:type="dcterms:W3CDTF">2021-03-20T18:46:11Z</dcterms:modified>
</cp:coreProperties>
</file>