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E4A77DF-CEC4-4938-A4D0-01175E384306}" type="slidenum">
              <a:t>‹#›</a:t>
            </a:fld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16936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EAFB3E97-5B22-4228-BE1B-08A1F671476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10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E1D2A6D-2DC6-4697-B8F9-88ECB98D6204}" type="slidenum">
              <a:t>1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>
            <a:spAutoFit/>
          </a:bodyPr>
          <a:lstStyle/>
          <a:p>
            <a:endParaRPr lang="ru-RU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A49DF51-5A9C-4DAE-ABD1-78448C72830B}" type="slidenum">
              <a:t>10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/>
          <a:lstStyle/>
          <a:p>
            <a:endParaRPr lang="ru-RU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92741C0-BB70-4C90-A29B-6BB3E141F1FD}" type="slidenum">
              <a:t>11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/>
          <a:lstStyle/>
          <a:p>
            <a:endParaRPr lang="ru-RU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C6F9D3F-8521-4B55-A3F3-EB6FD2148CAA}" type="slidenum">
              <a:t>12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/>
          <a:lstStyle/>
          <a:p>
            <a:endParaRPr lang="ru-RU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620D0BE-294C-448B-B4C4-09ED68DCD51F}" type="slidenum">
              <a:t>13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/>
          <a:lstStyle/>
          <a:p>
            <a:endParaRPr lang="ru-RU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D49B380-2D38-4D94-B394-3C74D23BA718}" type="slidenum">
              <a:t>14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/>
          <a:lstStyle/>
          <a:p>
            <a:endParaRPr lang="ru-RU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9DC29F-2CE5-4AAA-A5E7-B5BA72A2C66D}" type="slidenum">
              <a:t>15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/>
          <a:lstStyle/>
          <a:p>
            <a:endParaRPr lang="ru-RU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E6B85C4-BADB-44C3-A46A-D08BFCDC7D46}" type="slidenum">
              <a:t>2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/>
          <a:lstStyle/>
          <a:p>
            <a:endParaRPr lang="ru-RU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5E0891-960D-45E4-B0CC-5ED4C87D120C}" type="slidenum">
              <a:t>3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/>
          <a:lstStyle/>
          <a:p>
            <a:endParaRPr lang="ru-RU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26CB54F-AFCD-487A-B017-9199984C218A}" type="slidenum">
              <a:t>4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/>
          <a:lstStyle/>
          <a:p>
            <a:endParaRPr lang="ru-RU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E774B31-3A17-4D63-8D1B-0613A57EA922}" type="slidenum">
              <a:t>5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/>
          <a:lstStyle/>
          <a:p>
            <a:endParaRPr lang="ru-RU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01E5E86-D666-4C77-9195-DA0EAAC287CB}" type="slidenum">
              <a:t>6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/>
          <a:lstStyle/>
          <a:p>
            <a:endParaRPr lang="ru-RU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AD04AFD-9C8B-4AE6-9A39-A326CFB087B2}" type="slidenum">
              <a:t>7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/>
          <a:lstStyle/>
          <a:p>
            <a:endParaRPr lang="ru-RU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B8D61AC-FC7D-4537-AD51-6B3D6819567A}" type="slidenum">
              <a:t>8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/>
          <a:lstStyle/>
          <a:p>
            <a:endParaRPr lang="ru-RU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093594-D167-4282-9298-D5B686D9714E}" type="slidenum">
              <a:t>9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240"/>
          </a:xfrm>
        </p:spPr>
        <p:txBody>
          <a:bodyPr/>
          <a:lstStyle/>
          <a:p>
            <a:endParaRPr lang="ru-RU" sz="2400">
              <a:solidFill>
                <a:srgbClr val="000000"/>
              </a:solidFill>
              <a:latin typeface="Thorndale" pitchFamily="18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1E5C4F-8C9F-45A4-9765-1CABFC7F864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602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FC5287-9603-4074-A1A5-58EA864C5F2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527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EC823E-D79C-4B63-ADB4-93D35A4B3CF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17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6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85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6830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325" y="2138363"/>
            <a:ext cx="4132263" cy="4762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2138363"/>
            <a:ext cx="4133850" cy="4762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3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69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007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508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37BFEA-E785-4832-B9B0-AEE0728C373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656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2233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6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725" y="700088"/>
            <a:ext cx="2151063" cy="6200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700088"/>
            <a:ext cx="6303962" cy="62007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E321C0-1FA8-49E3-968F-04E25C4283A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003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C07CA3-1DCD-4C4C-B253-9FE2136E42D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293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772FF5-9A18-458E-8C8D-918C5064DFB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0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34FC18-EC02-42FD-957D-CE05B074AD3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439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84CB7F-C20E-43D6-B623-49C215EB636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805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7C0A2D-8D10-4614-9B83-E995604B537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474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4A9091-52B2-4718-8CC9-90554C64410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04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ru-RU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468503E-99C5-4F40-AD54-54E8FBD87CE2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ru-RU" sz="2400" b="0" i="0" u="none" strike="noStrike" kern="1200">
          <a:ln>
            <a:noFill/>
          </a:ln>
          <a:latin typeface="Arial" pitchFamily="18"/>
          <a:ea typeface="Microsoft YaHei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ru-RU" sz="3200" b="0" i="0" u="none" strike="noStrike" kern="1200">
          <a:ln>
            <a:noFill/>
          </a:ln>
          <a:latin typeface="Arial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740879" y="69948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ru-RU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822600" y="2137680"/>
            <a:ext cx="8418240" cy="476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ru-RU" sz="2400" b="1" i="1" u="none" strike="noStrike">
          <a:ln>
            <a:noFill/>
          </a:ln>
          <a:solidFill>
            <a:srgbClr val="99284C"/>
          </a:solidFill>
          <a:latin typeface="Albany" pitchFamily="34"/>
          <a:cs typeface="Tahoma" pitchFamily="2"/>
        </a:defRPr>
      </a:lvl1pPr>
    </p:titleStyle>
    <p:bodyStyle>
      <a:lvl1pPr marL="0" marR="0" indent="0" algn="l" rtl="0" hangingPunct="0">
        <a:spcBef>
          <a:spcPts val="0"/>
        </a:spcBef>
        <a:spcAft>
          <a:spcPts val="0"/>
        </a:spcAft>
        <a:tabLst/>
        <a:defRPr lang="ru-RU" sz="2400" b="0" i="0" u="none" strike="noStrike">
          <a:ln>
            <a:noFill/>
          </a:ln>
          <a:solidFill>
            <a:srgbClr val="333333"/>
          </a:solidFill>
          <a:latin typeface="Albany" pitchFamily="34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69080"/>
            <a:ext cx="8928000" cy="1097640"/>
          </a:xfrm>
        </p:spPr>
        <p:txBody>
          <a:bodyPr>
            <a:spAutoFit/>
          </a:bodyPr>
          <a:lstStyle/>
          <a:p>
            <a:pPr lvl="0"/>
            <a:r>
              <a:rPr lang="ru-RU" sz="3900" b="0" u="sng">
                <a:solidFill>
                  <a:srgbClr val="C5000B"/>
                </a:solidFill>
                <a:latin typeface="Times New Roman" pitchFamily="18"/>
              </a:rPr>
              <a:t>Презентация по обществознанию</a:t>
            </a:r>
            <a:br>
              <a:rPr lang="ru-RU" sz="3900" b="0" u="sng">
                <a:solidFill>
                  <a:srgbClr val="C5000B"/>
                </a:solidFill>
                <a:latin typeface="Times New Roman" pitchFamily="18"/>
              </a:rPr>
            </a:br>
            <a:r>
              <a:rPr lang="ru-RU" sz="3900" b="0" u="sng">
                <a:solidFill>
                  <a:srgbClr val="C5000B"/>
                </a:solidFill>
                <a:latin typeface="Times New Roman" pitchFamily="18"/>
              </a:rPr>
              <a:t>на тему : «Правоохранительные органы»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80000" y="6263999"/>
            <a:ext cx="6480000" cy="689399"/>
          </a:xfrm>
        </p:spPr>
        <p:txBody>
          <a:bodyPr/>
          <a:lstStyle/>
          <a:p>
            <a:pPr lvl="0"/>
            <a:r>
              <a:rPr lang="ru-RU" b="1">
                <a:solidFill>
                  <a:srgbClr val="C5000B"/>
                </a:solidFill>
                <a:latin typeface="Times New Roman" pitchFamily="18"/>
              </a:rPr>
              <a:t>Выполняла ученица 9 «К» класса школы 1400</a:t>
            </a:r>
          </a:p>
          <a:p>
            <a:pPr lvl="0"/>
            <a:r>
              <a:rPr lang="ru-RU" b="1">
                <a:solidFill>
                  <a:srgbClr val="C5000B"/>
                </a:solidFill>
                <a:latin typeface="Times New Roman" pitchFamily="18"/>
              </a:rPr>
              <a:t>Абрамова Александра Анатольевна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34360" y="1995120"/>
            <a:ext cx="6569640" cy="3836880"/>
          </a:xfrm>
          <a:prstGeom prst="rect">
            <a:avLst/>
          </a:prstGeom>
          <a:noFill/>
          <a:ln w="12600">
            <a:solidFill>
              <a:srgbClr val="000000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590760" y="1169280"/>
            <a:ext cx="8704440" cy="6022800"/>
          </a:xfrm>
        </p:spPr>
        <p:txBody>
          <a:bodyPr/>
          <a:lstStyle/>
          <a:p>
            <a:pPr lvl="0"/>
            <a:r>
              <a:rPr lang="ru-RU" sz="1800" b="1" u="sng">
                <a:solidFill>
                  <a:srgbClr val="C5000B"/>
                </a:solidFill>
                <a:latin typeface="Times New Roman" pitchFamily="18"/>
              </a:rPr>
              <a:t>Министерство внутренних дел РФ</a:t>
            </a:r>
            <a:r>
              <a:rPr lang="ru-RU" sz="1800">
                <a:solidFill>
                  <a:srgbClr val="C5000B"/>
                </a:solidFill>
                <a:latin typeface="Times New Roman" pitchFamily="18"/>
              </a:rPr>
              <a:t> - Федеральный орган исполнительной власти, осуществляемый государственное управление в сфере защиты прав и свобод человека и гражданина, охраны правопорядка, обеспечения общественной безопасности.</a:t>
            </a:r>
          </a:p>
          <a:p>
            <a:pPr lvl="0"/>
            <a:r>
              <a:rPr lang="ru-RU" sz="1800" i="1">
                <a:solidFill>
                  <a:srgbClr val="C5000B"/>
                </a:solidFill>
                <a:latin typeface="Times New Roman" pitchFamily="18"/>
              </a:rPr>
              <a:t>Функции:</a:t>
            </a:r>
          </a:p>
          <a:p>
            <a:pPr lvl="0"/>
            <a:r>
              <a:rPr lang="ru-RU" sz="1800">
                <a:solidFill>
                  <a:srgbClr val="C5000B"/>
                </a:solidFill>
                <a:latin typeface="Times New Roman" pitchFamily="18"/>
              </a:rPr>
              <a:t>1) разработка и принятие в пределах своей компетенции мер по защите прав и свобод человека и гражданина, защите объектов независимо от форм собственности, обеспечению общественного порядка и общественной безопасности</a:t>
            </a:r>
          </a:p>
          <a:p>
            <a:pPr lvl="0"/>
            <a:r>
              <a:rPr lang="ru-RU" sz="1800">
                <a:solidFill>
                  <a:srgbClr val="C5000B"/>
                </a:solidFill>
                <a:latin typeface="Times New Roman" pitchFamily="18"/>
              </a:rPr>
              <a:t>2) организация и осуществление мер</a:t>
            </a:r>
          </a:p>
          <a:p>
            <a:pPr lvl="0"/>
            <a:r>
              <a:rPr lang="ru-RU" sz="1800">
                <a:solidFill>
                  <a:srgbClr val="C5000B"/>
                </a:solidFill>
                <a:latin typeface="Times New Roman" pitchFamily="18"/>
              </a:rPr>
              <a:t>по предупреждению и</a:t>
            </a:r>
          </a:p>
          <a:p>
            <a:pPr lvl="0"/>
            <a:r>
              <a:rPr lang="ru-RU" sz="1800">
                <a:solidFill>
                  <a:srgbClr val="C5000B"/>
                </a:solidFill>
                <a:latin typeface="Times New Roman" pitchFamily="18"/>
              </a:rPr>
              <a:t>пресечению преступлений и</a:t>
            </a:r>
          </a:p>
          <a:p>
            <a:pPr lvl="0"/>
            <a:r>
              <a:rPr lang="ru-RU" sz="1800">
                <a:solidFill>
                  <a:srgbClr val="C5000B"/>
                </a:solidFill>
                <a:latin typeface="Times New Roman" pitchFamily="18"/>
              </a:rPr>
              <a:t>административных правонарушений,</a:t>
            </a:r>
          </a:p>
          <a:p>
            <a:pPr lvl="0"/>
            <a:r>
              <a:rPr lang="ru-RU" sz="1800">
                <a:solidFill>
                  <a:srgbClr val="C5000B"/>
                </a:solidFill>
                <a:latin typeface="Times New Roman" pitchFamily="18"/>
              </a:rPr>
              <a:t>выявлению, раскрытию и</a:t>
            </a:r>
          </a:p>
          <a:p>
            <a:pPr lvl="0"/>
            <a:r>
              <a:rPr lang="ru-RU" sz="1800">
                <a:solidFill>
                  <a:srgbClr val="C5000B"/>
                </a:solidFill>
                <a:latin typeface="Times New Roman" pitchFamily="18"/>
              </a:rPr>
              <a:t>расследованию преступлений</a:t>
            </a:r>
          </a:p>
          <a:p>
            <a:pPr lvl="0"/>
            <a:r>
              <a:rPr lang="ru-RU" sz="1800">
                <a:solidFill>
                  <a:srgbClr val="C5000B"/>
                </a:solidFill>
                <a:latin typeface="Times New Roman" pitchFamily="18"/>
              </a:rPr>
              <a:t>(оперативно-розыскная и</a:t>
            </a:r>
          </a:p>
          <a:p>
            <a:pPr lvl="0"/>
            <a:r>
              <a:rPr lang="ru-RU" sz="1800">
                <a:solidFill>
                  <a:srgbClr val="C5000B"/>
                </a:solidFill>
                <a:latin typeface="Times New Roman" pitchFamily="18"/>
              </a:rPr>
              <a:t>экспертно-криминалистическая</a:t>
            </a:r>
          </a:p>
          <a:p>
            <a:pPr lvl="0"/>
            <a:r>
              <a:rPr lang="ru-RU" sz="1800">
                <a:solidFill>
                  <a:srgbClr val="C5000B"/>
                </a:solidFill>
                <a:latin typeface="Times New Roman" pitchFamily="18"/>
              </a:rPr>
              <a:t>деятельность)</a:t>
            </a:r>
          </a:p>
          <a:p>
            <a:pPr lvl="0"/>
            <a:r>
              <a:rPr lang="ru-RU" sz="1800">
                <a:solidFill>
                  <a:srgbClr val="C5000B"/>
                </a:solidFill>
                <a:latin typeface="Times New Roman" pitchFamily="18"/>
              </a:rPr>
              <a:t>3) обеспечение исполнения уголовных</a:t>
            </a:r>
          </a:p>
          <a:p>
            <a:pPr lvl="0"/>
            <a:r>
              <a:rPr lang="ru-RU" sz="1800">
                <a:solidFill>
                  <a:srgbClr val="C5000B"/>
                </a:solidFill>
                <a:latin typeface="Times New Roman" pitchFamily="18"/>
              </a:rPr>
              <a:t>наказаний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677240" y="531000"/>
            <a:ext cx="6890760" cy="549000"/>
          </a:xfrm>
        </p:spPr>
        <p:txBody>
          <a:bodyPr/>
          <a:lstStyle/>
          <a:p>
            <a:pPr lvl="0"/>
            <a:r>
              <a:rPr lang="ru-RU" sz="3900" b="0" u="sng">
                <a:latin typeface="Times New Roman" pitchFamily="18"/>
              </a:rPr>
              <a:t>Министерство внутренних дел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96000" y="3671999"/>
            <a:ext cx="4384440" cy="3192120"/>
          </a:xfrm>
          <a:prstGeom prst="rect">
            <a:avLst/>
          </a:prstGeom>
          <a:noFill/>
          <a:ln w="12600">
            <a:solidFill>
              <a:srgbClr val="000000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-34920"/>
            <a:ext cx="8928000" cy="2194920"/>
          </a:xfrm>
        </p:spPr>
        <p:txBody>
          <a:bodyPr/>
          <a:lstStyle/>
          <a:p>
            <a:pPr lvl="0"/>
            <a:r>
              <a:rPr lang="ru-RU" sz="3900" b="0" u="sng">
                <a:latin typeface="Times New Roman" pitchFamily="18"/>
              </a:rPr>
              <a:t>Адвокатура и Министерство юстиции РФ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08040" y="1622519"/>
            <a:ext cx="8823960" cy="5325480"/>
          </a:xfrm>
        </p:spPr>
        <p:txBody>
          <a:bodyPr/>
          <a:lstStyle/>
          <a:p>
            <a:pPr lvl="0"/>
            <a:r>
              <a:rPr lang="ru-RU" sz="2200" b="1" u="sng">
                <a:solidFill>
                  <a:srgbClr val="C5000B"/>
                </a:solidFill>
                <a:latin typeface="Times New Roman" pitchFamily="18"/>
              </a:rPr>
              <a:t>Адвокатура</a:t>
            </a:r>
            <a:r>
              <a:rPr lang="ru-RU" sz="2200">
                <a:solidFill>
                  <a:srgbClr val="C5000B"/>
                </a:solidFill>
                <a:latin typeface="Times New Roman" pitchFamily="18"/>
              </a:rPr>
              <a:t> - реализует защиту и</a:t>
            </a:r>
          </a:p>
          <a:p>
            <a:pPr lvl="0"/>
            <a:r>
              <a:rPr lang="ru-RU" sz="2200">
                <a:solidFill>
                  <a:srgbClr val="C5000B"/>
                </a:solidFill>
                <a:latin typeface="Times New Roman" pitchFamily="18"/>
              </a:rPr>
              <a:t>представление интересов российских</a:t>
            </a:r>
          </a:p>
          <a:p>
            <a:pPr lvl="0"/>
            <a:r>
              <a:rPr lang="ru-RU" sz="2200">
                <a:solidFill>
                  <a:srgbClr val="C5000B"/>
                </a:solidFill>
                <a:latin typeface="Times New Roman" pitchFamily="18"/>
              </a:rPr>
              <a:t>граждан в судах. Если права граждан</a:t>
            </a:r>
          </a:p>
          <a:p>
            <a:pPr lvl="0"/>
            <a:r>
              <a:rPr lang="ru-RU" sz="2200">
                <a:solidFill>
                  <a:srgbClr val="C5000B"/>
                </a:solidFill>
                <a:latin typeface="Times New Roman" pitchFamily="18"/>
              </a:rPr>
              <a:t>ущемлены или государственные органы</a:t>
            </a:r>
          </a:p>
          <a:p>
            <a:pPr lvl="0"/>
            <a:r>
              <a:rPr lang="ru-RU" sz="2200">
                <a:solidFill>
                  <a:srgbClr val="C5000B"/>
                </a:solidFill>
                <a:latin typeface="Times New Roman" pitchFamily="18"/>
              </a:rPr>
              <a:t>предъявляют человеку какие-то</a:t>
            </a:r>
          </a:p>
          <a:p>
            <a:pPr lvl="0"/>
            <a:r>
              <a:rPr lang="ru-RU" sz="2200">
                <a:solidFill>
                  <a:srgbClr val="C5000B"/>
                </a:solidFill>
                <a:latin typeface="Times New Roman" pitchFamily="18"/>
              </a:rPr>
              <a:t>претензии, тот может обратиться к</a:t>
            </a:r>
          </a:p>
          <a:p>
            <a:pPr lvl="0"/>
            <a:r>
              <a:rPr lang="ru-RU" sz="2200">
                <a:solidFill>
                  <a:srgbClr val="C5000B"/>
                </a:solidFill>
                <a:latin typeface="Times New Roman" pitchFamily="18"/>
              </a:rPr>
              <a:t>адвокату, который станет его законным</a:t>
            </a:r>
          </a:p>
          <a:p>
            <a:pPr lvl="0"/>
            <a:r>
              <a:rPr lang="ru-RU" sz="2200">
                <a:solidFill>
                  <a:srgbClr val="C5000B"/>
                </a:solidFill>
                <a:latin typeface="Times New Roman" pitchFamily="18"/>
              </a:rPr>
              <a:t>представителем в судах.</a:t>
            </a:r>
          </a:p>
          <a:p>
            <a:pPr lvl="0"/>
            <a:r>
              <a:rPr lang="ru-RU" sz="2200" i="1">
                <a:solidFill>
                  <a:srgbClr val="C5000B"/>
                </a:solidFill>
                <a:latin typeface="Times New Roman" pitchFamily="18"/>
              </a:rPr>
              <a:t>Министерство юстиции РФ</a:t>
            </a:r>
          </a:p>
          <a:p>
            <a:pPr lvl="0"/>
            <a:r>
              <a:rPr lang="ru-RU" sz="2200" i="1">
                <a:solidFill>
                  <a:srgbClr val="C5000B"/>
                </a:solidFill>
                <a:latin typeface="Times New Roman" pitchFamily="18"/>
              </a:rPr>
              <a:t>представляет собой:</a:t>
            </a:r>
          </a:p>
          <a:p>
            <a:pPr lvl="0"/>
            <a:r>
              <a:rPr lang="ru-RU" sz="2200">
                <a:solidFill>
                  <a:srgbClr val="C5000B"/>
                </a:solidFill>
                <a:latin typeface="Times New Roman" pitchFamily="18"/>
              </a:rPr>
              <a:t>1)Федеральная служба исполнения наказаний</a:t>
            </a:r>
          </a:p>
          <a:p>
            <a:pPr lvl="0"/>
            <a:r>
              <a:rPr lang="ru-RU" sz="2200">
                <a:solidFill>
                  <a:srgbClr val="C5000B"/>
                </a:solidFill>
                <a:latin typeface="Times New Roman" pitchFamily="18"/>
              </a:rPr>
              <a:t>2) Федеральная служба судебных приставов</a:t>
            </a:r>
          </a:p>
          <a:p>
            <a:pPr lvl="0"/>
            <a:r>
              <a:rPr lang="ru-RU" sz="2200" i="1">
                <a:solidFill>
                  <a:srgbClr val="C5000B"/>
                </a:solidFill>
                <a:latin typeface="Times New Roman" pitchFamily="18"/>
              </a:rPr>
              <a:t>Все перечисленные правоохранительные органы делятся на три вида:</a:t>
            </a:r>
          </a:p>
          <a:p>
            <a:pPr lvl="0"/>
            <a:r>
              <a:rPr lang="ru-RU" sz="2200">
                <a:solidFill>
                  <a:srgbClr val="C5000B"/>
                </a:solidFill>
                <a:latin typeface="Times New Roman" pitchFamily="18"/>
              </a:rPr>
              <a:t>Органы выявления и расследования правонарушений.</a:t>
            </a:r>
          </a:p>
          <a:p>
            <a:pPr lvl="0"/>
            <a:r>
              <a:rPr lang="ru-RU" sz="2200">
                <a:solidFill>
                  <a:srgbClr val="C5000B"/>
                </a:solidFill>
                <a:latin typeface="Times New Roman" pitchFamily="18"/>
              </a:rPr>
              <a:t>Органы юридической помощи.</a:t>
            </a:r>
          </a:p>
          <a:p>
            <a:pPr lvl="0"/>
            <a:r>
              <a:rPr lang="ru-RU" sz="2200">
                <a:solidFill>
                  <a:srgbClr val="C5000B"/>
                </a:solidFill>
                <a:latin typeface="Times New Roman" pitchFamily="18"/>
              </a:rPr>
              <a:t>Органы обеспечения правопорядка и безопасности.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544000" y="1296000"/>
            <a:ext cx="3637439" cy="2951999"/>
          </a:xfrm>
          <a:prstGeom prst="rect">
            <a:avLst/>
          </a:prstGeom>
          <a:noFill/>
          <a:ln w="12600">
            <a:solidFill>
              <a:srgbClr val="000000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576000" y="603000"/>
            <a:ext cx="8778240" cy="6542280"/>
          </a:xfrm>
        </p:spPr>
        <p:txBody>
          <a:bodyPr/>
          <a:lstStyle/>
          <a:p>
            <a:pPr lvl="0"/>
            <a:r>
              <a:rPr lang="ru-RU" sz="2200" b="1" u="sng">
                <a:solidFill>
                  <a:srgbClr val="C5000B"/>
                </a:solidFill>
                <a:latin typeface="Times New Roman" pitchFamily="18"/>
              </a:rPr>
              <a:t>Федеральная служба безопасности (ФСБ)</a:t>
            </a:r>
            <a:r>
              <a:rPr lang="ru-RU" sz="2200">
                <a:solidFill>
                  <a:srgbClr val="C5000B"/>
                </a:solidFill>
                <a:latin typeface="Times New Roman" pitchFamily="18"/>
              </a:rPr>
              <a:t> обеспечивает безопасность Российской Федерации. В ее обязанности входит контрразведка, борьба с терроризмом и особо опасными формами преступности, разведка, пограничная деятельность, обеспечение информационной безопасности, борьба с коррупцией.</a:t>
            </a:r>
          </a:p>
          <a:p>
            <a:pPr lvl="0"/>
            <a:r>
              <a:rPr lang="ru-RU" sz="2200" b="1" u="sng">
                <a:solidFill>
                  <a:srgbClr val="C5000B"/>
                </a:solidFill>
                <a:latin typeface="Times New Roman" pitchFamily="18"/>
              </a:rPr>
              <a:t>Ключевая составная часть МВД</a:t>
            </a:r>
            <a:r>
              <a:rPr lang="ru-RU" sz="2200">
                <a:solidFill>
                  <a:srgbClr val="C5000B"/>
                </a:solidFill>
                <a:latin typeface="Times New Roman" pitchFamily="18"/>
              </a:rPr>
              <a:t> - полиция со сложной структурой, каждое подразделение которой занято узкоспециализированной деятельностью.</a:t>
            </a:r>
          </a:p>
          <a:p>
            <a:pPr lvl="0"/>
            <a:r>
              <a:rPr lang="ru-RU" sz="2200" b="1" u="sng">
                <a:solidFill>
                  <a:srgbClr val="C5000B"/>
                </a:solidFill>
                <a:latin typeface="Times New Roman" pitchFamily="18"/>
              </a:rPr>
              <a:t>Федеральная служба по контролю за оборотом наркотиков</a:t>
            </a:r>
            <a:r>
              <a:rPr lang="ru-RU" sz="2200">
                <a:solidFill>
                  <a:srgbClr val="C5000B"/>
                </a:solidFill>
                <a:latin typeface="Times New Roman" pitchFamily="18"/>
              </a:rPr>
              <a:t> - осуществляет функции по выработке государственной политики, нормативно-правовому регулированию, контролю, надзору в сфере оборота наркотических средств, психотропных веществ, а также в области противодействия их незаконному обороту.</a:t>
            </a:r>
          </a:p>
          <a:p>
            <a:pPr lvl="0"/>
            <a:r>
              <a:rPr lang="ru-RU" sz="2200" b="1" u="sng">
                <a:solidFill>
                  <a:srgbClr val="C5000B"/>
                </a:solidFill>
                <a:latin typeface="Times New Roman" pitchFamily="18"/>
              </a:rPr>
              <a:t>Федеральная налоговая служба</a:t>
            </a:r>
            <a:r>
              <a:rPr lang="ru-RU" sz="2200">
                <a:solidFill>
                  <a:srgbClr val="C5000B"/>
                </a:solidFill>
                <a:latin typeface="Times New Roman" pitchFamily="18"/>
              </a:rPr>
              <a:t> - реализует контроль, надзор за соблюдением законодательства РФ о налогах, сборах, правильностью начисления, полнотой, своевременностью внесения в налогов, сборов.</a:t>
            </a:r>
          </a:p>
          <a:p>
            <a:pPr lvl="0"/>
            <a:r>
              <a:rPr lang="ru-RU" sz="2200" b="1" u="sng">
                <a:solidFill>
                  <a:srgbClr val="C5000B"/>
                </a:solidFill>
                <a:latin typeface="Times New Roman" pitchFamily="18"/>
              </a:rPr>
              <a:t>Налогообложение</a:t>
            </a:r>
            <a:r>
              <a:rPr lang="ru-RU" sz="2200">
                <a:solidFill>
                  <a:srgbClr val="C5000B"/>
                </a:solidFill>
                <a:latin typeface="Times New Roman" pitchFamily="18"/>
              </a:rPr>
              <a:t> - основной источник финансирования государственных органов.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888000" y="464400"/>
            <a:ext cx="2160000" cy="844559"/>
          </a:xfrm>
        </p:spPr>
        <p:txBody>
          <a:bodyPr/>
          <a:lstStyle/>
          <a:p>
            <a:pPr lvl="0"/>
            <a:r>
              <a:rPr lang="ru-RU" sz="6000" b="0" u="sng">
                <a:latin typeface="Times New Roman" pitchFamily="18"/>
              </a:rPr>
              <a:t>Опрос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40000" y="1437480"/>
            <a:ext cx="8856000" cy="5385240"/>
          </a:xfrm>
        </p:spPr>
        <p:txBody>
          <a:bodyPr/>
          <a:lstStyle/>
          <a:p>
            <a:pPr lvl="0"/>
            <a:r>
              <a:rPr lang="ru-RU" sz="2800" i="1" u="sng">
                <a:solidFill>
                  <a:srgbClr val="C5000B"/>
                </a:solidFill>
                <a:latin typeface="Times New Roman" pitchFamily="18"/>
              </a:rPr>
              <a:t>№1 Орган государственной власти, осуществляющий от имени Российской Федерации надзор за соблюдением Конституции Российской Федерации и исполнением законов, действующих на ее территории:</a:t>
            </a:r>
          </a:p>
          <a:p>
            <a:pPr lvl="0"/>
            <a:r>
              <a:rPr lang="ru-RU" sz="2800">
                <a:solidFill>
                  <a:srgbClr val="C5000B"/>
                </a:solidFill>
                <a:latin typeface="Times New Roman" pitchFamily="18"/>
              </a:rPr>
              <a:t>1) Федеральная служба безопасности РФ</a:t>
            </a:r>
          </a:p>
          <a:p>
            <a:pPr lvl="0"/>
            <a:r>
              <a:rPr lang="ru-RU" sz="2800">
                <a:solidFill>
                  <a:srgbClr val="C5000B"/>
                </a:solidFill>
                <a:latin typeface="Times New Roman" pitchFamily="18"/>
              </a:rPr>
              <a:t>2) Министерство юстиции РФ</a:t>
            </a:r>
          </a:p>
          <a:p>
            <a:pPr lvl="0"/>
            <a:r>
              <a:rPr lang="ru-RU" sz="2800">
                <a:solidFill>
                  <a:srgbClr val="C5000B"/>
                </a:solidFill>
                <a:latin typeface="Times New Roman" pitchFamily="18"/>
              </a:rPr>
              <a:t>3) Прокуратура РФ</a:t>
            </a:r>
          </a:p>
          <a:p>
            <a:pPr lvl="0"/>
            <a:r>
              <a:rPr lang="ru-RU" sz="2800">
                <a:solidFill>
                  <a:srgbClr val="C5000B"/>
                </a:solidFill>
                <a:latin typeface="Times New Roman" pitchFamily="18"/>
              </a:rPr>
              <a:t>4) Министерство внутренних дел РФ</a:t>
            </a:r>
          </a:p>
          <a:p>
            <a:pPr lvl="0"/>
            <a:r>
              <a:rPr lang="ru-RU" sz="2800" i="1" u="sng">
                <a:solidFill>
                  <a:srgbClr val="C5000B"/>
                </a:solidFill>
                <a:latin typeface="Times New Roman" pitchFamily="18"/>
              </a:rPr>
              <a:t>№2 Санкция на арест подозреваемого выдается:</a:t>
            </a:r>
          </a:p>
          <a:p>
            <a:pPr lvl="0"/>
            <a:r>
              <a:rPr lang="ru-RU" sz="2800">
                <a:solidFill>
                  <a:srgbClr val="C5000B"/>
                </a:solidFill>
                <a:latin typeface="Times New Roman" pitchFamily="18"/>
              </a:rPr>
              <a:t>1) следователем</a:t>
            </a:r>
          </a:p>
          <a:p>
            <a:pPr lvl="0"/>
            <a:r>
              <a:rPr lang="ru-RU" sz="2800">
                <a:solidFill>
                  <a:srgbClr val="C5000B"/>
                </a:solidFill>
                <a:latin typeface="Times New Roman" pitchFamily="18"/>
              </a:rPr>
              <a:t>2) прокурором</a:t>
            </a:r>
          </a:p>
          <a:p>
            <a:pPr lvl="0"/>
            <a:r>
              <a:rPr lang="ru-RU" sz="2800">
                <a:solidFill>
                  <a:srgbClr val="C5000B"/>
                </a:solidFill>
                <a:latin typeface="Times New Roman" pitchFamily="18"/>
              </a:rPr>
              <a:t>3) судом</a:t>
            </a:r>
          </a:p>
          <a:p>
            <a:pPr lvl="0"/>
            <a:r>
              <a:rPr lang="ru-RU" sz="2800">
                <a:solidFill>
                  <a:srgbClr val="C5000B"/>
                </a:solidFill>
                <a:latin typeface="Times New Roman" pitchFamily="18"/>
              </a:rPr>
              <a:t>4) адвокатом</a:t>
            </a:r>
          </a:p>
          <a:p>
            <a:pPr lvl="0"/>
            <a:endParaRPr lang="ru-RU" sz="1500">
              <a:latin typeface="Times New Roman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104000" y="552600"/>
            <a:ext cx="2055960" cy="641880"/>
          </a:xfrm>
        </p:spPr>
        <p:txBody>
          <a:bodyPr/>
          <a:lstStyle/>
          <a:p>
            <a:pPr lvl="0"/>
            <a:r>
              <a:rPr lang="ru-RU" sz="4000" b="0" u="sng">
                <a:latin typeface="Times New Roman" pitchFamily="18"/>
              </a:rPr>
              <a:t>Опрос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000" y="1091160"/>
            <a:ext cx="9000000" cy="6000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/>
            </a:pPr>
            <a:r>
              <a:rPr lang="ru-RU" sz="2100" b="0" i="1" u="sng" strike="noStrike" kern="1200">
                <a:ln>
                  <a:noFill/>
                </a:ln>
                <a:solidFill>
                  <a:srgbClr val="C5000B"/>
                </a:solidFill>
                <a:uFillTx/>
                <a:latin typeface="Times New Roman" pitchFamily="18"/>
                <a:ea typeface="Microsoft YaHei" pitchFamily="2"/>
                <a:cs typeface="Lucida Sans" pitchFamily="2"/>
              </a:rPr>
              <a:t>№3 В судебную систему Российской Федерации не входит</a:t>
            </a:r>
            <a:r>
              <a:rPr lang="ru-RU" sz="2100" b="0" i="0" u="sng" strike="noStrike" kern="1200">
                <a:ln>
                  <a:noFill/>
                </a:ln>
                <a:solidFill>
                  <a:srgbClr val="C5000B"/>
                </a:solidFill>
                <a:uFillTx/>
                <a:latin typeface="Times New Roman" pitchFamily="18"/>
                <a:ea typeface="Microsoft YaHei" pitchFamily="2"/>
                <a:cs typeface="Lucida Sans" pitchFamily="2"/>
              </a:rPr>
              <a:t>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1) Европейский суд по правам человека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2) Конституционный Суд РФ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3) Тульский областной суд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4) Высший Арбитражный Суд РФ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/>
            </a:pPr>
            <a:r>
              <a:rPr lang="ru-RU" sz="2100" b="0" i="1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№4 Надзор за соблюдением прав, свобод человека, гражданина возложен на: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1) суд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2) Федеральную службу безопасности РФ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3) прокуратуру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4) Министерство внутренних дел РФ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/>
            </a:pPr>
            <a:r>
              <a:rPr lang="ru-RU" sz="2100" b="0" i="1" u="sng" strike="noStrike" kern="1200">
                <a:ln>
                  <a:noFill/>
                </a:ln>
                <a:solidFill>
                  <a:srgbClr val="C5000B"/>
                </a:solidFill>
                <a:uFillTx/>
                <a:latin typeface="Times New Roman" pitchFamily="18"/>
                <a:ea typeface="Microsoft YaHei" pitchFamily="2"/>
                <a:cs typeface="Lucida Sans" pitchFamily="2"/>
              </a:rPr>
              <a:t>№5 Защиту жизни, здоровья, прав и свобод граждан РФ, иностранных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/>
            </a:pPr>
            <a:r>
              <a:rPr lang="ru-RU" sz="2100" b="0" i="1" u="sng" strike="noStrike" kern="1200">
                <a:ln>
                  <a:noFill/>
                </a:ln>
                <a:solidFill>
                  <a:srgbClr val="C5000B"/>
                </a:solidFill>
                <a:uFillTx/>
                <a:latin typeface="Times New Roman" pitchFamily="18"/>
                <a:ea typeface="Microsoft YaHei" pitchFamily="2"/>
                <a:cs typeface="Lucida Sans" pitchFamily="2"/>
              </a:rPr>
              <a:t>граждан, лиц без гражданства, противодействие преступности, охрана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/>
            </a:pPr>
            <a:r>
              <a:rPr lang="ru-RU" sz="2100" b="0" i="1" u="sng" strike="noStrike" kern="1200">
                <a:ln>
                  <a:noFill/>
                </a:ln>
                <a:solidFill>
                  <a:srgbClr val="C5000B"/>
                </a:solidFill>
                <a:uFillTx/>
                <a:latin typeface="Times New Roman" pitchFamily="18"/>
                <a:ea typeface="Microsoft YaHei" pitchFamily="2"/>
                <a:cs typeface="Lucida Sans" pitchFamily="2"/>
              </a:rPr>
              <a:t>общественного порядка, собственности и обеспечение общественной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/>
            </a:pPr>
            <a:r>
              <a:rPr lang="ru-RU" sz="2100" b="0" i="1" u="sng" strike="noStrike" kern="1200">
                <a:ln>
                  <a:noFill/>
                </a:ln>
                <a:solidFill>
                  <a:srgbClr val="C5000B"/>
                </a:solidFill>
                <a:uFillTx/>
                <a:latin typeface="Times New Roman" pitchFamily="18"/>
                <a:ea typeface="Microsoft YaHei" pitchFamily="2"/>
                <a:cs typeface="Lucida Sans" pitchFamily="2"/>
              </a:rPr>
              <a:t>безопасности законодательство возлагает на: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1) прокуратуру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2) адвокатуру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3) полицию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4) суд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268880" y="576000"/>
            <a:ext cx="2139120" cy="549000"/>
          </a:xfrm>
        </p:spPr>
        <p:txBody>
          <a:bodyPr/>
          <a:lstStyle/>
          <a:p>
            <a:pPr lvl="0"/>
            <a:r>
              <a:rPr lang="ru-RU" sz="3900" b="0" u="sng">
                <a:latin typeface="Times New Roman" pitchFamily="18"/>
              </a:rPr>
              <a:t>Ответы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12000" y="1152000"/>
            <a:ext cx="8748000" cy="3961080"/>
          </a:xfrm>
        </p:spPr>
        <p:txBody>
          <a:bodyPr/>
          <a:lstStyle/>
          <a:p>
            <a:pPr lvl="0"/>
            <a:r>
              <a:rPr lang="ru-RU" sz="1800">
                <a:solidFill>
                  <a:srgbClr val="C5000B"/>
                </a:solidFill>
                <a:latin typeface="Times New Roman" pitchFamily="18"/>
              </a:rPr>
              <a:t>№1                                                                       №4</a:t>
            </a:r>
          </a:p>
          <a:p>
            <a:pPr lvl="0"/>
            <a:r>
              <a:rPr lang="ru-RU" sz="1800">
                <a:solidFill>
                  <a:srgbClr val="C5000B"/>
                </a:solidFill>
                <a:latin typeface="Times New Roman" pitchFamily="18"/>
              </a:rPr>
              <a:t>1) Федеральная служба безопасности РФ       1) суд</a:t>
            </a:r>
          </a:p>
          <a:p>
            <a:pPr lvl="0"/>
            <a:r>
              <a:rPr lang="ru-RU" sz="1800">
                <a:solidFill>
                  <a:srgbClr val="C5000B"/>
                </a:solidFill>
                <a:latin typeface="Times New Roman" pitchFamily="18"/>
              </a:rPr>
              <a:t>2) Министерство юстиции РФ                          2) Федеральную службу безопасности РФ</a:t>
            </a:r>
          </a:p>
          <a:p>
            <a:pPr lvl="0"/>
            <a:r>
              <a:rPr lang="ru-RU" sz="1800">
                <a:solidFill>
                  <a:srgbClr val="579D1C"/>
                </a:solidFill>
                <a:latin typeface="Times New Roman" pitchFamily="18"/>
              </a:rPr>
              <a:t>3)</a:t>
            </a:r>
            <a:r>
              <a:rPr lang="ru-RU" sz="1800">
                <a:latin typeface="Times New Roman" pitchFamily="18"/>
              </a:rPr>
              <a:t> </a:t>
            </a:r>
            <a:r>
              <a:rPr lang="ru-RU" sz="1800">
                <a:solidFill>
                  <a:srgbClr val="579D1C"/>
                </a:solidFill>
                <a:latin typeface="Times New Roman" pitchFamily="18"/>
              </a:rPr>
              <a:t>Прокуратура РФ                                            3) прокуратуру</a:t>
            </a:r>
          </a:p>
          <a:p>
            <a:pPr lvl="0"/>
            <a:r>
              <a:rPr lang="ru-RU" sz="1800">
                <a:solidFill>
                  <a:srgbClr val="C5000B"/>
                </a:solidFill>
                <a:latin typeface="Times New Roman" pitchFamily="18"/>
              </a:rPr>
              <a:t>4) Министерство внутренних дел РФ              4) Министерство внутренних дел РФ</a:t>
            </a:r>
          </a:p>
          <a:p>
            <a:pPr lvl="0"/>
            <a:r>
              <a:rPr lang="ru-RU" sz="1800">
                <a:solidFill>
                  <a:srgbClr val="C5000B"/>
                </a:solidFill>
                <a:latin typeface="Times New Roman" pitchFamily="18"/>
              </a:rPr>
              <a:t>№2                                                                        №5</a:t>
            </a:r>
          </a:p>
          <a:p>
            <a:pPr lvl="0"/>
            <a:r>
              <a:rPr lang="ru-RU" sz="1800">
                <a:solidFill>
                  <a:srgbClr val="C5000B"/>
                </a:solidFill>
                <a:latin typeface="Times New Roman" pitchFamily="18"/>
              </a:rPr>
              <a:t>1) следователем                                                  1) прокуратуру</a:t>
            </a:r>
          </a:p>
          <a:p>
            <a:pPr lvl="0"/>
            <a:r>
              <a:rPr lang="ru-RU" sz="1800">
                <a:solidFill>
                  <a:srgbClr val="C5000B"/>
                </a:solidFill>
                <a:latin typeface="Times New Roman" pitchFamily="18"/>
              </a:rPr>
              <a:t>2) прокурором                                                     2) адвокатуру</a:t>
            </a:r>
          </a:p>
          <a:p>
            <a:pPr lvl="0"/>
            <a:r>
              <a:rPr lang="ru-RU" sz="1800">
                <a:solidFill>
                  <a:srgbClr val="579D1C"/>
                </a:solidFill>
                <a:latin typeface="Times New Roman" pitchFamily="18"/>
              </a:rPr>
              <a:t>3) судом                                                               3) полицию</a:t>
            </a:r>
          </a:p>
          <a:p>
            <a:pPr lvl="0"/>
            <a:r>
              <a:rPr lang="ru-RU" sz="1800">
                <a:solidFill>
                  <a:srgbClr val="C5000B"/>
                </a:solidFill>
                <a:latin typeface="Times New Roman" pitchFamily="18"/>
              </a:rPr>
              <a:t>4) адвокатом                                                        4) суд</a:t>
            </a:r>
          </a:p>
          <a:p>
            <a:pPr lvl="0"/>
            <a:r>
              <a:rPr lang="ru-RU" sz="1800">
                <a:solidFill>
                  <a:srgbClr val="C5000B"/>
                </a:solidFill>
                <a:latin typeface="Times New Roman" pitchFamily="18"/>
              </a:rPr>
              <a:t>№3</a:t>
            </a:r>
          </a:p>
          <a:p>
            <a:pPr lvl="0"/>
            <a:r>
              <a:rPr lang="ru-RU" sz="1800">
                <a:solidFill>
                  <a:srgbClr val="579D1C"/>
                </a:solidFill>
                <a:latin typeface="Times New Roman" pitchFamily="18"/>
              </a:rPr>
              <a:t>1) Европейский суд по правам человека</a:t>
            </a:r>
          </a:p>
          <a:p>
            <a:pPr lvl="0"/>
            <a:r>
              <a:rPr lang="ru-RU" sz="1800">
                <a:solidFill>
                  <a:srgbClr val="C5000B"/>
                </a:solidFill>
                <a:latin typeface="Times New Roman" pitchFamily="18"/>
              </a:rPr>
              <a:t>2) Конституционный Суд РФ</a:t>
            </a:r>
          </a:p>
          <a:p>
            <a:pPr lvl="0"/>
            <a:r>
              <a:rPr lang="ru-RU" sz="1800">
                <a:solidFill>
                  <a:srgbClr val="C5000B"/>
                </a:solidFill>
                <a:latin typeface="Times New Roman" pitchFamily="18"/>
              </a:rPr>
              <a:t>3) Тульский областной суд</a:t>
            </a:r>
          </a:p>
          <a:p>
            <a:pPr lvl="0"/>
            <a:r>
              <a:rPr lang="ru-RU" sz="1800">
                <a:solidFill>
                  <a:srgbClr val="C5000B"/>
                </a:solidFill>
                <a:latin typeface="Times New Roman" pitchFamily="18"/>
              </a:rPr>
              <a:t>4) Высший Арбитражный Суд РФ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0000" y="4176000"/>
            <a:ext cx="3473279" cy="2664000"/>
          </a:xfrm>
          <a:prstGeom prst="rect">
            <a:avLst/>
          </a:prstGeom>
          <a:noFill/>
          <a:ln w="12600">
            <a:solidFill>
              <a:srgbClr val="000000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384000" y="648000"/>
            <a:ext cx="3363120" cy="549000"/>
          </a:xfrm>
        </p:spPr>
        <p:txBody>
          <a:bodyPr/>
          <a:lstStyle/>
          <a:p>
            <a:pPr lvl="0"/>
            <a:r>
              <a:rPr lang="ru-RU" sz="3900" b="0" u="sng">
                <a:solidFill>
                  <a:srgbClr val="7E0021"/>
                </a:solidFill>
                <a:latin typeface="Times New Roman" pitchFamily="18"/>
              </a:rPr>
              <a:t>Содержание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2000" y="1440000"/>
            <a:ext cx="8418240" cy="4834800"/>
          </a:xfrm>
        </p:spPr>
        <p:txBody>
          <a:bodyPr/>
          <a:lstStyle/>
          <a:p>
            <a:pPr lvl="0"/>
            <a:r>
              <a:rPr lang="ru-RU" sz="2600">
                <a:solidFill>
                  <a:srgbClr val="C5000B"/>
                </a:solidFill>
                <a:latin typeface="Times New Roman" pitchFamily="18"/>
              </a:rPr>
              <a:t>1) Определение и задачи</a:t>
            </a:r>
          </a:p>
          <a:p>
            <a:pPr lvl="0"/>
            <a:r>
              <a:rPr lang="ru-RU" sz="2600">
                <a:solidFill>
                  <a:srgbClr val="C5000B"/>
                </a:solidFill>
                <a:latin typeface="Times New Roman" pitchFamily="18"/>
              </a:rPr>
              <a:t>2) Виды правоохранительных органов</a:t>
            </a:r>
          </a:p>
          <a:p>
            <a:pPr lvl="0"/>
            <a:r>
              <a:rPr lang="ru-RU" sz="2600">
                <a:solidFill>
                  <a:srgbClr val="C5000B"/>
                </a:solidFill>
                <a:latin typeface="Times New Roman" pitchFamily="18"/>
              </a:rPr>
              <a:t>3) Признаки, чтобы орган называть правоохранительным</a:t>
            </a:r>
          </a:p>
          <a:p>
            <a:pPr lvl="0"/>
            <a:r>
              <a:rPr lang="ru-RU" sz="2600">
                <a:solidFill>
                  <a:srgbClr val="C5000B"/>
                </a:solidFill>
                <a:latin typeface="Times New Roman" pitchFamily="18"/>
              </a:rPr>
              <a:t>4) Суд</a:t>
            </a:r>
          </a:p>
          <a:p>
            <a:pPr lvl="0"/>
            <a:r>
              <a:rPr lang="ru-RU" sz="2600">
                <a:solidFill>
                  <a:srgbClr val="C5000B"/>
                </a:solidFill>
                <a:latin typeface="Times New Roman" pitchFamily="18"/>
              </a:rPr>
              <a:t>5) Полиция</a:t>
            </a:r>
          </a:p>
          <a:p>
            <a:pPr lvl="0"/>
            <a:r>
              <a:rPr lang="ru-RU" sz="2600">
                <a:solidFill>
                  <a:srgbClr val="C5000B"/>
                </a:solidFill>
                <a:latin typeface="Times New Roman" pitchFamily="18"/>
              </a:rPr>
              <a:t>6) Министерство внутренних дел</a:t>
            </a:r>
          </a:p>
          <a:p>
            <a:pPr lvl="0"/>
            <a:r>
              <a:rPr lang="ru-RU" sz="2600">
                <a:solidFill>
                  <a:srgbClr val="C5000B"/>
                </a:solidFill>
                <a:latin typeface="Times New Roman" pitchFamily="18"/>
              </a:rPr>
              <a:t>7) Адвокатура и Министерство юстиции РФ</a:t>
            </a:r>
          </a:p>
          <a:p>
            <a:pPr lvl="0"/>
            <a:r>
              <a:rPr lang="ru-RU" sz="2600">
                <a:solidFill>
                  <a:srgbClr val="C5000B"/>
                </a:solidFill>
                <a:latin typeface="Times New Roman" pitchFamily="18"/>
              </a:rPr>
              <a:t>8) Федеральная служба безопасности (ФСБ), Ключевая составная часть МВД, Федеральная служба по контролю за оборотом наркотиков, Федеральная налоговая служба, Налогообложение</a:t>
            </a:r>
          </a:p>
          <a:p>
            <a:pPr lvl="0"/>
            <a:r>
              <a:rPr lang="ru-RU" sz="2600">
                <a:solidFill>
                  <a:srgbClr val="C5000B"/>
                </a:solidFill>
                <a:latin typeface="Times New Roman" pitchFamily="18"/>
              </a:rPr>
              <a:t>9) Опрос</a:t>
            </a:r>
          </a:p>
          <a:p>
            <a:pPr lvl="0"/>
            <a:r>
              <a:rPr lang="ru-RU" sz="2600">
                <a:solidFill>
                  <a:srgbClr val="C5000B"/>
                </a:solidFill>
                <a:latin typeface="Times New Roman" pitchFamily="18"/>
              </a:rPr>
              <a:t>10) Ответы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76000" y="1224000"/>
            <a:ext cx="8784000" cy="1872000"/>
          </a:xfrm>
        </p:spPr>
        <p:txBody>
          <a:bodyPr anchor="b"/>
          <a:lstStyle/>
          <a:p>
            <a:pPr lvl="0" algn="l"/>
            <a:r>
              <a:rPr lang="ru-RU" sz="2600" i="0" u="sng">
                <a:solidFill>
                  <a:srgbClr val="C5000B"/>
                </a:solidFill>
                <a:latin typeface="Times New Roman" pitchFamily="18"/>
              </a:rPr>
              <a:t>Правоохранительные органы</a:t>
            </a:r>
            <a:r>
              <a:rPr lang="ru-RU" sz="2600" b="0" i="0">
                <a:solidFill>
                  <a:srgbClr val="C5000B"/>
                </a:solidFill>
                <a:latin typeface="Times New Roman" pitchFamily="18"/>
              </a:rPr>
              <a:t> - это специальные органы (государственные и негосударственные), создаваемые с целью охраны права, действующие на основании и в соответствии с законом, большинство из них наделены правом применения мер принуждения.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739680" y="576000"/>
            <a:ext cx="2812320" cy="576000"/>
          </a:xfrm>
        </p:spPr>
        <p:txBody>
          <a:bodyPr/>
          <a:lstStyle/>
          <a:p>
            <a:pPr lvl="0" algn="just"/>
            <a:r>
              <a:rPr lang="ru-RU" sz="3900" i="1" u="sng">
                <a:solidFill>
                  <a:srgbClr val="7E0021"/>
                </a:solidFill>
                <a:latin typeface="Times New Roman" pitchFamily="18"/>
              </a:rPr>
              <a:t>Определение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248000" y="3096000"/>
            <a:ext cx="1578239" cy="549000"/>
          </a:xfrm>
        </p:spPr>
        <p:txBody>
          <a:bodyPr/>
          <a:lstStyle/>
          <a:p>
            <a:pPr lvl="0" algn="just"/>
            <a:r>
              <a:rPr lang="ru-RU" sz="3900" i="1" u="sng">
                <a:solidFill>
                  <a:srgbClr val="7E0021"/>
                </a:solidFill>
                <a:latin typeface="Times New Roman" pitchFamily="18"/>
              </a:rPr>
              <a:t>Задачи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999" y="3714480"/>
            <a:ext cx="8784000" cy="2693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6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1) Конституционный контроль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6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2) Поддержание режима законности и конституционной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6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законности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6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3) Защита прав человека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6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4) Охрана общественного порядка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6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5) Обеспечение безопасности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6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6) Недопущение осуществления противоправных деяний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24000" y="506159"/>
            <a:ext cx="7703999" cy="549000"/>
          </a:xfrm>
        </p:spPr>
        <p:txBody>
          <a:bodyPr/>
          <a:lstStyle/>
          <a:p>
            <a:pPr lvl="0"/>
            <a:r>
              <a:rPr lang="ru-RU" sz="3900" b="0" u="sng">
                <a:solidFill>
                  <a:srgbClr val="7E0021"/>
                </a:solidFill>
                <a:latin typeface="Times New Roman" pitchFamily="18"/>
              </a:rPr>
              <a:t>Виды правоохранительных органов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5520" y="1106280"/>
            <a:ext cx="7638480" cy="6000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1) Органы выявления и расследования преступлений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2) Органы юридической помощи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3) Органы обеспечения правопорядка и безопасности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4) Суды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5) Прокуратура Российской Федерации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6) Министерство по чрезвычайным ситуациям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7) Федеральная служба охраны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8) Следственный комитет Российской Федерации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9) Федеральная служба безопасности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10) Министерство внутренних дел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11) Полиция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12) Федеральная служба по контролю за оборотом наркотиков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13) Налоговые службы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14) Федеральная таможенная служба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15) Нотариат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16) Адвокатура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17) Министерство юстиции Российской Федерации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18) Федеральная служба исполнения наказаний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1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19) Федеральная служба судебных приставов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576000" y="1784520"/>
            <a:ext cx="8820000" cy="5241960"/>
          </a:xfrm>
        </p:spPr>
        <p:txBody>
          <a:bodyPr/>
          <a:lstStyle/>
          <a:p>
            <a:pPr lvl="0"/>
            <a:r>
              <a:rPr lang="ru-RU" sz="2200" i="1">
                <a:solidFill>
                  <a:srgbClr val="C5000B"/>
                </a:solidFill>
                <a:latin typeface="Times New Roman" pitchFamily="18"/>
              </a:rPr>
              <a:t>Государство создает специальные органы, чьей основной целью является защита права от нарушений, выявление, пресечение и предупреждение правонарушений, применение к правонарушителям мер принуждения. Данные органы имеют ряд признаков, которым должен соответствовать государственный орган для того, чтобы его можно было считать правоохранительным:</a:t>
            </a:r>
          </a:p>
          <a:p>
            <a:pPr lvl="0"/>
            <a:r>
              <a:rPr lang="ru-RU" sz="2200">
                <a:solidFill>
                  <a:srgbClr val="C5000B"/>
                </a:solidFill>
                <a:latin typeface="Times New Roman" pitchFamily="18"/>
              </a:rPr>
              <a:t>1) Правоохранительный орган уполномочивается законом для осуществления правоохранительной деятельности. Как правило, это закон, специально посвященный задачам, организации и деятельности этого органа.</a:t>
            </a:r>
            <a:br>
              <a:rPr lang="ru-RU" sz="2200">
                <a:solidFill>
                  <a:srgbClr val="C5000B"/>
                </a:solidFill>
                <a:latin typeface="Times New Roman" pitchFamily="18"/>
              </a:rPr>
            </a:br>
            <a:r>
              <a:rPr lang="ru-RU" sz="2200">
                <a:solidFill>
                  <a:srgbClr val="C5000B"/>
                </a:solidFill>
                <a:latin typeface="Times New Roman" pitchFamily="18"/>
              </a:rPr>
              <a:t>2) Правоохранительный орган осуществляет свою деятельность не в произвольной форме, а с соблюдением установленных законом правил и процедур. Нарушение этих правил сотрудниками правоохранительных органов влечет дисциплинарную, административную, материальную или уголовную ответственность</a:t>
            </a:r>
            <a:r>
              <a:rPr lang="ru-RU">
                <a:solidFill>
                  <a:srgbClr val="C5000B"/>
                </a:solidFill>
                <a:latin typeface="Times New Roman" pitchFamily="18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594360"/>
            <a:ext cx="8928000" cy="109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ctr" rtl="0" hangingPunct="0">
              <a:buNone/>
              <a:tabLst/>
            </a:pPr>
            <a:r>
              <a:rPr lang="ru-RU" sz="3900" b="0" i="1" u="sng" strike="noStrike">
                <a:ln>
                  <a:noFill/>
                </a:ln>
                <a:solidFill>
                  <a:srgbClr val="7E0021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rPr>
              <a:t>Признаки, чтобы орган называть правоохранительным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72040" y="1899360"/>
            <a:ext cx="8823960" cy="4803480"/>
          </a:xfrm>
        </p:spPr>
        <p:txBody>
          <a:bodyPr/>
          <a:lstStyle/>
          <a:p>
            <a:pPr lvl="0" algn="l"/>
            <a:r>
              <a:rPr lang="ru-RU" b="0" i="0">
                <a:solidFill>
                  <a:srgbClr val="C5000B"/>
                </a:solidFill>
                <a:latin typeface="Times New Roman" pitchFamily="18"/>
              </a:rPr>
              <a:t>3) Правоохранительные органы в </a:t>
            </a:r>
            <a:br>
              <a:rPr lang="ru-RU" b="0" i="0">
                <a:solidFill>
                  <a:srgbClr val="C5000B"/>
                </a:solidFill>
                <a:latin typeface="Times New Roman" pitchFamily="18"/>
              </a:rPr>
            </a:br>
            <a:r>
              <a:rPr lang="ru-RU" b="0" i="0">
                <a:solidFill>
                  <a:srgbClr val="C5000B"/>
                </a:solidFill>
                <a:latin typeface="Times New Roman" pitchFamily="18"/>
              </a:rPr>
              <a:t>процессе своей деятельности </a:t>
            </a:r>
            <a:br>
              <a:rPr lang="ru-RU" b="0" i="0">
                <a:solidFill>
                  <a:srgbClr val="C5000B"/>
                </a:solidFill>
                <a:latin typeface="Times New Roman" pitchFamily="18"/>
              </a:rPr>
            </a:br>
            <a:r>
              <a:rPr lang="ru-RU" b="0" i="0">
                <a:solidFill>
                  <a:srgbClr val="C5000B"/>
                </a:solidFill>
                <a:latin typeface="Times New Roman" pitchFamily="18"/>
              </a:rPr>
              <a:t>имеют право применять меры </a:t>
            </a:r>
            <a:br>
              <a:rPr lang="ru-RU" b="0" i="0">
                <a:solidFill>
                  <a:srgbClr val="C5000B"/>
                </a:solidFill>
                <a:latin typeface="Times New Roman" pitchFamily="18"/>
              </a:rPr>
            </a:br>
            <a:r>
              <a:rPr lang="ru-RU" b="0" i="0">
                <a:solidFill>
                  <a:srgbClr val="C5000B"/>
                </a:solidFill>
                <a:latin typeface="Times New Roman" pitchFamily="18"/>
              </a:rPr>
              <a:t>государственного принуждения к </a:t>
            </a:r>
            <a:br>
              <a:rPr lang="ru-RU" b="0" i="0">
                <a:solidFill>
                  <a:srgbClr val="C5000B"/>
                </a:solidFill>
                <a:latin typeface="Times New Roman" pitchFamily="18"/>
              </a:rPr>
            </a:br>
            <a:r>
              <a:rPr lang="ru-RU" b="0" i="0">
                <a:solidFill>
                  <a:srgbClr val="C5000B"/>
                </a:solidFill>
                <a:latin typeface="Times New Roman" pitchFamily="18"/>
              </a:rPr>
              <a:t>лицам, допустившим </a:t>
            </a:r>
            <a:br>
              <a:rPr lang="ru-RU" b="0" i="0">
                <a:solidFill>
                  <a:srgbClr val="C5000B"/>
                </a:solidFill>
                <a:latin typeface="Times New Roman" pitchFamily="18"/>
              </a:rPr>
            </a:br>
            <a:r>
              <a:rPr lang="ru-RU" b="0" i="0">
                <a:solidFill>
                  <a:srgbClr val="C5000B"/>
                </a:solidFill>
                <a:latin typeface="Times New Roman" pitchFamily="18"/>
              </a:rPr>
              <a:t>правонарушение. Эти меры </a:t>
            </a:r>
            <a:br>
              <a:rPr lang="ru-RU" b="0" i="0">
                <a:solidFill>
                  <a:srgbClr val="C5000B"/>
                </a:solidFill>
                <a:latin typeface="Times New Roman" pitchFamily="18"/>
              </a:rPr>
            </a:br>
            <a:r>
              <a:rPr lang="ru-RU" b="0" i="0">
                <a:solidFill>
                  <a:srgbClr val="C5000B"/>
                </a:solidFill>
                <a:latin typeface="Times New Roman" pitchFamily="18"/>
              </a:rPr>
              <a:t>различаются в зависимости от </a:t>
            </a:r>
            <a:br>
              <a:rPr lang="ru-RU" b="0" i="0">
                <a:solidFill>
                  <a:srgbClr val="C5000B"/>
                </a:solidFill>
                <a:latin typeface="Times New Roman" pitchFamily="18"/>
              </a:rPr>
            </a:br>
            <a:r>
              <a:rPr lang="ru-RU" b="0" i="0">
                <a:solidFill>
                  <a:srgbClr val="C5000B"/>
                </a:solidFill>
                <a:latin typeface="Times New Roman" pitchFamily="18"/>
              </a:rPr>
              <a:t>компетенции органа и тяжести </a:t>
            </a:r>
            <a:br>
              <a:rPr lang="ru-RU" b="0" i="0">
                <a:solidFill>
                  <a:srgbClr val="C5000B"/>
                </a:solidFill>
                <a:latin typeface="Times New Roman" pitchFamily="18"/>
              </a:rPr>
            </a:br>
            <a:r>
              <a:rPr lang="ru-RU" b="0" i="0">
                <a:solidFill>
                  <a:srgbClr val="C5000B"/>
                </a:solidFill>
                <a:latin typeface="Times New Roman" pitchFamily="18"/>
              </a:rPr>
              <a:t>совершенного правонарушения.</a:t>
            </a:r>
            <a:br>
              <a:rPr lang="ru-RU" b="0" i="0">
                <a:solidFill>
                  <a:srgbClr val="C5000B"/>
                </a:solidFill>
                <a:latin typeface="Times New Roman" pitchFamily="18"/>
              </a:rPr>
            </a:br>
            <a:r>
              <a:rPr lang="ru-RU" b="0" i="0">
                <a:solidFill>
                  <a:srgbClr val="C5000B"/>
                </a:solidFill>
                <a:latin typeface="Times New Roman" pitchFamily="18"/>
              </a:rPr>
              <a:t>4) Законные и обоснованные решения, принятые правоохранительными органами, подлежат обязательному исполнению должностными лицами и гражданами. Неисполнение этих решений образует самостоятельное правонарушение, влекущее дополнительную ответственность.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920" y="558000"/>
            <a:ext cx="8974079" cy="109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ctr" rtl="0" hangingPunct="0">
              <a:buNone/>
              <a:tabLst/>
            </a:pPr>
            <a:r>
              <a:rPr lang="ru-RU" sz="3900" b="0" i="1" u="sng" strike="noStrike">
                <a:ln>
                  <a:noFill/>
                </a:ln>
                <a:solidFill>
                  <a:srgbClr val="7E0021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rPr>
              <a:t>Признаки, чтобы орган называть правоохранительным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76000" y="1899360"/>
            <a:ext cx="4248000" cy="2808000"/>
          </a:xfrm>
          <a:prstGeom prst="rect">
            <a:avLst/>
          </a:prstGeom>
          <a:noFill/>
          <a:ln w="12600">
            <a:solidFill>
              <a:srgbClr val="000000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648000" y="1315080"/>
            <a:ext cx="8748000" cy="5236920"/>
          </a:xfrm>
        </p:spPr>
        <p:txBody>
          <a:bodyPr/>
          <a:lstStyle/>
          <a:p>
            <a:pPr lvl="0"/>
            <a:r>
              <a:rPr lang="ru-RU" sz="2000" b="1" u="sng">
                <a:solidFill>
                  <a:srgbClr val="C5000B"/>
                </a:solidFill>
                <a:latin typeface="Times New Roman" pitchFamily="18"/>
              </a:rPr>
              <a:t>Суды</a:t>
            </a:r>
            <a:r>
              <a:rPr lang="ru-RU" sz="2000">
                <a:solidFill>
                  <a:srgbClr val="C5000B"/>
                </a:solidFill>
                <a:latin typeface="Times New Roman" pitchFamily="18"/>
              </a:rPr>
              <a:t> - реализация правосудия</a:t>
            </a:r>
          </a:p>
          <a:p>
            <a:pPr lvl="0"/>
            <a:r>
              <a:rPr lang="ru-RU" sz="2000">
                <a:solidFill>
                  <a:srgbClr val="C5000B"/>
                </a:solidFill>
                <a:latin typeface="Times New Roman" pitchFamily="18"/>
              </a:rPr>
              <a:t>и конституционного контроля.</a:t>
            </a:r>
          </a:p>
          <a:p>
            <a:pPr lvl="0"/>
            <a:r>
              <a:rPr lang="ru-RU" sz="2000" i="1">
                <a:solidFill>
                  <a:srgbClr val="C5000B"/>
                </a:solidFill>
                <a:latin typeface="Times New Roman" pitchFamily="18"/>
              </a:rPr>
              <a:t>Судебная система включает</a:t>
            </a:r>
          </a:p>
          <a:p>
            <a:pPr lvl="0"/>
            <a:r>
              <a:rPr lang="ru-RU" sz="2000" i="1">
                <a:solidFill>
                  <a:srgbClr val="C5000B"/>
                </a:solidFill>
                <a:latin typeface="Times New Roman" pitchFamily="18"/>
              </a:rPr>
              <a:t>в себя:</a:t>
            </a:r>
          </a:p>
          <a:p>
            <a:pPr lvl="0"/>
            <a:r>
              <a:rPr lang="ru-RU" sz="2000">
                <a:solidFill>
                  <a:srgbClr val="C5000B"/>
                </a:solidFill>
                <a:latin typeface="Times New Roman" pitchFamily="18"/>
              </a:rPr>
              <a:t>1) Конституционный суд РФ</a:t>
            </a:r>
          </a:p>
          <a:p>
            <a:pPr lvl="0"/>
            <a:r>
              <a:rPr lang="ru-RU" sz="2000">
                <a:solidFill>
                  <a:srgbClr val="C5000B"/>
                </a:solidFill>
                <a:latin typeface="Times New Roman" pitchFamily="18"/>
              </a:rPr>
              <a:t>2) Федеральные суды общей</a:t>
            </a:r>
          </a:p>
          <a:p>
            <a:pPr lvl="0"/>
            <a:r>
              <a:rPr lang="ru-RU" sz="2000">
                <a:solidFill>
                  <a:srgbClr val="C5000B"/>
                </a:solidFill>
                <a:latin typeface="Times New Roman" pitchFamily="18"/>
              </a:rPr>
              <a:t>юрисдикции</a:t>
            </a:r>
          </a:p>
          <a:p>
            <a:pPr lvl="0"/>
            <a:r>
              <a:rPr lang="ru-RU" sz="2000">
                <a:solidFill>
                  <a:srgbClr val="C5000B"/>
                </a:solidFill>
                <a:latin typeface="Times New Roman" pitchFamily="18"/>
              </a:rPr>
              <a:t>3) Систему арбитражных судов</a:t>
            </a:r>
          </a:p>
          <a:p>
            <a:pPr lvl="0"/>
            <a:r>
              <a:rPr lang="ru-RU" sz="2000">
                <a:solidFill>
                  <a:srgbClr val="C5000B"/>
                </a:solidFill>
                <a:latin typeface="Times New Roman" pitchFamily="18"/>
              </a:rPr>
              <a:t>4) Суды субъектов РФ.</a:t>
            </a:r>
          </a:p>
          <a:p>
            <a:pPr lvl="0"/>
            <a:r>
              <a:rPr lang="ru-RU" sz="2000" b="1" u="sng">
                <a:solidFill>
                  <a:srgbClr val="C5000B"/>
                </a:solidFill>
                <a:latin typeface="Times New Roman" pitchFamily="18"/>
              </a:rPr>
              <a:t>Конституционный суд РФ</a:t>
            </a:r>
            <a:r>
              <a:rPr lang="ru-RU" sz="2000">
                <a:solidFill>
                  <a:srgbClr val="C5000B"/>
                </a:solidFill>
                <a:latin typeface="Times New Roman" pitchFamily="18"/>
              </a:rPr>
              <a:t> -</a:t>
            </a:r>
          </a:p>
          <a:p>
            <a:pPr lvl="0"/>
            <a:r>
              <a:rPr lang="ru-RU" sz="2000">
                <a:solidFill>
                  <a:srgbClr val="C5000B"/>
                </a:solidFill>
                <a:latin typeface="Times New Roman" pitchFamily="18"/>
              </a:rPr>
              <a:t>судебный орган</a:t>
            </a:r>
          </a:p>
          <a:p>
            <a:pPr lvl="0"/>
            <a:r>
              <a:rPr lang="ru-RU" sz="2000">
                <a:solidFill>
                  <a:srgbClr val="C5000B"/>
                </a:solidFill>
                <a:latin typeface="Times New Roman" pitchFamily="18"/>
              </a:rPr>
              <a:t>конституционного контроля,</a:t>
            </a:r>
          </a:p>
          <a:p>
            <a:pPr lvl="0"/>
            <a:r>
              <a:rPr lang="ru-RU" sz="2000">
                <a:solidFill>
                  <a:srgbClr val="C5000B"/>
                </a:solidFill>
                <a:latin typeface="Times New Roman" pitchFamily="18"/>
              </a:rPr>
              <a:t>призванный самостоятельно, независимо осуществлять судебную власть посредством конституционного судопроизводства.</a:t>
            </a:r>
          </a:p>
          <a:p>
            <a:pPr lvl="0"/>
            <a:r>
              <a:rPr lang="ru-RU" sz="2000" i="1">
                <a:solidFill>
                  <a:srgbClr val="C5000B"/>
                </a:solidFill>
                <a:latin typeface="Times New Roman" pitchFamily="18"/>
              </a:rPr>
              <a:t>Его цель</a:t>
            </a:r>
            <a:r>
              <a:rPr lang="ru-RU" sz="2000">
                <a:solidFill>
                  <a:srgbClr val="C5000B"/>
                </a:solidFill>
                <a:latin typeface="Times New Roman" pitchFamily="18"/>
              </a:rPr>
              <a:t> - защита основ конституционного строя, основных прав, свобод человека, гражданина, обеспечения верховенства, прямого действия Конституции на всей территории РФ. Все правовые вопросы, которые возникают в жизни граждан, решаются в судах общей юрисдикции.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79120" y="558360"/>
            <a:ext cx="1470239" cy="54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ctr" rtl="0" hangingPunct="0">
              <a:buNone/>
              <a:tabLst/>
            </a:pPr>
            <a:r>
              <a:rPr lang="ru-RU" sz="3900" b="0" i="1" u="sng" strike="noStrike">
                <a:ln>
                  <a:noFill/>
                </a:ln>
                <a:solidFill>
                  <a:srgbClr val="7E0021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rPr>
              <a:t>Суд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48000" y="1368000"/>
            <a:ext cx="4953240" cy="3096000"/>
          </a:xfrm>
          <a:prstGeom prst="rect">
            <a:avLst/>
          </a:prstGeom>
          <a:noFill/>
          <a:ln w="12600">
            <a:solidFill>
              <a:srgbClr val="000000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6000" y="783720"/>
            <a:ext cx="8784000" cy="5928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ru-RU" sz="2400" b="0" i="1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Система общих судов включает в себя: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ru-RU" sz="24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1) Суды субъектов РФ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ru-RU" sz="24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2) Районные суды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ru-RU" sz="24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3) Мировые судьи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ru-RU" sz="2400" b="0" i="1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Система арбитражных судов включает в себя: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ru-RU" sz="24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1) Высший арбитражный суд РФ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ru-RU" sz="24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2) Апелляционные суды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ru-RU" sz="24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3) Арбитражные суды субъектов РФ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ru-RU" sz="24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4) федеральные арбитражные суды арбитражных округов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ru-RU" sz="24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(кассационные суды).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ru-RU" sz="2400" b="1" i="0" u="sng" strike="noStrike" kern="1200">
                <a:ln>
                  <a:noFill/>
                </a:ln>
                <a:solidFill>
                  <a:srgbClr val="C5000B"/>
                </a:solidFill>
                <a:uFillTx/>
                <a:latin typeface="Times New Roman" pitchFamily="18"/>
                <a:ea typeface="Microsoft YaHei" pitchFamily="2"/>
                <a:cs typeface="Lucida Sans" pitchFamily="2"/>
              </a:rPr>
              <a:t>МЧС России</a:t>
            </a:r>
            <a:r>
              <a:rPr lang="ru-RU" sz="24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 - поисково-спасательная, горноспасательная,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ru-RU" sz="24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противопожарная деятельность, а также гражданская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ru-RU" sz="24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оборона, защита населения и экстренная психологическая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ru-RU" sz="24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помощь.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ru-RU" sz="2400" b="1" i="0" u="sng" strike="noStrike" kern="1200">
                <a:ln>
                  <a:noFill/>
                </a:ln>
                <a:solidFill>
                  <a:srgbClr val="C5000B"/>
                </a:solidFill>
                <a:uFillTx/>
                <a:latin typeface="Times New Roman" pitchFamily="18"/>
                <a:ea typeface="Microsoft YaHei" pitchFamily="2"/>
                <a:cs typeface="Lucida Sans" pitchFamily="2"/>
              </a:rPr>
              <a:t>Следственный комитет РФ</a:t>
            </a:r>
            <a:r>
              <a:rPr lang="ru-RU" sz="24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 - независимый орган, который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ru-RU" sz="24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осуществляет оперативно-розыскную деятельность особо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ru-RU" sz="2400" b="0" i="0" u="none" strike="noStrike" kern="1200">
                <a:ln>
                  <a:noFill/>
                </a:ln>
                <a:solidFill>
                  <a:srgbClr val="C5000B"/>
                </a:solidFill>
                <a:latin typeface="Times New Roman" pitchFamily="18"/>
                <a:ea typeface="Microsoft YaHei" pitchFamily="2"/>
                <a:cs typeface="Lucida Sans" pitchFamily="2"/>
              </a:rPr>
              <a:t>серьезных правонарушений.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960000" y="531000"/>
            <a:ext cx="2067120" cy="549000"/>
          </a:xfrm>
        </p:spPr>
        <p:txBody>
          <a:bodyPr/>
          <a:lstStyle/>
          <a:p>
            <a:pPr lvl="0"/>
            <a:r>
              <a:rPr lang="ru-RU" sz="3900" b="0" u="sng">
                <a:latin typeface="Times New Roman" pitchFamily="18"/>
              </a:rPr>
              <a:t>Полиция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76000" y="1099080"/>
            <a:ext cx="8856000" cy="5740920"/>
          </a:xfrm>
        </p:spPr>
        <p:txBody>
          <a:bodyPr/>
          <a:lstStyle/>
          <a:p>
            <a:pPr lvl="0"/>
            <a:r>
              <a:rPr lang="ru-RU" sz="2000" b="1" u="sng">
                <a:solidFill>
                  <a:srgbClr val="C5000B"/>
                </a:solidFill>
                <a:latin typeface="Times New Roman" pitchFamily="18"/>
              </a:rPr>
              <a:t>Полиция</a:t>
            </a:r>
            <a:r>
              <a:rPr lang="ru-RU" sz="2000">
                <a:solidFill>
                  <a:srgbClr val="C5000B"/>
                </a:solidFill>
                <a:latin typeface="Times New Roman" pitchFamily="18"/>
              </a:rPr>
              <a:t> - составная часть единой централизованной системы Министерства внутренних дел РФ. Включена в органы внутренних дел.</a:t>
            </a:r>
          </a:p>
          <a:p>
            <a:pPr lvl="0"/>
            <a:r>
              <a:rPr lang="ru-RU" sz="2000">
                <a:solidFill>
                  <a:srgbClr val="C5000B"/>
                </a:solidFill>
                <a:latin typeface="Times New Roman" pitchFamily="18"/>
              </a:rPr>
              <a:t>Полиция предназначена для защиты жизни, здоровья, прав и свобод граждан Российской Федерации, иностранных граждан, лиц без гражданства, для противодействия преступности, охраны общественного порядка, собственности, для обеспечения общественной безопасности.</a:t>
            </a:r>
          </a:p>
          <a:p>
            <a:pPr lvl="0"/>
            <a:r>
              <a:rPr lang="ru-RU" sz="2000" b="1" u="sng">
                <a:solidFill>
                  <a:srgbClr val="C5000B"/>
                </a:solidFill>
                <a:latin typeface="Times New Roman" pitchFamily="18"/>
              </a:rPr>
              <a:t>Прокуратура РФ</a:t>
            </a:r>
            <a:r>
              <a:rPr lang="ru-RU" sz="2000">
                <a:solidFill>
                  <a:srgbClr val="C5000B"/>
                </a:solidFill>
                <a:latin typeface="Times New Roman" pitchFamily="18"/>
              </a:rPr>
              <a:t> -  единая централизованная система федеральных органов, осуществляющих надзор за точным, единообразным исполнением законов, соблюдением прав, свобод человека и гражданина.</a:t>
            </a:r>
          </a:p>
          <a:p>
            <a:pPr lvl="0"/>
            <a:r>
              <a:rPr lang="ru-RU" sz="2000" i="1">
                <a:solidFill>
                  <a:srgbClr val="C5000B"/>
                </a:solidFill>
                <a:latin typeface="Times New Roman" pitchFamily="18"/>
              </a:rPr>
              <a:t>Функции:</a:t>
            </a:r>
          </a:p>
          <a:p>
            <a:pPr lvl="0"/>
            <a:r>
              <a:rPr lang="ru-RU" sz="2000">
                <a:solidFill>
                  <a:srgbClr val="C5000B"/>
                </a:solidFill>
                <a:latin typeface="Times New Roman" pitchFamily="18"/>
              </a:rPr>
              <a:t>1) осуществление уголовного преследования в соответствии с полномочиями</a:t>
            </a:r>
          </a:p>
          <a:p>
            <a:pPr lvl="0"/>
            <a:r>
              <a:rPr lang="ru-RU" sz="2000">
                <a:solidFill>
                  <a:srgbClr val="C5000B"/>
                </a:solidFill>
                <a:latin typeface="Times New Roman" pitchFamily="18"/>
              </a:rPr>
              <a:t>2) координация деятельности правоохранительных</a:t>
            </a:r>
          </a:p>
          <a:p>
            <a:pPr lvl="0"/>
            <a:r>
              <a:rPr lang="ru-RU" sz="2000">
                <a:solidFill>
                  <a:srgbClr val="C5000B"/>
                </a:solidFill>
                <a:latin typeface="Times New Roman" pitchFamily="18"/>
              </a:rPr>
              <a:t>органов по борьбе с преступностью</a:t>
            </a:r>
          </a:p>
          <a:p>
            <a:pPr lvl="0"/>
            <a:r>
              <a:rPr lang="ru-RU" sz="2000">
                <a:solidFill>
                  <a:srgbClr val="C5000B"/>
                </a:solidFill>
                <a:latin typeface="Times New Roman" pitchFamily="18"/>
              </a:rPr>
              <a:t>3) участие прокурора в рассмотрении судами уголовных,</a:t>
            </a:r>
          </a:p>
          <a:p>
            <a:pPr lvl="0"/>
            <a:r>
              <a:rPr lang="ru-RU" sz="2000">
                <a:solidFill>
                  <a:srgbClr val="C5000B"/>
                </a:solidFill>
                <a:latin typeface="Times New Roman" pitchFamily="18"/>
              </a:rPr>
              <a:t>гражданских, административных дел в качестве</a:t>
            </a:r>
          </a:p>
          <a:p>
            <a:pPr lvl="0"/>
            <a:r>
              <a:rPr lang="ru-RU" sz="2000">
                <a:solidFill>
                  <a:srgbClr val="C5000B"/>
                </a:solidFill>
                <a:latin typeface="Times New Roman" pitchFamily="18"/>
              </a:rPr>
              <a:t>государственного обвинителя</a:t>
            </a:r>
          </a:p>
          <a:p>
            <a:pPr lvl="0"/>
            <a:r>
              <a:rPr lang="ru-RU" sz="2000">
                <a:solidFill>
                  <a:srgbClr val="C5000B"/>
                </a:solidFill>
                <a:latin typeface="Times New Roman" pitchFamily="18"/>
              </a:rPr>
              <a:t>4) опротестование противоречащих закону решений,</a:t>
            </a:r>
          </a:p>
          <a:p>
            <a:pPr lvl="0"/>
            <a:r>
              <a:rPr lang="ru-RU" sz="2000">
                <a:solidFill>
                  <a:srgbClr val="C5000B"/>
                </a:solidFill>
                <a:latin typeface="Times New Roman" pitchFamily="18"/>
              </a:rPr>
              <a:t>приговоров, определений, постановлений суда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912000" y="4752000"/>
            <a:ext cx="2376000" cy="2160000"/>
          </a:xfrm>
          <a:prstGeom prst="rect">
            <a:avLst/>
          </a:prstGeom>
          <a:noFill/>
          <a:ln w="12600">
            <a:solidFill>
              <a:srgbClr val="000000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Обычны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s-novel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1394</Words>
  <Application>Microsoft Office PowerPoint</Application>
  <PresentationFormat>Widescreen</PresentationFormat>
  <Paragraphs>192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Microsoft YaHei</vt:lpstr>
      <vt:lpstr>Albany</vt:lpstr>
      <vt:lpstr>Arial</vt:lpstr>
      <vt:lpstr>Calibri</vt:lpstr>
      <vt:lpstr>Lucida Sans</vt:lpstr>
      <vt:lpstr>Lucida Sans Unicode</vt:lpstr>
      <vt:lpstr>Tahoma</vt:lpstr>
      <vt:lpstr>Thorndale</vt:lpstr>
      <vt:lpstr>Times New Roman</vt:lpstr>
      <vt:lpstr>Обычный</vt:lpstr>
      <vt:lpstr>prs-novelty</vt:lpstr>
      <vt:lpstr>Презентация по обществознанию на тему : «Правоохранительные органы»</vt:lpstr>
      <vt:lpstr>Содержание</vt:lpstr>
      <vt:lpstr>Правоохранительные органы - это специальные органы (государственные и негосударственные), создаваемые с целью охраны права, действующие на основании и в соответствии с законом, большинство из них наделены правом применения мер принуждения.</vt:lpstr>
      <vt:lpstr>Виды правоохранительных органов</vt:lpstr>
      <vt:lpstr>PowerPoint Presentation</vt:lpstr>
      <vt:lpstr>3) Правоохранительные органы в  процессе своей деятельности  имеют право применять меры  государственного принуждения к  лицам, допустившим  правонарушение. Эти меры  различаются в зависимости от  компетенции органа и тяжести  совершенного правонарушения. 4) Законные и обоснованные решения, принятые правоохранительными органами, подлежат обязательному исполнению должностными лицами и гражданами. Неисполнение этих решений образует самостоятельное правонарушение, влекущее дополнительную ответственность.</vt:lpstr>
      <vt:lpstr>PowerPoint Presentation</vt:lpstr>
      <vt:lpstr>PowerPoint Presentation</vt:lpstr>
      <vt:lpstr>Полиция</vt:lpstr>
      <vt:lpstr>Министерство внутренних дел</vt:lpstr>
      <vt:lpstr>Адвокатура и Министерство юстиции РФ</vt:lpstr>
      <vt:lpstr>PowerPoint Presentation</vt:lpstr>
      <vt:lpstr>Опрос</vt:lpstr>
      <vt:lpstr>Опрос</vt:lpstr>
      <vt:lpstr>Ответы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обществознанию на тему : «Правоохранительные органы»</dc:title>
  <cp:lastModifiedBy>word</cp:lastModifiedBy>
  <cp:revision>2</cp:revision>
  <dcterms:created xsi:type="dcterms:W3CDTF">2022-02-13T20:11:06Z</dcterms:created>
  <dcterms:modified xsi:type="dcterms:W3CDTF">2022-02-13T17:14:55Z</dcterms:modified>
</cp:coreProperties>
</file>