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 ExtraBold" panose="020B0906030804020204" pitchFamily="34" charset="0"/>
      <p:bold r:id="rId18"/>
      <p:boldItalic r:id="rId19"/>
    </p:embeddedFont>
    <p:embeddedFont>
      <p:font typeface="Paytone One" panose="020B0604020202020204" charset="0"/>
      <p:regular r:id="rId20"/>
    </p:embeddedFont>
    <p:embeddedFont>
      <p:font typeface="Quicksand" panose="020B0604020202020204" charset="0"/>
      <p:bold r:id="rId21"/>
    </p:embeddedFont>
    <p:embeddedFont>
      <p:font typeface="Quicksand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w3xNfQlsouIkH/QatOFXy/Zjd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3AC"/>
    <a:srgbClr val="F1B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4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jpg"/><Relationship Id="rId5" Type="http://schemas.openxmlformats.org/officeDocument/2006/relationships/image" Target="../media/image15.png"/><Relationship Id="rId10" Type="http://schemas.openxmlformats.org/officeDocument/2006/relationships/image" Target="../media/image22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5.jpg"/><Relationship Id="rId5" Type="http://schemas.openxmlformats.org/officeDocument/2006/relationships/image" Target="../media/image15.png"/><Relationship Id="rId10" Type="http://schemas.openxmlformats.org/officeDocument/2006/relationships/image" Target="../media/image24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 extrusionOk="0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85" name="Google Shape;85;p1"/>
          <p:cNvSpPr/>
          <p:nvPr/>
        </p:nvSpPr>
        <p:spPr>
          <a:xfrm rot="4423086">
            <a:off x="-1020787" y="-3928890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 extrusionOk="0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86" name="Google Shape;86;p1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 extrusionOk="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87" name="Google Shape;87;p1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 extrusionOk="0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88" name="Google Shape;88;p1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 extrusionOk="0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89" name="Google Shape;89;p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 extrusionOk="0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grpSp>
        <p:nvGrpSpPr>
          <p:cNvPr id="90" name="Google Shape;90;p1"/>
          <p:cNvGrpSpPr/>
          <p:nvPr/>
        </p:nvGrpSpPr>
        <p:grpSpPr>
          <a:xfrm>
            <a:off x="5888399" y="6359963"/>
            <a:ext cx="6511202" cy="2706382"/>
            <a:chOff x="0" y="-38100"/>
            <a:chExt cx="1714884" cy="712792"/>
          </a:xfrm>
          <a:solidFill>
            <a:srgbClr val="DCC3AC"/>
          </a:solidFill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1714884" cy="674692"/>
            </a:xfrm>
            <a:custGeom>
              <a:avLst/>
              <a:gdLst/>
              <a:ahLst/>
              <a:cxnLst/>
              <a:rect l="l" t="t" r="r" b="b"/>
              <a:pathLst>
                <a:path w="1714884" h="674692" extrusionOk="0">
                  <a:moveTo>
                    <a:pt x="60640" y="0"/>
                  </a:moveTo>
                  <a:lnTo>
                    <a:pt x="1654245" y="0"/>
                  </a:lnTo>
                  <a:cubicBezTo>
                    <a:pt x="1670327" y="0"/>
                    <a:pt x="1685751" y="6389"/>
                    <a:pt x="1697124" y="17761"/>
                  </a:cubicBezTo>
                  <a:cubicBezTo>
                    <a:pt x="1708496" y="29133"/>
                    <a:pt x="1714884" y="44557"/>
                    <a:pt x="1714884" y="60640"/>
                  </a:cubicBezTo>
                  <a:lnTo>
                    <a:pt x="1714884" y="614052"/>
                  </a:lnTo>
                  <a:cubicBezTo>
                    <a:pt x="1714884" y="630135"/>
                    <a:pt x="1708496" y="645559"/>
                    <a:pt x="1697124" y="656931"/>
                  </a:cubicBezTo>
                  <a:cubicBezTo>
                    <a:pt x="1685751" y="668303"/>
                    <a:pt x="1670327" y="674692"/>
                    <a:pt x="1654245" y="674692"/>
                  </a:cubicBezTo>
                  <a:lnTo>
                    <a:pt x="60640" y="674692"/>
                  </a:lnTo>
                  <a:cubicBezTo>
                    <a:pt x="44557" y="674692"/>
                    <a:pt x="29133" y="668303"/>
                    <a:pt x="17761" y="656931"/>
                  </a:cubicBezTo>
                  <a:cubicBezTo>
                    <a:pt x="6389" y="645559"/>
                    <a:pt x="0" y="630135"/>
                    <a:pt x="0" y="614052"/>
                  </a:cubicBezTo>
                  <a:lnTo>
                    <a:pt x="0" y="60640"/>
                  </a:lnTo>
                  <a:cubicBezTo>
                    <a:pt x="0" y="44557"/>
                    <a:pt x="6389" y="29133"/>
                    <a:pt x="17761" y="17761"/>
                  </a:cubicBezTo>
                  <a:cubicBezTo>
                    <a:pt x="29133" y="6389"/>
                    <a:pt x="44557" y="0"/>
                    <a:pt x="606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1714884" cy="7127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4298241" y="1779270"/>
            <a:ext cx="10003302" cy="33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Analisis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Penggunaan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Platform Digital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sebagai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Penunjang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pada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Beberapa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SMA di Kota Bandung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4142404" y="6751063"/>
            <a:ext cx="100032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Erdianti Wiga Putri Andini-13522053</a:t>
            </a:r>
            <a:endParaRPr sz="1800" dirty="0"/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Imanuel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Sebastian Girsang-13522058</a:t>
            </a:r>
            <a:endParaRPr sz="1800" dirty="0"/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Andrea Reyna Fabian-17222001</a:t>
            </a:r>
            <a:endParaRPr sz="1800" dirty="0"/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Muhammad Neo Cicero Koda-13522108</a:t>
            </a:r>
            <a:endParaRPr sz="1800" dirty="0"/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Anindhita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Putri Budi K R-17422014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29" name="Google Shape;229;p10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 extrusionOk="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0" name="Google Shape;230;p10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1" name="Google Shape;231;p10"/>
          <p:cNvSpPr/>
          <p:nvPr/>
        </p:nvSpPr>
        <p:spPr>
          <a:xfrm>
            <a:off x="17259300" y="9258300"/>
            <a:ext cx="1410931" cy="1387843"/>
          </a:xfrm>
          <a:custGeom>
            <a:avLst/>
            <a:gdLst/>
            <a:ahLst/>
            <a:cxnLst/>
            <a:rect l="l" t="t" r="r" b="b"/>
            <a:pathLst>
              <a:path w="1410931" h="1387843" extrusionOk="0">
                <a:moveTo>
                  <a:pt x="0" y="0"/>
                </a:moveTo>
                <a:lnTo>
                  <a:pt x="1410931" y="0"/>
                </a:lnTo>
                <a:lnTo>
                  <a:pt x="1410931" y="1387843"/>
                </a:lnTo>
                <a:lnTo>
                  <a:pt x="0" y="13878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2" name="Google Shape;232;p10"/>
          <p:cNvSpPr/>
          <p:nvPr/>
        </p:nvSpPr>
        <p:spPr>
          <a:xfrm rot="-4847797">
            <a:off x="-102733" y="8182333"/>
            <a:ext cx="5397709" cy="7967059"/>
          </a:xfrm>
          <a:custGeom>
            <a:avLst/>
            <a:gdLst/>
            <a:ahLst/>
            <a:cxnLst/>
            <a:rect l="l" t="t" r="r" b="b"/>
            <a:pathLst>
              <a:path w="5395669" h="7964048" extrusionOk="0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3" name="Google Shape;233;p10"/>
          <p:cNvSpPr/>
          <p:nvPr/>
        </p:nvSpPr>
        <p:spPr>
          <a:xfrm>
            <a:off x="15941362" y="-3205544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 extrusionOk="0">
                <a:moveTo>
                  <a:pt x="0" y="0"/>
                </a:moveTo>
                <a:lnTo>
                  <a:pt x="6602764" y="0"/>
                </a:lnTo>
                <a:lnTo>
                  <a:pt x="6602764" y="4858093"/>
                </a:lnTo>
                <a:lnTo>
                  <a:pt x="0" y="4858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4" name="Google Shape;234;p10"/>
          <p:cNvSpPr/>
          <p:nvPr/>
        </p:nvSpPr>
        <p:spPr>
          <a:xfrm rot="-1432517">
            <a:off x="-1255648" y="8643903"/>
            <a:ext cx="2298195" cy="1232669"/>
          </a:xfrm>
          <a:custGeom>
            <a:avLst/>
            <a:gdLst/>
            <a:ahLst/>
            <a:cxnLst/>
            <a:rect l="l" t="t" r="r" b="b"/>
            <a:pathLst>
              <a:path w="2296760" h="1231899" extrusionOk="0">
                <a:moveTo>
                  <a:pt x="0" y="0"/>
                </a:moveTo>
                <a:lnTo>
                  <a:pt x="2296760" y="0"/>
                </a:lnTo>
                <a:lnTo>
                  <a:pt x="2296760" y="1231898"/>
                </a:lnTo>
                <a:lnTo>
                  <a:pt x="0" y="123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5" name="Google Shape;235;p10"/>
          <p:cNvSpPr/>
          <p:nvPr/>
        </p:nvSpPr>
        <p:spPr>
          <a:xfrm>
            <a:off x="5022329" y="9669977"/>
            <a:ext cx="878550" cy="976166"/>
          </a:xfrm>
          <a:custGeom>
            <a:avLst/>
            <a:gdLst/>
            <a:ahLst/>
            <a:cxnLst/>
            <a:rect l="l" t="t" r="r" b="b"/>
            <a:pathLst>
              <a:path w="878550" h="976166" extrusionOk="0">
                <a:moveTo>
                  <a:pt x="0" y="0"/>
                </a:moveTo>
                <a:lnTo>
                  <a:pt x="878549" y="0"/>
                </a:lnTo>
                <a:lnTo>
                  <a:pt x="878549" y="976166"/>
                </a:lnTo>
                <a:lnTo>
                  <a:pt x="0" y="976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36" name="Google Shape;236;p10"/>
          <p:cNvSpPr txBox="1"/>
          <p:nvPr/>
        </p:nvSpPr>
        <p:spPr>
          <a:xfrm>
            <a:off x="1009284" y="2681946"/>
            <a:ext cx="8026090" cy="54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ytone One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1.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Kemudahan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Keterarsipan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menjadi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mudah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terarsip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rapi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kapanpun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 Medium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b.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pelaksanaan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terutama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 Medium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selama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masa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pandemi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COVID-19.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ytone One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2.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Praktis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proses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belajar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terpusat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tempat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memudahkan</a:t>
            </a: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pencarian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Praktis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memberikan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bagi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ytone One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3.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Efisien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Menjadi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media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guru.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Pemberian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terstruktur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E8D28-3B39-2C3B-4423-7901E23005C6}"/>
              </a:ext>
            </a:extLst>
          </p:cNvPr>
          <p:cNvSpPr txBox="1"/>
          <p:nvPr/>
        </p:nvSpPr>
        <p:spPr>
          <a:xfrm>
            <a:off x="4070195" y="502716"/>
            <a:ext cx="10147610" cy="156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latin typeface="Paytone One"/>
                <a:ea typeface="Paytone One"/>
                <a:cs typeface="Paytone One"/>
                <a:sym typeface="Paytone One"/>
              </a:rPr>
              <a:t>Kegunaan</a:t>
            </a:r>
            <a:r>
              <a:rPr lang="en-US" sz="3600" b="1" dirty="0"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Platform Digital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dalam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Menurut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Responden</a:t>
            </a:r>
            <a:endParaRPr lang="en-US" sz="3600" dirty="0"/>
          </a:p>
        </p:txBody>
      </p:sp>
      <p:sp>
        <p:nvSpPr>
          <p:cNvPr id="6" name="Google Shape;236;p10">
            <a:extLst>
              <a:ext uri="{FF2B5EF4-FFF2-40B4-BE49-F238E27FC236}">
                <a16:creationId xmlns:a16="http://schemas.microsoft.com/office/drawing/2014/main" id="{2240618F-4689-1C47-B6F2-BEFCB1AC07CF}"/>
              </a:ext>
            </a:extLst>
          </p:cNvPr>
          <p:cNvSpPr txBox="1"/>
          <p:nvPr/>
        </p:nvSpPr>
        <p:spPr>
          <a:xfrm>
            <a:off x="9362635" y="2681946"/>
            <a:ext cx="8026089" cy="5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 ExtraBold"/>
              <a:buNone/>
              <a:tabLst>
                <a:tab pos="623888" algn="l"/>
              </a:tabLst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4.  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Fleksibilitas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mana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saja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terbatas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fisik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perlu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membawa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buku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fisik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memberikan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kenyamanan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ytone One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5.   Monitoring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Evaluasi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Memungkinkan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pemantauan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evaluasi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baik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nilai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ujian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ytone One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6.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Kenyamanan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Ketersediaan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Informasi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Kenyamanan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melakukan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dirty="0"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Memudahkan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mendapatkan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informasi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mengenai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endParaRPr lang="en-US" sz="1800" dirty="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>
                <a:tab pos="623888" algn="l"/>
              </a:tabLs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>
                <a:tab pos="623888" algn="l"/>
              </a:tabLst>
            </a:pPr>
            <a:endParaRPr sz="1800" b="0" i="0" u="none" strike="noStrike" cap="none" dirty="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 rot="8197154">
            <a:off x="12475807" y="-5693996"/>
            <a:ext cx="7306552" cy="10784527"/>
          </a:xfrm>
          <a:custGeom>
            <a:avLst/>
            <a:gdLst/>
            <a:ahLst/>
            <a:cxnLst/>
            <a:rect l="l" t="t" r="r" b="b"/>
            <a:pathLst>
              <a:path w="7299575" h="10774229" extrusionOk="0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2" name="Google Shape;242;p11"/>
          <p:cNvSpPr/>
          <p:nvPr/>
        </p:nvSpPr>
        <p:spPr>
          <a:xfrm rot="4280315">
            <a:off x="256651" y="3183275"/>
            <a:ext cx="11190022" cy="16516559"/>
          </a:xfrm>
          <a:custGeom>
            <a:avLst/>
            <a:gdLst/>
            <a:ahLst/>
            <a:cxnLst/>
            <a:rect l="l" t="t" r="r" b="b"/>
            <a:pathLst>
              <a:path w="11189148" h="16515269" extrusionOk="0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3" name="Google Shape;243;p11"/>
          <p:cNvSpPr/>
          <p:nvPr/>
        </p:nvSpPr>
        <p:spPr>
          <a:xfrm>
            <a:off x="481574" y="1485041"/>
            <a:ext cx="9679034" cy="7212910"/>
          </a:xfrm>
          <a:custGeom>
            <a:avLst/>
            <a:gdLst/>
            <a:ahLst/>
            <a:cxnLst/>
            <a:rect l="l" t="t" r="r" b="b"/>
            <a:pathLst>
              <a:path w="9658597" h="6954190" extrusionOk="0">
                <a:moveTo>
                  <a:pt x="0" y="0"/>
                </a:moveTo>
                <a:lnTo>
                  <a:pt x="9658598" y="0"/>
                </a:lnTo>
                <a:lnTo>
                  <a:pt x="9658598" y="6954190"/>
                </a:lnTo>
                <a:lnTo>
                  <a:pt x="0" y="6954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4" name="Google Shape;244;p11"/>
          <p:cNvSpPr txBox="1"/>
          <p:nvPr/>
        </p:nvSpPr>
        <p:spPr>
          <a:xfrm>
            <a:off x="481573" y="2460369"/>
            <a:ext cx="9278400" cy="5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8620" marR="0" lvl="1" indent="-19431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dilakukan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hampir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seluruh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SMA di Kota Bandung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kecuali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Santa Maria Bandung.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" marR="0" lvl="1" indent="-19431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Alasan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untuk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meningkatkan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seperti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penyimpanan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secara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terstruktur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Tujuan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hanya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digunakan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penyampaian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tetapi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juga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untuk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administrasi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ujian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" marR="0" lvl="1" indent="-19431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Kegunaan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menurut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mencakup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kemudahan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keterarsipan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praktisitas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fleksibilitas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monitoring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evaluasi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baik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serta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kenyamanan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informasi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" marR="0" lvl="1" indent="-19431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dianggap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efektif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besar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memberikan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kontribusi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positif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kualitas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online.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Adopsi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Kota Bandung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memiliki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dampak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positif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signifikan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aksesibilitas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kualitas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era digital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10140171" y="2304640"/>
            <a:ext cx="7885722" cy="5677720"/>
          </a:xfrm>
          <a:custGeom>
            <a:avLst/>
            <a:gdLst/>
            <a:ahLst/>
            <a:cxnLst/>
            <a:rect l="l" t="t" r="r" b="b"/>
            <a:pathLst>
              <a:path w="10514296" h="7570293" extrusionOk="0">
                <a:moveTo>
                  <a:pt x="0" y="0"/>
                </a:moveTo>
                <a:lnTo>
                  <a:pt x="10514296" y="0"/>
                </a:lnTo>
                <a:lnTo>
                  <a:pt x="10514296" y="7570293"/>
                </a:lnTo>
                <a:lnTo>
                  <a:pt x="0" y="7570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6" name="Google Shape;246;p11"/>
          <p:cNvSpPr txBox="1"/>
          <p:nvPr/>
        </p:nvSpPr>
        <p:spPr>
          <a:xfrm>
            <a:off x="10140168" y="3428993"/>
            <a:ext cx="7369800" cy="43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31801" marR="0" lvl="1" indent="-215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Memastikan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bahwa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disajikan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sejalan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kurikulum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ditetapkan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1" marR="0" lvl="1" indent="-215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Melakukan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evaluasi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berbagai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dan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aplikasi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digital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untuk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memilih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paling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sesuai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kebutuhan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karakteristik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serta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guru di masing-masing SMA.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1" marR="0" lvl="1" indent="-215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Memastikan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bahwa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infrastruktur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sekolah-sekolah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mendukung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baik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3269132" y="1682886"/>
            <a:ext cx="3904800" cy="5451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3617473" y="1572194"/>
            <a:ext cx="30066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4"/>
              <a:buFont typeface="Paytone One"/>
              <a:buNone/>
            </a:pP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 Kesimpulan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12537257" y="2460376"/>
            <a:ext cx="2915100" cy="418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12805360" y="2304640"/>
            <a:ext cx="21138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4"/>
              <a:buFont typeface="Paytone One"/>
              <a:buNone/>
            </a:pP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  Saran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1028700" y="1581585"/>
            <a:ext cx="16230708" cy="7677332"/>
            <a:chOff x="0" y="-38100"/>
            <a:chExt cx="4274726" cy="202200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4274700" cy="20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552694" y="330823"/>
            <a:ext cx="13182700" cy="1395433"/>
            <a:chOff x="0" y="-38100"/>
            <a:chExt cx="3471964" cy="367519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3471964" cy="329419"/>
            </a:xfrm>
            <a:custGeom>
              <a:avLst/>
              <a:gdLst/>
              <a:ahLst/>
              <a:cxnLst/>
              <a:rect l="l" t="t" r="r" b="b"/>
              <a:pathLst>
                <a:path w="3471964" h="329419" extrusionOk="0">
                  <a:moveTo>
                    <a:pt x="29951" y="0"/>
                  </a:moveTo>
                  <a:lnTo>
                    <a:pt x="3442012" y="0"/>
                  </a:lnTo>
                  <a:cubicBezTo>
                    <a:pt x="3449956" y="0"/>
                    <a:pt x="3457574" y="3156"/>
                    <a:pt x="3463191" y="8773"/>
                  </a:cubicBezTo>
                  <a:cubicBezTo>
                    <a:pt x="3468808" y="14390"/>
                    <a:pt x="3471964" y="22008"/>
                    <a:pt x="3471964" y="29951"/>
                  </a:cubicBezTo>
                  <a:lnTo>
                    <a:pt x="3471964" y="299467"/>
                  </a:lnTo>
                  <a:cubicBezTo>
                    <a:pt x="3471964" y="316009"/>
                    <a:pt x="3458554" y="329419"/>
                    <a:pt x="3442012" y="329419"/>
                  </a:cubicBezTo>
                  <a:lnTo>
                    <a:pt x="29951" y="329419"/>
                  </a:lnTo>
                  <a:cubicBezTo>
                    <a:pt x="13410" y="329419"/>
                    <a:pt x="0" y="316009"/>
                    <a:pt x="0" y="299467"/>
                  </a:cubicBezTo>
                  <a:lnTo>
                    <a:pt x="0" y="29951"/>
                  </a:lnTo>
                  <a:cubicBezTo>
                    <a:pt x="0" y="13410"/>
                    <a:pt x="13410" y="0"/>
                    <a:pt x="29951" y="0"/>
                  </a:cubicBezTo>
                  <a:close/>
                </a:path>
              </a:pathLst>
            </a:custGeom>
            <a:solidFill>
              <a:srgbClr val="AD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-38100"/>
              <a:ext cx="34719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2"/>
          <p:cNvCxnSpPr/>
          <p:nvPr/>
        </p:nvCxnSpPr>
        <p:spPr>
          <a:xfrm rot="-5400000">
            <a:off x="-2087751" y="5482705"/>
            <a:ext cx="683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 rot="-5400000">
            <a:off x="13519854" y="5482705"/>
            <a:ext cx="683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15937849" y="509221"/>
            <a:ext cx="1998308" cy="1565947"/>
          </a:xfrm>
          <a:custGeom>
            <a:avLst/>
            <a:gdLst/>
            <a:ahLst/>
            <a:cxnLst/>
            <a:rect l="l" t="t" r="r" b="b"/>
            <a:pathLst>
              <a:path w="1998308" h="1565947" extrusionOk="0">
                <a:moveTo>
                  <a:pt x="0" y="0"/>
                </a:moveTo>
                <a:lnTo>
                  <a:pt x="1998309" y="0"/>
                </a:lnTo>
                <a:lnTo>
                  <a:pt x="1998309" y="1565947"/>
                </a:lnTo>
                <a:lnTo>
                  <a:pt x="0" y="15659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08" name="Google Shape;108;p2"/>
          <p:cNvSpPr/>
          <p:nvPr/>
        </p:nvSpPr>
        <p:spPr>
          <a:xfrm rot="-5400000">
            <a:off x="1390054" y="7868246"/>
            <a:ext cx="830422" cy="3610529"/>
          </a:xfrm>
          <a:custGeom>
            <a:avLst/>
            <a:gdLst/>
            <a:ahLst/>
            <a:cxnLst/>
            <a:rect l="l" t="t" r="r" b="b"/>
            <a:pathLst>
              <a:path w="830422" h="3610529" extrusionOk="0">
                <a:moveTo>
                  <a:pt x="0" y="0"/>
                </a:moveTo>
                <a:lnTo>
                  <a:pt x="830421" y="0"/>
                </a:lnTo>
                <a:lnTo>
                  <a:pt x="830421" y="3610529"/>
                </a:lnTo>
                <a:lnTo>
                  <a:pt x="0" y="3610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09" name="Google Shape;109;p2"/>
          <p:cNvSpPr txBox="1"/>
          <p:nvPr/>
        </p:nvSpPr>
        <p:spPr>
          <a:xfrm>
            <a:off x="9270525" y="2075180"/>
            <a:ext cx="7265700" cy="6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31"/>
              <a:buFont typeface="Paytone One"/>
              <a:buNone/>
            </a:pPr>
            <a:r>
              <a:rPr lang="en-US" sz="3031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RUMUSAN MASALAH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1"/>
              <a:buFont typeface="Calibri"/>
              <a:buNone/>
            </a:pPr>
            <a:endParaRPr sz="3031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marL="452912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Berapa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persentase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jumlah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di Kota Bandung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2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Mengapa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diperlukan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2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saja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digunakan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2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tujuan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2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Bagaimana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manfaat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dirasakan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para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687403" y="726791"/>
            <a:ext cx="8913300" cy="139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aytone One"/>
              <a:buNone/>
            </a:pPr>
            <a:r>
              <a:rPr lang="en-US" sz="4200" b="1" i="0" u="none" strike="noStrike" cap="none" dirty="0">
                <a:solidFill>
                  <a:schemeClr val="bg1"/>
                </a:solidFill>
                <a:latin typeface="Paytone One"/>
                <a:ea typeface="Paytone One"/>
                <a:cs typeface="Paytone One"/>
                <a:sym typeface="Paytone One"/>
              </a:rPr>
              <a:t>PENDAHULUAN</a:t>
            </a: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 b="1" i="0" u="none" strike="noStrike" cap="none" dirty="0">
              <a:solidFill>
                <a:schemeClr val="bg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603913" y="2065655"/>
            <a:ext cx="7265700" cy="6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31"/>
              <a:buFont typeface="Paytone One"/>
              <a:buNone/>
            </a:pPr>
            <a:r>
              <a:rPr lang="en-US" sz="3031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LATAR BELAKANG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1"/>
              <a:buFont typeface="Calibri"/>
              <a:buNone/>
            </a:pPr>
            <a:endParaRPr sz="3031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Tingkat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akses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menjadi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perhatian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Digitalisasi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perkembangan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internet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mengubah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cara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belajar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berinteraksi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Platform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berpeluang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meningkatkan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efektivitas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belajar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mandiri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serta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mengakses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video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online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mudah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Adaptasi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perubahan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memastikan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akses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berkualitas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mudah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Transformasi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mencerminkan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pentingnya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memanfaatkan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untuk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lebih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baik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relevan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1028700" y="1581585"/>
            <a:ext cx="16230708" cy="7677332"/>
            <a:chOff x="0" y="-38100"/>
            <a:chExt cx="4274726" cy="2022000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-38100"/>
              <a:ext cx="4274700" cy="20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2552694" y="330823"/>
            <a:ext cx="13182700" cy="1395433"/>
            <a:chOff x="0" y="-38100"/>
            <a:chExt cx="3471964" cy="367519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3471964" cy="329419"/>
            </a:xfrm>
            <a:custGeom>
              <a:avLst/>
              <a:gdLst/>
              <a:ahLst/>
              <a:cxnLst/>
              <a:rect l="l" t="t" r="r" b="b"/>
              <a:pathLst>
                <a:path w="3471964" h="329419" extrusionOk="0">
                  <a:moveTo>
                    <a:pt x="29951" y="0"/>
                  </a:moveTo>
                  <a:lnTo>
                    <a:pt x="3442012" y="0"/>
                  </a:lnTo>
                  <a:cubicBezTo>
                    <a:pt x="3449956" y="0"/>
                    <a:pt x="3457574" y="3156"/>
                    <a:pt x="3463191" y="8773"/>
                  </a:cubicBezTo>
                  <a:cubicBezTo>
                    <a:pt x="3468808" y="14390"/>
                    <a:pt x="3471964" y="22008"/>
                    <a:pt x="3471964" y="29951"/>
                  </a:cubicBezTo>
                  <a:lnTo>
                    <a:pt x="3471964" y="299467"/>
                  </a:lnTo>
                  <a:cubicBezTo>
                    <a:pt x="3471964" y="316009"/>
                    <a:pt x="3458554" y="329419"/>
                    <a:pt x="3442012" y="329419"/>
                  </a:cubicBezTo>
                  <a:lnTo>
                    <a:pt x="29951" y="329419"/>
                  </a:lnTo>
                  <a:cubicBezTo>
                    <a:pt x="13410" y="329419"/>
                    <a:pt x="0" y="316009"/>
                    <a:pt x="0" y="299467"/>
                  </a:cubicBezTo>
                  <a:lnTo>
                    <a:pt x="0" y="29951"/>
                  </a:lnTo>
                  <a:cubicBezTo>
                    <a:pt x="0" y="13410"/>
                    <a:pt x="13410" y="0"/>
                    <a:pt x="29951" y="0"/>
                  </a:cubicBezTo>
                  <a:close/>
                </a:path>
              </a:pathLst>
            </a:custGeom>
            <a:solidFill>
              <a:srgbClr val="AD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-38100"/>
              <a:ext cx="34719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" name="Google Shape;122;p3"/>
          <p:cNvCxnSpPr/>
          <p:nvPr/>
        </p:nvCxnSpPr>
        <p:spPr>
          <a:xfrm rot="-5400000">
            <a:off x="-2087751" y="5482705"/>
            <a:ext cx="683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23" name="Google Shape;123;p3"/>
          <p:cNvCxnSpPr/>
          <p:nvPr/>
        </p:nvCxnSpPr>
        <p:spPr>
          <a:xfrm rot="-5400000">
            <a:off x="13519854" y="5482705"/>
            <a:ext cx="683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24" name="Google Shape;124;p3"/>
          <p:cNvSpPr/>
          <p:nvPr/>
        </p:nvSpPr>
        <p:spPr>
          <a:xfrm>
            <a:off x="15937849" y="509221"/>
            <a:ext cx="1998308" cy="1565947"/>
          </a:xfrm>
          <a:custGeom>
            <a:avLst/>
            <a:gdLst/>
            <a:ahLst/>
            <a:cxnLst/>
            <a:rect l="l" t="t" r="r" b="b"/>
            <a:pathLst>
              <a:path w="1998308" h="1565947" extrusionOk="0">
                <a:moveTo>
                  <a:pt x="0" y="0"/>
                </a:moveTo>
                <a:lnTo>
                  <a:pt x="1998309" y="0"/>
                </a:lnTo>
                <a:lnTo>
                  <a:pt x="1998309" y="1565947"/>
                </a:lnTo>
                <a:lnTo>
                  <a:pt x="0" y="15659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25" name="Google Shape;125;p3"/>
          <p:cNvSpPr/>
          <p:nvPr/>
        </p:nvSpPr>
        <p:spPr>
          <a:xfrm rot="-5400000">
            <a:off x="1390054" y="7868246"/>
            <a:ext cx="830422" cy="3610529"/>
          </a:xfrm>
          <a:custGeom>
            <a:avLst/>
            <a:gdLst/>
            <a:ahLst/>
            <a:cxnLst/>
            <a:rect l="l" t="t" r="r" b="b"/>
            <a:pathLst>
              <a:path w="830422" h="3610529" extrusionOk="0">
                <a:moveTo>
                  <a:pt x="0" y="0"/>
                </a:moveTo>
                <a:lnTo>
                  <a:pt x="830421" y="0"/>
                </a:lnTo>
                <a:lnTo>
                  <a:pt x="830421" y="3610529"/>
                </a:lnTo>
                <a:lnTo>
                  <a:pt x="0" y="3610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26" name="Google Shape;126;p3"/>
          <p:cNvSpPr txBox="1"/>
          <p:nvPr/>
        </p:nvSpPr>
        <p:spPr>
          <a:xfrm>
            <a:off x="1989151" y="2199447"/>
            <a:ext cx="6644400" cy="7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31"/>
              <a:buFont typeface="Paytone One"/>
              <a:buNone/>
            </a:pPr>
            <a:r>
              <a:rPr lang="en-US" sz="3031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TUJUAN PENELITIAN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1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Menghitung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persentase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jumlah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di Kota Bandung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Menganalisis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alasan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diperlukannya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Menentukan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berbagai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digunakan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Menentukan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tujuan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913" marR="0" lvl="1" indent="-226456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7"/>
              <a:buFont typeface="Arial"/>
              <a:buChar char="•"/>
            </a:pP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Menganalisis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manfaat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dirasakan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para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097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097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687403" y="726791"/>
            <a:ext cx="8913300" cy="139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aytone One"/>
              <a:buNone/>
            </a:pPr>
            <a:r>
              <a:rPr lang="en-US" sz="4200" b="1" i="0" u="none" strike="noStrike" cap="none" dirty="0">
                <a:solidFill>
                  <a:schemeClr val="bg1"/>
                </a:solidFill>
                <a:latin typeface="Paytone One"/>
                <a:ea typeface="Paytone One"/>
                <a:cs typeface="Paytone One"/>
                <a:sym typeface="Paytone One"/>
              </a:rPr>
              <a:t>PENDAHULUAN</a:t>
            </a: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 b="1" i="0" u="none" strike="noStrike" cap="none" dirty="0">
              <a:solidFill>
                <a:schemeClr val="bg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293300" y="2199447"/>
            <a:ext cx="6644400" cy="7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9"/>
              <a:buFont typeface="Paytone One"/>
              <a:buNone/>
            </a:pPr>
            <a:r>
              <a:rPr lang="en-US" sz="302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MANFAAT PENELITIAN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9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Mengetahui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persentase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jumlah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di Kota Bandung 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Mengetahui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alasan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diperlukannya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Mengetahui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berbagai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digunakan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penunjang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Mengetahui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tujuan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Mengetahui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manfaat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utama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dirasakan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para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1028700" y="2280429"/>
            <a:ext cx="16230708" cy="6977943"/>
            <a:chOff x="0" y="-38100"/>
            <a:chExt cx="4274726" cy="1837800"/>
          </a:xfrm>
        </p:grpSpPr>
        <p:sp>
          <p:nvSpPr>
            <p:cNvPr id="134" name="Google Shape;134;p4"/>
            <p:cNvSpPr/>
            <p:nvPr/>
          </p:nvSpPr>
          <p:spPr>
            <a:xfrm>
              <a:off x="0" y="0"/>
              <a:ext cx="4274726" cy="1799693"/>
            </a:xfrm>
            <a:custGeom>
              <a:avLst/>
              <a:gdLst/>
              <a:ahLst/>
              <a:cxnLst/>
              <a:rect l="l" t="t" r="r" b="b"/>
              <a:pathLst>
                <a:path w="4274726" h="1799693" extrusionOk="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75366"/>
                  </a:lnTo>
                  <a:cubicBezTo>
                    <a:pt x="4274726" y="1788802"/>
                    <a:pt x="4263834" y="1799693"/>
                    <a:pt x="4250399" y="1799693"/>
                  </a:cubicBezTo>
                  <a:lnTo>
                    <a:pt x="24327" y="1799693"/>
                  </a:lnTo>
                  <a:cubicBezTo>
                    <a:pt x="10891" y="1799693"/>
                    <a:pt x="0" y="1788802"/>
                    <a:pt x="0" y="17753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0" y="-38100"/>
              <a:ext cx="4274700" cy="18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4"/>
          <p:cNvSpPr/>
          <p:nvPr/>
        </p:nvSpPr>
        <p:spPr>
          <a:xfrm rot="3065634">
            <a:off x="15668387" y="7948427"/>
            <a:ext cx="2074284" cy="2617392"/>
          </a:xfrm>
          <a:custGeom>
            <a:avLst/>
            <a:gdLst/>
            <a:ahLst/>
            <a:cxnLst/>
            <a:rect l="l" t="t" r="r" b="b"/>
            <a:pathLst>
              <a:path w="2076088" h="2619669" extrusionOk="0">
                <a:moveTo>
                  <a:pt x="0" y="0"/>
                </a:moveTo>
                <a:lnTo>
                  <a:pt x="2076087" y="0"/>
                </a:lnTo>
                <a:lnTo>
                  <a:pt x="2076087" y="2619670"/>
                </a:lnTo>
                <a:lnTo>
                  <a:pt x="0" y="2619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37" name="Google Shape;137;p4"/>
          <p:cNvSpPr/>
          <p:nvPr/>
        </p:nvSpPr>
        <p:spPr>
          <a:xfrm rot="-4059997">
            <a:off x="514196" y="1459294"/>
            <a:ext cx="1806155" cy="1934302"/>
          </a:xfrm>
          <a:custGeom>
            <a:avLst/>
            <a:gdLst/>
            <a:ahLst/>
            <a:cxnLst/>
            <a:rect l="l" t="t" r="r" b="b"/>
            <a:pathLst>
              <a:path w="1806132" h="1934278" extrusionOk="0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38" name="Google Shape;138;p4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 extrusionOk="0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39" name="Google Shape;139;p4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 extrusionOk="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40" name="Google Shape;140;p4"/>
          <p:cNvSpPr txBox="1"/>
          <p:nvPr/>
        </p:nvSpPr>
        <p:spPr>
          <a:xfrm>
            <a:off x="1718504" y="2830603"/>
            <a:ext cx="7504200" cy="5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“Pendidikan merupakan upaya mewujudkan suatu proses pembelajaran secara terencana yang bertujuan untuk mengembangkan potensi diri para peserta didik” (UU No. 20 Tahun 2003 Pasal 1 Ayat 1)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Sejarah pendidikan menurut Johnson (2022): Prasejarah (orang tua menurunkan ilmu kepada anak) -&gt; Penulisan (penyimpanan dan penyaluran informasi) -&gt; sistem pendidikan formal (spesialisasi ilmu) -&gt; penemuan mesin cetak -&gt; zaman sekarang.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Fungsi pendidikan menurut Fuad (2001):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Mengembangkan kepribadian individu.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Mempertahankan dan mengembangkan budaya.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Membentuk warga negara yang demokratis dan bertanggung jawab.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Menciptakan bangsa yang bermartabat dan menjunjung tinggi nilai-nilai bermoral baik.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410205" y="1283874"/>
            <a:ext cx="41208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3"/>
              <a:buFont typeface="Paytone One"/>
              <a:buNone/>
            </a:pPr>
            <a:r>
              <a:rPr lang="en-US" sz="4703" b="1" i="0" u="none" strike="noStrike" cap="non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PENDIDIKAN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9521737" y="2725738"/>
            <a:ext cx="75042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Sistem pendidikan nasional merupakan keseluruhan komponen pendidikan yang saling terkait secara terpadu untuk mencapai tujuan pendidikan nasional” (UU No. 20 Tahun 2003 Pasal 1 Ayat 3).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Urgensi:  Manusia tidak dapat dipisahkan dari ilmu dan sulit mendapat ilmu tanpa pendidikan. Sistem pendidikan merupakan metode untuk mempermudah proses penyebaran ilmu kepada peserta didik.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Sistem pendidikan Indonesia (Munirah, 2015, dikutip oleh Nur, 2020):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1213437" y="622534"/>
            <a:ext cx="41208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3"/>
              <a:buFont typeface="Paytone One"/>
              <a:buNone/>
            </a:pPr>
            <a:r>
              <a:rPr lang="en-US" sz="4703" b="1" i="0" u="none" strike="noStrike" cap="non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SISTEM PENDIDIKAN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0218122" y="6464568"/>
            <a:ext cx="68079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Sentralistik: Pemerintah pusat mengatur tujuan pembelajaran, metode pembelajaran, materi ajar, tenaga pendidikan, dan persyaratan kenaikan pangkat secara nasional.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Perguruan tinggi terbagi menjadi perguruan swasta (dikelola oleh masyarakat) dan perguruan negeri  (diatur dan didanai oleh pemerintah).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5"/>
          <p:cNvGrpSpPr/>
          <p:nvPr/>
        </p:nvGrpSpPr>
        <p:grpSpPr>
          <a:xfrm>
            <a:off x="1028700" y="2280429"/>
            <a:ext cx="16230708" cy="6977943"/>
            <a:chOff x="0" y="-38100"/>
            <a:chExt cx="4274726" cy="1837800"/>
          </a:xfrm>
        </p:grpSpPr>
        <p:sp>
          <p:nvSpPr>
            <p:cNvPr id="150" name="Google Shape;150;p5"/>
            <p:cNvSpPr/>
            <p:nvPr/>
          </p:nvSpPr>
          <p:spPr>
            <a:xfrm>
              <a:off x="0" y="0"/>
              <a:ext cx="4274726" cy="1799693"/>
            </a:xfrm>
            <a:custGeom>
              <a:avLst/>
              <a:gdLst/>
              <a:ahLst/>
              <a:cxnLst/>
              <a:rect l="l" t="t" r="r" b="b"/>
              <a:pathLst>
                <a:path w="4274726" h="1799693" extrusionOk="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75366"/>
                  </a:lnTo>
                  <a:cubicBezTo>
                    <a:pt x="4274726" y="1788802"/>
                    <a:pt x="4263834" y="1799693"/>
                    <a:pt x="4250399" y="1799693"/>
                  </a:cubicBezTo>
                  <a:lnTo>
                    <a:pt x="24327" y="1799693"/>
                  </a:lnTo>
                  <a:cubicBezTo>
                    <a:pt x="10891" y="1799693"/>
                    <a:pt x="0" y="1788802"/>
                    <a:pt x="0" y="17753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0" y="-38100"/>
              <a:ext cx="4274700" cy="18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"/>
          <p:cNvSpPr/>
          <p:nvPr/>
        </p:nvSpPr>
        <p:spPr>
          <a:xfrm rot="3065634">
            <a:off x="15668387" y="7948427"/>
            <a:ext cx="2074284" cy="2617392"/>
          </a:xfrm>
          <a:custGeom>
            <a:avLst/>
            <a:gdLst/>
            <a:ahLst/>
            <a:cxnLst/>
            <a:rect l="l" t="t" r="r" b="b"/>
            <a:pathLst>
              <a:path w="2076088" h="2619669" extrusionOk="0">
                <a:moveTo>
                  <a:pt x="0" y="0"/>
                </a:moveTo>
                <a:lnTo>
                  <a:pt x="2076087" y="0"/>
                </a:lnTo>
                <a:lnTo>
                  <a:pt x="2076087" y="2619670"/>
                </a:lnTo>
                <a:lnTo>
                  <a:pt x="0" y="2619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53" name="Google Shape;153;p5"/>
          <p:cNvSpPr/>
          <p:nvPr/>
        </p:nvSpPr>
        <p:spPr>
          <a:xfrm rot="-4059997">
            <a:off x="514196" y="1459294"/>
            <a:ext cx="1806155" cy="1934302"/>
          </a:xfrm>
          <a:custGeom>
            <a:avLst/>
            <a:gdLst/>
            <a:ahLst/>
            <a:cxnLst/>
            <a:rect l="l" t="t" r="r" b="b"/>
            <a:pathLst>
              <a:path w="1806132" h="1934278" extrusionOk="0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54" name="Google Shape;154;p5"/>
          <p:cNvSpPr/>
          <p:nvPr/>
        </p:nvSpPr>
        <p:spPr>
          <a:xfrm>
            <a:off x="-620784" y="-274165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 extrusionOk="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55" name="Google Shape;155;p5"/>
          <p:cNvSpPr txBox="1"/>
          <p:nvPr/>
        </p:nvSpPr>
        <p:spPr>
          <a:xfrm>
            <a:off x="1718504" y="2830603"/>
            <a:ext cx="7504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 di Indonesia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diatur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melalui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Standar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Nasional Pendidikan (SNP)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merupakan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kriteria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minimal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harus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dipenuhi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semua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satuan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pemangku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kepentingan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mengelola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menyelenggarakan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SNP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ukur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kualitas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terus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meningkat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SNP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membantu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pemetaan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masalah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sementara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keenam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dan SNP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dasar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penyusunan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strategi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rencana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pengembangan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berdasarkan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evaluasi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belajar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Tilaar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2012: 106-109)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Penilaian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Indonesia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mencakup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penilaian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pengetahuan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sikap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keterampilan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3410205" y="639161"/>
            <a:ext cx="4120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3"/>
              <a:buFont typeface="Paytone One"/>
              <a:buNone/>
            </a:pPr>
            <a:r>
              <a:rPr lang="en-US" sz="4703" b="1" i="0" u="none" strike="noStrike" cap="non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STANDAR PENDIDIKAN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9521737" y="2875610"/>
            <a:ext cx="7504200" cy="5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Internet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jaringan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komputer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global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menyediakan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fasilitas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informasi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terdiri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jaringan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interkoneksi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protokol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standar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Kemajuan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membuka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peluang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sangat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besar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pengembangan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bahan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interaktif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diakses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mudah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Pranoto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2019).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Konsep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berbasis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kemandirian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memanfaatkan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kemampuan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beradaptasi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lingkungan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diperkenalkan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sejak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lama,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tujuan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memaksimalkan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informasi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efektif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bagi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Startsole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2019).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beberapa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tahun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terakhir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internet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pendidikan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semakin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mendesak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Indonesia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karena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adanya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Pamdemi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COVID-19.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8817291" y="881795"/>
            <a:ext cx="8913300" cy="16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aytone One"/>
              <a:buNone/>
            </a:pPr>
            <a:r>
              <a:rPr lang="en-US" sz="5600" dirty="0">
                <a:latin typeface="Paytone One"/>
                <a:ea typeface="Calibri"/>
                <a:cs typeface="Calibri"/>
                <a:sym typeface="Paytone One"/>
              </a:rPr>
              <a:t>INTERNET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endParaRPr sz="5600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"/>
          <p:cNvGrpSpPr/>
          <p:nvPr/>
        </p:nvGrpSpPr>
        <p:grpSpPr>
          <a:xfrm>
            <a:off x="4687403" y="2280429"/>
            <a:ext cx="8913253" cy="6977943"/>
            <a:chOff x="0" y="-38100"/>
            <a:chExt cx="2347508" cy="183780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2347508" cy="1799693"/>
            </a:xfrm>
            <a:custGeom>
              <a:avLst/>
              <a:gdLst/>
              <a:ahLst/>
              <a:cxnLst/>
              <a:rect l="l" t="t" r="r" b="b"/>
              <a:pathLst>
                <a:path w="2347508" h="1799693" extrusionOk="0">
                  <a:moveTo>
                    <a:pt x="44298" y="0"/>
                  </a:moveTo>
                  <a:lnTo>
                    <a:pt x="2303210" y="0"/>
                  </a:lnTo>
                  <a:cubicBezTo>
                    <a:pt x="2314959" y="0"/>
                    <a:pt x="2326226" y="4667"/>
                    <a:pt x="2334533" y="12975"/>
                  </a:cubicBezTo>
                  <a:cubicBezTo>
                    <a:pt x="2342841" y="21282"/>
                    <a:pt x="2347508" y="32550"/>
                    <a:pt x="2347508" y="44298"/>
                  </a:cubicBezTo>
                  <a:lnTo>
                    <a:pt x="2347508" y="1755395"/>
                  </a:lnTo>
                  <a:cubicBezTo>
                    <a:pt x="2347508" y="1779860"/>
                    <a:pt x="2327675" y="1799693"/>
                    <a:pt x="2303210" y="1799693"/>
                  </a:cubicBezTo>
                  <a:lnTo>
                    <a:pt x="44298" y="1799693"/>
                  </a:lnTo>
                  <a:cubicBezTo>
                    <a:pt x="32550" y="1799693"/>
                    <a:pt x="21282" y="1795026"/>
                    <a:pt x="12975" y="1786718"/>
                  </a:cubicBezTo>
                  <a:cubicBezTo>
                    <a:pt x="4667" y="1778411"/>
                    <a:pt x="0" y="1767143"/>
                    <a:pt x="0" y="1755395"/>
                  </a:cubicBezTo>
                  <a:lnTo>
                    <a:pt x="0" y="44298"/>
                  </a:lnTo>
                  <a:cubicBezTo>
                    <a:pt x="0" y="19833"/>
                    <a:pt x="19833" y="0"/>
                    <a:pt x="44298" y="0"/>
                  </a:cubicBez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-38100"/>
              <a:ext cx="2347500" cy="18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/>
          <p:nvPr/>
        </p:nvSpPr>
        <p:spPr>
          <a:xfrm rot="3065634">
            <a:off x="13244828" y="7948427"/>
            <a:ext cx="2074284" cy="2617392"/>
          </a:xfrm>
          <a:custGeom>
            <a:avLst/>
            <a:gdLst/>
            <a:ahLst/>
            <a:cxnLst/>
            <a:rect l="l" t="t" r="r" b="b"/>
            <a:pathLst>
              <a:path w="2076088" h="2619669" extrusionOk="0">
                <a:moveTo>
                  <a:pt x="0" y="0"/>
                </a:moveTo>
                <a:lnTo>
                  <a:pt x="2076088" y="0"/>
                </a:lnTo>
                <a:lnTo>
                  <a:pt x="2076088" y="2619670"/>
                </a:lnTo>
                <a:lnTo>
                  <a:pt x="0" y="2619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67" name="Google Shape;167;p6"/>
          <p:cNvSpPr/>
          <p:nvPr/>
        </p:nvSpPr>
        <p:spPr>
          <a:xfrm rot="-4059997">
            <a:off x="2846740" y="1594138"/>
            <a:ext cx="2304036" cy="2068879"/>
          </a:xfrm>
          <a:custGeom>
            <a:avLst/>
            <a:gdLst/>
            <a:ahLst/>
            <a:cxnLst/>
            <a:rect l="l" t="t" r="r" b="b"/>
            <a:pathLst>
              <a:path w="2304007" h="2068853" extrusionOk="0">
                <a:moveTo>
                  <a:pt x="0" y="0"/>
                </a:moveTo>
                <a:lnTo>
                  <a:pt x="2304007" y="0"/>
                </a:lnTo>
                <a:lnTo>
                  <a:pt x="2304007" y="2068853"/>
                </a:lnTo>
                <a:lnTo>
                  <a:pt x="0" y="20688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627" b="-9627"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68" name="Google Shape;168;p6"/>
          <p:cNvSpPr/>
          <p:nvPr/>
        </p:nvSpPr>
        <p:spPr>
          <a:xfrm>
            <a:off x="-620784" y="-274165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 extrusionOk="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69" name="Google Shape;169;p6"/>
          <p:cNvSpPr txBox="1"/>
          <p:nvPr/>
        </p:nvSpPr>
        <p:spPr>
          <a:xfrm>
            <a:off x="5391849" y="2588953"/>
            <a:ext cx="7504200" cy="7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 ExtraBold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URGENSI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Dapat membantu siswa dan guru untuk menjadi lebih terampil dalam teknologi dan mempermudah penyampaian materi melalui video.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 menjadi lebih mudah, lebih menyenangkan, dan pengiriman tugas menjadi lebih jelas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Penilaian guru menjadi lebih efisien, dan siswa dapat melihat hasil penilaian mereka secara instan.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 ExtraBold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PEMANFAATAN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 Medium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Beberapa platform yang dapat digunakan dalam pelaksanaan pembelajaran daring, di antaranya yaitu: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Google Classroom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YouTube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Ruang Guru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Schoology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2076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Microsoft Office 365 for Education (Mirzon Daheri, Juliana, Deriwanto, 2020).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687403" y="947056"/>
            <a:ext cx="89133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aytone One"/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URGENSI DAN PEMANFAATAN PLATFORM DIGITAL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 b="1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76" name="Google Shape;176;p7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 extrusionOk="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77" name="Google Shape;177;p7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78" name="Google Shape;178;p7"/>
          <p:cNvSpPr/>
          <p:nvPr/>
        </p:nvSpPr>
        <p:spPr>
          <a:xfrm>
            <a:off x="17259300" y="9258300"/>
            <a:ext cx="1410931" cy="1387843"/>
          </a:xfrm>
          <a:custGeom>
            <a:avLst/>
            <a:gdLst/>
            <a:ahLst/>
            <a:cxnLst/>
            <a:rect l="l" t="t" r="r" b="b"/>
            <a:pathLst>
              <a:path w="1410931" h="1387843" extrusionOk="0">
                <a:moveTo>
                  <a:pt x="0" y="0"/>
                </a:moveTo>
                <a:lnTo>
                  <a:pt x="1410931" y="0"/>
                </a:lnTo>
                <a:lnTo>
                  <a:pt x="1410931" y="1387843"/>
                </a:lnTo>
                <a:lnTo>
                  <a:pt x="0" y="13878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79" name="Google Shape;179;p7"/>
          <p:cNvSpPr/>
          <p:nvPr/>
        </p:nvSpPr>
        <p:spPr>
          <a:xfrm rot="-5400000">
            <a:off x="106794" y="7717334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 extrusionOk="0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0" name="Google Shape;180;p7"/>
          <p:cNvSpPr/>
          <p:nvPr/>
        </p:nvSpPr>
        <p:spPr>
          <a:xfrm>
            <a:off x="15941362" y="-3205544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 extrusionOk="0">
                <a:moveTo>
                  <a:pt x="0" y="0"/>
                </a:moveTo>
                <a:lnTo>
                  <a:pt x="6602764" y="0"/>
                </a:lnTo>
                <a:lnTo>
                  <a:pt x="6602764" y="4858093"/>
                </a:lnTo>
                <a:lnTo>
                  <a:pt x="0" y="4858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1" name="Google Shape;181;p7"/>
          <p:cNvSpPr/>
          <p:nvPr/>
        </p:nvSpPr>
        <p:spPr>
          <a:xfrm>
            <a:off x="-927969" y="8360324"/>
            <a:ext cx="2886250" cy="1548080"/>
          </a:xfrm>
          <a:custGeom>
            <a:avLst/>
            <a:gdLst/>
            <a:ahLst/>
            <a:cxnLst/>
            <a:rect l="l" t="t" r="r" b="b"/>
            <a:pathLst>
              <a:path w="2886250" h="1548080" extrusionOk="0">
                <a:moveTo>
                  <a:pt x="0" y="0"/>
                </a:moveTo>
                <a:lnTo>
                  <a:pt x="2886250" y="0"/>
                </a:lnTo>
                <a:lnTo>
                  <a:pt x="2886250" y="1548080"/>
                </a:lnTo>
                <a:lnTo>
                  <a:pt x="0" y="1548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2" name="Google Shape;182;p7"/>
          <p:cNvSpPr/>
          <p:nvPr/>
        </p:nvSpPr>
        <p:spPr>
          <a:xfrm>
            <a:off x="5835660" y="9134364"/>
            <a:ext cx="1360602" cy="1511779"/>
          </a:xfrm>
          <a:custGeom>
            <a:avLst/>
            <a:gdLst/>
            <a:ahLst/>
            <a:cxnLst/>
            <a:rect l="l" t="t" r="r" b="b"/>
            <a:pathLst>
              <a:path w="1360602" h="1511779" extrusionOk="0">
                <a:moveTo>
                  <a:pt x="0" y="0"/>
                </a:moveTo>
                <a:lnTo>
                  <a:pt x="1360601" y="0"/>
                </a:lnTo>
                <a:lnTo>
                  <a:pt x="1360601" y="1511779"/>
                </a:lnTo>
                <a:lnTo>
                  <a:pt x="0" y="1511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3" name="Google Shape;183;p7"/>
          <p:cNvSpPr/>
          <p:nvPr/>
        </p:nvSpPr>
        <p:spPr>
          <a:xfrm>
            <a:off x="2128676" y="2041904"/>
            <a:ext cx="4988554" cy="6437424"/>
          </a:xfrm>
          <a:custGeom>
            <a:avLst/>
            <a:gdLst/>
            <a:ahLst/>
            <a:cxnLst/>
            <a:rect l="l" t="t" r="r" b="b"/>
            <a:pathLst>
              <a:path w="4327400" h="6069600" extrusionOk="0">
                <a:moveTo>
                  <a:pt x="0" y="0"/>
                </a:moveTo>
                <a:lnTo>
                  <a:pt x="4327401" y="0"/>
                </a:lnTo>
                <a:lnTo>
                  <a:pt x="4327401" y="6069600"/>
                </a:lnTo>
                <a:lnTo>
                  <a:pt x="0" y="606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4" name="Google Shape;184;p7"/>
          <p:cNvSpPr/>
          <p:nvPr/>
        </p:nvSpPr>
        <p:spPr>
          <a:xfrm>
            <a:off x="10585727" y="2936518"/>
            <a:ext cx="4491449" cy="3797888"/>
          </a:xfrm>
          <a:custGeom>
            <a:avLst/>
            <a:gdLst/>
            <a:ahLst/>
            <a:cxnLst/>
            <a:rect l="l" t="t" r="r" b="b"/>
            <a:pathLst>
              <a:path w="4806259" h="3994391" extrusionOk="0">
                <a:moveTo>
                  <a:pt x="0" y="0"/>
                </a:moveTo>
                <a:lnTo>
                  <a:pt x="4806259" y="0"/>
                </a:lnTo>
                <a:lnTo>
                  <a:pt x="4806259" y="3994391"/>
                </a:lnTo>
                <a:lnTo>
                  <a:pt x="0" y="3994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85" name="Google Shape;185;p7"/>
          <p:cNvSpPr txBox="1"/>
          <p:nvPr/>
        </p:nvSpPr>
        <p:spPr>
          <a:xfrm>
            <a:off x="1538227" y="1039139"/>
            <a:ext cx="6169452" cy="6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METODE PELAKSANAAN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8243882" y="1048664"/>
            <a:ext cx="9188427" cy="24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A.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Persentase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Jumlah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SMA di Kota Bandung yang Telah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Menggunakan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Platform Digital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dalam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8243882" y="7046711"/>
            <a:ext cx="9419815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6695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 15 </a:t>
            </a:r>
            <a:r>
              <a:rPr lang="en-US" sz="2100" dirty="0">
                <a:latin typeface="Quicksand Medium"/>
                <a:ea typeface="Quicksand Medium"/>
                <a:cs typeface="Quicksand Medium"/>
                <a:sym typeface="Quicksand Medium"/>
              </a:rPr>
              <a:t>SMA 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menjadi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sampel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Kota Bandung, 14 di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antaranya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aktif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teknologi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mereka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(92,9%). Satu-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satunya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pengecualian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mencolok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adalah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SMA Santa Maria Bandung, yang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(7,1%).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3" name="Google Shape;193;p8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 extrusionOk="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4" name="Google Shape;194;p8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5" name="Google Shape;195;p8"/>
          <p:cNvSpPr/>
          <p:nvPr/>
        </p:nvSpPr>
        <p:spPr>
          <a:xfrm>
            <a:off x="17259300" y="9258300"/>
            <a:ext cx="1410931" cy="1387843"/>
          </a:xfrm>
          <a:custGeom>
            <a:avLst/>
            <a:gdLst/>
            <a:ahLst/>
            <a:cxnLst/>
            <a:rect l="l" t="t" r="r" b="b"/>
            <a:pathLst>
              <a:path w="1410931" h="1387843" extrusionOk="0">
                <a:moveTo>
                  <a:pt x="0" y="0"/>
                </a:moveTo>
                <a:lnTo>
                  <a:pt x="1410931" y="0"/>
                </a:lnTo>
                <a:lnTo>
                  <a:pt x="1410931" y="1387843"/>
                </a:lnTo>
                <a:lnTo>
                  <a:pt x="0" y="13878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6" name="Google Shape;196;p8"/>
          <p:cNvSpPr/>
          <p:nvPr/>
        </p:nvSpPr>
        <p:spPr>
          <a:xfrm rot="-4847797">
            <a:off x="-102733" y="8182333"/>
            <a:ext cx="5397709" cy="7967059"/>
          </a:xfrm>
          <a:custGeom>
            <a:avLst/>
            <a:gdLst/>
            <a:ahLst/>
            <a:cxnLst/>
            <a:rect l="l" t="t" r="r" b="b"/>
            <a:pathLst>
              <a:path w="5395669" h="7964048" extrusionOk="0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7" name="Google Shape;197;p8"/>
          <p:cNvSpPr/>
          <p:nvPr/>
        </p:nvSpPr>
        <p:spPr>
          <a:xfrm>
            <a:off x="15941362" y="-3205544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 extrusionOk="0">
                <a:moveTo>
                  <a:pt x="0" y="0"/>
                </a:moveTo>
                <a:lnTo>
                  <a:pt x="6602764" y="0"/>
                </a:lnTo>
                <a:lnTo>
                  <a:pt x="6602764" y="4858093"/>
                </a:lnTo>
                <a:lnTo>
                  <a:pt x="0" y="4858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8" name="Google Shape;198;p8"/>
          <p:cNvSpPr/>
          <p:nvPr/>
        </p:nvSpPr>
        <p:spPr>
          <a:xfrm rot="-1432517">
            <a:off x="-1255648" y="8643903"/>
            <a:ext cx="2298195" cy="1232669"/>
          </a:xfrm>
          <a:custGeom>
            <a:avLst/>
            <a:gdLst/>
            <a:ahLst/>
            <a:cxnLst/>
            <a:rect l="l" t="t" r="r" b="b"/>
            <a:pathLst>
              <a:path w="2296760" h="1231899" extrusionOk="0">
                <a:moveTo>
                  <a:pt x="0" y="0"/>
                </a:moveTo>
                <a:lnTo>
                  <a:pt x="2296760" y="0"/>
                </a:lnTo>
                <a:lnTo>
                  <a:pt x="2296760" y="1231898"/>
                </a:lnTo>
                <a:lnTo>
                  <a:pt x="0" y="123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199" name="Google Shape;199;p8"/>
          <p:cNvSpPr/>
          <p:nvPr/>
        </p:nvSpPr>
        <p:spPr>
          <a:xfrm>
            <a:off x="5022329" y="9669977"/>
            <a:ext cx="878550" cy="976166"/>
          </a:xfrm>
          <a:custGeom>
            <a:avLst/>
            <a:gdLst/>
            <a:ahLst/>
            <a:cxnLst/>
            <a:rect l="l" t="t" r="r" b="b"/>
            <a:pathLst>
              <a:path w="878550" h="976166" extrusionOk="0">
                <a:moveTo>
                  <a:pt x="0" y="0"/>
                </a:moveTo>
                <a:lnTo>
                  <a:pt x="878549" y="0"/>
                </a:lnTo>
                <a:lnTo>
                  <a:pt x="878549" y="976166"/>
                </a:lnTo>
                <a:lnTo>
                  <a:pt x="0" y="976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00" name="Google Shape;200;p8"/>
          <p:cNvSpPr/>
          <p:nvPr/>
        </p:nvSpPr>
        <p:spPr>
          <a:xfrm>
            <a:off x="9603271" y="2276462"/>
            <a:ext cx="7196748" cy="3243497"/>
          </a:xfrm>
          <a:custGeom>
            <a:avLst/>
            <a:gdLst/>
            <a:ahLst/>
            <a:cxnLst/>
            <a:rect l="l" t="t" r="r" b="b"/>
            <a:pathLst>
              <a:path w="7196748" h="3243497" extrusionOk="0">
                <a:moveTo>
                  <a:pt x="0" y="0"/>
                </a:moveTo>
                <a:lnTo>
                  <a:pt x="7196748" y="0"/>
                </a:lnTo>
                <a:lnTo>
                  <a:pt x="7196748" y="3243497"/>
                </a:lnTo>
                <a:lnTo>
                  <a:pt x="0" y="3243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01" name="Google Shape;201;p8"/>
          <p:cNvSpPr/>
          <p:nvPr/>
        </p:nvSpPr>
        <p:spPr>
          <a:xfrm>
            <a:off x="1296015" y="2730832"/>
            <a:ext cx="7091965" cy="3102388"/>
          </a:xfrm>
          <a:custGeom>
            <a:avLst/>
            <a:gdLst/>
            <a:ahLst/>
            <a:cxnLst/>
            <a:rect l="l" t="t" r="r" b="b"/>
            <a:pathLst>
              <a:path w="6947867" h="3087386" extrusionOk="0">
                <a:moveTo>
                  <a:pt x="0" y="0"/>
                </a:moveTo>
                <a:lnTo>
                  <a:pt x="6947867" y="0"/>
                </a:lnTo>
                <a:lnTo>
                  <a:pt x="6947867" y="3087386"/>
                </a:lnTo>
                <a:lnTo>
                  <a:pt x="0" y="3087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t="-528" b="-27957"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02" name="Google Shape;202;p8"/>
          <p:cNvSpPr txBox="1"/>
          <p:nvPr/>
        </p:nvSpPr>
        <p:spPr>
          <a:xfrm>
            <a:off x="8607451" y="785515"/>
            <a:ext cx="9188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ytone On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C.  Platform Digital yang Banyak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Digunakan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sebagai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Penunjang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9144000" y="5586844"/>
            <a:ext cx="8115300" cy="439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Google Classroom 78.9%. 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Youtube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persentase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65.4%. 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Platform digital masing-masing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sekolah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50% (SMAN 1 Bandung, SMAK 1 BPK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Penabur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Bandung, SMAK 2 BPK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Penabur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Bandung, SMAN 3 Bandung, SMA Taruna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Bakti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Bandung, SMA St Aloysius 1, SMA St Angela, SMAN 23 Bandung, SMAN 12 Bandung, dan SMAN 20 Bandung)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Schoology 23.1%.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Platform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buatan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sendiri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11.5% (SMAN 3 Bandung, SMA Taruna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Bakti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Bandung, SMA St. Aloysius 1, SMAK 1 BPK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Penabur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Bandung)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Schola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dengan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persentase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5.7%. </a:t>
            </a: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Quipper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1.9%. </a:t>
            </a:r>
          </a:p>
          <a:p>
            <a:pPr marL="390602" marR="0" lvl="1" indent="-194730" algn="just" rtl="0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3.8%.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830009" y="5997945"/>
            <a:ext cx="7557971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Mempermudah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guru (61.5 %)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Meningkatkan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efisiensi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seperti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(76.9%)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Terdapat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arsip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materi-materi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diajarkan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di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kelas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(80.8%)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Mempermudah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terlaksananya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suatu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ujian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(61.5%)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Memudahkan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disuksi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(32.7%)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perlu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(9.6%)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3390" marR="0" lvl="1" indent="-18224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Lain-lain (1.9%)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685781" y="1178361"/>
            <a:ext cx="77022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ytone One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B.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Alasan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Diperlukannya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Platform Digital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sebagai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Penunjang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1" name="Google Shape;211;p9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 extrusionOk="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2" name="Google Shape;212;p9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 extrusionOk="0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3" name="Google Shape;213;p9"/>
          <p:cNvSpPr/>
          <p:nvPr/>
        </p:nvSpPr>
        <p:spPr>
          <a:xfrm>
            <a:off x="17259300" y="9258300"/>
            <a:ext cx="1410931" cy="1387843"/>
          </a:xfrm>
          <a:custGeom>
            <a:avLst/>
            <a:gdLst/>
            <a:ahLst/>
            <a:cxnLst/>
            <a:rect l="l" t="t" r="r" b="b"/>
            <a:pathLst>
              <a:path w="1410931" h="1387843" extrusionOk="0">
                <a:moveTo>
                  <a:pt x="0" y="0"/>
                </a:moveTo>
                <a:lnTo>
                  <a:pt x="1410931" y="0"/>
                </a:lnTo>
                <a:lnTo>
                  <a:pt x="1410931" y="1387843"/>
                </a:lnTo>
                <a:lnTo>
                  <a:pt x="0" y="13878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4" name="Google Shape;214;p9"/>
          <p:cNvSpPr/>
          <p:nvPr/>
        </p:nvSpPr>
        <p:spPr>
          <a:xfrm rot="-4851936">
            <a:off x="-105805" y="8179354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 extrusionOk="0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5" name="Google Shape;215;p9"/>
          <p:cNvSpPr/>
          <p:nvPr/>
        </p:nvSpPr>
        <p:spPr>
          <a:xfrm>
            <a:off x="15941362" y="-3205544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 extrusionOk="0">
                <a:moveTo>
                  <a:pt x="0" y="0"/>
                </a:moveTo>
                <a:lnTo>
                  <a:pt x="6602764" y="0"/>
                </a:lnTo>
                <a:lnTo>
                  <a:pt x="6602764" y="4858093"/>
                </a:lnTo>
                <a:lnTo>
                  <a:pt x="0" y="4858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6" name="Google Shape;216;p9"/>
          <p:cNvSpPr/>
          <p:nvPr/>
        </p:nvSpPr>
        <p:spPr>
          <a:xfrm rot="-1437478">
            <a:off x="-1255602" y="8642351"/>
            <a:ext cx="2296760" cy="1231899"/>
          </a:xfrm>
          <a:custGeom>
            <a:avLst/>
            <a:gdLst/>
            <a:ahLst/>
            <a:cxnLst/>
            <a:rect l="l" t="t" r="r" b="b"/>
            <a:pathLst>
              <a:path w="2296760" h="1231899" extrusionOk="0">
                <a:moveTo>
                  <a:pt x="0" y="0"/>
                </a:moveTo>
                <a:lnTo>
                  <a:pt x="2296760" y="0"/>
                </a:lnTo>
                <a:lnTo>
                  <a:pt x="2296760" y="1231898"/>
                </a:lnTo>
                <a:lnTo>
                  <a:pt x="0" y="123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7" name="Google Shape;217;p9"/>
          <p:cNvSpPr/>
          <p:nvPr/>
        </p:nvSpPr>
        <p:spPr>
          <a:xfrm>
            <a:off x="5022329" y="9669977"/>
            <a:ext cx="878550" cy="976166"/>
          </a:xfrm>
          <a:custGeom>
            <a:avLst/>
            <a:gdLst/>
            <a:ahLst/>
            <a:cxnLst/>
            <a:rect l="l" t="t" r="r" b="b"/>
            <a:pathLst>
              <a:path w="878550" h="976166" extrusionOk="0">
                <a:moveTo>
                  <a:pt x="0" y="0"/>
                </a:moveTo>
                <a:lnTo>
                  <a:pt x="878549" y="0"/>
                </a:lnTo>
                <a:lnTo>
                  <a:pt x="878549" y="976166"/>
                </a:lnTo>
                <a:lnTo>
                  <a:pt x="0" y="976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8" name="Google Shape;218;p9"/>
          <p:cNvSpPr/>
          <p:nvPr/>
        </p:nvSpPr>
        <p:spPr>
          <a:xfrm>
            <a:off x="1028700" y="2459149"/>
            <a:ext cx="7359411" cy="3292206"/>
          </a:xfrm>
          <a:custGeom>
            <a:avLst/>
            <a:gdLst/>
            <a:ahLst/>
            <a:cxnLst/>
            <a:rect l="l" t="t" r="r" b="b"/>
            <a:pathLst>
              <a:path w="7359411" h="3292206" extrusionOk="0">
                <a:moveTo>
                  <a:pt x="0" y="0"/>
                </a:moveTo>
                <a:lnTo>
                  <a:pt x="7359411" y="0"/>
                </a:lnTo>
                <a:lnTo>
                  <a:pt x="7359411" y="3292207"/>
                </a:lnTo>
                <a:lnTo>
                  <a:pt x="0" y="3292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-31726"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9" name="Google Shape;219;p9"/>
          <p:cNvSpPr/>
          <p:nvPr/>
        </p:nvSpPr>
        <p:spPr>
          <a:xfrm>
            <a:off x="9266240" y="2459149"/>
            <a:ext cx="7429133" cy="3292206"/>
          </a:xfrm>
          <a:custGeom>
            <a:avLst/>
            <a:gdLst/>
            <a:ahLst/>
            <a:cxnLst/>
            <a:rect l="l" t="t" r="r" b="b"/>
            <a:pathLst>
              <a:path w="7429133" h="3292206" extrusionOk="0">
                <a:moveTo>
                  <a:pt x="0" y="0"/>
                </a:moveTo>
                <a:lnTo>
                  <a:pt x="7429133" y="0"/>
                </a:lnTo>
                <a:lnTo>
                  <a:pt x="7429133" y="3292207"/>
                </a:lnTo>
                <a:lnTo>
                  <a:pt x="0" y="3292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r="-1830" b="-34819"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20" name="Google Shape;220;p9"/>
          <p:cNvSpPr txBox="1"/>
          <p:nvPr/>
        </p:nvSpPr>
        <p:spPr>
          <a:xfrm>
            <a:off x="9312902" y="5818031"/>
            <a:ext cx="8115300" cy="296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 data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mengenai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efektivitas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tersebut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sebagian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besar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merasa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bahwa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membantu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proses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Dalam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skala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1 (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membantu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)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hingga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5 (sangat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membantu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), rata-rata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skor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adalah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4,17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dari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total 52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responden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Hasil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mengindikasikan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bahwa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penggunaan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dianggap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efektif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oleh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sebagian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besar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memberikan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nilai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positif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terhadap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kualitas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secara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online.</a:t>
            </a:r>
            <a:endParaRPr dirty="0"/>
          </a:p>
        </p:txBody>
      </p:sp>
      <p:sp>
        <p:nvSpPr>
          <p:cNvPr id="221" name="Google Shape;221;p9"/>
          <p:cNvSpPr txBox="1"/>
          <p:nvPr/>
        </p:nvSpPr>
        <p:spPr>
          <a:xfrm>
            <a:off x="974240" y="5818031"/>
            <a:ext cx="7413872" cy="316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Tempat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berkas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materi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pembelajaran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(84.6%)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Tempat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penurunan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dan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pengumpulan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tugas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(78.8%)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Platform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untuk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melakukan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ujian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(71.2%)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Media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komunikasi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guru dan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(38.5%)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Wadah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diskusi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antar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siswa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(32.7%)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Melakukan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presensi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(1.9%)</a:t>
            </a:r>
            <a:endParaRPr dirty="0"/>
          </a:p>
          <a:p>
            <a:pPr marL="453390" marR="0" lvl="1" indent="-22669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Responden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tidak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menggunakan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platform digital (7,7%)</a:t>
            </a:r>
            <a:endParaRPr dirty="0"/>
          </a:p>
        </p:txBody>
      </p:sp>
      <p:sp>
        <p:nvSpPr>
          <p:cNvPr id="222" name="Google Shape;222;p9"/>
          <p:cNvSpPr txBox="1"/>
          <p:nvPr/>
        </p:nvSpPr>
        <p:spPr>
          <a:xfrm>
            <a:off x="685781" y="1073488"/>
            <a:ext cx="7702330" cy="1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D.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Tujuan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154" b="1" dirty="0" err="1">
                <a:latin typeface="Paytone One"/>
                <a:ea typeface="Paytone One"/>
                <a:cs typeface="Paytone One"/>
                <a:sym typeface="Paytone One"/>
              </a:rPr>
              <a:t>P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enggunaan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Platform Digital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dalam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Proses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Pembelajaran</a:t>
            </a:r>
            <a:endParaRPr dirty="0"/>
          </a:p>
        </p:txBody>
      </p:sp>
      <p:sp>
        <p:nvSpPr>
          <p:cNvPr id="223" name="Google Shape;223;p9"/>
          <p:cNvSpPr txBox="1"/>
          <p:nvPr/>
        </p:nvSpPr>
        <p:spPr>
          <a:xfrm>
            <a:off x="8776338" y="1073488"/>
            <a:ext cx="9188427" cy="1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E.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Manfaat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Penggunaan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Platform Digital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dari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Para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Siswa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sebagai</a:t>
            </a:r>
            <a:r>
              <a:rPr lang="en-US" sz="3154" b="1" i="0" u="none" strike="noStrike" cap="none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r>
              <a:rPr lang="en-US" sz="3154" b="1" i="0" u="none" strike="noStrike" cap="none" dirty="0" err="1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Pengguna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1596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Quicksand Medium</vt:lpstr>
      <vt:lpstr>Arial</vt:lpstr>
      <vt:lpstr>Calibri</vt:lpstr>
      <vt:lpstr>Open Sans ExtraBold</vt:lpstr>
      <vt:lpstr>Paytone One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Erdianti Wiga Putri Andini</cp:lastModifiedBy>
  <cp:revision>5</cp:revision>
  <dcterms:modified xsi:type="dcterms:W3CDTF">2023-12-06T06:52:39Z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2023-12-06T05:18:35Z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98f66c6d-c345-442e-a7dc-a9bb51ddf6bc</vt:lpwstr>
  </property>
  <property fmtid="{D5CDD505-2E9C-101B-9397-08002B2CF9AE}" pid="8" name="MSIP_Label_38b525e5-f3da-4501-8f1e-526b6769fc56_ContentBits">
    <vt:lpwstr>0</vt:lpwstr>
  </property>
</Properties>
</file>