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9" r:id="rId6"/>
    <p:sldId id="261" r:id="rId7"/>
    <p:sldId id="270" r:id="rId8"/>
    <p:sldId id="262" r:id="rId9"/>
    <p:sldId id="271" r:id="rId10"/>
    <p:sldId id="263" r:id="rId11"/>
    <p:sldId id="264" r:id="rId12"/>
    <p:sldId id="272" r:id="rId13"/>
    <p:sldId id="265" r:id="rId14"/>
    <p:sldId id="266" r:id="rId15"/>
    <p:sldId id="267" r:id="rId16"/>
    <p:sldId id="273" r:id="rId17"/>
    <p:sldId id="268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3B4A"/>
    <a:srgbClr val="0000FF"/>
    <a:srgbClr val="347B00"/>
    <a:srgbClr val="0678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2365-D8BA-EFC1-F55F-02DA2EDE1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C8194-866F-DE8B-EEA7-DF6EE5184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1327B-841A-C7E4-7E73-E284B53A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399-EA60-46EE-9F49-E6B0E6FE4B2A}" type="datetimeFigureOut">
              <a:rPr lang="en-ID" smtClean="0"/>
              <a:t>26/03/2024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AD060-F5A3-5780-63EA-72ECE78E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F94D7-BFD8-8D01-14A6-FC2EDEAD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F47D-2F96-4284-A86D-E506CBEAB1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59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ACB5-428B-9F13-6194-0A370373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D0B49-54EF-B6BF-AA25-64A038B5D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B6609-D952-9DCA-1016-3E43B959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399-EA60-46EE-9F49-E6B0E6FE4B2A}" type="datetimeFigureOut">
              <a:rPr lang="en-ID" smtClean="0"/>
              <a:t>26/03/2024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ED736-8FDA-61D6-5392-4FCEEBCD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C7D35-CC87-2546-B1D2-6B926785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F47D-2F96-4284-A86D-E506CBEAB1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702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BB912-163C-36E8-73DB-CE942E086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07015-B2BD-704D-652B-D8DAEB0C4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14BD1-F87B-5D78-BC52-7C6A8527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399-EA60-46EE-9F49-E6B0E6FE4B2A}" type="datetimeFigureOut">
              <a:rPr lang="en-ID" smtClean="0"/>
              <a:t>26/03/2024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FBD83-0AFA-E725-64D3-F2631CBF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BE673-6AF2-DA6A-0DFA-B503CC9F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F47D-2F96-4284-A86D-E506CBEAB1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095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C5DD-5168-FEE2-D246-0C34478F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64018-F85F-8A23-13E6-D2DB35101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6AE3F-A1A7-2EB2-ECF1-4314AECD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399-EA60-46EE-9F49-E6B0E6FE4B2A}" type="datetimeFigureOut">
              <a:rPr lang="en-ID" smtClean="0"/>
              <a:t>26/03/2024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0253E-103C-E61F-D63E-05BE27F0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97CB-0991-8AF5-D270-88C3DF60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F47D-2F96-4284-A86D-E506CBEAB1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512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B86A-B50A-C4F3-9DBA-94170660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62029-69C6-9D88-9DD0-270DB4847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9202E-C412-3559-2544-23693377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399-EA60-46EE-9F49-E6B0E6FE4B2A}" type="datetimeFigureOut">
              <a:rPr lang="en-ID" smtClean="0"/>
              <a:t>26/03/2024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5737-C925-4D8B-3E40-1FC7BDA6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25C51-D1C0-07E8-C4F4-BFE7EE6C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F47D-2F96-4284-A86D-E506CBEAB1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937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7EFC-FA3F-10CF-729F-3111692B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ABA2-FB93-28E5-3EAB-8748880A5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DE078-24D0-4F27-9A19-D78CCA3AD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302B4-54F5-5F18-C68A-9917624D2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399-EA60-46EE-9F49-E6B0E6FE4B2A}" type="datetimeFigureOut">
              <a:rPr lang="en-ID" smtClean="0"/>
              <a:t>26/03/2024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D9720-5024-B7B2-140A-FD81432B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9D6D9-B5BB-C329-C380-1CA9F9E0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F47D-2F96-4284-A86D-E506CBEAB1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442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C296-0AB0-E48C-136B-EBCE531C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02016-DBB9-54FA-3039-ACA2C3A62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B76D9-18C1-40DE-0226-9E999E031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A4A3D-D0EB-8C49-AB9E-B5C7D50A2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01125C-0C73-DBD2-FA73-302A33DED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432EFE-ED54-FBF8-A3A6-AA2D8306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399-EA60-46EE-9F49-E6B0E6FE4B2A}" type="datetimeFigureOut">
              <a:rPr lang="en-ID" smtClean="0"/>
              <a:t>26/03/2024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5B5551-F748-8723-3A62-D352C009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CFB28-9D62-44DD-D947-9713BA1F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F47D-2F96-4284-A86D-E506CBEAB1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579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180D-318D-D9BD-C839-2C9C8AA4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91DD1-6144-BF58-F3E4-69066F9E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399-EA60-46EE-9F49-E6B0E6FE4B2A}" type="datetimeFigureOut">
              <a:rPr lang="en-ID" smtClean="0"/>
              <a:t>26/03/2024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0A7C1-0527-B1A3-1116-98DD522C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94DE6-B226-75B4-4A42-D560DBC4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F47D-2F96-4284-A86D-E506CBEAB1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236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3CCB5-02C6-2C97-DB77-9416EE4E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399-EA60-46EE-9F49-E6B0E6FE4B2A}" type="datetimeFigureOut">
              <a:rPr lang="en-ID" smtClean="0"/>
              <a:t>26/03/2024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C0BEE-FC83-C508-474F-163E00DF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F4037-68DB-23F2-CA9D-D383AA55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F47D-2F96-4284-A86D-E506CBEAB1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676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F97D-89F7-2902-4D83-6802DBA5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07FFE-FDFB-EB80-74DC-361100E70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7F921-2C39-61CB-05E3-A1F08FE62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F0CA5-7048-DA0C-6BD9-323B5504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399-EA60-46EE-9F49-E6B0E6FE4B2A}" type="datetimeFigureOut">
              <a:rPr lang="en-ID" smtClean="0"/>
              <a:t>26/03/2024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80FCB-4EBF-C18B-0D9B-8EFB665D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1849C-AC1B-9D3B-92F1-85D8CE16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F47D-2F96-4284-A86D-E506CBEAB1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653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E15C-80D0-CA2F-E305-B062775F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23D67-9FAC-7D3C-D841-2DCC21923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00052-3844-BBB5-DB84-5C0D3C288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5123F-191F-E344-3E0D-6BE2D199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399-EA60-46EE-9F49-E6B0E6FE4B2A}" type="datetimeFigureOut">
              <a:rPr lang="en-ID" smtClean="0"/>
              <a:t>26/03/2024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BC386-7FD3-E294-12BD-CC294983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5EDA7-0A57-83FE-DEF0-032A4977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F47D-2F96-4284-A86D-E506CBEAB1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070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D55ED9-15F6-6916-7036-9D707611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553B4-62D4-588B-D867-F1C189304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B4951-FD21-6129-11BF-A0C8CFC2A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55399-EA60-46EE-9F49-E6B0E6FE4B2A}" type="datetimeFigureOut">
              <a:rPr lang="en-ID" smtClean="0"/>
              <a:t>26/03/2024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20FB-AF36-5055-E9A6-657C89F14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FEBE0-A488-9738-5637-1A3DC2E4E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EF47D-2F96-4284-A86D-E506CBEAB1B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99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2FB0-7F12-EFCC-07F1-1F1923CFF5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UTS OOP 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7F043-3F64-0778-C1EF-2DF3C2441A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Tutor : Valentino </a:t>
            </a:r>
            <a:r>
              <a:rPr lang="en-US" dirty="0" err="1"/>
              <a:t>Chryslie</a:t>
            </a:r>
            <a:r>
              <a:rPr lang="en-US" dirty="0"/>
              <a:t> </a:t>
            </a:r>
            <a:r>
              <a:rPr lang="en-US" dirty="0" err="1"/>
              <a:t>Triadi</a:t>
            </a:r>
            <a:endParaRPr lang="en-US" dirty="0"/>
          </a:p>
          <a:p>
            <a:r>
              <a:rPr lang="en-US" dirty="0" err="1"/>
              <a:t>Materi</a:t>
            </a:r>
            <a:r>
              <a:rPr lang="en-US" dirty="0"/>
              <a:t> : </a:t>
            </a:r>
            <a:r>
              <a:rPr lang="en-US" dirty="0" err="1"/>
              <a:t>Soal</a:t>
            </a:r>
            <a:r>
              <a:rPr lang="en-US" dirty="0"/>
              <a:t> UTS OOP 2021/2022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73466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5573-383C-6149-18CD-7FC74281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09" y="129152"/>
            <a:ext cx="10515600" cy="657430"/>
          </a:xfrm>
        </p:spPr>
        <p:txBody>
          <a:bodyPr/>
          <a:lstStyle/>
          <a:p>
            <a:r>
              <a:rPr lang="en-US" sz="3600" b="1" dirty="0" err="1"/>
              <a:t>Soal</a:t>
            </a:r>
            <a:r>
              <a:rPr lang="en-US" sz="3600" b="1" dirty="0"/>
              <a:t> 2</a:t>
            </a:r>
            <a:endParaRPr lang="en-ID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8C7A6B-BBE9-4D41-E03B-8A8251D6F5BE}"/>
              </a:ext>
            </a:extLst>
          </p:cNvPr>
          <p:cNvSpPr txBox="1"/>
          <p:nvPr/>
        </p:nvSpPr>
        <p:spPr>
          <a:xfrm>
            <a:off x="673240" y="786582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serangkaian</a:t>
            </a:r>
            <a:r>
              <a:rPr lang="en-US" sz="2000" dirty="0"/>
              <a:t> </a:t>
            </a:r>
            <a:r>
              <a:rPr lang="en-US" sz="2000" dirty="0" err="1"/>
              <a:t>aksi</a:t>
            </a:r>
            <a:r>
              <a:rPr lang="en-US" sz="2000" dirty="0"/>
              <a:t> enqueue dan dequeue pada </a:t>
            </a:r>
            <a:r>
              <a:rPr lang="en-US" sz="2000" dirty="0" err="1"/>
              <a:t>sebuah</a:t>
            </a:r>
            <a:r>
              <a:rPr lang="en-US" sz="2000" dirty="0"/>
              <a:t> queue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bertipe</a:t>
            </a:r>
            <a:r>
              <a:rPr lang="en-US" sz="2000" dirty="0"/>
              <a:t> integer dan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kapasitas</a:t>
            </a:r>
            <a:r>
              <a:rPr lang="en-US" sz="2000" dirty="0"/>
              <a:t> 3 </a:t>
            </a:r>
            <a:r>
              <a:rPr lang="en-US" sz="2000" dirty="0" err="1"/>
              <a:t>elemen</a:t>
            </a:r>
            <a:r>
              <a:rPr lang="en-US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F0AA9D-6689-A11D-46DA-FC22EEB51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60" y="1494468"/>
            <a:ext cx="3658111" cy="2343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A5842E-00DE-8A8F-A289-5BAE1299C94D}"/>
              </a:ext>
            </a:extLst>
          </p:cNvPr>
          <p:cNvSpPr txBox="1"/>
          <p:nvPr/>
        </p:nvSpPr>
        <p:spPr>
          <a:xfrm>
            <a:off x="673240" y="4191888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data queue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generic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elemennya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bertipe</a:t>
            </a:r>
            <a:r>
              <a:rPr lang="en-US" sz="2000" dirty="0"/>
              <a:t> </a:t>
            </a:r>
            <a:r>
              <a:rPr lang="en-US" sz="2000" dirty="0" err="1"/>
              <a:t>apapun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8362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5573-383C-6149-18CD-7FC74281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09" y="129152"/>
            <a:ext cx="10515600" cy="657430"/>
          </a:xfrm>
        </p:spPr>
        <p:txBody>
          <a:bodyPr/>
          <a:lstStyle/>
          <a:p>
            <a:r>
              <a:rPr lang="en-US" sz="3600" b="1" dirty="0" err="1"/>
              <a:t>Soal</a:t>
            </a:r>
            <a:r>
              <a:rPr lang="en-US" sz="3600" b="1" dirty="0"/>
              <a:t> 2</a:t>
            </a:r>
            <a:endParaRPr lang="en-ID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8C7A6B-BBE9-4D41-E03B-8A8251D6F5BE}"/>
              </a:ext>
            </a:extLst>
          </p:cNvPr>
          <p:cNvSpPr txBox="1"/>
          <p:nvPr/>
        </p:nvSpPr>
        <p:spPr>
          <a:xfrm>
            <a:off x="673240" y="786582"/>
            <a:ext cx="10515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 err="1"/>
              <a:t>Dengan</a:t>
            </a:r>
            <a:r>
              <a:rPr lang="en-US" sz="2000" dirty="0"/>
              <a:t> Bahasa C++, </a:t>
            </a:r>
            <a:r>
              <a:rPr lang="en-US" sz="2000" dirty="0" err="1"/>
              <a:t>buatlah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Queue generic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kapasitas</a:t>
            </a:r>
            <a:r>
              <a:rPr lang="en-US" sz="2000" dirty="0"/>
              <a:t> </a:t>
            </a:r>
            <a:r>
              <a:rPr lang="en-US" sz="2000" dirty="0" err="1"/>
              <a:t>maksimal</a:t>
            </a:r>
            <a:r>
              <a:rPr lang="en-US" sz="2000" dirty="0"/>
              <a:t> 3 </a:t>
            </a:r>
            <a:r>
              <a:rPr lang="en-US" sz="2000" dirty="0" err="1"/>
              <a:t>elemen</a:t>
            </a:r>
            <a:r>
              <a:rPr lang="en-US" sz="2000" dirty="0"/>
              <a:t>.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minimal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:</a:t>
            </a:r>
          </a:p>
          <a:p>
            <a:r>
              <a:rPr lang="en-US" sz="2000" dirty="0"/>
              <a:t>	a. Default constructor</a:t>
            </a:r>
          </a:p>
          <a:p>
            <a:r>
              <a:rPr lang="en-US" sz="2000" dirty="0"/>
              <a:t>	b. Destructor</a:t>
            </a:r>
          </a:p>
          <a:p>
            <a:r>
              <a:rPr lang="en-US" sz="2000" dirty="0"/>
              <a:t>	c. Method enqueue,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memasukkan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Queue. Method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	</a:t>
            </a:r>
            <a:r>
              <a:rPr lang="en-US" sz="2000" dirty="0" err="1"/>
              <a:t>melempar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exception </a:t>
            </a:r>
            <a:r>
              <a:rPr lang="en-US" sz="2000" dirty="0" err="1"/>
              <a:t>jika</a:t>
            </a:r>
            <a:r>
              <a:rPr lang="en-US" sz="2000" dirty="0"/>
              <a:t> Queue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penuh</a:t>
            </a:r>
            <a:endParaRPr lang="en-US" sz="2000" dirty="0"/>
          </a:p>
          <a:p>
            <a:r>
              <a:rPr lang="en-US" sz="2000" dirty="0"/>
              <a:t>	d. Method dequeue,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mengeluarkan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Queue. Method </a:t>
            </a:r>
            <a:r>
              <a:rPr lang="en-US" sz="2000" dirty="0" err="1"/>
              <a:t>ini</a:t>
            </a:r>
            <a:r>
              <a:rPr lang="en-US" sz="2000" dirty="0"/>
              <a:t> 	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melempar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exception </a:t>
            </a:r>
            <a:r>
              <a:rPr lang="en-US" sz="2000" dirty="0" err="1"/>
              <a:t>jika</a:t>
            </a:r>
            <a:r>
              <a:rPr lang="en-US" sz="2000" dirty="0"/>
              <a:t> Queue </a:t>
            </a:r>
            <a:r>
              <a:rPr lang="en-US" sz="2000" dirty="0" err="1"/>
              <a:t>kosong</a:t>
            </a:r>
            <a:endParaRPr lang="en-US" sz="2000" dirty="0"/>
          </a:p>
          <a:p>
            <a:r>
              <a:rPr lang="en-US" sz="2000" dirty="0"/>
              <a:t>	e. Operator overloading &lt;&lt;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isi</a:t>
            </a:r>
            <a:r>
              <a:rPr lang="en-US" sz="2000" dirty="0"/>
              <a:t> Queue (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tampilan</a:t>
            </a:r>
            <a:r>
              <a:rPr lang="en-US" sz="2000" dirty="0"/>
              <a:t> </a:t>
            </a:r>
            <a:r>
              <a:rPr lang="en-US" sz="2000" dirty="0" err="1"/>
              <a:t>bebas</a:t>
            </a:r>
            <a:r>
              <a:rPr lang="en-US" sz="2000" dirty="0"/>
              <a:t>).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abstrak</a:t>
            </a:r>
            <a:r>
              <a:rPr lang="en-US" sz="2000" dirty="0"/>
              <a:t> Queue Exception </a:t>
            </a:r>
            <a:r>
              <a:rPr lang="en-US" sz="2000" dirty="0" err="1"/>
              <a:t>dengan</a:t>
            </a:r>
            <a:r>
              <a:rPr lang="en-US" sz="2000" dirty="0"/>
              <a:t> method what() yang </a:t>
            </a:r>
            <a:r>
              <a:rPr lang="en-US" sz="2000" dirty="0" err="1"/>
              <a:t>mengembalikan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exception.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turunan</a:t>
            </a:r>
            <a:r>
              <a:rPr lang="en-US" sz="2000" dirty="0"/>
              <a:t> </a:t>
            </a:r>
            <a:r>
              <a:rPr lang="en-US" sz="2000" dirty="0" err="1"/>
              <a:t>QueueException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menangani</a:t>
            </a:r>
            <a:r>
              <a:rPr lang="en-US" sz="2000" dirty="0"/>
              <a:t> 2 </a:t>
            </a:r>
            <a:r>
              <a:rPr lang="en-US" sz="2000" dirty="0" err="1"/>
              <a:t>jenis</a:t>
            </a:r>
            <a:r>
              <a:rPr lang="en-US" sz="2000" dirty="0"/>
              <a:t> exceptions: </a:t>
            </a:r>
          </a:p>
          <a:p>
            <a:r>
              <a:rPr lang="en-US" sz="2000" dirty="0"/>
              <a:t>	a. </a:t>
            </a:r>
            <a:r>
              <a:rPr lang="en-US" sz="2000" dirty="0" err="1"/>
              <a:t>Suatu</a:t>
            </a:r>
            <a:r>
              <a:rPr lang="en-US" sz="2000" dirty="0"/>
              <a:t> Queue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kosong</a:t>
            </a:r>
            <a:r>
              <a:rPr lang="en-US" sz="2000" dirty="0"/>
              <a:t>.</a:t>
            </a:r>
          </a:p>
          <a:p>
            <a:r>
              <a:rPr lang="en-US" sz="2000" dirty="0"/>
              <a:t>	b. </a:t>
            </a:r>
            <a:r>
              <a:rPr lang="en-US" sz="2000" dirty="0" err="1"/>
              <a:t>Suatu</a:t>
            </a:r>
            <a:r>
              <a:rPr lang="en-US" sz="2000" dirty="0"/>
              <a:t> queue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penuh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 err="1"/>
              <a:t>Tulislah</a:t>
            </a:r>
            <a:r>
              <a:rPr lang="en-US" sz="2000" dirty="0"/>
              <a:t> main program yang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Queue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isi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di </a:t>
            </a:r>
            <a:r>
              <a:rPr lang="en-US" sz="2000" dirty="0" err="1"/>
              <a:t>atas</a:t>
            </a:r>
            <a:r>
              <a:rPr lang="en-US" sz="2000" dirty="0"/>
              <a:t>. </a:t>
            </a:r>
            <a:r>
              <a:rPr lang="en-US" sz="2000" dirty="0" err="1"/>
              <a:t>Gunakanlah</a:t>
            </a:r>
            <a:r>
              <a:rPr lang="en-US" sz="2000" dirty="0"/>
              <a:t> exception handler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menangani</a:t>
            </a:r>
            <a:r>
              <a:rPr lang="en-US" sz="2000" dirty="0"/>
              <a:t> exception yang </a:t>
            </a:r>
            <a:r>
              <a:rPr lang="en-US" sz="2000" dirty="0" err="1"/>
              <a:t>dilemparkan</a:t>
            </a:r>
            <a:r>
              <a:rPr lang="en-US" sz="2000" dirty="0"/>
              <a:t> oleh </a:t>
            </a:r>
            <a:r>
              <a:rPr lang="en-US" sz="2000" dirty="0" err="1"/>
              <a:t>kelas</a:t>
            </a:r>
            <a:r>
              <a:rPr lang="en-US" sz="2000" dirty="0"/>
              <a:t> Queue.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4512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8A8A-7197-BC3C-4E35-FC92B236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109487"/>
            <a:ext cx="10515600" cy="315912"/>
          </a:xfrm>
        </p:spPr>
        <p:txBody>
          <a:bodyPr>
            <a:noAutofit/>
          </a:bodyPr>
          <a:lstStyle/>
          <a:p>
            <a:r>
              <a:rPr lang="en-US" sz="2400" b="1" dirty="0" err="1"/>
              <a:t>Jawaban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B35E3-8EE4-EA8F-C725-7B83F50A7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38" y="58676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37719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5573-383C-6149-18CD-7FC74281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09" y="129152"/>
            <a:ext cx="10515600" cy="657430"/>
          </a:xfrm>
        </p:spPr>
        <p:txBody>
          <a:bodyPr/>
          <a:lstStyle/>
          <a:p>
            <a:r>
              <a:rPr lang="en-US" sz="3600" b="1" dirty="0" err="1"/>
              <a:t>Soal</a:t>
            </a:r>
            <a:r>
              <a:rPr lang="en-US" sz="3600" b="1" dirty="0"/>
              <a:t> 2</a:t>
            </a:r>
            <a:endParaRPr lang="en-ID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8C7A6B-BBE9-4D41-E03B-8A8251D6F5BE}"/>
              </a:ext>
            </a:extLst>
          </p:cNvPr>
          <p:cNvSpPr txBox="1"/>
          <p:nvPr/>
        </p:nvSpPr>
        <p:spPr>
          <a:xfrm>
            <a:off x="673240" y="786582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 err="1"/>
              <a:t>Tunjukkan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</a:t>
            </a:r>
            <a:r>
              <a:rPr lang="en-US" sz="2000" dirty="0" err="1"/>
              <a:t>dat</a:t>
            </a:r>
            <a:r>
              <a:rPr lang="en-US" sz="2000" dirty="0"/>
              <a:t> Queue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generic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mampu</a:t>
            </a:r>
            <a:r>
              <a:rPr lang="en-US" sz="2000" dirty="0"/>
              <a:t> </a:t>
            </a:r>
            <a:r>
              <a:rPr lang="en-US" sz="2000" dirty="0" err="1"/>
              <a:t>menampung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yang </a:t>
            </a:r>
            <a:r>
              <a:rPr lang="en-US" sz="2000" dirty="0" err="1"/>
              <a:t>beragam</a:t>
            </a:r>
            <a:r>
              <a:rPr lang="en-US" sz="2000" dirty="0"/>
              <a:t>:</a:t>
            </a:r>
          </a:p>
          <a:p>
            <a:r>
              <a:rPr lang="en-US" sz="2000" dirty="0"/>
              <a:t>	a. Minimal 2 </a:t>
            </a:r>
            <a:r>
              <a:rPr lang="en-US" sz="2000" dirty="0" err="1"/>
              <a:t>tipe</a:t>
            </a:r>
            <a:r>
              <a:rPr lang="en-US" sz="2000" dirty="0"/>
              <a:t> data “</a:t>
            </a:r>
            <a:r>
              <a:rPr lang="en-US" sz="2000" dirty="0" err="1"/>
              <a:t>bulit</a:t>
            </a:r>
            <a:r>
              <a:rPr lang="en-US" sz="2000" dirty="0"/>
              <a:t>-in”, </a:t>
            </a:r>
            <a:r>
              <a:rPr lang="en-US" sz="2000" dirty="0" err="1"/>
              <a:t>yakni</a:t>
            </a:r>
            <a:r>
              <a:rPr lang="en-US" sz="2000" dirty="0"/>
              <a:t> Queue of int dan Queue of float.</a:t>
            </a:r>
          </a:p>
          <a:p>
            <a:r>
              <a:rPr lang="en-US" sz="2000" dirty="0"/>
              <a:t>	b. Minimal 1 </a:t>
            </a:r>
            <a:r>
              <a:rPr lang="en-US" sz="2000" dirty="0" err="1"/>
              <a:t>tipe</a:t>
            </a:r>
            <a:r>
              <a:rPr lang="en-US" sz="2000" dirty="0"/>
              <a:t> data “customized”, </a:t>
            </a:r>
            <a:r>
              <a:rPr lang="en-US" sz="2000" dirty="0" err="1"/>
              <a:t>yakni</a:t>
            </a:r>
            <a:r>
              <a:rPr lang="en-US" sz="2000" dirty="0"/>
              <a:t> Queue of Mobil (</a:t>
            </a:r>
            <a:r>
              <a:rPr lang="en-US" sz="2000" dirty="0" err="1"/>
              <a:t>definisi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Mobil 	</a:t>
            </a:r>
            <a:r>
              <a:rPr lang="en-US" sz="2000" dirty="0" err="1"/>
              <a:t>dibebaskan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Gunakan</a:t>
            </a:r>
            <a:r>
              <a:rPr lang="en-US" sz="2000" dirty="0"/>
              <a:t> </a:t>
            </a:r>
            <a:r>
              <a:rPr lang="en-US" sz="2000" dirty="0" err="1"/>
              <a:t>Kerangka</a:t>
            </a:r>
            <a:r>
              <a:rPr lang="en-US" sz="2000" dirty="0"/>
              <a:t> program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69900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5573-383C-6149-18CD-7FC74281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09" y="129152"/>
            <a:ext cx="10515600" cy="657430"/>
          </a:xfrm>
        </p:spPr>
        <p:txBody>
          <a:bodyPr/>
          <a:lstStyle/>
          <a:p>
            <a:r>
              <a:rPr lang="en-US" sz="3600" b="1" dirty="0" err="1"/>
              <a:t>Soal</a:t>
            </a:r>
            <a:r>
              <a:rPr lang="en-US" sz="3600" b="1" dirty="0"/>
              <a:t> 2</a:t>
            </a:r>
            <a:endParaRPr lang="en-ID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1A073-47B4-700F-2E1F-E374BE28808C}"/>
              </a:ext>
            </a:extLst>
          </p:cNvPr>
          <p:cNvSpPr txBox="1"/>
          <p:nvPr/>
        </p:nvSpPr>
        <p:spPr>
          <a:xfrm>
            <a:off x="673240" y="748835"/>
            <a:ext cx="10515600" cy="59093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dirty="0">
                <a:solidFill>
                  <a:srgbClr val="A93B4A"/>
                </a:solidFill>
                <a:latin typeface="Consolas" panose="020B0609020204030204" pitchFamily="49" charset="0"/>
              </a:rPr>
              <a:t>&lt;iostream&gt;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 </a:t>
            </a:r>
            <a:r>
              <a:rPr lang="en-US" dirty="0">
                <a:latin typeface="Consolas" panose="020B0609020204030204" pitchFamily="49" charset="0"/>
              </a:rPr>
              <a:t>std</a:t>
            </a:r>
            <a:r>
              <a:rPr lang="en-ID" dirty="0">
                <a:latin typeface="Consolas" panose="020B0609020204030204" pitchFamily="49" charset="0"/>
              </a:rPr>
              <a:t>;</a:t>
            </a:r>
          </a:p>
          <a:p>
            <a:endParaRPr lang="en-ID" dirty="0">
              <a:latin typeface="Consolas" panose="020B0609020204030204" pitchFamily="49" charset="0"/>
            </a:endParaRPr>
          </a:p>
          <a:p>
            <a:r>
              <a:rPr lang="en-ID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ID" dirty="0">
                <a:latin typeface="Consolas" panose="020B0609020204030204" pitchFamily="49" charset="0"/>
              </a:rPr>
              <a:t> &lt;</a:t>
            </a:r>
            <a:r>
              <a:rPr lang="en-ID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ID" dirty="0">
                <a:latin typeface="Consolas" panose="020B0609020204030204" pitchFamily="49" charset="0"/>
              </a:rPr>
              <a:t> T&gt;</a:t>
            </a:r>
          </a:p>
          <a:p>
            <a:r>
              <a:rPr lang="en-ID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ID" dirty="0">
                <a:latin typeface="Consolas" panose="020B0609020204030204" pitchFamily="49" charset="0"/>
              </a:rPr>
              <a:t> Queue {</a:t>
            </a:r>
          </a:p>
          <a:p>
            <a:r>
              <a:rPr lang="en-ID" dirty="0">
                <a:latin typeface="Consolas" panose="020B0609020204030204" pitchFamily="49" charset="0"/>
              </a:rPr>
              <a:t>  </a:t>
            </a:r>
            <a:r>
              <a:rPr lang="en-ID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en-ID" dirty="0">
                <a:latin typeface="Consolas" panose="020B0609020204030204" pitchFamily="49" charset="0"/>
              </a:rPr>
              <a:t>    </a:t>
            </a:r>
            <a:r>
              <a:rPr lang="en-ID" dirty="0">
                <a:solidFill>
                  <a:srgbClr val="347B00"/>
                </a:solidFill>
                <a:latin typeface="Consolas" panose="020B0609020204030204" pitchFamily="49" charset="0"/>
              </a:rPr>
              <a:t>// </a:t>
            </a:r>
            <a:r>
              <a:rPr lang="en-ID" dirty="0" err="1">
                <a:solidFill>
                  <a:srgbClr val="347B00"/>
                </a:solidFill>
                <a:latin typeface="Consolas" panose="020B0609020204030204" pitchFamily="49" charset="0"/>
              </a:rPr>
              <a:t>lengkapi</a:t>
            </a:r>
            <a:r>
              <a:rPr lang="en-ID" dirty="0">
                <a:solidFill>
                  <a:srgbClr val="347B00"/>
                </a:solidFill>
                <a:latin typeface="Consolas" panose="020B0609020204030204" pitchFamily="49" charset="0"/>
              </a:rPr>
              <a:t> private member di </a:t>
            </a:r>
            <a:r>
              <a:rPr lang="en-ID" dirty="0" err="1">
                <a:solidFill>
                  <a:srgbClr val="347B00"/>
                </a:solidFill>
                <a:latin typeface="Consolas" panose="020B0609020204030204" pitchFamily="49" charset="0"/>
              </a:rPr>
              <a:t>sini</a:t>
            </a:r>
            <a:endParaRPr lang="en-ID" dirty="0">
              <a:solidFill>
                <a:srgbClr val="347B00"/>
              </a:solidFill>
              <a:latin typeface="Consolas" panose="020B0609020204030204" pitchFamily="49" charset="0"/>
            </a:endParaRPr>
          </a:p>
          <a:p>
            <a:r>
              <a:rPr lang="en-ID" dirty="0">
                <a:latin typeface="Consolas" panose="020B0609020204030204" pitchFamily="49" charset="0"/>
              </a:rPr>
              <a:t>    T *elements;</a:t>
            </a:r>
          </a:p>
          <a:p>
            <a:r>
              <a:rPr lang="en-US" dirty="0">
                <a:latin typeface="Consolas" panose="020B0609020204030204" pitchFamily="49" charset="0"/>
              </a:rPr>
              <a:t>    ...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lengkapi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public member di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sini</a:t>
            </a:r>
            <a:endParaRPr lang="en-US" dirty="0">
              <a:solidFill>
                <a:srgbClr val="347B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...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// Default constructor</a:t>
            </a:r>
          </a:p>
          <a:p>
            <a:r>
              <a:rPr lang="en-ID" dirty="0">
                <a:solidFill>
                  <a:srgbClr val="347B00"/>
                </a:solidFill>
                <a:latin typeface="Consolas" panose="020B0609020204030204" pitchFamily="49" charset="0"/>
              </a:rPr>
              <a:t>// Destructor</a:t>
            </a:r>
          </a:p>
          <a:p>
            <a:r>
              <a:rPr lang="en-ID" dirty="0">
                <a:solidFill>
                  <a:srgbClr val="347B00"/>
                </a:solidFill>
                <a:latin typeface="Consolas" panose="020B0609020204030204" pitchFamily="49" charset="0"/>
              </a:rPr>
              <a:t>// Method enqueue</a:t>
            </a:r>
          </a:p>
          <a:p>
            <a:r>
              <a:rPr lang="en-ID" dirty="0">
                <a:solidFill>
                  <a:srgbClr val="347B00"/>
                </a:solidFill>
                <a:latin typeface="Consolas" panose="020B0609020204030204" pitchFamily="49" charset="0"/>
              </a:rPr>
              <a:t>// Method dequeue</a:t>
            </a:r>
          </a:p>
          <a:p>
            <a:r>
              <a:rPr lang="en-ID" dirty="0">
                <a:solidFill>
                  <a:srgbClr val="347B00"/>
                </a:solidFill>
                <a:latin typeface="Consolas" panose="020B0609020204030204" pitchFamily="49" charset="0"/>
              </a:rPr>
              <a:t>// Operator overloading &lt;&lt;</a:t>
            </a:r>
          </a:p>
        </p:txBody>
      </p:sp>
    </p:spTree>
    <p:extLst>
      <p:ext uri="{BB962C8B-B14F-4D97-AF65-F5344CB8AC3E}">
        <p14:creationId xmlns:p14="http://schemas.microsoft.com/office/powerpoint/2010/main" val="2722585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5573-383C-6149-18CD-7FC74281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09" y="129152"/>
            <a:ext cx="10515600" cy="657430"/>
          </a:xfrm>
        </p:spPr>
        <p:txBody>
          <a:bodyPr/>
          <a:lstStyle/>
          <a:p>
            <a:r>
              <a:rPr lang="en-US" sz="3600" b="1" dirty="0" err="1"/>
              <a:t>Soal</a:t>
            </a:r>
            <a:r>
              <a:rPr lang="en-US" sz="3600" b="1" dirty="0"/>
              <a:t> 2</a:t>
            </a:r>
            <a:endParaRPr lang="en-ID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1A073-47B4-700F-2E1F-E374BE28808C}"/>
              </a:ext>
            </a:extLst>
          </p:cNvPr>
          <p:cNvSpPr txBox="1"/>
          <p:nvPr/>
        </p:nvSpPr>
        <p:spPr>
          <a:xfrm>
            <a:off x="673240" y="748835"/>
            <a:ext cx="10515600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// main function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 ()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D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852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8A8A-7197-BC3C-4E35-FC92B236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109487"/>
            <a:ext cx="10515600" cy="315912"/>
          </a:xfrm>
        </p:spPr>
        <p:txBody>
          <a:bodyPr>
            <a:noAutofit/>
          </a:bodyPr>
          <a:lstStyle/>
          <a:p>
            <a:r>
              <a:rPr lang="en-US" sz="2400" b="1" dirty="0" err="1"/>
              <a:t>Jawaban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B35E3-8EE4-EA8F-C725-7B83F50A7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38" y="58676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00047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5573-383C-6149-18CD-7FC74281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09" y="129152"/>
            <a:ext cx="10515600" cy="657430"/>
          </a:xfrm>
        </p:spPr>
        <p:txBody>
          <a:bodyPr/>
          <a:lstStyle/>
          <a:p>
            <a:r>
              <a:rPr lang="en-US" sz="3600" b="1" dirty="0" err="1"/>
              <a:t>Soal</a:t>
            </a:r>
            <a:r>
              <a:rPr lang="en-US" sz="3600" b="1" dirty="0"/>
              <a:t> 3</a:t>
            </a:r>
            <a:endParaRPr lang="en-ID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8C7A6B-BBE9-4D41-E03B-8A8251D6F5BE}"/>
              </a:ext>
            </a:extLst>
          </p:cNvPr>
          <p:cNvSpPr txBox="1"/>
          <p:nvPr/>
        </p:nvSpPr>
        <p:spPr>
          <a:xfrm>
            <a:off x="673240" y="786582"/>
            <a:ext cx="10515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 negara </a:t>
            </a:r>
            <a:r>
              <a:rPr lang="en-US" sz="2000" dirty="0" err="1"/>
              <a:t>NeverHeardBefore</a:t>
            </a:r>
            <a:r>
              <a:rPr lang="en-US" sz="2000" dirty="0"/>
              <a:t>, </a:t>
            </a:r>
            <a:r>
              <a:rPr lang="en-US" sz="2000" dirty="0" err="1"/>
              <a:t>pemimpin</a:t>
            </a:r>
            <a:r>
              <a:rPr lang="en-US" sz="2000" dirty="0"/>
              <a:t> </a:t>
            </a:r>
            <a:r>
              <a:rPr lang="en-US" sz="2000" dirty="0" err="1"/>
              <a:t>pemerintahan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masa </a:t>
            </a:r>
            <a:r>
              <a:rPr lang="en-US" sz="2000" dirty="0" err="1"/>
              <a:t>jabatan</a:t>
            </a:r>
            <a:r>
              <a:rPr lang="en-US" sz="2000" dirty="0"/>
              <a:t> yang </a:t>
            </a:r>
            <a:r>
              <a:rPr lang="en-US" sz="2000" dirty="0" err="1"/>
              <a:t>ditentukan</a:t>
            </a:r>
            <a:r>
              <a:rPr lang="en-US" sz="2000" dirty="0"/>
              <a:t> oleh voting. </a:t>
            </a:r>
            <a:r>
              <a:rPr lang="en-US" sz="2000" dirty="0" err="1"/>
              <a:t>Seorang</a:t>
            </a:r>
            <a:r>
              <a:rPr lang="en-US" sz="2000" dirty="0"/>
              <a:t> </a:t>
            </a:r>
            <a:r>
              <a:rPr lang="en-US" sz="2000" dirty="0" err="1"/>
              <a:t>pemimpin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diri</a:t>
            </a:r>
            <a:r>
              <a:rPr lang="en-US" sz="2000" dirty="0"/>
              <a:t> </a:t>
            </a:r>
            <a:r>
              <a:rPr lang="en-US" sz="2000" dirty="0" err="1"/>
              <a:t>tertinggi</a:t>
            </a:r>
            <a:r>
              <a:rPr lang="en-US" sz="2000" dirty="0"/>
              <a:t> </a:t>
            </a:r>
            <a:r>
              <a:rPr lang="en-US" sz="2000" dirty="0" err="1"/>
              <a:t>dibandingkan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birokrat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r>
              <a:rPr lang="en-US" sz="2000" dirty="0"/>
              <a:t>.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pemimpin</a:t>
            </a:r>
            <a:r>
              <a:rPr lang="en-US" sz="2000" dirty="0"/>
              <a:t>/</a:t>
            </a:r>
            <a:r>
              <a:rPr lang="en-US" sz="2000" dirty="0" err="1"/>
              <a:t>birokrat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dua </a:t>
            </a:r>
            <a:r>
              <a:rPr lang="en-US" sz="2000" dirty="0" err="1"/>
              <a:t>birokrat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membantu</a:t>
            </a:r>
            <a:r>
              <a:rPr lang="en-US" sz="2000" dirty="0"/>
              <a:t>,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ketentuan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diri</a:t>
            </a:r>
            <a:r>
              <a:rPr lang="en-US" sz="2000" dirty="0"/>
              <a:t> </a:t>
            </a:r>
            <a:r>
              <a:rPr lang="en-US" sz="2000" dirty="0" err="1"/>
              <a:t>mereka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dua </a:t>
            </a:r>
            <a:r>
              <a:rPr lang="en-US" sz="2000" dirty="0" err="1"/>
              <a:t>asistennya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 </a:t>
            </a:r>
            <a:r>
              <a:rPr lang="en-US" sz="2000" dirty="0" err="1"/>
              <a:t>Struktur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dikenal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max heap yang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implementasi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priority queue. Jika </a:t>
            </a:r>
            <a:r>
              <a:rPr lang="en-US" sz="2000" dirty="0" err="1"/>
              <a:t>pemimpin</a:t>
            </a:r>
            <a:r>
              <a:rPr lang="en-US" sz="2000" dirty="0"/>
              <a:t> </a:t>
            </a:r>
            <a:r>
              <a:rPr lang="en-US" sz="2000" dirty="0" err="1"/>
              <a:t>sekarang</a:t>
            </a:r>
            <a:r>
              <a:rPr lang="en-US" sz="2000" dirty="0"/>
              <a:t> di-vote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berhenti</a:t>
            </a:r>
            <a:r>
              <a:rPr lang="en-US" sz="2000" dirty="0"/>
              <a:t> </a:t>
            </a:r>
            <a:r>
              <a:rPr lang="en-US" sz="2000" dirty="0" err="1"/>
              <a:t>memimpin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penggantinya</a:t>
            </a:r>
            <a:r>
              <a:rPr lang="en-US" sz="2000" dirty="0"/>
              <a:t> </a:t>
            </a:r>
            <a:r>
              <a:rPr lang="en-US" sz="2000" dirty="0" err="1"/>
              <a:t>diambil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salah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asisten</a:t>
            </a:r>
            <a:r>
              <a:rPr lang="en-US" sz="2000" dirty="0"/>
              <a:t> 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skor</a:t>
            </a:r>
            <a:r>
              <a:rPr lang="en-US" sz="2000" dirty="0"/>
              <a:t> </a:t>
            </a:r>
            <a:r>
              <a:rPr lang="en-US" sz="2000" dirty="0" err="1"/>
              <a:t>tertinggi</a:t>
            </a:r>
            <a:r>
              <a:rPr lang="en-US" sz="2000" dirty="0"/>
              <a:t>. </a:t>
            </a:r>
            <a:r>
              <a:rPr lang="en-US" sz="2000" dirty="0" err="1"/>
              <a:t>Gunakan</a:t>
            </a:r>
            <a:r>
              <a:rPr lang="en-US" sz="2000" dirty="0"/>
              <a:t> STL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mengimplementasikan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heap yang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50 </a:t>
            </a:r>
            <a:r>
              <a:rPr lang="en-US" sz="2000" dirty="0" err="1"/>
              <a:t>bilangan</a:t>
            </a:r>
            <a:r>
              <a:rPr lang="en-US" sz="2000" dirty="0"/>
              <a:t> integer random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merepresentasikan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</a:t>
            </a:r>
            <a:r>
              <a:rPr lang="en-US" sz="2000" dirty="0" err="1"/>
              <a:t>pemimpin</a:t>
            </a:r>
            <a:r>
              <a:rPr lang="en-US" sz="2000" dirty="0"/>
              <a:t>/</a:t>
            </a:r>
            <a:r>
              <a:rPr lang="en-US" sz="2000" dirty="0" err="1"/>
              <a:t>birokrat</a:t>
            </a:r>
            <a:r>
              <a:rPr lang="en-US" sz="2000" dirty="0"/>
              <a:t> negara </a:t>
            </a:r>
            <a:r>
              <a:rPr lang="en-US" sz="2000" dirty="0" err="1"/>
              <a:t>NeverHeardBefore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 err="1"/>
              <a:t>Menambahkan</a:t>
            </a:r>
            <a:r>
              <a:rPr lang="en-US" sz="2000" dirty="0"/>
              <a:t> </a:t>
            </a:r>
            <a:r>
              <a:rPr lang="en-US" sz="2000" dirty="0" err="1"/>
              <a:t>birokrat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diri</a:t>
            </a:r>
            <a:r>
              <a:rPr lang="en-US" sz="2000" dirty="0"/>
              <a:t> integer random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Melakukan</a:t>
            </a:r>
            <a:r>
              <a:rPr lang="en-US" sz="2000" dirty="0"/>
              <a:t> vote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pemimpin</a:t>
            </a:r>
            <a:r>
              <a:rPr lang="en-US" sz="2000" dirty="0"/>
              <a:t> (</a:t>
            </a:r>
            <a:r>
              <a:rPr lang="en-US" sz="2000" dirty="0" err="1"/>
              <a:t>menghapus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maksimum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heap)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Menurutkan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</a:t>
            </a:r>
            <a:r>
              <a:rPr lang="en-US" sz="2000" dirty="0" err="1"/>
              <a:t>birokrat</a:t>
            </a:r>
            <a:r>
              <a:rPr lang="en-US" sz="2000" dirty="0"/>
              <a:t>/heap </a:t>
            </a:r>
            <a:r>
              <a:rPr lang="en-US" sz="2000" dirty="0" err="1"/>
              <a:t>tersebut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r>
              <a:rPr lang="en-US" sz="2000" dirty="0" err="1"/>
              <a:t>contoh</a:t>
            </a:r>
            <a:r>
              <a:rPr lang="en-US" sz="2000" dirty="0"/>
              <a:t> heap: </a:t>
            </a:r>
            <a:r>
              <a:rPr lang="en-US" sz="2000" dirty="0">
                <a:hlinkClick r:id="rId2"/>
              </a:rPr>
              <a:t>http://www.cplusplus.com/reference/queue/priority_queue/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7344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8A8A-7197-BC3C-4E35-FC92B236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109487"/>
            <a:ext cx="10515600" cy="315912"/>
          </a:xfrm>
        </p:spPr>
        <p:txBody>
          <a:bodyPr>
            <a:noAutofit/>
          </a:bodyPr>
          <a:lstStyle/>
          <a:p>
            <a:r>
              <a:rPr lang="en-US" sz="2400" b="1" dirty="0" err="1"/>
              <a:t>Jawaban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B35E3-8EE4-EA8F-C725-7B83F50A7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38" y="58676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1070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5573-383C-6149-18CD-7FC74281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09" y="129152"/>
            <a:ext cx="10515600" cy="657430"/>
          </a:xfrm>
        </p:spPr>
        <p:txBody>
          <a:bodyPr/>
          <a:lstStyle/>
          <a:p>
            <a:r>
              <a:rPr lang="en-US" sz="3600" b="1" dirty="0" err="1"/>
              <a:t>Soal</a:t>
            </a:r>
            <a:r>
              <a:rPr lang="en-US" sz="3600" b="1" dirty="0"/>
              <a:t> 1</a:t>
            </a:r>
            <a:endParaRPr lang="en-ID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2BD1D2-B2FE-A3E1-3169-3F91C5C4C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51" y="786582"/>
            <a:ext cx="7363853" cy="1038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DFED03-E46F-05C1-162D-BB8F6F9352B1}"/>
              </a:ext>
            </a:extLst>
          </p:cNvPr>
          <p:cNvSpPr txBox="1"/>
          <p:nvPr/>
        </p:nvSpPr>
        <p:spPr>
          <a:xfrm>
            <a:off x="1052052" y="2104103"/>
            <a:ext cx="10515600" cy="452431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// class Hotel</a:t>
            </a:r>
          </a:p>
          <a:p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// File: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Hotel.h</a:t>
            </a:r>
            <a:endParaRPr lang="en-US" dirty="0">
              <a:solidFill>
                <a:srgbClr val="347B00"/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#ifndef HOTEL_H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#define HOTEL_H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93B4A"/>
                </a:solidFill>
                <a:latin typeface="Consolas" panose="020B0609020204030204" pitchFamily="49" charset="0"/>
              </a:rPr>
              <a:t>&lt;string&gt;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</a:t>
            </a:r>
            <a:r>
              <a:rPr lang="en-US" dirty="0">
                <a:latin typeface="Consolas" panose="020B0609020204030204" pitchFamily="49" charset="0"/>
              </a:rPr>
              <a:t> std;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Hotel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protected: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atribut</a:t>
            </a:r>
            <a:endParaRPr lang="en-US" dirty="0">
              <a:solidFill>
                <a:srgbClr val="347B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name;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bintang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// Melati;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bintang_tiga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bintang_empat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Bintang_lima</a:t>
            </a:r>
            <a:endParaRPr lang="en-US" dirty="0">
              <a:solidFill>
                <a:srgbClr val="347B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openYear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ID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75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5573-383C-6149-18CD-7FC74281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09" y="129152"/>
            <a:ext cx="10515600" cy="657430"/>
          </a:xfrm>
        </p:spPr>
        <p:txBody>
          <a:bodyPr/>
          <a:lstStyle/>
          <a:p>
            <a:r>
              <a:rPr lang="en-US" sz="3600" b="1" dirty="0" err="1"/>
              <a:t>Soal</a:t>
            </a:r>
            <a:r>
              <a:rPr lang="en-US" sz="3600" b="1" dirty="0"/>
              <a:t> 1</a:t>
            </a:r>
            <a:endParaRPr lang="en-ID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FED03-E46F-05C1-162D-BB8F6F9352B1}"/>
              </a:ext>
            </a:extLst>
          </p:cNvPr>
          <p:cNvSpPr txBox="1"/>
          <p:nvPr/>
        </p:nvSpPr>
        <p:spPr>
          <a:xfrm>
            <a:off x="1052052" y="825909"/>
            <a:ext cx="10515600" cy="590931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// user-defined constructor: set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nilai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atribut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berdasarkan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nilai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parameter 	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masukan</a:t>
            </a:r>
            <a:endParaRPr lang="en-US" dirty="0">
              <a:solidFill>
                <a:srgbClr val="347B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   // Default constructor: set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nilai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atribut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sbb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   // name = “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noname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”;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openYear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= 1900; Bintang = “none”</a:t>
            </a:r>
          </a:p>
          <a:p>
            <a:endParaRPr lang="en-US" dirty="0">
              <a:solidFill>
                <a:srgbClr val="347B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   // Copy constructor</a:t>
            </a:r>
          </a:p>
          <a:p>
            <a:endParaRPr lang="en-US" dirty="0">
              <a:solidFill>
                <a:srgbClr val="347B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   // Destructor</a:t>
            </a:r>
          </a:p>
          <a:p>
            <a:endParaRPr lang="en-US" dirty="0">
              <a:solidFill>
                <a:srgbClr val="347B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   // Operator Assignment</a:t>
            </a:r>
          </a:p>
          <a:p>
            <a:endParaRPr lang="en-US" dirty="0">
              <a:solidFill>
                <a:srgbClr val="347B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   // ...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set_name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(...)</a:t>
            </a:r>
          </a:p>
          <a:p>
            <a:endParaRPr lang="en-US" dirty="0">
              <a:solidFill>
                <a:srgbClr val="347B00"/>
              </a:solidFill>
              <a:latin typeface="Consolas" panose="020B0609020204030204" pitchFamily="49" charset="0"/>
            </a:endParaRPr>
          </a:p>
          <a:p>
            <a:r>
              <a:rPr lang="en-ID" dirty="0">
                <a:solidFill>
                  <a:srgbClr val="347B00"/>
                </a:solidFill>
                <a:latin typeface="Consolas" panose="020B0609020204030204" pitchFamily="49" charset="0"/>
              </a:rPr>
              <a:t>    // ... </a:t>
            </a:r>
            <a:r>
              <a:rPr lang="en-ID" dirty="0" err="1">
                <a:solidFill>
                  <a:srgbClr val="347B00"/>
                </a:solidFill>
                <a:latin typeface="Consolas" panose="020B0609020204030204" pitchFamily="49" charset="0"/>
              </a:rPr>
              <a:t>get_name</a:t>
            </a:r>
            <a:r>
              <a:rPr lang="en-ID" dirty="0">
                <a:solidFill>
                  <a:srgbClr val="347B00"/>
                </a:solidFill>
                <a:latin typeface="Consolas" panose="020B0609020204030204" pitchFamily="49" charset="0"/>
              </a:rPr>
              <a:t>(...)</a:t>
            </a:r>
          </a:p>
          <a:p>
            <a:endParaRPr lang="en-ID" dirty="0">
              <a:solidFill>
                <a:srgbClr val="347B00"/>
              </a:solidFill>
              <a:latin typeface="Consolas" panose="020B0609020204030204" pitchFamily="49" charset="0"/>
            </a:endParaRPr>
          </a:p>
          <a:p>
            <a:r>
              <a:rPr lang="en-ID" dirty="0">
                <a:solidFill>
                  <a:srgbClr val="347B00"/>
                </a:solidFill>
                <a:latin typeface="Consolas" panose="020B0609020204030204" pitchFamily="49" charset="0"/>
              </a:rPr>
              <a:t>    // ... </a:t>
            </a:r>
            <a:r>
              <a:rPr lang="en-ID" dirty="0" err="1">
                <a:solidFill>
                  <a:srgbClr val="347B00"/>
                </a:solidFill>
                <a:latin typeface="Consolas" panose="020B0609020204030204" pitchFamily="49" charset="0"/>
              </a:rPr>
              <a:t>set_bintang</a:t>
            </a:r>
            <a:r>
              <a:rPr lang="en-ID" dirty="0">
                <a:solidFill>
                  <a:srgbClr val="347B00"/>
                </a:solidFill>
                <a:latin typeface="Consolas" panose="020B0609020204030204" pitchFamily="49" charset="0"/>
              </a:rPr>
              <a:t>(...)</a:t>
            </a:r>
          </a:p>
          <a:p>
            <a:endParaRPr lang="en-ID" dirty="0">
              <a:solidFill>
                <a:srgbClr val="347B00"/>
              </a:solidFill>
              <a:latin typeface="Consolas" panose="020B0609020204030204" pitchFamily="49" charset="0"/>
            </a:endParaRPr>
          </a:p>
          <a:p>
            <a:r>
              <a:rPr lang="en-ID" dirty="0">
                <a:solidFill>
                  <a:srgbClr val="347B00"/>
                </a:solidFill>
                <a:latin typeface="Consolas" panose="020B0609020204030204" pitchFamily="49" charset="0"/>
              </a:rPr>
              <a:t>    // ... </a:t>
            </a:r>
            <a:r>
              <a:rPr lang="en-ID" dirty="0" err="1">
                <a:solidFill>
                  <a:srgbClr val="347B00"/>
                </a:solidFill>
                <a:latin typeface="Consolas" panose="020B0609020204030204" pitchFamily="49" charset="0"/>
              </a:rPr>
              <a:t>get_Bintang</a:t>
            </a:r>
            <a:r>
              <a:rPr lang="en-ID" dirty="0">
                <a:solidFill>
                  <a:srgbClr val="347B00"/>
                </a:solidFill>
                <a:latin typeface="Consolas" panose="020B0609020204030204" pitchFamily="49" charset="0"/>
              </a:rPr>
              <a:t>(...)</a:t>
            </a:r>
          </a:p>
          <a:p>
            <a:endParaRPr lang="en-ID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99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5573-383C-6149-18CD-7FC74281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09" y="129152"/>
            <a:ext cx="10515600" cy="657430"/>
          </a:xfrm>
        </p:spPr>
        <p:txBody>
          <a:bodyPr/>
          <a:lstStyle/>
          <a:p>
            <a:r>
              <a:rPr lang="en-US" sz="3600" b="1" dirty="0" err="1"/>
              <a:t>Soal</a:t>
            </a:r>
            <a:r>
              <a:rPr lang="en-US" sz="3600" b="1" dirty="0"/>
              <a:t> 1</a:t>
            </a:r>
            <a:endParaRPr lang="en-ID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FED03-E46F-05C1-162D-BB8F6F9352B1}"/>
              </a:ext>
            </a:extLst>
          </p:cNvPr>
          <p:cNvSpPr txBox="1"/>
          <p:nvPr/>
        </p:nvSpPr>
        <p:spPr>
          <a:xfrm>
            <a:off x="1052052" y="825909"/>
            <a:ext cx="10515600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// ...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get_age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(),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asumsikan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tahun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saat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ini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dapat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diakses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dengan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makro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	CURRENT_YEAR</a:t>
            </a:r>
          </a:p>
          <a:p>
            <a:endParaRPr lang="en-US" dirty="0">
              <a:solidFill>
                <a:srgbClr val="347B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   // ...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displayInfo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():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Mencetak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nama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umur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hotel, Bintang, dan room rate</a:t>
            </a:r>
          </a:p>
          <a:p>
            <a:endParaRPr lang="en-US" dirty="0">
              <a:solidFill>
                <a:srgbClr val="347B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   // ... rate():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Menghitung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biaya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menginap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sesuai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dengan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umur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dan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tergantung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	Bintang hotel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#endif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// HOTEL_H</a:t>
            </a:r>
            <a:endParaRPr lang="en-ID" dirty="0">
              <a:solidFill>
                <a:srgbClr val="347B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9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8A8A-7197-BC3C-4E35-FC92B236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109487"/>
            <a:ext cx="10515600" cy="315912"/>
          </a:xfrm>
        </p:spPr>
        <p:txBody>
          <a:bodyPr>
            <a:noAutofit/>
          </a:bodyPr>
          <a:lstStyle/>
          <a:p>
            <a:r>
              <a:rPr lang="en-US" sz="2400" b="1" dirty="0" err="1"/>
              <a:t>Jawaban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B35E3-8EE4-EA8F-C725-7B83F50A7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38" y="58676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3199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5573-383C-6149-18CD-7FC74281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09" y="129152"/>
            <a:ext cx="10515600" cy="657430"/>
          </a:xfrm>
        </p:spPr>
        <p:txBody>
          <a:bodyPr/>
          <a:lstStyle/>
          <a:p>
            <a:r>
              <a:rPr lang="en-US" sz="3600" b="1" dirty="0" err="1"/>
              <a:t>Soal</a:t>
            </a:r>
            <a:r>
              <a:rPr lang="en-US" sz="3600" b="1" dirty="0"/>
              <a:t> 1</a:t>
            </a:r>
            <a:endParaRPr lang="en-ID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8C7A6B-BBE9-4D41-E03B-8A8251D6F5BE}"/>
              </a:ext>
            </a:extLst>
          </p:cNvPr>
          <p:cNvSpPr txBox="1"/>
          <p:nvPr/>
        </p:nvSpPr>
        <p:spPr>
          <a:xfrm>
            <a:off x="673240" y="786582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b. </a:t>
            </a:r>
            <a:r>
              <a:rPr lang="en-US" sz="2400" dirty="0" err="1"/>
              <a:t>Buatlah</a:t>
            </a:r>
            <a:r>
              <a:rPr lang="en-US" sz="2400" dirty="0"/>
              <a:t> subclass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mewariskan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>
                <a:latin typeface="Consolas" panose="020B0609020204030204" pitchFamily="49" charset="0"/>
              </a:rPr>
              <a:t>Hotel</a:t>
            </a:r>
            <a:r>
              <a:rPr lang="en-US" sz="2400" dirty="0"/>
              <a:t> pada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>
                <a:latin typeface="Consolas" panose="020B0609020204030204" pitchFamily="49" charset="0"/>
              </a:rPr>
              <a:t>bintang_empat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/>
              <a:t>dan </a:t>
            </a:r>
            <a:r>
              <a:rPr lang="en-US" sz="2400" dirty="0" err="1">
                <a:latin typeface="Consolas" panose="020B0609020204030204" pitchFamily="49" charset="0"/>
              </a:rPr>
              <a:t>bintang_lima</a:t>
            </a:r>
            <a:r>
              <a:rPr lang="en-US" sz="2400" dirty="0"/>
              <a:t>,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ketentuan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(</a:t>
            </a:r>
            <a:r>
              <a:rPr lang="en-US" sz="2400" dirty="0" err="1"/>
              <a:t>buat</a:t>
            </a:r>
            <a:r>
              <a:rPr lang="en-US" sz="2400" dirty="0"/>
              <a:t> </a:t>
            </a:r>
            <a:r>
              <a:rPr lang="en-US" sz="2400" i="1" dirty="0"/>
              <a:t>overload function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diperlukan</a:t>
            </a:r>
            <a:r>
              <a:rPr lang="en-US" sz="2400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>
                <a:latin typeface="Consolas" panose="020B0609020204030204" pitchFamily="49" charset="0"/>
              </a:rPr>
              <a:t>bintang_empat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/>
              <a:t>mencatat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star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hotel </a:t>
            </a:r>
            <a:r>
              <a:rPr lang="en-US" sz="2400" dirty="0" err="1"/>
              <a:t>bintang</a:t>
            </a:r>
            <a:r>
              <a:rPr lang="en-US" sz="2400" dirty="0"/>
              <a:t> </a:t>
            </a:r>
            <a:r>
              <a:rPr lang="en-US" sz="2400" dirty="0" err="1"/>
              <a:t>empat</a:t>
            </a:r>
            <a:r>
              <a:rPr lang="en-US" sz="2400" dirty="0"/>
              <a:t>, </a:t>
            </a:r>
            <a:r>
              <a:rPr lang="en-US" sz="2400" dirty="0" err="1"/>
              <a:t>diakses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>
                <a:latin typeface="Consolas" panose="020B0609020204030204" pitchFamily="49" charset="0"/>
              </a:rPr>
              <a:t>set_star</a:t>
            </a:r>
            <a:r>
              <a:rPr lang="en-US" sz="2400" dirty="0">
                <a:latin typeface="Consolas" panose="020B0609020204030204" pitchFamily="49" charset="0"/>
              </a:rPr>
              <a:t>() </a:t>
            </a:r>
            <a:r>
              <a:rPr lang="en-US" sz="2400" dirty="0"/>
              <a:t>dan </a:t>
            </a:r>
            <a:r>
              <a:rPr lang="en-US" sz="2400" dirty="0" err="1">
                <a:latin typeface="Consolas" panose="020B0609020204030204" pitchFamily="49" charset="0"/>
              </a:rPr>
              <a:t>get_star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r>
              <a:rPr lang="en-US" sz="2400" dirty="0"/>
              <a:t>. Override </a:t>
            </a:r>
            <a:r>
              <a:rPr lang="en-US" sz="2400" dirty="0" err="1">
                <a:latin typeface="Consolas" panose="020B0609020204030204" pitchFamily="49" charset="0"/>
              </a:rPr>
              <a:t>displayInfo</a:t>
            </a:r>
            <a:r>
              <a:rPr lang="en-US" sz="2400" dirty="0">
                <a:latin typeface="Consolas" panose="020B0609020204030204" pitchFamily="49" charset="0"/>
              </a:rPr>
              <a:t>()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mencetak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tambahan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totalRate</a:t>
            </a:r>
            <a:r>
              <a:rPr lang="en-US" sz="2400" dirty="0"/>
              <a:t> yang </a:t>
            </a:r>
            <a:r>
              <a:rPr lang="en-US" sz="2400" dirty="0" err="1"/>
              <a:t>didapatkan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perkalian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rate </a:t>
            </a:r>
            <a:r>
              <a:rPr lang="en-US" sz="2400" dirty="0" err="1"/>
              <a:t>dengan</a:t>
            </a:r>
            <a:r>
              <a:rPr lang="en-US" sz="2400" dirty="0"/>
              <a:t> star.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>
                <a:latin typeface="Consolas" panose="020B0609020204030204" pitchFamily="49" charset="0"/>
              </a:rPr>
              <a:t>bintang_lima</a:t>
            </a:r>
            <a:r>
              <a:rPr lang="en-US" sz="2400" dirty="0"/>
              <a:t> </a:t>
            </a:r>
            <a:r>
              <a:rPr lang="en-US" sz="2400" dirty="0" err="1"/>
              <a:t>mencatat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facility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(</a:t>
            </a:r>
            <a:r>
              <a:rPr lang="en-US" sz="2400" dirty="0" err="1">
                <a:latin typeface="Consolas" panose="020B0609020204030204" pitchFamily="49" charset="0"/>
              </a:rPr>
              <a:t>set_facility</a:t>
            </a:r>
            <a:r>
              <a:rPr lang="en-US" sz="2400" dirty="0">
                <a:latin typeface="Consolas" panose="020B0609020204030204" pitchFamily="49" charset="0"/>
              </a:rPr>
              <a:t>(), </a:t>
            </a:r>
            <a:r>
              <a:rPr lang="en-US" sz="2400" dirty="0" err="1">
                <a:latin typeface="Consolas" panose="020B0609020204030204" pitchFamily="49" charset="0"/>
              </a:rPr>
              <a:t>get_facility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r>
              <a:rPr lang="en-US" sz="2400" dirty="0"/>
              <a:t>) dan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>
                <a:latin typeface="Consolas" panose="020B0609020204030204" pitchFamily="49" charset="0"/>
              </a:rPr>
              <a:t>calculateFacility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r>
              <a:rPr lang="en-US" sz="2400" dirty="0"/>
              <a:t> yang </a:t>
            </a:r>
            <a:r>
              <a:rPr lang="en-US" sz="2400" dirty="0" err="1"/>
              <a:t>menghasilkan</a:t>
            </a:r>
            <a:r>
              <a:rPr lang="en-US" sz="2400" dirty="0"/>
              <a:t> expense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facility </a:t>
            </a:r>
            <a:r>
              <a:rPr lang="en-US" sz="2400" dirty="0" err="1"/>
              <a:t>dikalikan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100000. Override </a:t>
            </a:r>
            <a:r>
              <a:rPr lang="en-US" sz="2400" dirty="0" err="1">
                <a:latin typeface="Consolas" panose="020B0609020204030204" pitchFamily="49" charset="0"/>
              </a:rPr>
              <a:t>displayInfo</a:t>
            </a:r>
            <a:r>
              <a:rPr lang="en-US" sz="2400" dirty="0">
                <a:latin typeface="Consolas" panose="020B0609020204030204" pitchFamily="49" charset="0"/>
              </a:rPr>
              <a:t>()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mencetak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tambahan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expense.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289828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8A8A-7197-BC3C-4E35-FC92B236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109487"/>
            <a:ext cx="10515600" cy="315912"/>
          </a:xfrm>
        </p:spPr>
        <p:txBody>
          <a:bodyPr>
            <a:noAutofit/>
          </a:bodyPr>
          <a:lstStyle/>
          <a:p>
            <a:r>
              <a:rPr lang="en-US" sz="2400" b="1" dirty="0" err="1"/>
              <a:t>Jawaban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B35E3-8EE4-EA8F-C725-7B83F50A7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38" y="58676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82748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5573-383C-6149-18CD-7FC74281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09" y="129152"/>
            <a:ext cx="10515600" cy="657430"/>
          </a:xfrm>
        </p:spPr>
        <p:txBody>
          <a:bodyPr/>
          <a:lstStyle/>
          <a:p>
            <a:r>
              <a:rPr lang="en-US" sz="3600" b="1" dirty="0" err="1"/>
              <a:t>Soal</a:t>
            </a:r>
            <a:r>
              <a:rPr lang="en-US" sz="3600" b="1" dirty="0"/>
              <a:t> 1</a:t>
            </a:r>
            <a:endParaRPr lang="en-ID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8C7A6B-BBE9-4D41-E03B-8A8251D6F5BE}"/>
              </a:ext>
            </a:extLst>
          </p:cNvPr>
          <p:cNvSpPr txBox="1"/>
          <p:nvPr/>
        </p:nvSpPr>
        <p:spPr>
          <a:xfrm>
            <a:off x="673240" y="786582"/>
            <a:ext cx="1051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c. </a:t>
            </a:r>
            <a:r>
              <a:rPr lang="en-US" sz="2000" dirty="0" err="1"/>
              <a:t>Tuliskan</a:t>
            </a:r>
            <a:r>
              <a:rPr lang="en-US" sz="2000" dirty="0"/>
              <a:t> </a:t>
            </a:r>
            <a:r>
              <a:rPr lang="en-US" sz="2000" dirty="0" err="1"/>
              <a:t>implementasi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abstrak</a:t>
            </a:r>
            <a:r>
              <a:rPr lang="en-US" sz="2000" dirty="0"/>
              <a:t> </a:t>
            </a:r>
            <a:r>
              <a:rPr lang="en-US" sz="2000" dirty="0">
                <a:latin typeface="Consolas" panose="020B0609020204030204" pitchFamily="49" charset="0"/>
              </a:rPr>
              <a:t>Hotel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>
                <a:latin typeface="Consolas" panose="020B0609020204030204" pitchFamily="49" charset="0"/>
              </a:rPr>
              <a:t>Hotel.cpp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spesifikasi</a:t>
            </a:r>
            <a:r>
              <a:rPr lang="en-US" sz="2000" dirty="0"/>
              <a:t> pada header file</a:t>
            </a:r>
          </a:p>
          <a:p>
            <a:endParaRPr lang="en-US" sz="2000" dirty="0"/>
          </a:p>
          <a:p>
            <a:r>
              <a:rPr lang="en-US" sz="2000" dirty="0"/>
              <a:t>d. </a:t>
            </a:r>
            <a:r>
              <a:rPr lang="en-US" sz="2000" dirty="0" err="1"/>
              <a:t>Lengkapi</a:t>
            </a:r>
            <a:r>
              <a:rPr lang="en-US" sz="2000" dirty="0"/>
              <a:t> </a:t>
            </a:r>
            <a:r>
              <a:rPr lang="en-US" sz="2000" dirty="0">
                <a:latin typeface="Consolas" panose="020B0609020204030204" pitchFamily="49" charset="0"/>
              </a:rPr>
              <a:t>main.cpp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pada </a:t>
            </a:r>
            <a:r>
              <a:rPr lang="en-US" sz="2000" dirty="0" err="1"/>
              <a:t>bagian</a:t>
            </a:r>
            <a:r>
              <a:rPr lang="en-US" sz="2000" dirty="0"/>
              <a:t> yang </a:t>
            </a:r>
            <a:r>
              <a:rPr lang="en-US" sz="2000" dirty="0" err="1"/>
              <a:t>kosong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menguji</a:t>
            </a:r>
            <a:r>
              <a:rPr lang="en-US" sz="2000" dirty="0"/>
              <a:t> </a:t>
            </a:r>
            <a:r>
              <a:rPr lang="en-US" sz="2000" dirty="0" err="1"/>
              <a:t>perilaku</a:t>
            </a:r>
            <a:r>
              <a:rPr lang="en-US" sz="2000" dirty="0"/>
              <a:t> </a:t>
            </a:r>
            <a:r>
              <a:rPr lang="en-US" sz="2000" dirty="0" err="1"/>
              <a:t>kelas-kelas</a:t>
            </a:r>
            <a:r>
              <a:rPr lang="en-US" sz="2000" dirty="0"/>
              <a:t> yang Anda </a:t>
            </a:r>
            <a:r>
              <a:rPr lang="en-US" sz="2000" dirty="0" err="1"/>
              <a:t>buat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:</a:t>
            </a:r>
            <a:endParaRPr lang="en-ID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38710-5809-0431-2065-FD8D63ED9054}"/>
              </a:ext>
            </a:extLst>
          </p:cNvPr>
          <p:cNvSpPr txBox="1"/>
          <p:nvPr/>
        </p:nvSpPr>
        <p:spPr>
          <a:xfrm>
            <a:off x="796413" y="2576052"/>
            <a:ext cx="9859296" cy="3693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dirty="0">
                <a:solidFill>
                  <a:srgbClr val="A93B4A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A93B4A"/>
                </a:solidFill>
                <a:latin typeface="Consolas" panose="020B0609020204030204" pitchFamily="49" charset="0"/>
              </a:rPr>
              <a:t>Hotel.h</a:t>
            </a:r>
            <a:r>
              <a:rPr lang="en-US" dirty="0">
                <a:solidFill>
                  <a:srgbClr val="A93B4A"/>
                </a:solidFill>
                <a:latin typeface="Consolas" panose="020B0609020204030204" pitchFamily="49" charset="0"/>
              </a:rPr>
              <a:t>”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dirty="0">
                <a:solidFill>
                  <a:srgbClr val="A93B4A"/>
                </a:solidFill>
                <a:latin typeface="Consolas" panose="020B0609020204030204" pitchFamily="49" charset="0"/>
              </a:rPr>
              <a:t>&lt;iostream&gt;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 </a:t>
            </a:r>
            <a:r>
              <a:rPr lang="en-US" dirty="0">
                <a:latin typeface="Consolas" panose="020B0609020204030204" pitchFamily="49" charset="0"/>
              </a:rPr>
              <a:t>std;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latin typeface="Consolas" panose="020B0609020204030204" pitchFamily="49" charset="0"/>
              </a:rPr>
              <a:t>    ____________ </a:t>
            </a:r>
            <a:r>
              <a:rPr lang="en-US" dirty="0" err="1">
                <a:latin typeface="Consolas" panose="020B0609020204030204" pitchFamily="49" charset="0"/>
              </a:rPr>
              <a:t>aston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bintang_empat</a:t>
            </a:r>
            <a:r>
              <a:rPr lang="en-US" dirty="0">
                <a:latin typeface="Consolas" panose="020B0609020204030204" pitchFamily="49" charset="0"/>
              </a:rPr>
              <a:t> (“Hotel Aston”, 2010);</a:t>
            </a:r>
          </a:p>
          <a:p>
            <a:r>
              <a:rPr lang="en-US" dirty="0">
                <a:latin typeface="Consolas" panose="020B0609020204030204" pitchFamily="49" charset="0"/>
              </a:rPr>
              <a:t>    ____________ </a:t>
            </a:r>
            <a:r>
              <a:rPr lang="en-US" dirty="0" err="1">
                <a:latin typeface="Consolas" panose="020B0609020204030204" pitchFamily="49" charset="0"/>
              </a:rPr>
              <a:t>padma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bintang_lima</a:t>
            </a:r>
            <a:r>
              <a:rPr lang="en-US" dirty="0">
                <a:latin typeface="Consolas" panose="020B0609020204030204" pitchFamily="49" charset="0"/>
              </a:rPr>
              <a:t>(“Hotel Padma”, 2000);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cetak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semua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hotel dan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informasi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semua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hotel</a:t>
            </a:r>
          </a:p>
          <a:p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   // [ 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gunakan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 Hotel::</a:t>
            </a:r>
            <a:r>
              <a:rPr lang="en-US" dirty="0" err="1">
                <a:solidFill>
                  <a:srgbClr val="347B00"/>
                </a:solidFill>
                <a:latin typeface="Consolas" panose="020B0609020204030204" pitchFamily="49" charset="0"/>
              </a:rPr>
              <a:t>displayInfo</a:t>
            </a:r>
            <a:r>
              <a:rPr lang="en-US" dirty="0">
                <a:solidFill>
                  <a:srgbClr val="347B00"/>
                </a:solidFill>
                <a:latin typeface="Consolas" panose="020B0609020204030204" pitchFamily="49" charset="0"/>
              </a:rPr>
              <a:t>() 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latin typeface="Consolas" panose="020B0609020204030204" pitchFamily="49" charset="0"/>
              </a:rPr>
              <a:t>	__________________________________________</a:t>
            </a:r>
          </a:p>
          <a:p>
            <a:r>
              <a:rPr lang="en-US" dirty="0">
                <a:latin typeface="Consolas" panose="020B0609020204030204" pitchFamily="49" charset="0"/>
              </a:rPr>
              <a:t>	__________________________________________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ID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35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8A8A-7197-BC3C-4E35-FC92B236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109487"/>
            <a:ext cx="10515600" cy="315912"/>
          </a:xfrm>
        </p:spPr>
        <p:txBody>
          <a:bodyPr>
            <a:noAutofit/>
          </a:bodyPr>
          <a:lstStyle/>
          <a:p>
            <a:r>
              <a:rPr lang="en-US" sz="2400" b="1" dirty="0" err="1"/>
              <a:t>Jawaban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B35E3-8EE4-EA8F-C725-7B83F50A7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38" y="58676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92004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945</Words>
  <Application>Microsoft Office PowerPoint</Application>
  <PresentationFormat>Widescreen</PresentationFormat>
  <Paragraphs>136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Tutorial UTS OOP </vt:lpstr>
      <vt:lpstr>Soal 1</vt:lpstr>
      <vt:lpstr>Soal 1</vt:lpstr>
      <vt:lpstr>Soal 1</vt:lpstr>
      <vt:lpstr>Jawaban</vt:lpstr>
      <vt:lpstr>Soal 1</vt:lpstr>
      <vt:lpstr>Jawaban</vt:lpstr>
      <vt:lpstr>Soal 1</vt:lpstr>
      <vt:lpstr>Jawaban</vt:lpstr>
      <vt:lpstr>Soal 2</vt:lpstr>
      <vt:lpstr>Soal 2</vt:lpstr>
      <vt:lpstr>Jawaban</vt:lpstr>
      <vt:lpstr>Soal 2</vt:lpstr>
      <vt:lpstr>Soal 2</vt:lpstr>
      <vt:lpstr>Soal 2</vt:lpstr>
      <vt:lpstr>Jawaban</vt:lpstr>
      <vt:lpstr>Soal 3</vt:lpstr>
      <vt:lpstr>Jawaban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UTS OOP </dc:title>
  <dc:creator>Yosef Rafael Joshua</dc:creator>
  <cp:lastModifiedBy>Joshua Silalahi</cp:lastModifiedBy>
  <cp:revision>1</cp:revision>
  <dcterms:created xsi:type="dcterms:W3CDTF">2024-03-26T14:25:50Z</dcterms:created>
  <dcterms:modified xsi:type="dcterms:W3CDTF">2024-03-26T15:51:40Z</dcterms:modified>
</cp:coreProperties>
</file>