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09F92-F3C9-4796-80CB-283B74FB5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F0D132-D942-4ECF-8AC2-78B67141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43369-20B6-4D32-8A87-F53F4D2A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F70D4-E2B2-4313-9550-65D33A6D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7F5FE-1A78-432A-8620-1ED2AE0D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50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E6C0C-9868-4703-A3C9-856A2B2C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F14E00-5A98-428A-86EE-0206D72B7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36D50-E881-4F30-BFE0-B77FD14F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FAF44-8AE2-46AD-A78F-977DEF78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D45D3D-82A0-4B1D-B8CC-7C964FC4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F0EF7E-DBC3-4221-BDC1-58BE0C5BF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F022D9-DAD2-497F-B2CA-4C9F3047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A7668-7187-4E97-A2E7-110E4B81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F41BA-526B-4137-9ADC-4C0962B8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B0E47-7D5C-4AD1-98CC-F5826E81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26881-692B-4A83-9659-316839E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9EB3-2189-42B8-8B21-517E20F1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42655-B59D-474E-BBA1-B051FFA1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265C1-8FB9-4ED7-9459-1EE20E07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7D59-81B7-4FC5-9B93-43D5A8C2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EBB99-1B5B-424A-8FDD-BF2D7A86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C367F-8765-4989-AB73-11F480DD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C71BA-E281-4730-AD67-5FC54CBB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E3E872-F34F-4FB0-B318-3061FD68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B9753-EBCB-4F97-B42E-8D99A77C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F2942-6CA1-4032-A09C-13961911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4AD050-B251-44B0-A9F5-B08A3C02D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A24566-2A0C-4657-B984-E75FAB21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505055-A5F8-4560-9277-A664A5D4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996C9-6A1B-4AC5-8097-816ACF47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44E42E-23F9-402E-8E29-B4D30B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58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E55A2-07E2-433C-898E-A5FB7533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FB5006-E126-4A30-9096-15C1823E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39BE20-2CE3-46DC-B8CD-9BB690C70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EC77D8-B7EE-4E2E-BBD6-FBFF2238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40955B-0739-4ACD-98DA-8687EA9C3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B36CE4-0733-4012-B62B-F2D6C6D7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879409-C8A5-41B5-AD92-E4A4A0B6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58E29F-D339-4EA9-8637-1491537E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5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2DDDD-80B8-41CF-A02C-A4A48D6E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91A57D-4BB3-48F8-BF62-E2723A69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93AA1-F60E-4F5D-B6DA-D3B15CF7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76E7B-C7A1-4DA2-8FF1-66D57B11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32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26908B-EF2C-46CC-ABEB-6268FDCC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0919FC-5CAD-427E-892A-2EC36DFE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DC3DA-4D71-49CA-B17C-36482B58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24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E7F6E-BC7C-4AD5-932A-9EF3B611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BB311-EBB1-4F64-A686-35F99442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734C2-D7CA-4C79-A561-F4517887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48348C-D84A-49B1-A2B9-3BEFFBD7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FD2951-3146-416D-BB86-4D0588E4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178F9-0759-4FB9-9889-00152E2F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46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724C6-D912-4D80-A36C-C2DF51A1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6F49A9-6749-4A25-B480-D52AA7E91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5C57A3-C6B1-400F-B358-951706127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ADD37-1DFC-4574-8681-BFCEB26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4B148-6E53-4AC8-B835-3CF539AA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0E78DB-CA47-4904-85BB-E4039B79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8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66BDB8-0DE7-475E-AE2C-9FC25A3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6202EE-3FE2-41BC-96F9-753D8EA27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E35A1-B0E6-4230-8094-BB967525B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A971-5965-4BAA-A186-6F84BD7EA98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30B41-2F5B-4B63-A911-D25E28BE5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AC6E8-81F1-42D6-8ED0-18B608BFE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0AB0-4B8D-443D-AC27-3109D29F6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7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CC2A625-218E-4F05-895A-5AEAD7227A75}"/>
              </a:ext>
            </a:extLst>
          </p:cNvPr>
          <p:cNvSpPr txBox="1"/>
          <p:nvPr/>
        </p:nvSpPr>
        <p:spPr>
          <a:xfrm>
            <a:off x="1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#########################################################################################################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b="1" dirty="0"/>
              <a:t>#</a:t>
            </a:r>
            <a:r>
              <a:rPr lang="de-DE" dirty="0"/>
              <a:t>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de-DE" dirty="0"/>
              <a:t>#########################################################################################################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3C5D32-0796-44D2-8A0B-EEDFEB1768C4}"/>
              </a:ext>
            </a:extLst>
          </p:cNvPr>
          <p:cNvSpPr txBox="1"/>
          <p:nvPr/>
        </p:nvSpPr>
        <p:spPr>
          <a:xfrm>
            <a:off x="805128" y="1490008"/>
            <a:ext cx="10581743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6000" i="1" dirty="0">
                <a:latin typeface="Wide Latin" panose="020A0A07050505020404" pitchFamily="18" charset="0"/>
              </a:rPr>
              <a:t>Snake auf</a:t>
            </a:r>
          </a:p>
          <a:p>
            <a:pPr algn="ctr"/>
            <a:r>
              <a:rPr lang="de-DE" sz="6000" i="1" dirty="0">
                <a:latin typeface="Wide Latin" panose="020A0A07050505020404" pitchFamily="18" charset="0"/>
              </a:rPr>
              <a:t>8x8 Led Matrix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AE0D5F-AA2E-457C-B84D-446D6C0DBA81}"/>
              </a:ext>
            </a:extLst>
          </p:cNvPr>
          <p:cNvSpPr txBox="1"/>
          <p:nvPr/>
        </p:nvSpPr>
        <p:spPr>
          <a:xfrm>
            <a:off x="3851910" y="5936242"/>
            <a:ext cx="448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Maik Joshua Wiegand &amp; Max </a:t>
            </a:r>
            <a:r>
              <a:rPr lang="de-DE" dirty="0" err="1"/>
              <a:t>Schwengelbeck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04A772-AECF-477B-A3FE-08402A90F197}"/>
              </a:ext>
            </a:extLst>
          </p:cNvPr>
          <p:cNvSpPr txBox="1"/>
          <p:nvPr/>
        </p:nvSpPr>
        <p:spPr>
          <a:xfrm>
            <a:off x="591845" y="4234649"/>
            <a:ext cx="110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Projekt angewandte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3212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8987BDB-9C0E-4A5D-B9DA-02ED8AF76CB7}"/>
              </a:ext>
            </a:extLst>
          </p:cNvPr>
          <p:cNvSpPr txBox="1"/>
          <p:nvPr/>
        </p:nvSpPr>
        <p:spPr>
          <a:xfrm>
            <a:off x="1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#########################################################################################################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b="1" dirty="0"/>
              <a:t>#</a:t>
            </a:r>
            <a:r>
              <a:rPr lang="de-DE" dirty="0"/>
              <a:t>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de-DE" dirty="0"/>
              <a:t>#########################################################################################################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119DCD5-375F-4B3F-937E-8E182BC54B8C}"/>
              </a:ext>
            </a:extLst>
          </p:cNvPr>
          <p:cNvSpPr txBox="1"/>
          <p:nvPr/>
        </p:nvSpPr>
        <p:spPr>
          <a:xfrm>
            <a:off x="4147390" y="295275"/>
            <a:ext cx="38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Lucida Console" panose="020B0609040504020204" pitchFamily="49" charset="0"/>
              </a:rPr>
              <a:t>Die Platine: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CC0061-04E4-4F84-8EC1-808CACCD9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09" y="932688"/>
            <a:ext cx="7296782" cy="41056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8F154E6-E452-4135-AFE8-D52C9D9A0B31}"/>
              </a:ext>
            </a:extLst>
          </p:cNvPr>
          <p:cNvSpPr txBox="1"/>
          <p:nvPr/>
        </p:nvSpPr>
        <p:spPr>
          <a:xfrm>
            <a:off x="2851907" y="5038344"/>
            <a:ext cx="6860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i="1" dirty="0"/>
              <a:t>Arduino Nano 2. </a:t>
            </a:r>
            <a:r>
              <a:rPr lang="de-DE" i="1" dirty="0" err="1"/>
              <a:t>Pulldown</a:t>
            </a:r>
            <a:r>
              <a:rPr lang="de-DE" i="1" dirty="0"/>
              <a:t> Widerstände der Taster 3. IC SN74HC595 </a:t>
            </a:r>
          </a:p>
          <a:p>
            <a:r>
              <a:rPr lang="de-DE" i="1" dirty="0"/>
              <a:t>4. Taster 5. IC ULN2803APG 6. LED-Vorwiderstände 7. LED-Matrix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78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75C4324-DA33-439F-A2B8-61049C6743B7}"/>
              </a:ext>
            </a:extLst>
          </p:cNvPr>
          <p:cNvSpPr txBox="1"/>
          <p:nvPr/>
        </p:nvSpPr>
        <p:spPr>
          <a:xfrm>
            <a:off x="1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#########################################################################################################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b="1" dirty="0"/>
              <a:t>#</a:t>
            </a:r>
            <a:r>
              <a:rPr lang="de-DE" dirty="0"/>
              <a:t>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de-DE" dirty="0"/>
              <a:t>#########################################################################################################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F0E169-00E0-4890-94D0-BF2872FE494B}"/>
              </a:ext>
            </a:extLst>
          </p:cNvPr>
          <p:cNvSpPr txBox="1"/>
          <p:nvPr/>
        </p:nvSpPr>
        <p:spPr>
          <a:xfrm>
            <a:off x="2909871" y="295275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Lucida Console" panose="020B0609040504020204" pitchFamily="49" charset="0"/>
              </a:rPr>
              <a:t>Das Programmprinzip: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6E237C-24EC-4CFC-9CFE-618E8372C694}"/>
              </a:ext>
            </a:extLst>
          </p:cNvPr>
          <p:cNvSpPr/>
          <p:nvPr/>
        </p:nvSpPr>
        <p:spPr>
          <a:xfrm>
            <a:off x="4486275" y="2028825"/>
            <a:ext cx="3276600" cy="2790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C7974-0FE3-4002-8D0E-123415FB76C9}"/>
              </a:ext>
            </a:extLst>
          </p:cNvPr>
          <p:cNvCxnSpPr/>
          <p:nvPr/>
        </p:nvCxnSpPr>
        <p:spPr>
          <a:xfrm>
            <a:off x="5019675" y="2028825"/>
            <a:ext cx="0" cy="279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912CC04-E467-45E4-9575-938E65DC1C0B}"/>
              </a:ext>
            </a:extLst>
          </p:cNvPr>
          <p:cNvCxnSpPr/>
          <p:nvPr/>
        </p:nvCxnSpPr>
        <p:spPr>
          <a:xfrm>
            <a:off x="5553075" y="2028825"/>
            <a:ext cx="0" cy="279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07D426B-3F31-4BB8-ABA5-6D19CD54B02A}"/>
              </a:ext>
            </a:extLst>
          </p:cNvPr>
          <p:cNvCxnSpPr>
            <a:endCxn id="7" idx="2"/>
          </p:cNvCxnSpPr>
          <p:nvPr/>
        </p:nvCxnSpPr>
        <p:spPr>
          <a:xfrm>
            <a:off x="6096000" y="2028825"/>
            <a:ext cx="28575" cy="279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557F84E-AAC1-4D5F-B160-BDF8779A4174}"/>
              </a:ext>
            </a:extLst>
          </p:cNvPr>
          <p:cNvCxnSpPr/>
          <p:nvPr/>
        </p:nvCxnSpPr>
        <p:spPr>
          <a:xfrm>
            <a:off x="6638926" y="2028825"/>
            <a:ext cx="0" cy="279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1EAA063-42A6-473F-A2B3-0563464DF052}"/>
              </a:ext>
            </a:extLst>
          </p:cNvPr>
          <p:cNvCxnSpPr/>
          <p:nvPr/>
        </p:nvCxnSpPr>
        <p:spPr>
          <a:xfrm>
            <a:off x="7210425" y="2033587"/>
            <a:ext cx="0" cy="279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0F8945A-CB3C-4CEA-88FE-E0C5CA6BA1A1}"/>
              </a:ext>
            </a:extLst>
          </p:cNvPr>
          <p:cNvCxnSpPr/>
          <p:nvPr/>
        </p:nvCxnSpPr>
        <p:spPr>
          <a:xfrm>
            <a:off x="4486275" y="256222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88A65D2-23CC-473F-82D6-85C9E9B11090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486275" y="3424238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63EA8EE-80CC-4CE6-8660-179433B925B6}"/>
              </a:ext>
            </a:extLst>
          </p:cNvPr>
          <p:cNvCxnSpPr/>
          <p:nvPr/>
        </p:nvCxnSpPr>
        <p:spPr>
          <a:xfrm>
            <a:off x="4486275" y="416242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C1CA6B6C-B5C9-49DB-9742-AFF6181F0D1E}"/>
              </a:ext>
            </a:extLst>
          </p:cNvPr>
          <p:cNvSpPr/>
          <p:nvPr/>
        </p:nvSpPr>
        <p:spPr>
          <a:xfrm>
            <a:off x="529713" y="3083988"/>
            <a:ext cx="561975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2402E49-79BC-41AE-8E80-1436B30D58B5}"/>
              </a:ext>
            </a:extLst>
          </p:cNvPr>
          <p:cNvSpPr/>
          <p:nvPr/>
        </p:nvSpPr>
        <p:spPr>
          <a:xfrm>
            <a:off x="1280059" y="3081472"/>
            <a:ext cx="561975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E4C5E45-D646-49EC-A124-DDF59573E466}"/>
              </a:ext>
            </a:extLst>
          </p:cNvPr>
          <p:cNvSpPr/>
          <p:nvPr/>
        </p:nvSpPr>
        <p:spPr>
          <a:xfrm>
            <a:off x="2023787" y="3084696"/>
            <a:ext cx="561975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C7FC09-D36C-4F1D-B46D-11A7B86F9BE7}"/>
              </a:ext>
            </a:extLst>
          </p:cNvPr>
          <p:cNvSpPr txBox="1"/>
          <p:nvPr/>
        </p:nvSpPr>
        <p:spPr>
          <a:xfrm>
            <a:off x="614348" y="2562225"/>
            <a:ext cx="14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Snake </a:t>
            </a:r>
            <a:r>
              <a:rPr lang="de-DE" dirty="0" err="1"/>
              <a:t>Object</a:t>
            </a:r>
            <a:endParaRPr lang="de-DE" dirty="0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0FA48C9-D266-4E12-8ADC-9554ADCF79E3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1091688" y="3343410"/>
            <a:ext cx="188371" cy="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06A02A9-0304-42E0-9E9F-168FE3C2D4AB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1842034" y="3343410"/>
            <a:ext cx="181753" cy="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B5EC023-D9B6-400B-98FF-9B1AFD410CD8}"/>
              </a:ext>
            </a:extLst>
          </p:cNvPr>
          <p:cNvSpPr txBox="1"/>
          <p:nvPr/>
        </p:nvSpPr>
        <p:spPr>
          <a:xfrm>
            <a:off x="1254980" y="3082314"/>
            <a:ext cx="599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Pos X</a:t>
            </a:r>
          </a:p>
          <a:p>
            <a:r>
              <a:rPr lang="de-DE" sz="1500" dirty="0"/>
              <a:t>Pos Y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A94D2C-95C4-47AE-A593-1D74C15DEE7D}"/>
              </a:ext>
            </a:extLst>
          </p:cNvPr>
          <p:cNvSpPr txBox="1"/>
          <p:nvPr/>
        </p:nvSpPr>
        <p:spPr>
          <a:xfrm>
            <a:off x="2020453" y="3102062"/>
            <a:ext cx="599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Pos X</a:t>
            </a:r>
          </a:p>
          <a:p>
            <a:r>
              <a:rPr lang="de-DE" sz="1500" dirty="0"/>
              <a:t>Pos 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BAC41AB-97C9-458E-BB02-D35C43726021}"/>
              </a:ext>
            </a:extLst>
          </p:cNvPr>
          <p:cNvSpPr txBox="1"/>
          <p:nvPr/>
        </p:nvSpPr>
        <p:spPr>
          <a:xfrm>
            <a:off x="5538089" y="3647152"/>
            <a:ext cx="599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Pos X</a:t>
            </a:r>
          </a:p>
          <a:p>
            <a:r>
              <a:rPr lang="de-DE" sz="1500" dirty="0"/>
              <a:t>Pos Y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AE15A18-9624-4056-B4A8-F0A1E42DFCD1}"/>
              </a:ext>
            </a:extLst>
          </p:cNvPr>
          <p:cNvSpPr txBox="1"/>
          <p:nvPr/>
        </p:nvSpPr>
        <p:spPr>
          <a:xfrm>
            <a:off x="469737" y="3083988"/>
            <a:ext cx="599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Pos X</a:t>
            </a:r>
          </a:p>
          <a:p>
            <a:r>
              <a:rPr lang="de-DE" sz="1500" dirty="0"/>
              <a:t>Pos Y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BA7179E-1680-46C2-9787-8533624475CF}"/>
              </a:ext>
            </a:extLst>
          </p:cNvPr>
          <p:cNvSpPr txBox="1"/>
          <p:nvPr/>
        </p:nvSpPr>
        <p:spPr>
          <a:xfrm>
            <a:off x="5511288" y="3403224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Food</a:t>
            </a:r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74CCA7CB-6F8F-4BF2-B6F0-AB95C75A1AD9}"/>
              </a:ext>
            </a:extLst>
          </p:cNvPr>
          <p:cNvSpPr/>
          <p:nvPr/>
        </p:nvSpPr>
        <p:spPr>
          <a:xfrm>
            <a:off x="2887374" y="3069946"/>
            <a:ext cx="1228725" cy="338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060AB60-EFBF-4764-9E92-DD95272AF8F0}"/>
              </a:ext>
            </a:extLst>
          </p:cNvPr>
          <p:cNvSpPr txBox="1"/>
          <p:nvPr/>
        </p:nvSpPr>
        <p:spPr>
          <a:xfrm>
            <a:off x="4985182" y="1520309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Object</a:t>
            </a:r>
            <a:r>
              <a:rPr lang="de-DE" dirty="0"/>
              <a:t> (Matrix)</a:t>
            </a:r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B71DC300-CB85-4D42-941A-D0E67512064E}"/>
              </a:ext>
            </a:extLst>
          </p:cNvPr>
          <p:cNvSpPr/>
          <p:nvPr/>
        </p:nvSpPr>
        <p:spPr>
          <a:xfrm>
            <a:off x="8029575" y="3152775"/>
            <a:ext cx="1524000" cy="45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23CA213-5522-49AB-919A-06E4F2DAD446}"/>
              </a:ext>
            </a:extLst>
          </p:cNvPr>
          <p:cNvSpPr txBox="1"/>
          <p:nvPr/>
        </p:nvSpPr>
        <p:spPr>
          <a:xfrm>
            <a:off x="7920503" y="2899322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Board.print</a:t>
            </a:r>
            <a:r>
              <a:rPr lang="de-DE" dirty="0"/>
              <a:t>();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1968D2A-2341-467E-9291-B158EDCC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9581" y="2028825"/>
            <a:ext cx="1677457" cy="2919844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66562F0B-79CF-4F2C-A222-81FE99F66AB4}"/>
              </a:ext>
            </a:extLst>
          </p:cNvPr>
          <p:cNvSpPr txBox="1"/>
          <p:nvPr/>
        </p:nvSpPr>
        <p:spPr>
          <a:xfrm>
            <a:off x="2592578" y="2730045"/>
            <a:ext cx="17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Board.set_value</a:t>
            </a:r>
            <a:r>
              <a:rPr lang="de-DE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691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C2594A1-30FA-4C55-AC13-2B3C9A16DC09}"/>
              </a:ext>
            </a:extLst>
          </p:cNvPr>
          <p:cNvSpPr txBox="1"/>
          <p:nvPr/>
        </p:nvSpPr>
        <p:spPr>
          <a:xfrm>
            <a:off x="1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#########################################################################################################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b="1" dirty="0"/>
              <a:t>#</a:t>
            </a:r>
            <a:r>
              <a:rPr lang="de-DE" dirty="0"/>
              <a:t>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de-DE" dirty="0"/>
              <a:t>#########################################################################################################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16988A-186C-40ED-80D9-44EF18C8FFF3}"/>
              </a:ext>
            </a:extLst>
          </p:cNvPr>
          <p:cNvSpPr txBox="1"/>
          <p:nvPr/>
        </p:nvSpPr>
        <p:spPr>
          <a:xfrm>
            <a:off x="2909872" y="295275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Lucida Console" panose="020B0609040504020204" pitchFamily="49" charset="0"/>
              </a:rPr>
              <a:t>Die LED-Ansteuerung: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EA02A2-77B9-4497-83C2-E59F18AA6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5" y="4457846"/>
            <a:ext cx="3132091" cy="17375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9A02EE-C7BA-4934-BED2-F2333E5C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5" y="1478111"/>
            <a:ext cx="3429297" cy="15698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E6056D-4448-4AB2-AC87-58108B6E18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6"/>
          <a:stretch/>
        </p:blipFill>
        <p:spPr>
          <a:xfrm>
            <a:off x="5403225" y="1504754"/>
            <a:ext cx="6226080" cy="384849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2A5A9EA-D44C-4C36-9FEF-681C0C3CDE17}"/>
              </a:ext>
            </a:extLst>
          </p:cNvPr>
          <p:cNvSpPr txBox="1"/>
          <p:nvPr/>
        </p:nvSpPr>
        <p:spPr>
          <a:xfrm>
            <a:off x="5736767" y="534436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……….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886AA36-BC4E-46D6-906D-09A74CED52A9}"/>
              </a:ext>
            </a:extLst>
          </p:cNvPr>
          <p:cNvSpPr/>
          <p:nvPr/>
        </p:nvSpPr>
        <p:spPr>
          <a:xfrm>
            <a:off x="443883" y="1298436"/>
            <a:ext cx="3728622" cy="1915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257D89-C86C-4E11-B28D-2B45D7366FA2}"/>
              </a:ext>
            </a:extLst>
          </p:cNvPr>
          <p:cNvSpPr/>
          <p:nvPr/>
        </p:nvSpPr>
        <p:spPr>
          <a:xfrm>
            <a:off x="443883" y="4368960"/>
            <a:ext cx="3728622" cy="1915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75446CC-384C-4A95-8CA7-F512AE66285F}"/>
              </a:ext>
            </a:extLst>
          </p:cNvPr>
          <p:cNvSpPr/>
          <p:nvPr/>
        </p:nvSpPr>
        <p:spPr>
          <a:xfrm>
            <a:off x="5264458" y="1298436"/>
            <a:ext cx="6483659" cy="4896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869D061-1BA4-463E-B012-1878E788CEA4}"/>
              </a:ext>
            </a:extLst>
          </p:cNvPr>
          <p:cNvSpPr/>
          <p:nvPr/>
        </p:nvSpPr>
        <p:spPr>
          <a:xfrm>
            <a:off x="1889043" y="3429000"/>
            <a:ext cx="479394" cy="774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AD13B754-A3D0-49FA-92F7-3E1770D7F1D9}"/>
              </a:ext>
            </a:extLst>
          </p:cNvPr>
          <p:cNvSpPr/>
          <p:nvPr/>
        </p:nvSpPr>
        <p:spPr>
          <a:xfrm>
            <a:off x="4350058" y="5113538"/>
            <a:ext cx="795588" cy="51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4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B45ED40-A6F9-4BC1-BDA7-B7573455DD42}"/>
              </a:ext>
            </a:extLst>
          </p:cNvPr>
          <p:cNvSpPr txBox="1"/>
          <p:nvPr/>
        </p:nvSpPr>
        <p:spPr>
          <a:xfrm>
            <a:off x="1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#########################################################################################################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b="1" dirty="0"/>
              <a:t>#</a:t>
            </a:r>
            <a:r>
              <a:rPr lang="de-DE" dirty="0"/>
              <a:t>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de-DE" dirty="0"/>
              <a:t>#########################################################################################################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C90A32-9EFC-45A9-ABB9-61B7FB21D48A}"/>
              </a:ext>
            </a:extLst>
          </p:cNvPr>
          <p:cNvSpPr txBox="1"/>
          <p:nvPr/>
        </p:nvSpPr>
        <p:spPr>
          <a:xfrm>
            <a:off x="1019257" y="385146"/>
            <a:ext cx="10372263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class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FF0000"/>
                </a:solidFill>
              </a:rPr>
              <a:t>snake</a:t>
            </a:r>
            <a:r>
              <a:rPr lang="de-DE" sz="2400" dirty="0"/>
              <a:t> {</a:t>
            </a:r>
          </a:p>
          <a:p>
            <a:r>
              <a:rPr lang="de-DE" dirty="0">
                <a:solidFill>
                  <a:schemeClr val="accent1"/>
                </a:solidFill>
              </a:rPr>
              <a:t>private: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/>
              <a:t>node</a:t>
            </a:r>
            <a:r>
              <a:rPr lang="de-DE" dirty="0"/>
              <a:t>* </a:t>
            </a:r>
            <a:r>
              <a:rPr lang="de-DE" dirty="0" err="1"/>
              <a:t>first</a:t>
            </a:r>
            <a:r>
              <a:rPr lang="de-DE" dirty="0"/>
              <a:t>;</a:t>
            </a:r>
          </a:p>
          <a:p>
            <a:r>
              <a:rPr lang="de-DE" dirty="0" err="1"/>
              <a:t>node</a:t>
            </a:r>
            <a:r>
              <a:rPr lang="de-DE" dirty="0"/>
              <a:t>* last;</a:t>
            </a:r>
          </a:p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; 			</a:t>
            </a:r>
            <a:r>
              <a:rPr lang="de-DE" dirty="0">
                <a:solidFill>
                  <a:srgbClr val="00B050"/>
                </a:solidFill>
              </a:rPr>
              <a:t>//Aktuelle Länge der Schlange</a:t>
            </a:r>
          </a:p>
          <a:p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heading</a:t>
            </a:r>
            <a:r>
              <a:rPr lang="de-DE" dirty="0"/>
              <a:t>; </a:t>
            </a:r>
            <a:r>
              <a:rPr lang="de-DE" dirty="0">
                <a:solidFill>
                  <a:srgbClr val="00B050"/>
                </a:solidFill>
              </a:rPr>
              <a:t> 			//Aktuelle Ausrichtung in WASD</a:t>
            </a:r>
          </a:p>
          <a:p>
            <a:endParaRPr lang="de-DE" dirty="0"/>
          </a:p>
          <a:p>
            <a:r>
              <a:rPr lang="de-DE" dirty="0" err="1">
                <a:solidFill>
                  <a:schemeClr val="accent1"/>
                </a:solidFill>
              </a:rPr>
              <a:t>public</a:t>
            </a:r>
            <a:r>
              <a:rPr lang="de-DE" dirty="0">
                <a:solidFill>
                  <a:schemeClr val="accent1"/>
                </a:solidFill>
              </a:rPr>
              <a:t>:</a:t>
            </a:r>
          </a:p>
          <a:p>
            <a:endParaRPr lang="de-DE" dirty="0"/>
          </a:p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getlength</a:t>
            </a:r>
            <a:r>
              <a:rPr lang="de-DE" dirty="0"/>
              <a:t>();</a:t>
            </a:r>
          </a:p>
          <a:p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getheading</a:t>
            </a:r>
            <a:r>
              <a:rPr lang="de-DE" dirty="0"/>
              <a:t>();</a:t>
            </a:r>
          </a:p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getposx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); </a:t>
            </a:r>
          </a:p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getposy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);</a:t>
            </a:r>
          </a:p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();			 </a:t>
            </a:r>
            <a:r>
              <a:rPr lang="de-DE" dirty="0">
                <a:solidFill>
                  <a:srgbClr val="00B050"/>
                </a:solidFill>
              </a:rPr>
              <a:t>//Lässt die Schlange um 1 Element wachsen </a:t>
            </a:r>
          </a:p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();			 </a:t>
            </a:r>
            <a:r>
              <a:rPr lang="de-DE" dirty="0">
                <a:solidFill>
                  <a:srgbClr val="00B050"/>
                </a:solidFill>
              </a:rPr>
              <a:t>//Bewege die Schlange in Richtung </a:t>
            </a:r>
            <a:r>
              <a:rPr lang="de-DE" dirty="0" err="1">
                <a:solidFill>
                  <a:srgbClr val="00B050"/>
                </a:solidFill>
              </a:rPr>
              <a:t>heading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setheading</a:t>
            </a:r>
            <a:r>
              <a:rPr lang="de-DE" dirty="0"/>
              <a:t>(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);</a:t>
            </a:r>
          </a:p>
          <a:p>
            <a:endParaRPr lang="de-DE" dirty="0"/>
          </a:p>
          <a:p>
            <a:r>
              <a:rPr lang="en-US" dirty="0"/>
              <a:t>snake(int </a:t>
            </a:r>
            <a:r>
              <a:rPr lang="en-US" dirty="0" err="1"/>
              <a:t>startlength,int</a:t>
            </a:r>
            <a:r>
              <a:rPr lang="en-US" dirty="0"/>
              <a:t> </a:t>
            </a:r>
            <a:r>
              <a:rPr lang="en-US" dirty="0" err="1"/>
              <a:t>startx,int</a:t>
            </a:r>
            <a:r>
              <a:rPr lang="en-US" dirty="0"/>
              <a:t> </a:t>
            </a:r>
            <a:r>
              <a:rPr lang="en-US" dirty="0" err="1"/>
              <a:t>starty,char</a:t>
            </a:r>
            <a:r>
              <a:rPr lang="en-US" dirty="0"/>
              <a:t> </a:t>
            </a:r>
            <a:r>
              <a:rPr lang="en-US" dirty="0" err="1"/>
              <a:t>startheading</a:t>
            </a:r>
            <a:r>
              <a:rPr lang="en-US" dirty="0"/>
              <a:t>);	    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Erzeugt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eine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Schlange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mit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beliebiger</a:t>
            </a:r>
            <a:r>
              <a:rPr lang="en-US" dirty="0">
                <a:solidFill>
                  <a:srgbClr val="00B050"/>
                </a:solidFill>
              </a:rPr>
              <a:t> Position</a:t>
            </a:r>
          </a:p>
          <a:p>
            <a:r>
              <a:rPr lang="de-DE" dirty="0"/>
              <a:t>~</a:t>
            </a:r>
            <a:r>
              <a:rPr lang="de-DE" dirty="0" err="1"/>
              <a:t>snake</a:t>
            </a:r>
            <a:r>
              <a:rPr lang="de-DE" dirty="0"/>
              <a:t>();</a:t>
            </a:r>
          </a:p>
          <a:p>
            <a:endParaRPr lang="de-DE" dirty="0"/>
          </a:p>
          <a:p>
            <a:r>
              <a:rPr lang="de-DE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454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57D36EB-6C8A-4089-8C9E-BE34AF241DAB}"/>
              </a:ext>
            </a:extLst>
          </p:cNvPr>
          <p:cNvSpPr txBox="1"/>
          <p:nvPr/>
        </p:nvSpPr>
        <p:spPr>
          <a:xfrm>
            <a:off x="1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#########################################################################################################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b="1" dirty="0"/>
              <a:t>#</a:t>
            </a:r>
            <a:r>
              <a:rPr lang="de-DE" dirty="0"/>
              <a:t>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de-DE" dirty="0"/>
              <a:t>#########################################################################################################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A7EA51-BD14-4732-80EC-EF348FA5D190}"/>
              </a:ext>
            </a:extLst>
          </p:cNvPr>
          <p:cNvSpPr txBox="1"/>
          <p:nvPr/>
        </p:nvSpPr>
        <p:spPr>
          <a:xfrm>
            <a:off x="905256" y="428178"/>
            <a:ext cx="936948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 </a:t>
            </a:r>
            <a:r>
              <a:rPr lang="de-DE" sz="2400" dirty="0" err="1"/>
              <a:t>class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Board</a:t>
            </a:r>
            <a:r>
              <a:rPr lang="de-DE" sz="2400" dirty="0"/>
              <a:t> {</a:t>
            </a:r>
          </a:p>
          <a:p>
            <a:r>
              <a:rPr lang="de-DE" dirty="0"/>
              <a:t>    </a:t>
            </a:r>
            <a:r>
              <a:rPr lang="de-DE" dirty="0">
                <a:solidFill>
                  <a:srgbClr val="0070C0"/>
                </a:solidFill>
              </a:rPr>
              <a:t>private:</a:t>
            </a:r>
          </a:p>
          <a:p>
            <a:endParaRPr lang="de-DE" dirty="0">
              <a:solidFill>
                <a:srgbClr val="0070C0"/>
              </a:solidFill>
            </a:endParaRPr>
          </a:p>
          <a:p>
            <a:r>
              <a:rPr lang="de-DE" dirty="0"/>
              <a:t>   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mat</a:t>
            </a:r>
            <a:r>
              <a:rPr lang="de-DE" dirty="0"/>
              <a:t> [8][8] 				</a:t>
            </a:r>
            <a:r>
              <a:rPr lang="de-DE" dirty="0">
                <a:solidFill>
                  <a:srgbClr val="00B050"/>
                </a:solidFill>
              </a:rPr>
              <a:t>//Board Short-Matrix</a:t>
            </a:r>
            <a:endParaRPr lang="de-DE" dirty="0"/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>
                <a:solidFill>
                  <a:srgbClr val="0070C0"/>
                </a:solidFill>
              </a:rPr>
              <a:t>public</a:t>
            </a:r>
            <a:r>
              <a:rPr lang="de-DE" dirty="0">
                <a:solidFill>
                  <a:srgbClr val="0070C0"/>
                </a:solidFill>
              </a:rPr>
              <a:t>: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   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draw</a:t>
            </a:r>
            <a:r>
              <a:rPr lang="de-DE" dirty="0"/>
              <a:t>();	 			</a:t>
            </a:r>
            <a:r>
              <a:rPr lang="de-DE" dirty="0">
                <a:solidFill>
                  <a:srgbClr val="00B050"/>
                </a:solidFill>
              </a:rPr>
              <a:t>//Zeichnet die Matrix auf er Platine</a:t>
            </a:r>
          </a:p>
          <a:p>
            <a:r>
              <a:rPr lang="de-DE" dirty="0"/>
              <a:t>   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(); 				</a:t>
            </a:r>
            <a:r>
              <a:rPr lang="de-DE" dirty="0">
                <a:solidFill>
                  <a:srgbClr val="00B050"/>
                </a:solidFill>
              </a:rPr>
              <a:t>//Initialisiert das Board (</a:t>
            </a:r>
            <a:r>
              <a:rPr lang="de-DE" dirty="0" err="1">
                <a:solidFill>
                  <a:srgbClr val="00B050"/>
                </a:solidFill>
              </a:rPr>
              <a:t>u.A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pinMode</a:t>
            </a:r>
            <a:r>
              <a:rPr lang="de-DE" dirty="0">
                <a:solidFill>
                  <a:srgbClr val="00B050"/>
                </a:solidFill>
              </a:rPr>
              <a:t> Befehle)</a:t>
            </a:r>
          </a:p>
          <a:p>
            <a:r>
              <a:rPr lang="en-US" dirty="0"/>
              <a:t>    void </a:t>
            </a:r>
            <a:r>
              <a:rPr lang="en-US" dirty="0" err="1"/>
              <a:t>setvalue</a:t>
            </a:r>
            <a:r>
              <a:rPr lang="en-US" dirty="0"/>
              <a:t>(short value, short x, short y); 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setzt</a:t>
            </a:r>
            <a:r>
              <a:rPr lang="en-US" dirty="0">
                <a:solidFill>
                  <a:srgbClr val="00B050"/>
                </a:solidFill>
              </a:rPr>
              <a:t> Position X/Y auf den </a:t>
            </a:r>
            <a:r>
              <a:rPr lang="en-US" dirty="0" err="1">
                <a:solidFill>
                  <a:srgbClr val="00B050"/>
                </a:solidFill>
              </a:rPr>
              <a:t>übergebenen</a:t>
            </a:r>
            <a:r>
              <a:rPr lang="en-US" dirty="0">
                <a:solidFill>
                  <a:srgbClr val="00B050"/>
                </a:solidFill>
              </a:rPr>
              <a:t> Wert</a:t>
            </a:r>
          </a:p>
          <a:p>
            <a:r>
              <a:rPr lang="en-US" dirty="0"/>
              <a:t>    short </a:t>
            </a:r>
            <a:r>
              <a:rPr lang="en-US" dirty="0" err="1"/>
              <a:t>getvalue</a:t>
            </a:r>
            <a:r>
              <a:rPr lang="en-US" dirty="0"/>
              <a:t>(short x, short y); 	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Gibt</a:t>
            </a:r>
            <a:r>
              <a:rPr lang="en-US" dirty="0">
                <a:solidFill>
                  <a:srgbClr val="00B050"/>
                </a:solidFill>
              </a:rPr>
              <a:t> den </a:t>
            </a:r>
            <a:r>
              <a:rPr lang="en-US" dirty="0" err="1">
                <a:solidFill>
                  <a:srgbClr val="00B050"/>
                </a:solidFill>
              </a:rPr>
              <a:t>aktuellen</a:t>
            </a:r>
            <a:r>
              <a:rPr lang="en-US" dirty="0">
                <a:solidFill>
                  <a:srgbClr val="00B050"/>
                </a:solidFill>
              </a:rPr>
              <a:t> Wert an Position X/Y </a:t>
            </a:r>
            <a:r>
              <a:rPr lang="en-US" dirty="0" err="1">
                <a:solidFill>
                  <a:srgbClr val="00B050"/>
                </a:solidFill>
              </a:rPr>
              <a:t>zurück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de-DE" dirty="0"/>
              <a:t>   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set_default</a:t>
            </a:r>
            <a:r>
              <a:rPr lang="de-DE" dirty="0"/>
              <a:t>(); 			</a:t>
            </a:r>
            <a:r>
              <a:rPr lang="de-DE" dirty="0">
                <a:solidFill>
                  <a:srgbClr val="00B050"/>
                </a:solidFill>
              </a:rPr>
              <a:t>// Setzt das Board auf das Standard Bild zurück</a:t>
            </a:r>
          </a:p>
          <a:p>
            <a:r>
              <a:rPr lang="de-DE" dirty="0"/>
              <a:t>    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/>
              <a:t>    </a:t>
            </a:r>
          </a:p>
          <a:p>
            <a:r>
              <a:rPr lang="en-US" dirty="0"/>
              <a:t>    Board();</a:t>
            </a:r>
          </a:p>
          <a:p>
            <a:r>
              <a:rPr lang="de-DE" dirty="0"/>
              <a:t>    ~Board();</a:t>
            </a:r>
          </a:p>
          <a:p>
            <a:r>
              <a:rPr lang="de-DE" dirty="0"/>
              <a:t>};</a:t>
            </a:r>
            <a:endParaRPr lang="de-DE" sz="1150" dirty="0"/>
          </a:p>
        </p:txBody>
      </p:sp>
    </p:spTree>
    <p:extLst>
      <p:ext uri="{BB962C8B-B14F-4D97-AF65-F5344CB8AC3E}">
        <p14:creationId xmlns:p14="http://schemas.microsoft.com/office/powerpoint/2010/main" val="217487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2528181-BB57-4626-9997-90573D7D95CA}"/>
              </a:ext>
            </a:extLst>
          </p:cNvPr>
          <p:cNvSpPr txBox="1"/>
          <p:nvPr/>
        </p:nvSpPr>
        <p:spPr>
          <a:xfrm>
            <a:off x="1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#########################################################################################################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b="1" dirty="0"/>
              <a:t>#</a:t>
            </a:r>
            <a:r>
              <a:rPr lang="de-DE" dirty="0"/>
              <a:t>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de-DE" dirty="0"/>
              <a:t>#########################################################################################################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614956-1670-4020-9D21-E46A335EEA7A}"/>
              </a:ext>
            </a:extLst>
          </p:cNvPr>
          <p:cNvSpPr txBox="1"/>
          <p:nvPr/>
        </p:nvSpPr>
        <p:spPr>
          <a:xfrm>
            <a:off x="2909871" y="295275"/>
            <a:ext cx="5753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Lucida Console" panose="020B0609040504020204" pitchFamily="49" charset="0"/>
              </a:rPr>
              <a:t>Die State </a:t>
            </a:r>
            <a:r>
              <a:rPr lang="de-DE" sz="4000" dirty="0" err="1">
                <a:latin typeface="Lucida Console" panose="020B0609040504020204" pitchFamily="49" charset="0"/>
              </a:rPr>
              <a:t>Machine</a:t>
            </a:r>
            <a:r>
              <a:rPr lang="de-DE" sz="4000" dirty="0">
                <a:latin typeface="Lucida Console" panose="020B0609040504020204" pitchFamily="49" charset="0"/>
              </a:rPr>
              <a:t>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E5936A-057B-4D92-8393-17B68719A700}"/>
              </a:ext>
            </a:extLst>
          </p:cNvPr>
          <p:cNvSpPr txBox="1"/>
          <p:nvPr/>
        </p:nvSpPr>
        <p:spPr>
          <a:xfrm>
            <a:off x="2909871" y="1298436"/>
            <a:ext cx="83300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String </a:t>
            </a:r>
            <a:r>
              <a:rPr lang="de-DE" dirty="0">
                <a:solidFill>
                  <a:srgbClr val="0070C0"/>
                </a:solidFill>
              </a:rPr>
              <a:t>STATE</a:t>
            </a:r>
            <a:r>
              <a:rPr lang="de-DE" dirty="0"/>
              <a:t>;		</a:t>
            </a:r>
            <a:r>
              <a:rPr lang="de-DE" dirty="0">
                <a:solidFill>
                  <a:srgbClr val="00B050"/>
                </a:solidFill>
              </a:rPr>
              <a:t>// Erzeugt einen STATE String</a:t>
            </a:r>
          </a:p>
          <a:p>
            <a:endParaRPr lang="de-DE" dirty="0"/>
          </a:p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main</a:t>
            </a:r>
            <a:r>
              <a:rPr lang="de-DE" dirty="0"/>
              <a:t> (){</a:t>
            </a:r>
          </a:p>
          <a:p>
            <a:r>
              <a:rPr lang="de-DE" dirty="0" err="1"/>
              <a:t>while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){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>
                <a:solidFill>
                  <a:srgbClr val="0070C0"/>
                </a:solidFill>
              </a:rPr>
              <a:t>STATE</a:t>
            </a:r>
            <a:r>
              <a:rPr lang="de-DE" dirty="0"/>
              <a:t> == "WELCOME "){     </a:t>
            </a:r>
            <a:r>
              <a:rPr lang="de-DE" dirty="0">
                <a:solidFill>
                  <a:srgbClr val="00B050"/>
                </a:solidFill>
              </a:rPr>
              <a:t>// Bei jedem Schleifendurchlauf wird der Status abgefragt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}</a:t>
            </a:r>
          </a:p>
          <a:p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>
                <a:solidFill>
                  <a:srgbClr val="0070C0"/>
                </a:solidFill>
              </a:rPr>
              <a:t>STATE</a:t>
            </a:r>
            <a:r>
              <a:rPr lang="de-DE" dirty="0"/>
              <a:t>== "OP "){           </a:t>
            </a:r>
            <a:r>
              <a:rPr lang="de-DE" dirty="0">
                <a:solidFill>
                  <a:srgbClr val="00B050"/>
                </a:solidFill>
              </a:rPr>
              <a:t>// Je nach Status werden unterschiedliche Operationen </a:t>
            </a:r>
          </a:p>
          <a:p>
            <a:r>
              <a:rPr lang="de-DE" dirty="0"/>
              <a:t>…			    </a:t>
            </a:r>
            <a:r>
              <a:rPr lang="de-DE" dirty="0">
                <a:solidFill>
                  <a:srgbClr val="00B050"/>
                </a:solidFill>
              </a:rPr>
              <a:t>ausgeführt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>
                <a:solidFill>
                  <a:srgbClr val="0070C0"/>
                </a:solidFill>
              </a:rPr>
              <a:t>STATE</a:t>
            </a:r>
            <a:r>
              <a:rPr lang="de-DE" dirty="0"/>
              <a:t>== " END "){        </a:t>
            </a:r>
            <a:r>
              <a:rPr lang="de-DE" dirty="0">
                <a:solidFill>
                  <a:srgbClr val="00B050"/>
                </a:solidFill>
              </a:rPr>
              <a:t>//Im END Status wird die Schleife abgebrochen</a:t>
            </a:r>
          </a:p>
          <a:p>
            <a:r>
              <a:rPr lang="de-DE" dirty="0"/>
              <a:t>….</a:t>
            </a:r>
          </a:p>
          <a:p>
            <a:r>
              <a:rPr lang="de-DE" dirty="0"/>
              <a:t>break;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} </a:t>
            </a:r>
            <a:r>
              <a:rPr lang="de-DE" dirty="0" err="1"/>
              <a:t>return</a:t>
            </a:r>
            <a:r>
              <a:rPr lang="de-DE" dirty="0"/>
              <a:t> 0;}</a:t>
            </a:r>
          </a:p>
        </p:txBody>
      </p:sp>
    </p:spTree>
    <p:extLst>
      <p:ext uri="{BB962C8B-B14F-4D97-AF65-F5344CB8AC3E}">
        <p14:creationId xmlns:p14="http://schemas.microsoft.com/office/powerpoint/2010/main" val="130095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B94E0CB9-4C37-436D-AF0F-75D79CB5CBB4}"/>
              </a:ext>
            </a:extLst>
          </p:cNvPr>
          <p:cNvSpPr txBox="1"/>
          <p:nvPr/>
        </p:nvSpPr>
        <p:spPr>
          <a:xfrm>
            <a:off x="1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#########################################################################################################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b="1" dirty="0"/>
              <a:t>#</a:t>
            </a:r>
            <a:r>
              <a:rPr lang="de-DE" dirty="0"/>
              <a:t>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</a:t>
            </a:r>
          </a:p>
          <a:p>
            <a:r>
              <a:rPr lang="de-DE" dirty="0"/>
              <a:t>#                                                                                                                                                                                                                                #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de-DE" dirty="0"/>
              <a:t>#########################################################################################################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5C1DDC-46AE-4D95-9B30-EEA281FEBECB}"/>
              </a:ext>
            </a:extLst>
          </p:cNvPr>
          <p:cNvSpPr txBox="1"/>
          <p:nvPr/>
        </p:nvSpPr>
        <p:spPr>
          <a:xfrm>
            <a:off x="346670" y="1997839"/>
            <a:ext cx="11498661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6000" i="1" dirty="0">
                <a:latin typeface="Wide Latin" panose="020A0A07050505020404" pitchFamily="18" charset="0"/>
              </a:rPr>
              <a:t>Vielen Dank </a:t>
            </a:r>
          </a:p>
          <a:p>
            <a:pPr algn="ctr"/>
            <a:r>
              <a:rPr lang="de-DE" sz="6000" i="1" dirty="0">
                <a:latin typeface="Wide Latin" panose="020A0A07050505020404" pitchFamily="18" charset="0"/>
              </a:rPr>
              <a:t>für Ihre </a:t>
            </a:r>
          </a:p>
          <a:p>
            <a:pPr algn="ctr"/>
            <a:r>
              <a:rPr lang="de-DE" sz="6000" i="1" dirty="0">
                <a:latin typeface="Wide Latin" panose="020A0A07050505020404" pitchFamily="18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953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Breitbild</PresentationFormat>
  <Paragraphs>276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Wide Latin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</dc:creator>
  <cp:lastModifiedBy>Max</cp:lastModifiedBy>
  <cp:revision>19</cp:revision>
  <dcterms:created xsi:type="dcterms:W3CDTF">2020-01-15T13:44:05Z</dcterms:created>
  <dcterms:modified xsi:type="dcterms:W3CDTF">2020-02-09T17:47:46Z</dcterms:modified>
</cp:coreProperties>
</file>