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6"/>
  </p:notesMasterIdLst>
  <p:sldIdLst>
    <p:sldId id="256" r:id="rId5"/>
    <p:sldId id="259" r:id="rId6"/>
    <p:sldId id="320" r:id="rId7"/>
    <p:sldId id="337" r:id="rId8"/>
    <p:sldId id="338" r:id="rId9"/>
    <p:sldId id="340" r:id="rId10"/>
    <p:sldId id="341" r:id="rId11"/>
    <p:sldId id="343" r:id="rId12"/>
    <p:sldId id="344" r:id="rId13"/>
    <p:sldId id="345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32" r:id="rId25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accent2"/>
        </a:solidFill>
        <a:latin typeface="MS Reference Sans Serif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accent2"/>
        </a:solidFill>
        <a:latin typeface="MS Reference Sans Serif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accent2"/>
        </a:solidFill>
        <a:latin typeface="MS Reference Sans Serif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accent2"/>
        </a:solidFill>
        <a:latin typeface="MS Reference Sans Serif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accent2"/>
        </a:solidFill>
        <a:latin typeface="MS Reference Sans Serif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accent2"/>
        </a:solidFill>
        <a:latin typeface="MS Reference Sans Serif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accent2"/>
        </a:solidFill>
        <a:latin typeface="MS Reference Sans Serif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accent2"/>
        </a:solidFill>
        <a:latin typeface="MS Reference Sans Serif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accent2"/>
        </a:solidFill>
        <a:latin typeface="MS Reference Sans Serif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9900"/>
    <a:srgbClr val="FF6600"/>
    <a:srgbClr val="DDDDD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7" autoAdjust="0"/>
    <p:restoredTop sz="98083" autoAdjust="0"/>
  </p:normalViewPr>
  <p:slideViewPr>
    <p:cSldViewPr>
      <p:cViewPr varScale="1">
        <p:scale>
          <a:sx n="120" d="100"/>
          <a:sy n="120" d="100"/>
        </p:scale>
        <p:origin x="106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4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D2F195F-8E6B-4947-9025-6B640343A2B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F67B1D-01B0-4EE8-83D7-37CA26148A22}" type="slidenum">
              <a:rPr lang="en-GB" altLang="en-US" smtClean="0"/>
              <a:pPr>
                <a:spcBef>
                  <a:spcPct val="0"/>
                </a:spcBef>
              </a:pPr>
              <a:t>1</a:t>
            </a:fld>
            <a:endParaRPr lang="en-GB" altLang="en-US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965EF1-5676-4A52-92A2-2E676D0531D8}" type="slidenum">
              <a:rPr lang="en-GB" altLang="en-US" smtClean="0"/>
              <a:pPr>
                <a:spcBef>
                  <a:spcPct val="0"/>
                </a:spcBef>
              </a:pPr>
              <a:t>10</a:t>
            </a:fld>
            <a:endParaRPr lang="en-GB" altLang="en-US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407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965EF1-5676-4A52-92A2-2E676D0531D8}" type="slidenum">
              <a:rPr lang="en-GB" altLang="en-US" smtClean="0"/>
              <a:pPr>
                <a:spcBef>
                  <a:spcPct val="0"/>
                </a:spcBef>
              </a:pPr>
              <a:t>11</a:t>
            </a:fld>
            <a:endParaRPr lang="en-GB" altLang="en-US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442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965EF1-5676-4A52-92A2-2E676D0531D8}" type="slidenum">
              <a:rPr lang="en-GB" altLang="en-US" smtClean="0"/>
              <a:pPr>
                <a:spcBef>
                  <a:spcPct val="0"/>
                </a:spcBef>
              </a:pPr>
              <a:t>12</a:t>
            </a:fld>
            <a:endParaRPr lang="en-GB" altLang="en-US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680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965EF1-5676-4A52-92A2-2E676D0531D8}" type="slidenum">
              <a:rPr lang="en-GB" altLang="en-US" smtClean="0"/>
              <a:pPr>
                <a:spcBef>
                  <a:spcPct val="0"/>
                </a:spcBef>
              </a:pPr>
              <a:t>13</a:t>
            </a:fld>
            <a:endParaRPr lang="en-GB" altLang="en-US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331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965EF1-5676-4A52-92A2-2E676D0531D8}" type="slidenum">
              <a:rPr lang="en-GB" altLang="en-US" smtClean="0"/>
              <a:pPr>
                <a:spcBef>
                  <a:spcPct val="0"/>
                </a:spcBef>
              </a:pPr>
              <a:t>14</a:t>
            </a:fld>
            <a:endParaRPr lang="en-GB" altLang="en-US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343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965EF1-5676-4A52-92A2-2E676D0531D8}" type="slidenum">
              <a:rPr lang="en-GB" altLang="en-US" smtClean="0"/>
              <a:pPr>
                <a:spcBef>
                  <a:spcPct val="0"/>
                </a:spcBef>
              </a:pPr>
              <a:t>15</a:t>
            </a:fld>
            <a:endParaRPr lang="en-GB" altLang="en-US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922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965EF1-5676-4A52-92A2-2E676D0531D8}" type="slidenum">
              <a:rPr lang="en-GB" altLang="en-US" smtClean="0"/>
              <a:pPr>
                <a:spcBef>
                  <a:spcPct val="0"/>
                </a:spcBef>
              </a:pPr>
              <a:t>16</a:t>
            </a:fld>
            <a:endParaRPr lang="en-GB" altLang="en-US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837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965EF1-5676-4A52-92A2-2E676D0531D8}" type="slidenum">
              <a:rPr lang="en-GB" altLang="en-US" smtClean="0"/>
              <a:pPr>
                <a:spcBef>
                  <a:spcPct val="0"/>
                </a:spcBef>
              </a:pPr>
              <a:t>17</a:t>
            </a:fld>
            <a:endParaRPr lang="en-GB" altLang="en-US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9037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965EF1-5676-4A52-92A2-2E676D0531D8}" type="slidenum">
              <a:rPr lang="en-GB" altLang="en-US" smtClean="0"/>
              <a:pPr>
                <a:spcBef>
                  <a:spcPct val="0"/>
                </a:spcBef>
              </a:pPr>
              <a:t>18</a:t>
            </a:fld>
            <a:endParaRPr lang="en-GB" altLang="en-US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9780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965EF1-5676-4A52-92A2-2E676D0531D8}" type="slidenum">
              <a:rPr lang="en-GB" altLang="en-US" smtClean="0"/>
              <a:pPr>
                <a:spcBef>
                  <a:spcPct val="0"/>
                </a:spcBef>
              </a:pPr>
              <a:t>19</a:t>
            </a:fld>
            <a:endParaRPr lang="en-GB" altLang="en-US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568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965EF1-5676-4A52-92A2-2E676D0531D8}" type="slidenum">
              <a:rPr lang="en-GB" altLang="en-US" smtClean="0"/>
              <a:pPr>
                <a:spcBef>
                  <a:spcPct val="0"/>
                </a:spcBef>
              </a:pPr>
              <a:t>2</a:t>
            </a:fld>
            <a:endParaRPr lang="en-GB" altLang="en-US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965EF1-5676-4A52-92A2-2E676D0531D8}" type="slidenum">
              <a:rPr lang="en-GB" altLang="en-US" smtClean="0"/>
              <a:pPr>
                <a:spcBef>
                  <a:spcPct val="0"/>
                </a:spcBef>
              </a:pPr>
              <a:t>20</a:t>
            </a:fld>
            <a:endParaRPr lang="en-GB" altLang="en-US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008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965EF1-5676-4A52-92A2-2E676D0531D8}" type="slidenum">
              <a:rPr lang="en-GB" altLang="en-US" smtClean="0"/>
              <a:pPr>
                <a:spcBef>
                  <a:spcPct val="0"/>
                </a:spcBef>
              </a:pPr>
              <a:t>3</a:t>
            </a:fld>
            <a:endParaRPr lang="en-GB" altLang="en-US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557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965EF1-5676-4A52-92A2-2E676D0531D8}" type="slidenum">
              <a:rPr lang="en-GB" altLang="en-US" smtClean="0"/>
              <a:pPr>
                <a:spcBef>
                  <a:spcPct val="0"/>
                </a:spcBef>
              </a:pPr>
              <a:t>4</a:t>
            </a:fld>
            <a:endParaRPr lang="en-GB" altLang="en-US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455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965EF1-5676-4A52-92A2-2E676D0531D8}" type="slidenum">
              <a:rPr lang="en-GB" altLang="en-US" smtClean="0"/>
              <a:pPr>
                <a:spcBef>
                  <a:spcPct val="0"/>
                </a:spcBef>
              </a:pPr>
              <a:t>5</a:t>
            </a:fld>
            <a:endParaRPr lang="en-GB" altLang="en-US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738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965EF1-5676-4A52-92A2-2E676D0531D8}" type="slidenum">
              <a:rPr lang="en-GB" altLang="en-US" smtClean="0"/>
              <a:pPr>
                <a:spcBef>
                  <a:spcPct val="0"/>
                </a:spcBef>
              </a:pPr>
              <a:t>6</a:t>
            </a:fld>
            <a:endParaRPr lang="en-GB" altLang="en-US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499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965EF1-5676-4A52-92A2-2E676D0531D8}" type="slidenum">
              <a:rPr lang="en-GB" altLang="en-US" smtClean="0"/>
              <a:pPr>
                <a:spcBef>
                  <a:spcPct val="0"/>
                </a:spcBef>
              </a:pPr>
              <a:t>7</a:t>
            </a:fld>
            <a:endParaRPr lang="en-GB" altLang="en-US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668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965EF1-5676-4A52-92A2-2E676D0531D8}" type="slidenum">
              <a:rPr lang="en-GB" altLang="en-US" smtClean="0"/>
              <a:pPr>
                <a:spcBef>
                  <a:spcPct val="0"/>
                </a:spcBef>
              </a:pPr>
              <a:t>8</a:t>
            </a:fld>
            <a:endParaRPr lang="en-GB" altLang="en-US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881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965EF1-5676-4A52-92A2-2E676D0531D8}" type="slidenum">
              <a:rPr lang="en-GB" altLang="en-US" smtClean="0"/>
              <a:pPr>
                <a:spcBef>
                  <a:spcPct val="0"/>
                </a:spcBef>
              </a:pPr>
              <a:t>9</a:t>
            </a:fld>
            <a:endParaRPr lang="en-GB" altLang="en-US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16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2700000" scaled="1"/>
                </a:gradFill>
              </a14:hiddenFill>
            </a:ext>
          </a:extLst>
        </p:spPr>
        <p:txBody>
          <a:bodyPr lIns="91440"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07AF5-3D24-4C47-9099-240F4F8EA53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7116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A0281-C5E1-42C4-A638-01A7F3E80BF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9842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FBB89-F818-4D24-BE10-A9515E4AF55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33158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9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981075"/>
            <a:ext cx="4038600" cy="5145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9313" y="981075"/>
            <a:ext cx="4038600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59313" y="3629025"/>
            <a:ext cx="4038600" cy="24971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D7426-D6D6-4D30-B64C-77DF84084EC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94860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9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981075"/>
            <a:ext cx="4038600" cy="5145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981075"/>
            <a:ext cx="4038600" cy="5145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47020-FF84-44BA-8383-761887934BD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0893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9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68313" y="981075"/>
            <a:ext cx="8229600" cy="5145088"/>
          </a:xfrm>
        </p:spPr>
        <p:txBody>
          <a:bodyPr/>
          <a:lstStyle/>
          <a:p>
            <a:pPr lvl="0"/>
            <a:endParaRPr lang="en-NZ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E1844-9B7B-4832-AF70-E87476CA260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5270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89D37-D5E0-4088-AA3C-B6D3DDAF117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8053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5B6D5-D8FC-49EF-958E-9A678BDEE03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910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981075"/>
            <a:ext cx="4038600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981075"/>
            <a:ext cx="4038600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56482-4804-4648-9942-B2090B7671F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3188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B14F4-CF40-49A1-94A6-64DFF1E260B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8863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87640-78CA-432C-A6ED-63E77453A38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7730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6DB31-F558-494B-84FB-B0CF6E8FF09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3682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EC5DD-94D0-4CE7-B88F-19EA307A339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7991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C27F6-7C03-4A15-AAFF-345E7CFDDD2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381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96975"/>
          </a:xfrm>
          <a:prstGeom prst="rect">
            <a:avLst/>
          </a:prstGeom>
          <a:gradFill rotWithShape="1">
            <a:gsLst>
              <a:gs pos="0">
                <a:schemeClr val="accent1">
                  <a:alpha val="67998"/>
                </a:schemeClr>
              </a:gs>
              <a:gs pos="100000">
                <a:schemeClr val="bg1">
                  <a:alpha val="17000"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81075"/>
            <a:ext cx="8229600" cy="514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7378264-581C-48BA-BDFF-5DBC39C15DD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MS Reference Sans Serif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MS Reference Sans Serif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MS Reference Sans Serif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MS Reference Sans Serif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MS Reference Sans Serif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MS Reference Sans Serif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MS Reference Sans Serif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MS Reference Sans Serif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y.clevelandclinic.org/health/diagnostics/16814-nt-prob-type-natriuretic-peptide-bn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y.clevelandclinic.org/health/diagnostics/16814-nt-prob-type-natriuretic-peptide-bn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y.clevelandclinic.org/health/diagnostics/16814-nt-prob-type-natriuretic-peptide-bn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y.clevelandclinic.org/health/diagnostics/16814-nt-prob-type-natriuretic-peptide-bn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y.clevelandclinic.org/health/diagnostics/16814-nt-prob-type-natriuretic-peptide-bnp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alth.govt.nz/our-work/diseases-and-conditions/covid-19-novel-coronaviru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476672"/>
            <a:ext cx="7772400" cy="1295921"/>
          </a:xfrm>
          <a:noFill/>
        </p:spPr>
        <p:txBody>
          <a:bodyPr/>
          <a:lstStyle/>
          <a:p>
            <a:pPr eaLnBrk="1" hangingPunct="1"/>
            <a:r>
              <a:rPr lang="en-NZ" altLang="en-US" dirty="0" smtClean="0"/>
              <a:t>GIN stats </a:t>
            </a:r>
            <a:br>
              <a:rPr lang="en-NZ" altLang="en-US" dirty="0" smtClean="0"/>
            </a:br>
            <a:r>
              <a:rPr lang="en-NZ" altLang="en-US" sz="2000" dirty="0" smtClean="0"/>
              <a:t>statistics for experimental molecular biology</a:t>
            </a:r>
            <a:endParaRPr lang="en-GB" altLang="en-US" sz="20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1916832"/>
            <a:ext cx="6400800" cy="792162"/>
          </a:xfrm>
        </p:spPr>
        <p:txBody>
          <a:bodyPr/>
          <a:lstStyle/>
          <a:p>
            <a:pPr algn="l" eaLnBrk="1" hangingPunct="1"/>
            <a:r>
              <a:rPr lang="en-GB" altLang="en-US" dirty="0" smtClean="0"/>
              <a:t>George Wiggins</a:t>
            </a:r>
          </a:p>
          <a:p>
            <a:pPr algn="l" eaLnBrk="1" hangingPunct="1"/>
            <a:r>
              <a:rPr lang="en-GB" altLang="en-US" dirty="0" smtClean="0"/>
              <a:t>John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3500" lvl="1" indent="0" eaLnBrk="1" hangingPunct="1">
              <a:buNone/>
            </a:pPr>
            <a:r>
              <a:rPr lang="en-NZ" altLang="en-US" dirty="0" smtClean="0"/>
              <a:t>Example: Levels of NT pro BNP as a predictor of Heart Failure.</a:t>
            </a:r>
          </a:p>
          <a:p>
            <a:pPr marL="63500" lvl="1" indent="0" eaLnBrk="1" hangingPunct="1">
              <a:buNone/>
            </a:pPr>
            <a:endParaRPr lang="en-NZ" altLang="en-US" dirty="0"/>
          </a:p>
          <a:p>
            <a:pPr marL="63500" lvl="1" indent="0" eaLnBrk="1" hangingPunct="1">
              <a:buNone/>
            </a:pPr>
            <a:r>
              <a:rPr lang="en-NZ" altLang="en-US" sz="1800" dirty="0" smtClean="0">
                <a:solidFill>
                  <a:schemeClr val="accent2"/>
                </a:solidFill>
              </a:rPr>
              <a:t>Q: Does </a:t>
            </a:r>
            <a:r>
              <a:rPr lang="en-NZ" altLang="en-US" sz="1800" dirty="0" err="1" smtClean="0">
                <a:solidFill>
                  <a:schemeClr val="accent2"/>
                </a:solidFill>
              </a:rPr>
              <a:t>NTpBNP</a:t>
            </a:r>
            <a:r>
              <a:rPr lang="en-NZ" altLang="en-US" sz="1800" dirty="0" smtClean="0">
                <a:solidFill>
                  <a:schemeClr val="accent2"/>
                </a:solidFill>
              </a:rPr>
              <a:t> predict HF?</a:t>
            </a:r>
          </a:p>
          <a:p>
            <a:pPr marL="63500" lvl="1" indent="0" eaLnBrk="1" hangingPunct="1">
              <a:buNone/>
            </a:pPr>
            <a:r>
              <a:rPr lang="en-NZ" altLang="en-US" sz="1800" dirty="0" smtClean="0"/>
              <a:t>A: t-test </a:t>
            </a:r>
            <a:r>
              <a:rPr lang="en-NZ" altLang="en-US" sz="1800" dirty="0" err="1" smtClean="0"/>
              <a:t>NTpBNP</a:t>
            </a:r>
            <a:r>
              <a:rPr lang="en-NZ" altLang="en-US" sz="1800" dirty="0" smtClean="0"/>
              <a:t> in HF vs no HF</a:t>
            </a:r>
          </a:p>
          <a:p>
            <a:pPr marL="63500" lvl="1" indent="0" eaLnBrk="1" hangingPunct="1">
              <a:buNone/>
            </a:pPr>
            <a:endParaRPr lang="en-NZ" altLang="en-US" sz="1800" dirty="0"/>
          </a:p>
          <a:p>
            <a:pPr marL="63500" lvl="1" indent="0" eaLnBrk="1" hangingPunct="1">
              <a:buNone/>
            </a:pPr>
            <a:r>
              <a:rPr lang="en-NZ" altLang="en-US" sz="1800" dirty="0" smtClean="0"/>
              <a:t>t-test P		9.5x10</a:t>
            </a:r>
            <a:r>
              <a:rPr lang="en-NZ" altLang="en-US" sz="1800" baseline="30000" dirty="0" smtClean="0"/>
              <a:t>-12</a:t>
            </a:r>
            <a:endParaRPr lang="en-NZ" altLang="en-US" sz="1800" dirty="0" smtClean="0"/>
          </a:p>
          <a:p>
            <a:pPr marL="63500" lvl="1" indent="0" eaLnBrk="1" hangingPunct="1">
              <a:buNone/>
            </a:pPr>
            <a:r>
              <a:rPr lang="en-NZ" altLang="en-US" sz="1800" dirty="0" smtClean="0"/>
              <a:t>Mean HF       	897</a:t>
            </a:r>
          </a:p>
          <a:p>
            <a:pPr marL="63500" lvl="1" indent="0" eaLnBrk="1" hangingPunct="1">
              <a:buNone/>
            </a:pPr>
            <a:r>
              <a:rPr lang="en-NZ" altLang="en-US" sz="1800" dirty="0" smtClean="0"/>
              <a:t>Mean no HF  	169</a:t>
            </a:r>
            <a:endParaRPr lang="en-NZ" altLang="en-US" dirty="0"/>
          </a:p>
          <a:p>
            <a:pPr marL="63500" lvl="1" indent="0" eaLnBrk="1" hangingPunct="1">
              <a:buNone/>
            </a:pPr>
            <a:endParaRPr lang="en-NZ" altLang="en-US" dirty="0" smtClean="0"/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MS Reference Sans Serif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S Reference Sans Serif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S Reference Sans Serif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8EADC0-6974-4797-B7AF-02A2C02ADB8C}" type="slidenum">
              <a:rPr lang="en-GB" altLang="en-US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GB" altLang="en-US" sz="14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dirty="0" smtClean="0"/>
              <a:t>BNP as a biomarker of Heart Failure </a:t>
            </a:r>
            <a:endParaRPr lang="en-GB" alt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944" y="2060848"/>
            <a:ext cx="4280520" cy="42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4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3500" lvl="1" indent="0" eaLnBrk="1" hangingPunct="1">
              <a:buNone/>
            </a:pPr>
            <a:r>
              <a:rPr lang="en-NZ" altLang="en-US" dirty="0" smtClean="0"/>
              <a:t>Example: Levels of NT pro BNP as a predictor of Heart Failure.</a:t>
            </a:r>
          </a:p>
          <a:p>
            <a:pPr marL="63500" lvl="1" indent="0" eaLnBrk="1" hangingPunct="1">
              <a:buNone/>
            </a:pPr>
            <a:endParaRPr lang="en-NZ" altLang="en-US" dirty="0"/>
          </a:p>
          <a:p>
            <a:pPr marL="63500" lvl="1" indent="0" eaLnBrk="1" hangingPunct="1">
              <a:buNone/>
            </a:pPr>
            <a:r>
              <a:rPr lang="en-NZ" altLang="en-US" sz="1800" dirty="0" smtClean="0">
                <a:solidFill>
                  <a:schemeClr val="accent2"/>
                </a:solidFill>
              </a:rPr>
              <a:t>Q: What is the </a:t>
            </a:r>
            <a:r>
              <a:rPr lang="en-NZ" altLang="en-US" sz="1800" dirty="0" err="1" smtClean="0">
                <a:solidFill>
                  <a:schemeClr val="accent2"/>
                </a:solidFill>
              </a:rPr>
              <a:t>cutoff</a:t>
            </a:r>
            <a:r>
              <a:rPr lang="en-NZ" altLang="en-US" sz="1800" dirty="0" smtClean="0">
                <a:solidFill>
                  <a:schemeClr val="accent2"/>
                </a:solidFill>
              </a:rPr>
              <a:t> value for a</a:t>
            </a:r>
          </a:p>
          <a:p>
            <a:pPr marL="63500" lvl="1" indent="0" eaLnBrk="1" hangingPunct="1">
              <a:buNone/>
            </a:pPr>
            <a:r>
              <a:rPr lang="en-NZ" altLang="en-US" sz="1800" dirty="0" smtClean="0">
                <a:solidFill>
                  <a:schemeClr val="accent2"/>
                </a:solidFill>
              </a:rPr>
              <a:t>Diagnostic test? </a:t>
            </a:r>
          </a:p>
          <a:p>
            <a:pPr marL="63500" lvl="1" indent="0" eaLnBrk="1" hangingPunct="1">
              <a:buNone/>
            </a:pPr>
            <a:r>
              <a:rPr lang="en-NZ" altLang="en-US" sz="1800" i="1" dirty="0" smtClean="0">
                <a:solidFill>
                  <a:schemeClr val="accent2"/>
                </a:solidFill>
              </a:rPr>
              <a:t>(or what values are normal?)</a:t>
            </a:r>
          </a:p>
          <a:p>
            <a:pPr marL="63500" lvl="1" indent="0" eaLnBrk="1" hangingPunct="1">
              <a:buNone/>
            </a:pPr>
            <a:r>
              <a:rPr lang="en-NZ" altLang="en-US" sz="1800" dirty="0" smtClean="0"/>
              <a:t>A: </a:t>
            </a:r>
          </a:p>
          <a:p>
            <a:pPr marL="63500" lvl="1" indent="0" eaLnBrk="1" hangingPunct="1">
              <a:buNone/>
            </a:pPr>
            <a:r>
              <a:rPr lang="en-NZ" altLang="en-US" sz="1800" dirty="0" err="1" smtClean="0"/>
              <a:t>NTpBNP</a:t>
            </a:r>
            <a:r>
              <a:rPr lang="en-NZ" altLang="en-US" sz="1800" dirty="0" smtClean="0"/>
              <a:t> </a:t>
            </a:r>
            <a:endParaRPr lang="en-NZ" altLang="en-US" sz="1800" dirty="0"/>
          </a:p>
          <a:p>
            <a:pPr marL="63500" lvl="1" indent="0" eaLnBrk="1" hangingPunct="1">
              <a:buNone/>
            </a:pPr>
            <a:r>
              <a:rPr lang="en-NZ" altLang="en-US" sz="1800" dirty="0"/>
              <a:t>mean		460.9</a:t>
            </a:r>
          </a:p>
          <a:p>
            <a:pPr marL="63500" lvl="1" indent="0" eaLnBrk="1" hangingPunct="1">
              <a:buNone/>
            </a:pPr>
            <a:r>
              <a:rPr lang="en-NZ" altLang="en-US" sz="1800" dirty="0"/>
              <a:t>Median		</a:t>
            </a:r>
            <a:r>
              <a:rPr lang="en-NZ" altLang="en-US" sz="1800" dirty="0" smtClean="0"/>
              <a:t>149.3</a:t>
            </a:r>
          </a:p>
          <a:p>
            <a:pPr marL="63500" lvl="1" indent="0" eaLnBrk="1" hangingPunct="1">
              <a:buNone/>
            </a:pPr>
            <a:endParaRPr lang="en-NZ" altLang="en-US" sz="1800" dirty="0"/>
          </a:p>
          <a:p>
            <a:pPr marL="63500" lvl="1" indent="0" eaLnBrk="1" hangingPunct="1">
              <a:buNone/>
            </a:pPr>
            <a:r>
              <a:rPr lang="en-NZ" altLang="en-US" sz="1800" dirty="0" smtClean="0"/>
              <a:t>Lets try 150.</a:t>
            </a:r>
            <a:endParaRPr lang="en-NZ" altLang="en-US" sz="1800" dirty="0"/>
          </a:p>
          <a:p>
            <a:pPr marL="63500" lvl="1" indent="0" eaLnBrk="1" hangingPunct="1">
              <a:buNone/>
            </a:pPr>
            <a:endParaRPr lang="en-NZ" altLang="en-US" sz="1800" dirty="0" smtClean="0"/>
          </a:p>
          <a:p>
            <a:pPr marL="63500" lvl="1" indent="0" eaLnBrk="1" hangingPunct="1">
              <a:buNone/>
            </a:pPr>
            <a:endParaRPr lang="en-NZ" altLang="en-US" dirty="0" smtClean="0"/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MS Reference Sans Serif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S Reference Sans Serif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S Reference Sans Serif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8EADC0-6974-4797-B7AF-02A2C02ADB8C}" type="slidenum">
              <a:rPr lang="en-GB" altLang="en-US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GB" altLang="en-US" sz="14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dirty="0" smtClean="0"/>
              <a:t>BNP as a biomarker of Heart Failure </a:t>
            </a:r>
            <a:endParaRPr lang="en-GB" alt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944" y="2060848"/>
            <a:ext cx="4280520" cy="42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1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3500" lvl="1" indent="0" eaLnBrk="1" hangingPunct="1">
              <a:buNone/>
            </a:pPr>
            <a:r>
              <a:rPr lang="en-NZ" altLang="en-US" dirty="0" smtClean="0"/>
              <a:t>Example: Levels of NT pro BNP as a predictor of Heart Failure.</a:t>
            </a:r>
          </a:p>
          <a:p>
            <a:pPr marL="63500" lvl="1" indent="0" eaLnBrk="1" hangingPunct="1">
              <a:buNone/>
            </a:pPr>
            <a:endParaRPr lang="en-NZ" altLang="en-US" dirty="0"/>
          </a:p>
          <a:p>
            <a:pPr marL="63500" lvl="1" indent="0" eaLnBrk="1" hangingPunct="1">
              <a:buNone/>
            </a:pPr>
            <a:endParaRPr lang="en-NZ" altLang="en-US" sz="1800" dirty="0" smtClean="0"/>
          </a:p>
          <a:p>
            <a:pPr marL="63500" lvl="1" indent="0" eaLnBrk="1" hangingPunct="1">
              <a:buNone/>
            </a:pPr>
            <a:endParaRPr lang="en-NZ" altLang="en-US" dirty="0" smtClean="0"/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MS Reference Sans Serif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S Reference Sans Serif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S Reference Sans Serif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8EADC0-6974-4797-B7AF-02A2C02ADB8C}" type="slidenum">
              <a:rPr lang="en-GB" altLang="en-US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GB" altLang="en-US" sz="14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dirty="0" smtClean="0"/>
              <a:t>BNP as a biomarker of Heart Failure </a:t>
            </a:r>
            <a:endParaRPr lang="en-GB" alt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726403"/>
              </p:ext>
            </p:extLst>
          </p:nvPr>
        </p:nvGraphicFramePr>
        <p:xfrm>
          <a:off x="468313" y="2211315"/>
          <a:ext cx="8229600" cy="3051576"/>
        </p:xfrm>
        <a:graphic>
          <a:graphicData uri="http://schemas.openxmlformats.org/drawingml/2006/table">
            <a:tbl>
              <a:tblPr/>
              <a:tblGrid>
                <a:gridCol w="681988">
                  <a:extLst>
                    <a:ext uri="{9D8B030D-6E8A-4147-A177-3AD203B41FA5}">
                      <a16:colId xmlns:a16="http://schemas.microsoft.com/office/drawing/2014/main" val="3376596296"/>
                    </a:ext>
                  </a:extLst>
                </a:gridCol>
                <a:gridCol w="399213">
                  <a:extLst>
                    <a:ext uri="{9D8B030D-6E8A-4147-A177-3AD203B41FA5}">
                      <a16:colId xmlns:a16="http://schemas.microsoft.com/office/drawing/2014/main" val="279392743"/>
                    </a:ext>
                  </a:extLst>
                </a:gridCol>
                <a:gridCol w="648720">
                  <a:extLst>
                    <a:ext uri="{9D8B030D-6E8A-4147-A177-3AD203B41FA5}">
                      <a16:colId xmlns:a16="http://schemas.microsoft.com/office/drawing/2014/main" val="423011186"/>
                    </a:ext>
                  </a:extLst>
                </a:gridCol>
                <a:gridCol w="330598">
                  <a:extLst>
                    <a:ext uri="{9D8B030D-6E8A-4147-A177-3AD203B41FA5}">
                      <a16:colId xmlns:a16="http://schemas.microsoft.com/office/drawing/2014/main" val="920870335"/>
                    </a:ext>
                  </a:extLst>
                </a:gridCol>
                <a:gridCol w="773474">
                  <a:extLst>
                    <a:ext uri="{9D8B030D-6E8A-4147-A177-3AD203B41FA5}">
                      <a16:colId xmlns:a16="http://schemas.microsoft.com/office/drawing/2014/main" val="4225077919"/>
                    </a:ext>
                  </a:extLst>
                </a:gridCol>
                <a:gridCol w="330598">
                  <a:extLst>
                    <a:ext uri="{9D8B030D-6E8A-4147-A177-3AD203B41FA5}">
                      <a16:colId xmlns:a16="http://schemas.microsoft.com/office/drawing/2014/main" val="4083205514"/>
                    </a:ext>
                  </a:extLst>
                </a:gridCol>
                <a:gridCol w="773474">
                  <a:extLst>
                    <a:ext uri="{9D8B030D-6E8A-4147-A177-3AD203B41FA5}">
                      <a16:colId xmlns:a16="http://schemas.microsoft.com/office/drawing/2014/main" val="635918316"/>
                    </a:ext>
                  </a:extLst>
                </a:gridCol>
                <a:gridCol w="573868">
                  <a:extLst>
                    <a:ext uri="{9D8B030D-6E8A-4147-A177-3AD203B41FA5}">
                      <a16:colId xmlns:a16="http://schemas.microsoft.com/office/drawing/2014/main" val="836205360"/>
                    </a:ext>
                  </a:extLst>
                </a:gridCol>
                <a:gridCol w="573868">
                  <a:extLst>
                    <a:ext uri="{9D8B030D-6E8A-4147-A177-3AD203B41FA5}">
                      <a16:colId xmlns:a16="http://schemas.microsoft.com/office/drawing/2014/main" val="2073667672"/>
                    </a:ext>
                  </a:extLst>
                </a:gridCol>
                <a:gridCol w="399213">
                  <a:extLst>
                    <a:ext uri="{9D8B030D-6E8A-4147-A177-3AD203B41FA5}">
                      <a16:colId xmlns:a16="http://schemas.microsoft.com/office/drawing/2014/main" val="4067005514"/>
                    </a:ext>
                  </a:extLst>
                </a:gridCol>
                <a:gridCol w="482382">
                  <a:extLst>
                    <a:ext uri="{9D8B030D-6E8A-4147-A177-3AD203B41FA5}">
                      <a16:colId xmlns:a16="http://schemas.microsoft.com/office/drawing/2014/main" val="3241829620"/>
                    </a:ext>
                  </a:extLst>
                </a:gridCol>
                <a:gridCol w="1131102">
                  <a:extLst>
                    <a:ext uri="{9D8B030D-6E8A-4147-A177-3AD203B41FA5}">
                      <a16:colId xmlns:a16="http://schemas.microsoft.com/office/drawing/2014/main" val="3759676364"/>
                    </a:ext>
                  </a:extLst>
                </a:gridCol>
                <a:gridCol w="1131102">
                  <a:extLst>
                    <a:ext uri="{9D8B030D-6E8A-4147-A177-3AD203B41FA5}">
                      <a16:colId xmlns:a16="http://schemas.microsoft.com/office/drawing/2014/main" val="4208650466"/>
                    </a:ext>
                  </a:extLst>
                </a:gridCol>
              </a:tblGrid>
              <a:tr h="25183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NZ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NZ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NTpBNP</a:t>
                      </a:r>
                      <a:r>
                        <a:rPr lang="en-NZ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&gt; 150</a:t>
                      </a:r>
                      <a:endParaRPr lang="en-NZ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NZ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NZ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NZ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899399"/>
                  </a:ext>
                </a:extLst>
              </a:tr>
              <a:tr h="418132"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N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7127" marR="7127" marT="71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N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127" marR="7127" marT="71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111090"/>
                  </a:ext>
                </a:extLst>
              </a:tr>
              <a:tr h="41813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NZ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7127" marR="7127" marT="71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NZ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7127" marR="7127" marT="71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NZ" sz="8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127" marR="7127" marT="71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800" b="0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7127" marR="7127" marT="71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50.00%</a:t>
                      </a:r>
                    </a:p>
                  </a:txBody>
                  <a:tcPr marL="7127" marR="7127" marT="7127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 Predictive Value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TP</a:t>
                      </a:r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NZ" sz="800" b="0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(TP+FP)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69.231%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How good a positive test is at ruling in a disease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379781"/>
                  </a:ext>
                </a:extLst>
              </a:tr>
              <a:tr h="418132"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127" marR="7127" marT="71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NZ" sz="8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127" marR="7127" marT="71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NZ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7127" marR="7127" marT="71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800" b="0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7127" marR="7127" marT="71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50.00%</a:t>
                      </a:r>
                    </a:p>
                  </a:txBody>
                  <a:tcPr marL="7127" marR="7127" marT="7127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 Predictive Value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  <a:r>
                        <a:rPr lang="en-NZ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 </a:t>
                      </a:r>
                      <a:r>
                        <a:rPr lang="en-NZ" sz="800" b="0" i="0" u="none" strike="noStrike" dirty="0" smtClean="0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NZ" sz="800" b="0" i="0" u="none" strike="noStrike" dirty="0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TN+FN)</a:t>
                      </a:r>
                      <a:endParaRPr lang="en-NZ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88.942%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How good a negtive test is at ruling out a disease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643537"/>
                  </a:ext>
                </a:extLst>
              </a:tr>
              <a:tr h="413381"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</a:t>
                      </a:r>
                    </a:p>
                  </a:txBody>
                  <a:tcPr marL="7127" marR="7127" marT="71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NZ" sz="8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7127" marR="7127" marT="71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NZ" sz="8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7127" marR="7127" marT="71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8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416</a:t>
                      </a:r>
                    </a:p>
                  </a:txBody>
                  <a:tcPr marL="7127" marR="7127" marT="71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Prevalence Proportion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40.144%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 of people with the disease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169114"/>
                  </a:ext>
                </a:extLst>
              </a:tr>
              <a:tr h="137794"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40.14%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59.86%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6909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352900"/>
                  </a:ext>
                </a:extLst>
              </a:tr>
              <a:tr h="137794"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Sensitivity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86.23%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Specificity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74.30%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Odds Ratio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Odds of testing positive with the Disease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049390"/>
                  </a:ext>
                </a:extLst>
              </a:tr>
              <a:tr h="137794"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NZ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TP</a:t>
                      </a:r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NZ" sz="8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(TP+FN)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NZ" sz="8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NZ" sz="8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(FP+TN)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Odds of testing positive without the Disease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878015"/>
                  </a:ext>
                </a:extLst>
              </a:tr>
              <a:tr h="137794"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TP/FN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304007"/>
                  </a:ext>
                </a:extLst>
              </a:tr>
              <a:tr h="137794"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How good the test is at correctly identifying those </a:t>
                      </a: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the disease</a:t>
                      </a:r>
                    </a:p>
                  </a:txBody>
                  <a:tcPr marL="7127" marR="7127" marT="712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How good the test is at correctly identifying those </a:t>
                      </a: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without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the disease</a:t>
                      </a:r>
                    </a:p>
                  </a:txBody>
                  <a:tcPr marL="7127" marR="7127" marT="712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FP/TN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212380"/>
                  </a:ext>
                </a:extLst>
              </a:tr>
              <a:tr h="137794"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6.261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329027"/>
                  </a:ext>
                </a:extLst>
              </a:tr>
              <a:tr h="137794"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3.459E-01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037630"/>
                  </a:ext>
                </a:extLst>
              </a:tr>
              <a:tr h="137794"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18.10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07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61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3500" lvl="1" indent="0" eaLnBrk="1" hangingPunct="1">
              <a:buNone/>
            </a:pPr>
            <a:r>
              <a:rPr lang="en-NZ" altLang="en-US" dirty="0" smtClean="0"/>
              <a:t>Example: Levels of NT pro BNP as a predictor of Heart Failure.</a:t>
            </a:r>
          </a:p>
          <a:p>
            <a:pPr marL="63500" lvl="1" indent="0" eaLnBrk="1" hangingPunct="1">
              <a:buNone/>
            </a:pPr>
            <a:endParaRPr lang="en-NZ" altLang="en-US" dirty="0" smtClean="0"/>
          </a:p>
          <a:p>
            <a:pPr marL="63500" lvl="1" indent="0" eaLnBrk="1" hangingPunct="1">
              <a:buNone/>
            </a:pPr>
            <a:r>
              <a:rPr lang="en-NZ" altLang="en-US" dirty="0" smtClean="0"/>
              <a:t>Repeat for all </a:t>
            </a:r>
            <a:r>
              <a:rPr lang="en-NZ" altLang="en-US" dirty="0" err="1" smtClean="0"/>
              <a:t>cutoffs</a:t>
            </a:r>
            <a:r>
              <a:rPr lang="en-NZ" altLang="en-US" dirty="0" smtClean="0"/>
              <a:t>, pick the “best one”.</a:t>
            </a:r>
          </a:p>
          <a:p>
            <a:pPr marL="63500" lvl="1" indent="0" eaLnBrk="1" hangingPunct="1">
              <a:buNone/>
            </a:pPr>
            <a:endParaRPr lang="en-NZ" altLang="en-US" dirty="0"/>
          </a:p>
          <a:p>
            <a:pPr marL="63500" lvl="1" indent="0" eaLnBrk="1" hangingPunct="1">
              <a:buNone/>
            </a:pPr>
            <a:endParaRPr lang="en-NZ" altLang="en-US" sz="1800" dirty="0" smtClean="0"/>
          </a:p>
          <a:p>
            <a:pPr marL="63500" lvl="1" indent="0" eaLnBrk="1" hangingPunct="1">
              <a:buNone/>
            </a:pPr>
            <a:endParaRPr lang="en-NZ" altLang="en-US" dirty="0" smtClean="0"/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MS Reference Sans Serif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S Reference Sans Serif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S Reference Sans Serif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8EADC0-6974-4797-B7AF-02A2C02ADB8C}" type="slidenum">
              <a:rPr lang="en-GB" altLang="en-US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GB" altLang="en-US" sz="14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dirty="0" smtClean="0"/>
              <a:t>BNP as a biomarker of Heart Failure </a:t>
            </a:r>
            <a:endParaRPr lang="en-GB" alt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567782"/>
              </p:ext>
            </p:extLst>
          </p:nvPr>
        </p:nvGraphicFramePr>
        <p:xfrm>
          <a:off x="1331640" y="3068960"/>
          <a:ext cx="4751759" cy="1512795"/>
        </p:xfrm>
        <a:graphic>
          <a:graphicData uri="http://schemas.openxmlformats.org/drawingml/2006/table">
            <a:tbl>
              <a:tblPr/>
              <a:tblGrid>
                <a:gridCol w="393779">
                  <a:extLst>
                    <a:ext uri="{9D8B030D-6E8A-4147-A177-3AD203B41FA5}">
                      <a16:colId xmlns:a16="http://schemas.microsoft.com/office/drawing/2014/main" val="3376596296"/>
                    </a:ext>
                  </a:extLst>
                </a:gridCol>
                <a:gridCol w="230505">
                  <a:extLst>
                    <a:ext uri="{9D8B030D-6E8A-4147-A177-3AD203B41FA5}">
                      <a16:colId xmlns:a16="http://schemas.microsoft.com/office/drawing/2014/main" val="279392743"/>
                    </a:ext>
                  </a:extLst>
                </a:gridCol>
                <a:gridCol w="374570">
                  <a:extLst>
                    <a:ext uri="{9D8B030D-6E8A-4147-A177-3AD203B41FA5}">
                      <a16:colId xmlns:a16="http://schemas.microsoft.com/office/drawing/2014/main" val="423011186"/>
                    </a:ext>
                  </a:extLst>
                </a:gridCol>
                <a:gridCol w="190887">
                  <a:extLst>
                    <a:ext uri="{9D8B030D-6E8A-4147-A177-3AD203B41FA5}">
                      <a16:colId xmlns:a16="http://schemas.microsoft.com/office/drawing/2014/main" val="920870335"/>
                    </a:ext>
                  </a:extLst>
                </a:gridCol>
                <a:gridCol w="446603">
                  <a:extLst>
                    <a:ext uri="{9D8B030D-6E8A-4147-A177-3AD203B41FA5}">
                      <a16:colId xmlns:a16="http://schemas.microsoft.com/office/drawing/2014/main" val="4225077919"/>
                    </a:ext>
                  </a:extLst>
                </a:gridCol>
                <a:gridCol w="190887">
                  <a:extLst>
                    <a:ext uri="{9D8B030D-6E8A-4147-A177-3AD203B41FA5}">
                      <a16:colId xmlns:a16="http://schemas.microsoft.com/office/drawing/2014/main" val="4083205514"/>
                    </a:ext>
                  </a:extLst>
                </a:gridCol>
                <a:gridCol w="446603">
                  <a:extLst>
                    <a:ext uri="{9D8B030D-6E8A-4147-A177-3AD203B41FA5}">
                      <a16:colId xmlns:a16="http://schemas.microsoft.com/office/drawing/2014/main" val="635918316"/>
                    </a:ext>
                  </a:extLst>
                </a:gridCol>
                <a:gridCol w="331350">
                  <a:extLst>
                    <a:ext uri="{9D8B030D-6E8A-4147-A177-3AD203B41FA5}">
                      <a16:colId xmlns:a16="http://schemas.microsoft.com/office/drawing/2014/main" val="836205360"/>
                    </a:ext>
                  </a:extLst>
                </a:gridCol>
                <a:gridCol w="331350">
                  <a:extLst>
                    <a:ext uri="{9D8B030D-6E8A-4147-A177-3AD203B41FA5}">
                      <a16:colId xmlns:a16="http://schemas.microsoft.com/office/drawing/2014/main" val="2073667672"/>
                    </a:ext>
                  </a:extLst>
                </a:gridCol>
                <a:gridCol w="230505">
                  <a:extLst>
                    <a:ext uri="{9D8B030D-6E8A-4147-A177-3AD203B41FA5}">
                      <a16:colId xmlns:a16="http://schemas.microsoft.com/office/drawing/2014/main" val="4067005514"/>
                    </a:ext>
                  </a:extLst>
                </a:gridCol>
                <a:gridCol w="278526">
                  <a:extLst>
                    <a:ext uri="{9D8B030D-6E8A-4147-A177-3AD203B41FA5}">
                      <a16:colId xmlns:a16="http://schemas.microsoft.com/office/drawing/2014/main" val="3241829620"/>
                    </a:ext>
                  </a:extLst>
                </a:gridCol>
                <a:gridCol w="653097">
                  <a:extLst>
                    <a:ext uri="{9D8B030D-6E8A-4147-A177-3AD203B41FA5}">
                      <a16:colId xmlns:a16="http://schemas.microsoft.com/office/drawing/2014/main" val="3759676364"/>
                    </a:ext>
                  </a:extLst>
                </a:gridCol>
                <a:gridCol w="653097">
                  <a:extLst>
                    <a:ext uri="{9D8B030D-6E8A-4147-A177-3AD203B41FA5}">
                      <a16:colId xmlns:a16="http://schemas.microsoft.com/office/drawing/2014/main" val="4208650466"/>
                    </a:ext>
                  </a:extLst>
                </a:gridCol>
              </a:tblGrid>
              <a:tr h="14592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NZ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NZ" sz="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NTpBNP</a:t>
                      </a:r>
                      <a:r>
                        <a:rPr lang="en-NZ" sz="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&gt; 150</a:t>
                      </a:r>
                      <a:endParaRPr lang="en-NZ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NZ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NZ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Disease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899399"/>
                  </a:ext>
                </a:extLst>
              </a:tr>
              <a:tr h="156615">
                <a:tc>
                  <a:txBody>
                    <a:bodyPr/>
                    <a:lstStyle/>
                    <a:p>
                      <a:pPr algn="l" fontAlgn="b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NZ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</a:p>
                  </a:txBody>
                  <a:tcPr marL="7127" marR="7127" marT="71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NZ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7127" marR="7127" marT="71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Totals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Population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416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111090"/>
                  </a:ext>
                </a:extLst>
              </a:tr>
              <a:tr h="19333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</a:p>
                  </a:txBody>
                  <a:tcPr marL="7127" marR="7127" marT="71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NZ" sz="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144</a:t>
                      </a:r>
                    </a:p>
                  </a:txBody>
                  <a:tcPr marL="7127" marR="7127" marT="71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NZ" sz="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</a:t>
                      </a:r>
                    </a:p>
                  </a:txBody>
                  <a:tcPr marL="7127" marR="7127" marT="71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400" b="0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208</a:t>
                      </a:r>
                    </a:p>
                  </a:txBody>
                  <a:tcPr marL="7127" marR="7127" marT="71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50.00%</a:t>
                      </a:r>
                    </a:p>
                  </a:txBody>
                  <a:tcPr marL="7127" marR="7127" marT="7127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Positive Predictive Value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TP</a:t>
                      </a:r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NZ" sz="400" b="0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(TP+FP)</a:t>
                      </a:r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69.231%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How good a positive test is at ruling in a disease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379781"/>
                  </a:ext>
                </a:extLst>
              </a:tr>
              <a:tr h="193331"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7127" marR="7127" marT="71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NZ" sz="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 marL="7127" marR="7127" marT="71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NZ" sz="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185</a:t>
                      </a:r>
                    </a:p>
                  </a:txBody>
                  <a:tcPr marL="7127" marR="7127" marT="71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400" b="0" i="0" u="none" strike="noStrike" dirty="0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208</a:t>
                      </a:r>
                    </a:p>
                  </a:txBody>
                  <a:tcPr marL="7127" marR="7127" marT="71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50.00%</a:t>
                      </a:r>
                    </a:p>
                  </a:txBody>
                  <a:tcPr marL="7127" marR="7127" marT="7127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Negative Predictive Value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4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TN</a:t>
                      </a:r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NZ" sz="400" b="0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(TN+FN)</a:t>
                      </a:r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88.942%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How good a negtive test is at ruling out a disease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643537"/>
                  </a:ext>
                </a:extLst>
              </a:tr>
              <a:tr h="154835"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Totals</a:t>
                      </a:r>
                    </a:p>
                  </a:txBody>
                  <a:tcPr marL="7127" marR="7127" marT="71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NZ" sz="4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167</a:t>
                      </a:r>
                    </a:p>
                  </a:txBody>
                  <a:tcPr marL="7127" marR="7127" marT="71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NZ" sz="4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249</a:t>
                      </a:r>
                    </a:p>
                  </a:txBody>
                  <a:tcPr marL="7127" marR="7127" marT="71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4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416</a:t>
                      </a:r>
                    </a:p>
                  </a:txBody>
                  <a:tcPr marL="7127" marR="7127" marT="71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Prevalence Proportion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40.144%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Proportion of people with the disease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169114"/>
                  </a:ext>
                </a:extLst>
              </a:tr>
              <a:tr h="66907"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40.14%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59.86%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6909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352900"/>
                  </a:ext>
                </a:extLst>
              </a:tr>
              <a:tr h="130119"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Sensitivity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86.23%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Specificity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74.30%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Odds Ratio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Odds of testing positive with the Disease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049390"/>
                  </a:ext>
                </a:extLst>
              </a:tr>
              <a:tr h="66907"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NZ" sz="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TP</a:t>
                      </a:r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NZ" sz="4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(TP+FN)</a:t>
                      </a:r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NZ" sz="4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TN</a:t>
                      </a:r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NZ" sz="4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(FP+TN)</a:t>
                      </a:r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Odds of testing positive without the Disease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878015"/>
                  </a:ext>
                </a:extLst>
              </a:tr>
              <a:tr h="66907"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4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TP/FN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304007"/>
                  </a:ext>
                </a:extLst>
              </a:tr>
              <a:tr h="66907"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 algn="l" fontAlgn="t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How good the test is at correctly identifying those </a:t>
                      </a: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with</a:t>
                      </a:r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the disease</a:t>
                      </a:r>
                    </a:p>
                  </a:txBody>
                  <a:tcPr marL="7127" marR="7127" marT="712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l" fontAlgn="t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How good the test is at correctly identifying those </a:t>
                      </a: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without</a:t>
                      </a:r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the disease</a:t>
                      </a:r>
                    </a:p>
                  </a:txBody>
                  <a:tcPr marL="7127" marR="7127" marT="712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4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FP/TN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212380"/>
                  </a:ext>
                </a:extLst>
              </a:tr>
              <a:tr h="66907"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6.261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329027"/>
                  </a:ext>
                </a:extLst>
              </a:tr>
              <a:tr h="130119"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3.459E-01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037630"/>
                  </a:ext>
                </a:extLst>
              </a:tr>
              <a:tr h="66907"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18.10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07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80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3500" lvl="1" indent="0" eaLnBrk="1" hangingPunct="1">
              <a:buNone/>
            </a:pPr>
            <a:endParaRPr lang="en-NZ" altLang="en-US" dirty="0" smtClean="0"/>
          </a:p>
          <a:p>
            <a:pPr marL="63500" lvl="1" indent="0" eaLnBrk="1" hangingPunct="1">
              <a:buNone/>
            </a:pPr>
            <a:endParaRPr lang="en-NZ" altLang="en-US" dirty="0"/>
          </a:p>
          <a:p>
            <a:pPr marL="63500" lvl="1" indent="0" eaLnBrk="1" hangingPunct="1">
              <a:buNone/>
            </a:pPr>
            <a:endParaRPr lang="en-NZ" altLang="en-US" sz="1800" dirty="0" smtClean="0"/>
          </a:p>
          <a:p>
            <a:pPr marL="63500" lvl="1" indent="0" eaLnBrk="1" hangingPunct="1">
              <a:buNone/>
            </a:pPr>
            <a:endParaRPr lang="en-NZ" altLang="en-US" dirty="0" smtClean="0"/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MS Reference Sans Serif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S Reference Sans Serif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S Reference Sans Serif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8EADC0-6974-4797-B7AF-02A2C02ADB8C}" type="slidenum">
              <a:rPr lang="en-GB" altLang="en-US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GB" altLang="en-US" sz="14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dirty="0" smtClean="0"/>
              <a:t>BNP as a biomarker of Heart Failure </a:t>
            </a:r>
            <a:endParaRPr lang="en-GB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484784"/>
            <a:ext cx="5072608" cy="50726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1520" y="1017714"/>
            <a:ext cx="2626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chemeClr val="accent4"/>
                </a:solidFill>
              </a:rPr>
              <a:t>ROC curve</a:t>
            </a:r>
            <a:endParaRPr lang="en-NZ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30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3500" lvl="1" indent="0" eaLnBrk="1" hangingPunct="1">
              <a:buNone/>
            </a:pPr>
            <a:endParaRPr lang="en-NZ" altLang="en-US" dirty="0" smtClean="0"/>
          </a:p>
          <a:p>
            <a:pPr marL="63500" lvl="1" indent="0" eaLnBrk="1" hangingPunct="1">
              <a:buNone/>
            </a:pPr>
            <a:endParaRPr lang="en-NZ" altLang="en-US" dirty="0"/>
          </a:p>
          <a:p>
            <a:pPr marL="63500" lvl="1" indent="0" eaLnBrk="1" hangingPunct="1">
              <a:buNone/>
            </a:pPr>
            <a:endParaRPr lang="en-NZ" altLang="en-US" sz="1800" dirty="0" smtClean="0"/>
          </a:p>
          <a:p>
            <a:pPr marL="63500" lvl="1" indent="0" eaLnBrk="1" hangingPunct="1">
              <a:buNone/>
            </a:pPr>
            <a:endParaRPr lang="en-NZ" altLang="en-US" dirty="0" smtClean="0"/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MS Reference Sans Serif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S Reference Sans Serif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S Reference Sans Serif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8EADC0-6974-4797-B7AF-02A2C02ADB8C}" type="slidenum">
              <a:rPr lang="en-GB" altLang="en-US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GB" altLang="en-US" sz="14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dirty="0" smtClean="0"/>
              <a:t>BNP as a biomarker of Heart Failure </a:t>
            </a:r>
            <a:endParaRPr lang="en-GB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1017714"/>
            <a:ext cx="7581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chemeClr val="accent4"/>
                </a:solidFill>
              </a:rPr>
              <a:t>ROC curve: </a:t>
            </a:r>
            <a:r>
              <a:rPr lang="en-NZ" dirty="0" smtClean="0">
                <a:solidFill>
                  <a:srgbClr val="FF0000"/>
                </a:solidFill>
              </a:rPr>
              <a:t>could we do better?</a:t>
            </a:r>
            <a:endParaRPr lang="en-NZ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772816"/>
            <a:ext cx="4775473" cy="47754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42364" y="2347477"/>
            <a:ext cx="4655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800" dirty="0" err="1" smtClean="0">
                <a:solidFill>
                  <a:srgbClr val="FF0000"/>
                </a:solidFill>
              </a:rPr>
              <a:t>Youden</a:t>
            </a:r>
            <a:r>
              <a:rPr lang="en-NZ" sz="1800" dirty="0" smtClean="0">
                <a:solidFill>
                  <a:srgbClr val="FF0000"/>
                </a:solidFill>
              </a:rPr>
              <a:t>         </a:t>
            </a:r>
            <a:r>
              <a:rPr lang="en-US" altLang="en-US" sz="1800" i="1" dirty="0" smtClean="0">
                <a:solidFill>
                  <a:srgbClr val="FF0000"/>
                </a:solidFill>
                <a:latin typeface="Source Sans Pro"/>
              </a:rPr>
              <a:t>Max(</a:t>
            </a:r>
            <a:r>
              <a:rPr lang="en-US" altLang="en-US" sz="1800" i="1" dirty="0" err="1" smtClean="0">
                <a:solidFill>
                  <a:srgbClr val="FF0000"/>
                </a:solidFill>
                <a:latin typeface="Source Sans Pro"/>
              </a:rPr>
              <a:t>Sensitivity+Specificity</a:t>
            </a:r>
            <a:r>
              <a:rPr lang="en-US" altLang="en-US" sz="1800" i="1" dirty="0">
                <a:solidFill>
                  <a:srgbClr val="FF0000"/>
                </a:solidFill>
                <a:latin typeface="Source Sans Pro"/>
              </a:rPr>
              <a:t>)</a:t>
            </a:r>
            <a:endParaRPr lang="en-NZ" altLang="en-US" sz="1800" i="1" dirty="0">
              <a:solidFill>
                <a:srgbClr val="FF0000"/>
              </a:solidFill>
            </a:endParaRPr>
          </a:p>
          <a:p>
            <a:endParaRPr lang="en-NZ" sz="1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3861048"/>
            <a:ext cx="276723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800" dirty="0" smtClean="0"/>
              <a:t>Area under the curve</a:t>
            </a:r>
          </a:p>
          <a:p>
            <a:r>
              <a:rPr lang="en-NZ" sz="1400" dirty="0" smtClean="0"/>
              <a:t>Be careful summarizing </a:t>
            </a:r>
          </a:p>
          <a:p>
            <a:r>
              <a:rPr lang="en-NZ" sz="1400" dirty="0" smtClean="0"/>
              <a:t>data like this with 1 number.</a:t>
            </a:r>
            <a:endParaRPr lang="en-NZ" sz="1400" dirty="0"/>
          </a:p>
        </p:txBody>
      </p:sp>
    </p:spTree>
    <p:extLst>
      <p:ext uri="{BB962C8B-B14F-4D97-AF65-F5344CB8AC3E}">
        <p14:creationId xmlns:p14="http://schemas.microsoft.com/office/powerpoint/2010/main" val="145131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3500" lvl="1" indent="0" eaLnBrk="1" hangingPunct="1">
              <a:buNone/>
            </a:pPr>
            <a:endParaRPr lang="en-NZ" altLang="en-US" dirty="0" smtClean="0"/>
          </a:p>
          <a:p>
            <a:pPr marL="63500" lvl="1" indent="0" eaLnBrk="1" hangingPunct="1">
              <a:buNone/>
            </a:pPr>
            <a:endParaRPr lang="en-NZ" altLang="en-US" sz="1000" dirty="0">
              <a:hlinkClick r:id="rId3"/>
            </a:endParaRPr>
          </a:p>
          <a:p>
            <a:pPr marL="63500" lvl="1" indent="0" eaLnBrk="1" hangingPunct="1">
              <a:buNone/>
            </a:pPr>
            <a:r>
              <a:rPr lang="en-NZ" altLang="en-US" dirty="0" smtClean="0">
                <a:hlinkClick r:id="rId3"/>
              </a:rPr>
              <a:t>clevelandclinic.org/</a:t>
            </a:r>
            <a:r>
              <a:rPr lang="en-NZ" altLang="en-US" dirty="0" err="1" smtClean="0">
                <a:hlinkClick r:id="rId3"/>
              </a:rPr>
              <a:t>ntpbnp</a:t>
            </a:r>
            <a:endParaRPr lang="en-NZ" altLang="en-US" dirty="0"/>
          </a:p>
          <a:p>
            <a:pPr marL="0" indent="0">
              <a:buNone/>
            </a:pPr>
            <a:r>
              <a:rPr lang="en-US" sz="1800" b="1" dirty="0">
                <a:solidFill>
                  <a:srgbClr val="343536"/>
                </a:solidFill>
                <a:latin typeface="Source Sans Pro"/>
              </a:rPr>
              <a:t>A normal level of NT-</a:t>
            </a:r>
            <a:r>
              <a:rPr lang="en-US" sz="1800" b="1" dirty="0" err="1">
                <a:solidFill>
                  <a:srgbClr val="343536"/>
                </a:solidFill>
                <a:latin typeface="Source Sans Pro"/>
              </a:rPr>
              <a:t>proBNP</a:t>
            </a:r>
            <a:r>
              <a:rPr lang="en-US" sz="1800" dirty="0">
                <a:solidFill>
                  <a:srgbClr val="343536"/>
                </a:solidFill>
                <a:latin typeface="Source Sans Pro"/>
              </a:rPr>
              <a:t>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43536"/>
                </a:solidFill>
                <a:latin typeface="Source Sans Pro"/>
              </a:rPr>
              <a:t>Less than 125 </a:t>
            </a:r>
            <a:r>
              <a:rPr lang="en-US" sz="1800" dirty="0" err="1">
                <a:solidFill>
                  <a:srgbClr val="343536"/>
                </a:solidFill>
                <a:latin typeface="Source Sans Pro"/>
              </a:rPr>
              <a:t>pg</a:t>
            </a:r>
            <a:r>
              <a:rPr lang="en-US" sz="1800" dirty="0">
                <a:solidFill>
                  <a:srgbClr val="343536"/>
                </a:solidFill>
                <a:latin typeface="Source Sans Pro"/>
              </a:rPr>
              <a:t>/mL for patients aged 0-74 years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43536"/>
                </a:solidFill>
                <a:latin typeface="Source Sans Pro"/>
              </a:rPr>
              <a:t>Less than 450 </a:t>
            </a:r>
            <a:r>
              <a:rPr lang="en-US" sz="1800" dirty="0" err="1">
                <a:solidFill>
                  <a:srgbClr val="343536"/>
                </a:solidFill>
                <a:latin typeface="Source Sans Pro"/>
              </a:rPr>
              <a:t>pg</a:t>
            </a:r>
            <a:r>
              <a:rPr lang="en-US" sz="1800" dirty="0">
                <a:solidFill>
                  <a:srgbClr val="343536"/>
                </a:solidFill>
                <a:latin typeface="Source Sans Pro"/>
              </a:rPr>
              <a:t>/mL for patients aged 75-99 years</a:t>
            </a:r>
          </a:p>
          <a:p>
            <a:pPr marL="63500" lvl="1" indent="0" eaLnBrk="1" hangingPunct="1">
              <a:buNone/>
            </a:pPr>
            <a:endParaRPr lang="en-NZ" altLang="en-US" sz="1800" dirty="0" smtClean="0"/>
          </a:p>
          <a:p>
            <a:pPr marL="63500" lvl="1" indent="0" eaLnBrk="1" hangingPunct="1">
              <a:buNone/>
            </a:pPr>
            <a:endParaRPr lang="en-NZ" altLang="en-US" dirty="0" smtClean="0"/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MS Reference Sans Serif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S Reference Sans Serif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S Reference Sans Serif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8EADC0-6974-4797-B7AF-02A2C02ADB8C}" type="slidenum">
              <a:rPr lang="en-GB" altLang="en-US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GB" altLang="en-US" sz="14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dirty="0" smtClean="0"/>
              <a:t>BNP as a biomarker of Heart Failure </a:t>
            </a:r>
            <a:endParaRPr lang="en-GB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1017714"/>
            <a:ext cx="476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could we do better?</a:t>
            </a:r>
            <a:endParaRPr lang="en-N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7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3500" lvl="1" indent="0" eaLnBrk="1" hangingPunct="1">
              <a:buNone/>
            </a:pPr>
            <a:endParaRPr lang="en-NZ" altLang="en-US" dirty="0" smtClean="0"/>
          </a:p>
          <a:p>
            <a:pPr marL="63500" lvl="1" indent="0" eaLnBrk="1" hangingPunct="1">
              <a:buNone/>
            </a:pPr>
            <a:endParaRPr lang="en-NZ" altLang="en-US" sz="1000" dirty="0" smtClean="0"/>
          </a:p>
          <a:p>
            <a:pPr marL="63500" lvl="1" indent="0" eaLnBrk="1" hangingPunct="1">
              <a:buNone/>
            </a:pPr>
            <a:r>
              <a:rPr lang="en-NZ" altLang="en-US" dirty="0" smtClean="0">
                <a:hlinkClick r:id="rId3"/>
              </a:rPr>
              <a:t>clevelandclinic.org/</a:t>
            </a:r>
            <a:r>
              <a:rPr lang="en-NZ" altLang="en-US" dirty="0" err="1" smtClean="0">
                <a:hlinkClick r:id="rId3"/>
              </a:rPr>
              <a:t>ntpbnp</a:t>
            </a:r>
            <a:endParaRPr lang="en-NZ" altLang="en-US" dirty="0"/>
          </a:p>
          <a:p>
            <a:pPr marL="0" indent="0">
              <a:buNone/>
            </a:pPr>
            <a:r>
              <a:rPr lang="en-US" sz="1800" b="1" dirty="0">
                <a:solidFill>
                  <a:srgbClr val="343536"/>
                </a:solidFill>
                <a:latin typeface="Source Sans Pro"/>
              </a:rPr>
              <a:t>A normal level of NT-</a:t>
            </a:r>
            <a:r>
              <a:rPr lang="en-US" sz="1800" b="1" dirty="0" err="1">
                <a:solidFill>
                  <a:srgbClr val="343536"/>
                </a:solidFill>
                <a:latin typeface="Source Sans Pro"/>
              </a:rPr>
              <a:t>proBNP</a:t>
            </a:r>
            <a:r>
              <a:rPr lang="en-US" sz="1800" dirty="0">
                <a:solidFill>
                  <a:srgbClr val="343536"/>
                </a:solidFill>
                <a:latin typeface="Source Sans Pro"/>
              </a:rPr>
              <a:t>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43536"/>
                </a:solidFill>
                <a:latin typeface="Source Sans Pro"/>
              </a:rPr>
              <a:t>Less than 125 </a:t>
            </a:r>
            <a:r>
              <a:rPr lang="en-US" sz="1800" dirty="0" err="1">
                <a:solidFill>
                  <a:srgbClr val="343536"/>
                </a:solidFill>
                <a:latin typeface="Source Sans Pro"/>
              </a:rPr>
              <a:t>pg</a:t>
            </a:r>
            <a:r>
              <a:rPr lang="en-US" sz="1800" dirty="0">
                <a:solidFill>
                  <a:srgbClr val="343536"/>
                </a:solidFill>
                <a:latin typeface="Source Sans Pro"/>
              </a:rPr>
              <a:t>/mL </a:t>
            </a:r>
            <a:r>
              <a:rPr lang="en-US" sz="1800" dirty="0" smtClean="0">
                <a:solidFill>
                  <a:srgbClr val="343536"/>
                </a:solidFill>
                <a:latin typeface="Source Sans Pro"/>
              </a:rPr>
              <a:t>age 0-74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43536"/>
                </a:solidFill>
                <a:latin typeface="Source Sans Pro"/>
              </a:rPr>
              <a:t>Less </a:t>
            </a:r>
            <a:r>
              <a:rPr lang="en-US" sz="1800" dirty="0">
                <a:solidFill>
                  <a:srgbClr val="343536"/>
                </a:solidFill>
                <a:latin typeface="Source Sans Pro"/>
              </a:rPr>
              <a:t>than 450 </a:t>
            </a:r>
            <a:r>
              <a:rPr lang="en-US" sz="1800" dirty="0" err="1">
                <a:solidFill>
                  <a:srgbClr val="343536"/>
                </a:solidFill>
                <a:latin typeface="Source Sans Pro"/>
              </a:rPr>
              <a:t>pg</a:t>
            </a:r>
            <a:r>
              <a:rPr lang="en-US" sz="1800" dirty="0">
                <a:solidFill>
                  <a:srgbClr val="343536"/>
                </a:solidFill>
                <a:latin typeface="Source Sans Pro"/>
              </a:rPr>
              <a:t>/mL </a:t>
            </a:r>
            <a:r>
              <a:rPr lang="en-US" sz="1800" dirty="0" smtClean="0">
                <a:solidFill>
                  <a:srgbClr val="343536"/>
                </a:solidFill>
                <a:latin typeface="Source Sans Pro"/>
              </a:rPr>
              <a:t>age 75-99</a:t>
            </a:r>
            <a:endParaRPr lang="en-NZ" altLang="en-US" sz="1800" dirty="0" smtClean="0"/>
          </a:p>
          <a:p>
            <a:pPr marL="63500" lvl="1" indent="0" eaLnBrk="1" hangingPunct="1">
              <a:buNone/>
            </a:pPr>
            <a:endParaRPr lang="en-NZ" altLang="en-US" dirty="0" smtClean="0"/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MS Reference Sans Serif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S Reference Sans Serif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S Reference Sans Serif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8EADC0-6974-4797-B7AF-02A2C02ADB8C}" type="slidenum">
              <a:rPr lang="en-GB" altLang="en-US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GB" altLang="en-US" sz="14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dirty="0" smtClean="0"/>
              <a:t>BNP as a biomarker of Heart Failure </a:t>
            </a:r>
            <a:endParaRPr lang="en-GB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1017714"/>
            <a:ext cx="476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could we do better?</a:t>
            </a:r>
            <a:endParaRPr lang="en-NZ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2564904"/>
            <a:ext cx="3849701" cy="384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7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3500" lvl="1" indent="0" eaLnBrk="1" hangingPunct="1">
              <a:buNone/>
            </a:pPr>
            <a:endParaRPr lang="en-NZ" altLang="en-US" dirty="0" smtClean="0"/>
          </a:p>
          <a:p>
            <a:pPr marL="63500" lvl="1" indent="0" eaLnBrk="1" hangingPunct="1">
              <a:buNone/>
            </a:pPr>
            <a:endParaRPr lang="en-NZ" altLang="en-US" sz="1000" dirty="0" smtClean="0"/>
          </a:p>
          <a:p>
            <a:pPr marL="63500" lvl="1" indent="0" eaLnBrk="1" hangingPunct="1">
              <a:buNone/>
            </a:pPr>
            <a:r>
              <a:rPr lang="en-NZ" altLang="en-US" dirty="0" smtClean="0">
                <a:hlinkClick r:id="rId3"/>
              </a:rPr>
              <a:t>clevelandclinic.org/</a:t>
            </a:r>
            <a:r>
              <a:rPr lang="en-NZ" altLang="en-US" dirty="0" err="1" smtClean="0">
                <a:hlinkClick r:id="rId3"/>
              </a:rPr>
              <a:t>ntpbnp</a:t>
            </a:r>
            <a:endParaRPr lang="en-NZ" altLang="en-US" dirty="0"/>
          </a:p>
          <a:p>
            <a:pPr marL="0" indent="0">
              <a:buNone/>
            </a:pPr>
            <a:r>
              <a:rPr lang="en-US" sz="1800" b="1" dirty="0">
                <a:solidFill>
                  <a:srgbClr val="343536"/>
                </a:solidFill>
                <a:latin typeface="Source Sans Pro"/>
              </a:rPr>
              <a:t>A normal level of NT-</a:t>
            </a:r>
            <a:r>
              <a:rPr lang="en-US" sz="1800" b="1" dirty="0" err="1">
                <a:solidFill>
                  <a:srgbClr val="343536"/>
                </a:solidFill>
                <a:latin typeface="Source Sans Pro"/>
              </a:rPr>
              <a:t>proBNP</a:t>
            </a:r>
            <a:r>
              <a:rPr lang="en-US" sz="1800" dirty="0">
                <a:solidFill>
                  <a:srgbClr val="343536"/>
                </a:solidFill>
                <a:latin typeface="Source Sans Pro"/>
              </a:rPr>
              <a:t>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43536"/>
                </a:solidFill>
                <a:latin typeface="Source Sans Pro"/>
              </a:rPr>
              <a:t>Less than 125 </a:t>
            </a:r>
            <a:r>
              <a:rPr lang="en-US" sz="1800" dirty="0" err="1">
                <a:solidFill>
                  <a:srgbClr val="343536"/>
                </a:solidFill>
                <a:latin typeface="Source Sans Pro"/>
              </a:rPr>
              <a:t>pg</a:t>
            </a:r>
            <a:r>
              <a:rPr lang="en-US" sz="1800" dirty="0">
                <a:solidFill>
                  <a:srgbClr val="343536"/>
                </a:solidFill>
                <a:latin typeface="Source Sans Pro"/>
              </a:rPr>
              <a:t>/mL </a:t>
            </a:r>
            <a:r>
              <a:rPr lang="en-US" sz="1800" dirty="0" smtClean="0">
                <a:solidFill>
                  <a:srgbClr val="343536"/>
                </a:solidFill>
                <a:latin typeface="Source Sans Pro"/>
              </a:rPr>
              <a:t>age 0-74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43536"/>
                </a:solidFill>
                <a:latin typeface="Source Sans Pro"/>
              </a:rPr>
              <a:t>Less </a:t>
            </a:r>
            <a:r>
              <a:rPr lang="en-US" sz="1800" dirty="0">
                <a:solidFill>
                  <a:srgbClr val="343536"/>
                </a:solidFill>
                <a:latin typeface="Source Sans Pro"/>
              </a:rPr>
              <a:t>than 450 </a:t>
            </a:r>
            <a:r>
              <a:rPr lang="en-US" sz="1800" dirty="0" err="1">
                <a:solidFill>
                  <a:srgbClr val="343536"/>
                </a:solidFill>
                <a:latin typeface="Source Sans Pro"/>
              </a:rPr>
              <a:t>pg</a:t>
            </a:r>
            <a:r>
              <a:rPr lang="en-US" sz="1800" dirty="0">
                <a:solidFill>
                  <a:srgbClr val="343536"/>
                </a:solidFill>
                <a:latin typeface="Source Sans Pro"/>
              </a:rPr>
              <a:t>/mL </a:t>
            </a:r>
            <a:r>
              <a:rPr lang="en-US" sz="1800" dirty="0" smtClean="0">
                <a:solidFill>
                  <a:srgbClr val="343536"/>
                </a:solidFill>
                <a:latin typeface="Source Sans Pro"/>
              </a:rPr>
              <a:t>age 75-99</a:t>
            </a:r>
            <a:endParaRPr lang="en-NZ" altLang="en-US" sz="1800" dirty="0" smtClean="0"/>
          </a:p>
          <a:p>
            <a:pPr marL="63500" lvl="1" indent="0" eaLnBrk="1" hangingPunct="1">
              <a:buNone/>
            </a:pPr>
            <a:endParaRPr lang="en-NZ" altLang="en-US" dirty="0" smtClean="0"/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MS Reference Sans Serif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S Reference Sans Serif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S Reference Sans Serif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8EADC0-6974-4797-B7AF-02A2C02ADB8C}" type="slidenum">
              <a:rPr lang="en-GB" altLang="en-US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GB" altLang="en-US" sz="14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dirty="0" smtClean="0"/>
              <a:t>BNP as a biomarker of Heart Failure </a:t>
            </a:r>
            <a:endParaRPr lang="en-GB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1017714"/>
            <a:ext cx="476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could we do better?</a:t>
            </a:r>
            <a:endParaRPr lang="en-NZ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552" y="2178050"/>
            <a:ext cx="4136504" cy="41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0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3500" lvl="1" indent="0" eaLnBrk="1" hangingPunct="1">
              <a:buNone/>
            </a:pPr>
            <a:endParaRPr lang="en-NZ" altLang="en-US" dirty="0" smtClean="0"/>
          </a:p>
          <a:p>
            <a:pPr marL="63500" lvl="1" indent="0" eaLnBrk="1" hangingPunct="1">
              <a:buNone/>
            </a:pPr>
            <a:endParaRPr lang="en-NZ" altLang="en-US" sz="1000" dirty="0" smtClean="0"/>
          </a:p>
          <a:p>
            <a:pPr marL="63500" lvl="1" indent="0" eaLnBrk="1" hangingPunct="1">
              <a:buNone/>
            </a:pPr>
            <a:r>
              <a:rPr lang="en-NZ" altLang="en-US" dirty="0" smtClean="0">
                <a:hlinkClick r:id="rId3"/>
              </a:rPr>
              <a:t>clevelandclinic.org/</a:t>
            </a:r>
            <a:r>
              <a:rPr lang="en-NZ" altLang="en-US" dirty="0" err="1" smtClean="0">
                <a:hlinkClick r:id="rId3"/>
              </a:rPr>
              <a:t>ntpbnp</a:t>
            </a:r>
            <a:endParaRPr lang="en-NZ" altLang="en-US" dirty="0"/>
          </a:p>
          <a:p>
            <a:pPr marL="0" indent="0">
              <a:buNone/>
            </a:pPr>
            <a:r>
              <a:rPr lang="en-US" sz="1800" b="1" dirty="0">
                <a:solidFill>
                  <a:srgbClr val="343536"/>
                </a:solidFill>
                <a:latin typeface="Source Sans Pro"/>
              </a:rPr>
              <a:t>A normal level of NT-</a:t>
            </a:r>
            <a:r>
              <a:rPr lang="en-US" sz="1800" b="1" dirty="0" err="1">
                <a:solidFill>
                  <a:srgbClr val="343536"/>
                </a:solidFill>
                <a:latin typeface="Source Sans Pro"/>
              </a:rPr>
              <a:t>proBNP</a:t>
            </a:r>
            <a:r>
              <a:rPr lang="en-US" sz="1800" dirty="0">
                <a:solidFill>
                  <a:srgbClr val="343536"/>
                </a:solidFill>
                <a:latin typeface="Source Sans Pro"/>
              </a:rPr>
              <a:t>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43536"/>
                </a:solidFill>
                <a:latin typeface="Source Sans Pro"/>
              </a:rPr>
              <a:t>Less than 125 </a:t>
            </a:r>
            <a:r>
              <a:rPr lang="en-US" sz="1800" dirty="0" err="1">
                <a:solidFill>
                  <a:srgbClr val="343536"/>
                </a:solidFill>
                <a:latin typeface="Source Sans Pro"/>
              </a:rPr>
              <a:t>pg</a:t>
            </a:r>
            <a:r>
              <a:rPr lang="en-US" sz="1800" dirty="0">
                <a:solidFill>
                  <a:srgbClr val="343536"/>
                </a:solidFill>
                <a:latin typeface="Source Sans Pro"/>
              </a:rPr>
              <a:t>/mL </a:t>
            </a:r>
            <a:r>
              <a:rPr lang="en-US" sz="1800" dirty="0" smtClean="0">
                <a:solidFill>
                  <a:srgbClr val="343536"/>
                </a:solidFill>
                <a:latin typeface="Source Sans Pro"/>
              </a:rPr>
              <a:t>age 0-74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43536"/>
                </a:solidFill>
                <a:latin typeface="Source Sans Pro"/>
              </a:rPr>
              <a:t>Less </a:t>
            </a:r>
            <a:r>
              <a:rPr lang="en-US" sz="1800" dirty="0">
                <a:solidFill>
                  <a:srgbClr val="343536"/>
                </a:solidFill>
                <a:latin typeface="Source Sans Pro"/>
              </a:rPr>
              <a:t>than 450 </a:t>
            </a:r>
            <a:r>
              <a:rPr lang="en-US" sz="1800" dirty="0" err="1">
                <a:solidFill>
                  <a:srgbClr val="343536"/>
                </a:solidFill>
                <a:latin typeface="Source Sans Pro"/>
              </a:rPr>
              <a:t>pg</a:t>
            </a:r>
            <a:r>
              <a:rPr lang="en-US" sz="1800" dirty="0">
                <a:solidFill>
                  <a:srgbClr val="343536"/>
                </a:solidFill>
                <a:latin typeface="Source Sans Pro"/>
              </a:rPr>
              <a:t>/mL </a:t>
            </a:r>
            <a:r>
              <a:rPr lang="en-US" sz="1800" dirty="0" smtClean="0">
                <a:solidFill>
                  <a:srgbClr val="343536"/>
                </a:solidFill>
                <a:latin typeface="Source Sans Pro"/>
              </a:rPr>
              <a:t>age 75-99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343536"/>
              </a:solidFill>
              <a:latin typeface="Source Sans Pro"/>
            </a:endParaRPr>
          </a:p>
          <a:p>
            <a:pPr marL="0" indent="0">
              <a:buNone/>
            </a:pPr>
            <a:r>
              <a:rPr lang="en-US" altLang="en-US" sz="1800" dirty="0" err="1" smtClean="0">
                <a:solidFill>
                  <a:srgbClr val="343536"/>
                </a:solidFill>
                <a:latin typeface="Source Sans Pro"/>
              </a:rPr>
              <a:t>Youden’s</a:t>
            </a:r>
            <a:r>
              <a:rPr lang="en-US" altLang="en-US" sz="1800" dirty="0" smtClean="0">
                <a:solidFill>
                  <a:srgbClr val="343536"/>
                </a:solidFill>
                <a:latin typeface="Source Sans Pro"/>
              </a:rPr>
              <a:t> criteria</a:t>
            </a: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343536"/>
                </a:solidFill>
                <a:latin typeface="Source Sans Pro"/>
              </a:rPr>
              <a:t>Max(</a:t>
            </a:r>
            <a:r>
              <a:rPr lang="en-US" altLang="en-US" sz="1800" dirty="0" err="1" smtClean="0">
                <a:solidFill>
                  <a:srgbClr val="343536"/>
                </a:solidFill>
                <a:latin typeface="Source Sans Pro"/>
              </a:rPr>
              <a:t>Senitivity+Specificity</a:t>
            </a:r>
            <a:r>
              <a:rPr lang="en-US" altLang="en-US" sz="1800" dirty="0">
                <a:solidFill>
                  <a:srgbClr val="343536"/>
                </a:solidFill>
                <a:latin typeface="Source Sans Pro"/>
              </a:rPr>
              <a:t>)</a:t>
            </a:r>
            <a:endParaRPr lang="en-NZ" altLang="en-US" sz="1800" dirty="0" smtClean="0"/>
          </a:p>
          <a:p>
            <a:pPr marL="63500" lvl="1" indent="0" eaLnBrk="1" hangingPunct="1">
              <a:buNone/>
            </a:pPr>
            <a:endParaRPr lang="en-NZ" altLang="en-US" dirty="0" smtClean="0"/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MS Reference Sans Serif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S Reference Sans Serif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S Reference Sans Serif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8EADC0-6974-4797-B7AF-02A2C02ADB8C}" type="slidenum">
              <a:rPr lang="en-GB" altLang="en-US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GB" altLang="en-US" sz="14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dirty="0" smtClean="0"/>
              <a:t>BNP as a biomarker of Heart Failure </a:t>
            </a:r>
            <a:endParaRPr lang="en-GB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1017714"/>
            <a:ext cx="476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could we do better?</a:t>
            </a:r>
            <a:endParaRPr lang="en-NZ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2276872"/>
            <a:ext cx="4040832" cy="404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2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MS Reference Sans Serif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S Reference Sans Serif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S Reference Sans Serif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8EADC0-6974-4797-B7AF-02A2C02ADB8C}" type="slidenum">
              <a:rPr lang="en-GB" altLang="en-US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GB" altLang="en-US" sz="14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dirty="0" smtClean="0"/>
              <a:t>Format</a:t>
            </a:r>
            <a:endParaRPr lang="en-GB" alt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3500" lvl="1" indent="0" eaLnBrk="1" hangingPunct="1">
              <a:buNone/>
            </a:pPr>
            <a:r>
              <a:rPr lang="en-NZ" altLang="en-US" dirty="0" smtClean="0"/>
              <a:t>3 paired lectures</a:t>
            </a:r>
          </a:p>
          <a:p>
            <a:pPr marL="520700" lvl="1" indent="-457200" eaLnBrk="1" hangingPunct="1">
              <a:buFontTx/>
              <a:buChar char="-"/>
            </a:pPr>
            <a:r>
              <a:rPr lang="en-NZ" altLang="en-US" dirty="0" smtClean="0"/>
              <a:t>Theory			</a:t>
            </a:r>
          </a:p>
          <a:p>
            <a:pPr marL="520700" lvl="1" indent="-457200" eaLnBrk="1" hangingPunct="1">
              <a:buFontTx/>
              <a:buChar char="-"/>
            </a:pPr>
            <a:r>
              <a:rPr lang="en-NZ" altLang="en-US" dirty="0" smtClean="0"/>
              <a:t>Practical		</a:t>
            </a:r>
          </a:p>
          <a:p>
            <a:pPr marL="63500" lvl="1" indent="0" eaLnBrk="1" hangingPunct="1">
              <a:buNone/>
            </a:pPr>
            <a:endParaRPr lang="en-NZ" altLang="en-US" dirty="0"/>
          </a:p>
          <a:p>
            <a:pPr marL="63500" lvl="1" indent="0" eaLnBrk="1" hangingPunct="1">
              <a:buNone/>
            </a:pPr>
            <a:r>
              <a:rPr lang="en-NZ" altLang="en-US" dirty="0" smtClean="0"/>
              <a:t>Topics:</a:t>
            </a:r>
          </a:p>
          <a:p>
            <a:pPr marL="577850" lvl="1" indent="-514350" eaLnBrk="1" hangingPunct="1">
              <a:buAutoNum type="arabicPeriod"/>
            </a:pPr>
            <a:r>
              <a:rPr lang="en-NZ" altLang="en-US" dirty="0" smtClean="0"/>
              <a:t>Small experiments</a:t>
            </a:r>
          </a:p>
          <a:p>
            <a:pPr marL="577850" lvl="1" indent="-514350" eaLnBrk="1" hangingPunct="1">
              <a:buAutoNum type="arabicPeriod"/>
            </a:pPr>
            <a:r>
              <a:rPr lang="en-NZ" altLang="en-US" dirty="0" smtClean="0"/>
              <a:t>Diagnostic Tests</a:t>
            </a:r>
            <a:endParaRPr lang="en-NZ" altLang="en-US" dirty="0" smtClean="0"/>
          </a:p>
          <a:p>
            <a:pPr marL="577850" lvl="1" indent="-514350" eaLnBrk="1" hangingPunct="1">
              <a:buAutoNum type="arabicPeriod"/>
            </a:pPr>
            <a:r>
              <a:rPr lang="en-NZ" altLang="en-US" dirty="0"/>
              <a:t>?</a:t>
            </a:r>
            <a:endParaRPr lang="en-NZ" altLang="en-US" dirty="0" smtClean="0"/>
          </a:p>
          <a:p>
            <a:pPr marL="63500" lvl="1" indent="0" eaLnBrk="1" hangingPunct="1">
              <a:buNone/>
            </a:pPr>
            <a:endParaRPr lang="en-NZ" altLang="en-US" dirty="0"/>
          </a:p>
          <a:p>
            <a:pPr marL="63500" lvl="1" indent="0" eaLnBrk="1" hangingPunct="1">
              <a:buNone/>
            </a:pPr>
            <a:endParaRPr lang="en-NZ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3500" lvl="1" indent="0" eaLnBrk="1" hangingPunct="1">
              <a:buNone/>
            </a:pPr>
            <a:endParaRPr lang="en-NZ" altLang="en-US" dirty="0" smtClean="0"/>
          </a:p>
          <a:p>
            <a:pPr marL="63500" lvl="1" indent="0" eaLnBrk="1" hangingPunct="1">
              <a:buNone/>
            </a:pPr>
            <a:endParaRPr lang="en-NZ" altLang="en-US" sz="1000" dirty="0" smtClean="0"/>
          </a:p>
          <a:p>
            <a:pPr marL="63500" lvl="1" indent="0" eaLnBrk="1" hangingPunct="1">
              <a:buNone/>
            </a:pPr>
            <a:r>
              <a:rPr lang="en-NZ" altLang="en-US" dirty="0" smtClean="0">
                <a:hlinkClick r:id="rId3"/>
              </a:rPr>
              <a:t>clevelandclinic.org/</a:t>
            </a:r>
            <a:r>
              <a:rPr lang="en-NZ" altLang="en-US" dirty="0" err="1" smtClean="0">
                <a:hlinkClick r:id="rId3"/>
              </a:rPr>
              <a:t>ntpbnp</a:t>
            </a:r>
            <a:endParaRPr lang="en-NZ" altLang="en-US" dirty="0"/>
          </a:p>
          <a:p>
            <a:pPr marL="0" indent="0">
              <a:buNone/>
            </a:pPr>
            <a:r>
              <a:rPr lang="en-US" sz="1800" b="1" dirty="0">
                <a:solidFill>
                  <a:srgbClr val="343536"/>
                </a:solidFill>
                <a:latin typeface="Source Sans Pro"/>
              </a:rPr>
              <a:t>A normal level of NT-</a:t>
            </a:r>
            <a:r>
              <a:rPr lang="en-US" sz="1800" b="1" dirty="0" err="1">
                <a:solidFill>
                  <a:srgbClr val="343536"/>
                </a:solidFill>
                <a:latin typeface="Source Sans Pro"/>
              </a:rPr>
              <a:t>proBNP</a:t>
            </a:r>
            <a:r>
              <a:rPr lang="en-US" sz="1800" dirty="0">
                <a:solidFill>
                  <a:srgbClr val="343536"/>
                </a:solidFill>
                <a:latin typeface="Source Sans Pro"/>
              </a:rPr>
              <a:t>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43536"/>
                </a:solidFill>
                <a:latin typeface="Source Sans Pro"/>
              </a:rPr>
              <a:t>Less than 125 </a:t>
            </a:r>
            <a:r>
              <a:rPr lang="en-US" sz="1800" dirty="0" err="1">
                <a:solidFill>
                  <a:srgbClr val="343536"/>
                </a:solidFill>
                <a:latin typeface="Source Sans Pro"/>
              </a:rPr>
              <a:t>pg</a:t>
            </a:r>
            <a:r>
              <a:rPr lang="en-US" sz="1800" dirty="0">
                <a:solidFill>
                  <a:srgbClr val="343536"/>
                </a:solidFill>
                <a:latin typeface="Source Sans Pro"/>
              </a:rPr>
              <a:t>/mL </a:t>
            </a:r>
            <a:r>
              <a:rPr lang="en-US" sz="1800" dirty="0" smtClean="0">
                <a:solidFill>
                  <a:srgbClr val="343536"/>
                </a:solidFill>
                <a:latin typeface="Source Sans Pro"/>
              </a:rPr>
              <a:t>age 0-74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43536"/>
                </a:solidFill>
                <a:latin typeface="Source Sans Pro"/>
              </a:rPr>
              <a:t>Less </a:t>
            </a:r>
            <a:r>
              <a:rPr lang="en-US" sz="1800" dirty="0">
                <a:solidFill>
                  <a:srgbClr val="343536"/>
                </a:solidFill>
                <a:latin typeface="Source Sans Pro"/>
              </a:rPr>
              <a:t>than 450 </a:t>
            </a:r>
            <a:r>
              <a:rPr lang="en-US" sz="1800" dirty="0" err="1">
                <a:solidFill>
                  <a:srgbClr val="343536"/>
                </a:solidFill>
                <a:latin typeface="Source Sans Pro"/>
              </a:rPr>
              <a:t>pg</a:t>
            </a:r>
            <a:r>
              <a:rPr lang="en-US" sz="1800" dirty="0">
                <a:solidFill>
                  <a:srgbClr val="343536"/>
                </a:solidFill>
                <a:latin typeface="Source Sans Pro"/>
              </a:rPr>
              <a:t>/mL </a:t>
            </a:r>
            <a:r>
              <a:rPr lang="en-US" sz="1800" dirty="0" smtClean="0">
                <a:solidFill>
                  <a:srgbClr val="343536"/>
                </a:solidFill>
                <a:latin typeface="Source Sans Pro"/>
              </a:rPr>
              <a:t>age 75-99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343536"/>
              </a:solidFill>
              <a:latin typeface="Source Sans Pro"/>
            </a:endParaRPr>
          </a:p>
          <a:p>
            <a:pPr marL="0" indent="0">
              <a:buNone/>
            </a:pPr>
            <a:r>
              <a:rPr lang="en-US" altLang="en-US" sz="1800" dirty="0" err="1" smtClean="0">
                <a:solidFill>
                  <a:srgbClr val="343536"/>
                </a:solidFill>
                <a:latin typeface="Source Sans Pro"/>
              </a:rPr>
              <a:t>Topleft</a:t>
            </a:r>
            <a:endParaRPr lang="en-US" altLang="en-US" sz="1800" dirty="0" smtClean="0">
              <a:solidFill>
                <a:srgbClr val="343536"/>
              </a:solidFill>
              <a:latin typeface="Source Sans Pro"/>
            </a:endParaRP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MS Reference Sans Serif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S Reference Sans Serif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S Reference Sans Serif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8EADC0-6974-4797-B7AF-02A2C02ADB8C}" type="slidenum">
              <a:rPr lang="en-GB" altLang="en-US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GB" altLang="en-US" sz="14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dirty="0" smtClean="0"/>
              <a:t>BNP as a biomarker of Heart Failure </a:t>
            </a:r>
            <a:endParaRPr lang="en-GB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1017714"/>
            <a:ext cx="476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could we do better?</a:t>
            </a:r>
            <a:endParaRPr lang="en-NZ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816" y="2229091"/>
            <a:ext cx="4104456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0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What’s next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 smtClean="0"/>
              <a:t>R …</a:t>
            </a:r>
          </a:p>
          <a:p>
            <a:pPr marL="0" indent="0">
              <a:buNone/>
            </a:pPr>
            <a:endParaRPr lang="en-NZ" dirty="0"/>
          </a:p>
          <a:p>
            <a:r>
              <a:rPr lang="en-NZ" dirty="0" smtClean="0"/>
              <a:t>Logistic regression?</a:t>
            </a:r>
          </a:p>
          <a:p>
            <a:r>
              <a:rPr lang="en-NZ" dirty="0" smtClean="0"/>
              <a:t>Linear regression?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F89D37-D5E0-4088-AA3C-B6D3DDAF117D}" type="slidenum">
              <a:rPr lang="en-GB" altLang="en-US" smtClean="0"/>
              <a:pPr>
                <a:defRPr/>
              </a:pPr>
              <a:t>21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457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MS Reference Sans Serif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S Reference Sans Serif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S Reference Sans Serif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8EADC0-6974-4797-B7AF-02A2C02ADB8C}" type="slidenum">
              <a:rPr lang="en-GB" altLang="en-US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GB" altLang="en-US" sz="14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dirty="0" smtClean="0"/>
              <a:t>COVID-19 testing in NZ</a:t>
            </a:r>
            <a:endParaRPr lang="en-GB" alt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3500" lvl="1" indent="0" eaLnBrk="1" hangingPunct="1">
              <a:buNone/>
            </a:pPr>
            <a:endParaRPr lang="en-NZ" altLang="en-US" dirty="0" smtClean="0"/>
          </a:p>
          <a:p>
            <a:pPr marL="63500" lvl="1" indent="0" eaLnBrk="1" hangingPunct="1">
              <a:buNone/>
            </a:pPr>
            <a:r>
              <a:rPr lang="en-NZ" altLang="en-US" dirty="0" smtClean="0"/>
              <a:t>Health.gov.nz</a:t>
            </a:r>
            <a:endParaRPr lang="en-NZ" altLang="en-US" dirty="0"/>
          </a:p>
          <a:p>
            <a:pPr marL="63500" lvl="1" indent="0" eaLnBrk="1" hangingPunct="1">
              <a:buNone/>
            </a:pPr>
            <a:r>
              <a:rPr lang="en-NZ" b="1" dirty="0">
                <a:hlinkClick r:id="rId3"/>
              </a:rPr>
              <a:t>COVID-19 (novel coronavirus)</a:t>
            </a:r>
            <a:endParaRPr lang="en-NZ" b="1" dirty="0"/>
          </a:p>
          <a:p>
            <a:pPr marL="63500" lvl="1" indent="0" eaLnBrk="1" hangingPunct="1">
              <a:buNone/>
            </a:pP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4399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MS Reference Sans Serif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S Reference Sans Serif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S Reference Sans Serif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8EADC0-6974-4797-B7AF-02A2C02ADB8C}" type="slidenum">
              <a:rPr lang="en-GB" altLang="en-US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GB" altLang="en-US" sz="14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dirty="0" smtClean="0"/>
              <a:t>COVID-19 testing in NZ</a:t>
            </a:r>
            <a:endParaRPr lang="en-GB" altLang="en-US" dirty="0" smtClean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1007119"/>
              </p:ext>
            </p:extLst>
          </p:nvPr>
        </p:nvGraphicFramePr>
        <p:xfrm>
          <a:off x="467544" y="1196975"/>
          <a:ext cx="7584574" cy="4536503"/>
        </p:xfrm>
        <a:graphic>
          <a:graphicData uri="http://schemas.openxmlformats.org/drawingml/2006/table">
            <a:tbl>
              <a:tblPr/>
              <a:tblGrid>
                <a:gridCol w="749779">
                  <a:extLst>
                    <a:ext uri="{9D8B030D-6E8A-4147-A177-3AD203B41FA5}">
                      <a16:colId xmlns:a16="http://schemas.microsoft.com/office/drawing/2014/main" val="28597892"/>
                    </a:ext>
                  </a:extLst>
                </a:gridCol>
                <a:gridCol w="438895">
                  <a:extLst>
                    <a:ext uri="{9D8B030D-6E8A-4147-A177-3AD203B41FA5}">
                      <a16:colId xmlns:a16="http://schemas.microsoft.com/office/drawing/2014/main" val="4248064279"/>
                    </a:ext>
                  </a:extLst>
                </a:gridCol>
                <a:gridCol w="713203">
                  <a:extLst>
                    <a:ext uri="{9D8B030D-6E8A-4147-A177-3AD203B41FA5}">
                      <a16:colId xmlns:a16="http://schemas.microsoft.com/office/drawing/2014/main" val="768016987"/>
                    </a:ext>
                  </a:extLst>
                </a:gridCol>
                <a:gridCol w="363459">
                  <a:extLst>
                    <a:ext uri="{9D8B030D-6E8A-4147-A177-3AD203B41FA5}">
                      <a16:colId xmlns:a16="http://schemas.microsoft.com/office/drawing/2014/main" val="3228941453"/>
                    </a:ext>
                  </a:extLst>
                </a:gridCol>
                <a:gridCol w="850358">
                  <a:extLst>
                    <a:ext uri="{9D8B030D-6E8A-4147-A177-3AD203B41FA5}">
                      <a16:colId xmlns:a16="http://schemas.microsoft.com/office/drawing/2014/main" val="469086781"/>
                    </a:ext>
                  </a:extLst>
                </a:gridCol>
                <a:gridCol w="363459">
                  <a:extLst>
                    <a:ext uri="{9D8B030D-6E8A-4147-A177-3AD203B41FA5}">
                      <a16:colId xmlns:a16="http://schemas.microsoft.com/office/drawing/2014/main" val="1383505680"/>
                    </a:ext>
                  </a:extLst>
                </a:gridCol>
                <a:gridCol w="655752">
                  <a:extLst>
                    <a:ext uri="{9D8B030D-6E8A-4147-A177-3AD203B41FA5}">
                      <a16:colId xmlns:a16="http://schemas.microsoft.com/office/drawing/2014/main" val="3054248796"/>
                    </a:ext>
                  </a:extLst>
                </a:gridCol>
                <a:gridCol w="432751">
                  <a:extLst>
                    <a:ext uri="{9D8B030D-6E8A-4147-A177-3AD203B41FA5}">
                      <a16:colId xmlns:a16="http://schemas.microsoft.com/office/drawing/2014/main" val="2772896166"/>
                    </a:ext>
                  </a:extLst>
                </a:gridCol>
                <a:gridCol w="721251">
                  <a:extLst>
                    <a:ext uri="{9D8B030D-6E8A-4147-A177-3AD203B41FA5}">
                      <a16:colId xmlns:a16="http://schemas.microsoft.com/office/drawing/2014/main" val="2581998024"/>
                    </a:ext>
                  </a:extLst>
                </a:gridCol>
                <a:gridCol w="144250">
                  <a:extLst>
                    <a:ext uri="{9D8B030D-6E8A-4147-A177-3AD203B41FA5}">
                      <a16:colId xmlns:a16="http://schemas.microsoft.com/office/drawing/2014/main" val="3001132453"/>
                    </a:ext>
                  </a:extLst>
                </a:gridCol>
                <a:gridCol w="577001">
                  <a:extLst>
                    <a:ext uri="{9D8B030D-6E8A-4147-A177-3AD203B41FA5}">
                      <a16:colId xmlns:a16="http://schemas.microsoft.com/office/drawing/2014/main" val="580786141"/>
                    </a:ext>
                  </a:extLst>
                </a:gridCol>
                <a:gridCol w="721251">
                  <a:extLst>
                    <a:ext uri="{9D8B030D-6E8A-4147-A177-3AD203B41FA5}">
                      <a16:colId xmlns:a16="http://schemas.microsoft.com/office/drawing/2014/main" val="4225722513"/>
                    </a:ext>
                  </a:extLst>
                </a:gridCol>
                <a:gridCol w="853165">
                  <a:extLst>
                    <a:ext uri="{9D8B030D-6E8A-4147-A177-3AD203B41FA5}">
                      <a16:colId xmlns:a16="http://schemas.microsoft.com/office/drawing/2014/main" val="1674673888"/>
                    </a:ext>
                  </a:extLst>
                </a:gridCol>
              </a:tblGrid>
              <a:tr h="353373">
                <a:tc>
                  <a:txBody>
                    <a:bodyPr/>
                    <a:lstStyle/>
                    <a:p>
                      <a:pPr algn="l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NZ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</a:t>
                      </a: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017722"/>
                  </a:ext>
                </a:extLst>
              </a:tr>
              <a:tr h="586731">
                <a:tc>
                  <a:txBody>
                    <a:bodyPr/>
                    <a:lstStyle/>
                    <a:p>
                      <a:pPr algn="l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73" marR="7873" marT="7873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N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7873" marR="7873" marT="787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N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873" marR="7873" marT="787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</a:t>
                      </a:r>
                    </a:p>
                  </a:txBody>
                  <a:tcPr marL="7873" marR="7873" marT="78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</a:t>
                      </a:r>
                    </a:p>
                  </a:txBody>
                  <a:tcPr marL="7873" marR="7873" marT="7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7873" marR="7873" marT="7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300000</a:t>
                      </a:r>
                    </a:p>
                  </a:txBody>
                  <a:tcPr marL="7873" marR="7873" marT="7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1632157"/>
                  </a:ext>
                </a:extLst>
              </a:tr>
              <a:tr h="58673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NZ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</a:p>
                  </a:txBody>
                  <a:tcPr marL="7873" marR="7873" marT="7873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7873" marR="7873" marT="787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NZ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2850</a:t>
                      </a:r>
                    </a:p>
                  </a:txBody>
                  <a:tcPr marL="7873" marR="7873" marT="787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NZ" sz="9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11880</a:t>
                      </a:r>
                    </a:p>
                  </a:txBody>
                  <a:tcPr marL="7873" marR="7873" marT="787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900" b="0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14730</a:t>
                      </a:r>
                    </a:p>
                  </a:txBody>
                  <a:tcPr marL="7873" marR="7873" marT="787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4.91%</a:t>
                      </a:r>
                    </a:p>
                  </a:txBody>
                  <a:tcPr marL="7873" marR="7873" marT="7873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 Predictive Value</a:t>
                      </a: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TP</a:t>
                      </a:r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 </a:t>
                      </a:r>
                      <a:r>
                        <a:rPr lang="en-NZ" sz="900" b="0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(TP+FP)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19.348%</a:t>
                      </a:r>
                    </a:p>
                  </a:txBody>
                  <a:tcPr marL="7873" marR="7873" marT="7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How good a positive test is at ruling in a disease</a:t>
                      </a:r>
                    </a:p>
                  </a:txBody>
                  <a:tcPr marL="7873" marR="7873" marT="7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467183"/>
                  </a:ext>
                </a:extLst>
              </a:tr>
              <a:tr h="714079"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873" marR="7873" marT="787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NZ" sz="9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7873" marR="7873" marT="787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NZ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285120</a:t>
                      </a:r>
                    </a:p>
                  </a:txBody>
                  <a:tcPr marL="7873" marR="7873" marT="787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900" b="0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285270</a:t>
                      </a:r>
                    </a:p>
                  </a:txBody>
                  <a:tcPr marL="7873" marR="7873" marT="787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95.09%</a:t>
                      </a:r>
                    </a:p>
                  </a:txBody>
                  <a:tcPr marL="7873" marR="7873" marT="7873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 Predictive Value</a:t>
                      </a: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9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 </a:t>
                      </a:r>
                      <a:r>
                        <a:rPr lang="en-NZ" sz="900" b="0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(TN+FN)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99.947%</a:t>
                      </a:r>
                    </a:p>
                  </a:txBody>
                  <a:tcPr marL="7873" marR="7873" marT="7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How good a negtive test is at ruling out a disease</a:t>
                      </a:r>
                    </a:p>
                  </a:txBody>
                  <a:tcPr marL="7873" marR="7873" marT="7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97410"/>
                  </a:ext>
                </a:extLst>
              </a:tr>
              <a:tr h="580064"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</a:t>
                      </a:r>
                    </a:p>
                  </a:txBody>
                  <a:tcPr marL="7873" marR="7873" marT="787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NZ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7873" marR="7873" marT="787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NZ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297000</a:t>
                      </a:r>
                    </a:p>
                  </a:txBody>
                  <a:tcPr marL="7873" marR="7873" marT="787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300000</a:t>
                      </a:r>
                    </a:p>
                  </a:txBody>
                  <a:tcPr marL="7873" marR="7873" marT="787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Prevalence Proportion</a:t>
                      </a:r>
                    </a:p>
                  </a:txBody>
                  <a:tcPr marL="7873" marR="7873" marT="7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7873" marR="7873" marT="7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1.000%</a:t>
                      </a:r>
                    </a:p>
                  </a:txBody>
                  <a:tcPr marL="7873" marR="7873" marT="7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 of people with the disease</a:t>
                      </a:r>
                    </a:p>
                  </a:txBody>
                  <a:tcPr marL="7873" marR="7873" marT="7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88057"/>
                  </a:ext>
                </a:extLst>
              </a:tr>
              <a:tr h="193355"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1.00%</a:t>
                      </a: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99.00%</a:t>
                      </a: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878551"/>
                  </a:ext>
                </a:extLst>
              </a:tr>
              <a:tr h="362040"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Sensitivity</a:t>
                      </a: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95.00%</a:t>
                      </a: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Specificity</a:t>
                      </a: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96.00%</a:t>
                      </a: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168626"/>
                  </a:ext>
                </a:extLst>
              </a:tr>
              <a:tr h="193355"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NZ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TP</a:t>
                      </a:r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NZ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(TP+FN)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NZ" sz="9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NZ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(FP+TN)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225238"/>
                  </a:ext>
                </a:extLst>
              </a:tr>
              <a:tr h="193355"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377352"/>
                  </a:ext>
                </a:extLst>
              </a:tr>
              <a:tr h="193355"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How good the test is at correctly identifying those 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the disease</a:t>
                      </a:r>
                    </a:p>
                  </a:txBody>
                  <a:tcPr marL="7873" marR="7873" marT="78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How good the test is at correctly identifying those 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without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the disease</a:t>
                      </a:r>
                    </a:p>
                  </a:txBody>
                  <a:tcPr marL="7873" marR="7873" marT="78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136444"/>
                  </a:ext>
                </a:extLst>
              </a:tr>
              <a:tr h="193355"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470287"/>
                  </a:ext>
                </a:extLst>
              </a:tr>
              <a:tr h="193355"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783649"/>
                  </a:ext>
                </a:extLst>
              </a:tr>
              <a:tr h="193355"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3" marR="7873" marT="78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369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71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MS Reference Sans Serif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S Reference Sans Serif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S Reference Sans Serif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8EADC0-6974-4797-B7AF-02A2C02ADB8C}" type="slidenum">
              <a:rPr lang="en-GB" altLang="en-US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GB" altLang="en-US" sz="14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dirty="0" smtClean="0"/>
              <a:t>COVID-19 testing in NZ</a:t>
            </a:r>
            <a:endParaRPr lang="en-GB" altLang="en-US" dirty="0" smtClean="0"/>
          </a:p>
        </p:txBody>
      </p:sp>
      <p:graphicFrame>
        <p:nvGraphicFramePr>
          <p:cNvPr id="20" name="Content Placeholder 1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077249"/>
              </p:ext>
            </p:extLst>
          </p:nvPr>
        </p:nvGraphicFramePr>
        <p:xfrm>
          <a:off x="467544" y="1170119"/>
          <a:ext cx="7560071" cy="4799274"/>
        </p:xfrm>
        <a:graphic>
          <a:graphicData uri="http://schemas.openxmlformats.org/drawingml/2006/table">
            <a:tbl>
              <a:tblPr/>
              <a:tblGrid>
                <a:gridCol w="681988">
                  <a:extLst>
                    <a:ext uri="{9D8B030D-6E8A-4147-A177-3AD203B41FA5}">
                      <a16:colId xmlns:a16="http://schemas.microsoft.com/office/drawing/2014/main" val="152190678"/>
                    </a:ext>
                  </a:extLst>
                </a:gridCol>
                <a:gridCol w="399213">
                  <a:extLst>
                    <a:ext uri="{9D8B030D-6E8A-4147-A177-3AD203B41FA5}">
                      <a16:colId xmlns:a16="http://schemas.microsoft.com/office/drawing/2014/main" val="3654561840"/>
                    </a:ext>
                  </a:extLst>
                </a:gridCol>
                <a:gridCol w="648720">
                  <a:extLst>
                    <a:ext uri="{9D8B030D-6E8A-4147-A177-3AD203B41FA5}">
                      <a16:colId xmlns:a16="http://schemas.microsoft.com/office/drawing/2014/main" val="1665832258"/>
                    </a:ext>
                  </a:extLst>
                </a:gridCol>
                <a:gridCol w="330598">
                  <a:extLst>
                    <a:ext uri="{9D8B030D-6E8A-4147-A177-3AD203B41FA5}">
                      <a16:colId xmlns:a16="http://schemas.microsoft.com/office/drawing/2014/main" val="2964541875"/>
                    </a:ext>
                  </a:extLst>
                </a:gridCol>
                <a:gridCol w="773474">
                  <a:extLst>
                    <a:ext uri="{9D8B030D-6E8A-4147-A177-3AD203B41FA5}">
                      <a16:colId xmlns:a16="http://schemas.microsoft.com/office/drawing/2014/main" val="583654732"/>
                    </a:ext>
                  </a:extLst>
                </a:gridCol>
                <a:gridCol w="330598">
                  <a:extLst>
                    <a:ext uri="{9D8B030D-6E8A-4147-A177-3AD203B41FA5}">
                      <a16:colId xmlns:a16="http://schemas.microsoft.com/office/drawing/2014/main" val="1878382842"/>
                    </a:ext>
                  </a:extLst>
                </a:gridCol>
                <a:gridCol w="773474">
                  <a:extLst>
                    <a:ext uri="{9D8B030D-6E8A-4147-A177-3AD203B41FA5}">
                      <a16:colId xmlns:a16="http://schemas.microsoft.com/office/drawing/2014/main" val="3702207243"/>
                    </a:ext>
                  </a:extLst>
                </a:gridCol>
                <a:gridCol w="573868">
                  <a:extLst>
                    <a:ext uri="{9D8B030D-6E8A-4147-A177-3AD203B41FA5}">
                      <a16:colId xmlns:a16="http://schemas.microsoft.com/office/drawing/2014/main" val="272510585"/>
                    </a:ext>
                  </a:extLst>
                </a:gridCol>
                <a:gridCol w="573868">
                  <a:extLst>
                    <a:ext uri="{9D8B030D-6E8A-4147-A177-3AD203B41FA5}">
                      <a16:colId xmlns:a16="http://schemas.microsoft.com/office/drawing/2014/main" val="1162225088"/>
                    </a:ext>
                  </a:extLst>
                </a:gridCol>
                <a:gridCol w="399213">
                  <a:extLst>
                    <a:ext uri="{9D8B030D-6E8A-4147-A177-3AD203B41FA5}">
                      <a16:colId xmlns:a16="http://schemas.microsoft.com/office/drawing/2014/main" val="1713172755"/>
                    </a:ext>
                  </a:extLst>
                </a:gridCol>
                <a:gridCol w="482382">
                  <a:extLst>
                    <a:ext uri="{9D8B030D-6E8A-4147-A177-3AD203B41FA5}">
                      <a16:colId xmlns:a16="http://schemas.microsoft.com/office/drawing/2014/main" val="2364563578"/>
                    </a:ext>
                  </a:extLst>
                </a:gridCol>
                <a:gridCol w="584563">
                  <a:extLst>
                    <a:ext uri="{9D8B030D-6E8A-4147-A177-3AD203B41FA5}">
                      <a16:colId xmlns:a16="http://schemas.microsoft.com/office/drawing/2014/main" val="2130496183"/>
                    </a:ext>
                  </a:extLst>
                </a:gridCol>
                <a:gridCol w="546539">
                  <a:extLst>
                    <a:ext uri="{9D8B030D-6E8A-4147-A177-3AD203B41FA5}">
                      <a16:colId xmlns:a16="http://schemas.microsoft.com/office/drawing/2014/main" val="1567345995"/>
                    </a:ext>
                  </a:extLst>
                </a:gridCol>
                <a:gridCol w="461573">
                  <a:extLst>
                    <a:ext uri="{9D8B030D-6E8A-4147-A177-3AD203B41FA5}">
                      <a16:colId xmlns:a16="http://schemas.microsoft.com/office/drawing/2014/main" val="3959847580"/>
                    </a:ext>
                  </a:extLst>
                </a:gridCol>
              </a:tblGrid>
              <a:tr h="283721"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NZ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NZ" dirty="0"/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534882"/>
                  </a:ext>
                </a:extLst>
              </a:tr>
              <a:tr h="432462"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N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N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NZ"/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091347"/>
                  </a:ext>
                </a:extLst>
              </a:tr>
              <a:tr h="43246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NZ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NZ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NZ" sz="8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11988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800" b="0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12273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4.09%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 Predictive Value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TP</a:t>
                      </a:r>
                      <a:r>
                        <a:rPr lang="en-NZ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 </a:t>
                      </a:r>
                      <a:r>
                        <a:rPr lang="en-NZ" sz="800" b="0" i="0" u="none" strike="noStrike" dirty="0" smtClean="0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NZ" sz="800" b="0" i="0" u="none" strike="noStrike" dirty="0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TP+FP)</a:t>
                      </a:r>
                      <a:endParaRPr lang="en-NZ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2.322%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How good a positive test is at ruling in a disease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302984"/>
                  </a:ext>
                </a:extLst>
              </a:tr>
              <a:tr h="432462"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NZ" sz="8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NZ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287712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800" b="0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287727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95.91%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 Predictive Value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  <a:r>
                        <a:rPr lang="en-NZ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 </a:t>
                      </a:r>
                      <a:r>
                        <a:rPr lang="en-NZ" sz="800" b="0" i="0" u="none" strike="noStrike" dirty="0" smtClean="0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NZ" sz="800" b="0" i="0" u="none" strike="noStrike" dirty="0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TN+FN)</a:t>
                      </a:r>
                      <a:endParaRPr lang="en-NZ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99.995%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How good a negtive test is at ruling out a disease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897819"/>
                  </a:ext>
                </a:extLst>
              </a:tr>
              <a:tr h="427548"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NZ" sz="8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NZ" sz="8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299700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8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300000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Prevalence Proportion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 of people with the disease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412470"/>
                  </a:ext>
                </a:extLst>
              </a:tr>
              <a:tr h="283721"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6909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NZ"/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998246"/>
                  </a:ext>
                </a:extLst>
              </a:tr>
              <a:tr h="252197"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Sensitivity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Specificity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I test positive how much greater is my risk of having COVID?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37572"/>
                  </a:ext>
                </a:extLst>
              </a:tr>
              <a:tr h="142516"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NZ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TP</a:t>
                      </a:r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NZ" sz="8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(TP+FN)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NZ" sz="8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NZ" sz="8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(FP+TN)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en-NZ" sz="400" b="0" i="0" u="none" strike="noStrike">
                        <a:solidFill>
                          <a:srgbClr val="4183C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06909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145171"/>
                  </a:ext>
                </a:extLst>
              </a:tr>
              <a:tr h="142516"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Odds Ratio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Odds of testing positive with the Disease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230211"/>
                  </a:ext>
                </a:extLst>
              </a:tr>
              <a:tr h="142516"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How good the test is at correctly identifying those </a:t>
                      </a: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the disease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How good the test is at correctly identifying those </a:t>
                      </a: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without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the disease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Odds of testing positive without the Disease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0119"/>
                  </a:ext>
                </a:extLst>
              </a:tr>
              <a:tr h="142516"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TP/FN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211103"/>
                  </a:ext>
                </a:extLst>
              </a:tr>
              <a:tr h="142516"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b="1" i="0" u="none" strike="noStrike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FP/TN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9237063"/>
                  </a:ext>
                </a:extLst>
              </a:tr>
              <a:tr h="142516"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334787"/>
                  </a:ext>
                </a:extLst>
              </a:tr>
              <a:tr h="142516"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4.167E-02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628905"/>
                  </a:ext>
                </a:extLst>
              </a:tr>
              <a:tr h="142516"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234063"/>
                  </a:ext>
                </a:extLst>
              </a:tr>
              <a:tr h="142516"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NZ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984566"/>
                  </a:ext>
                </a:extLst>
              </a:tr>
              <a:tr h="142516"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Why use OR instead of RR?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9394267"/>
                  </a:ext>
                </a:extLst>
              </a:tr>
              <a:tr h="259477"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estimated by sampling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NZ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702303"/>
                  </a:ext>
                </a:extLst>
              </a:tr>
              <a:tr h="142516"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872280"/>
                  </a:ext>
                </a:extLst>
              </a:tr>
              <a:tr h="142516"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 approximates RR for rare disease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91415"/>
                  </a:ext>
                </a:extLst>
              </a:tr>
              <a:tr h="142516"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Doesn't depend on prevalence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782560"/>
                  </a:ext>
                </a:extLst>
              </a:tr>
              <a:tr h="142516"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logOR is approximately Normal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770953"/>
                  </a:ext>
                </a:extLst>
              </a:tr>
            </a:tbl>
          </a:graphicData>
        </a:graphic>
      </p:graphicFrame>
      <p:sp>
        <p:nvSpPr>
          <p:cNvPr id="25" name="Oval 24">
            <a:extLst>
              <a:ext uri="{FF2B5EF4-FFF2-40B4-BE49-F238E27FC236}">
                <a16:creationId xmlns:a16="http://schemas.microsoft.com/office/drawing/2014/main" id="{00000000-0008-0000-0F00-000002000000}"/>
              </a:ext>
            </a:extLst>
          </p:cNvPr>
          <p:cNvSpPr/>
          <p:nvPr/>
        </p:nvSpPr>
        <p:spPr>
          <a:xfrm>
            <a:off x="1691680" y="1653361"/>
            <a:ext cx="680045" cy="1631623"/>
          </a:xfrm>
          <a:prstGeom prst="ellipse">
            <a:avLst/>
          </a:prstGeom>
          <a:noFill/>
          <a:ln w="34925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NZ" sz="11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0000000-0008-0000-0F00-000003000000}"/>
              </a:ext>
            </a:extLst>
          </p:cNvPr>
          <p:cNvSpPr/>
          <p:nvPr/>
        </p:nvSpPr>
        <p:spPr>
          <a:xfrm>
            <a:off x="2699792" y="1632753"/>
            <a:ext cx="710526" cy="1652232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NZ" sz="1100"/>
          </a:p>
        </p:txBody>
      </p:sp>
    </p:spTree>
    <p:extLst>
      <p:ext uri="{BB962C8B-B14F-4D97-AF65-F5344CB8AC3E}">
        <p14:creationId xmlns:p14="http://schemas.microsoft.com/office/powerpoint/2010/main" val="128987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MS Reference Sans Serif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S Reference Sans Serif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S Reference Sans Serif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8EADC0-6974-4797-B7AF-02A2C02ADB8C}" type="slidenum">
              <a:rPr lang="en-GB" altLang="en-US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GB" altLang="en-US" sz="14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dirty="0" smtClean="0"/>
              <a:t>Assessing a Diagnostic Test</a:t>
            </a:r>
            <a:endParaRPr lang="en-GB" alt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3500" lvl="1" indent="0" eaLnBrk="1" hangingPunct="1">
              <a:buNone/>
            </a:pPr>
            <a:r>
              <a:rPr lang="en-NZ" altLang="en-US" dirty="0" smtClean="0"/>
              <a:t>Measure levels of an </a:t>
            </a:r>
            <a:r>
              <a:rPr lang="en-NZ" altLang="en-US" dirty="0" err="1" smtClean="0"/>
              <a:t>analyte</a:t>
            </a:r>
            <a:r>
              <a:rPr lang="en-NZ" altLang="en-US" dirty="0" smtClean="0"/>
              <a:t> in a test, say qPCR for a corona virus spike protein, and predict likelihood of diagnosis, death, </a:t>
            </a:r>
            <a:r>
              <a:rPr lang="en-NZ" altLang="en-US" dirty="0" err="1" smtClean="0"/>
              <a:t>diseas</a:t>
            </a:r>
            <a:r>
              <a:rPr lang="en-NZ" altLang="en-US" dirty="0" smtClean="0"/>
              <a:t> status.</a:t>
            </a:r>
            <a:endParaRPr lang="en-NZ" alt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3500" lvl="1" indent="0" eaLnBrk="1" hangingPunct="1">
              <a:buNone/>
            </a:pPr>
            <a:endParaRPr lang="en-NZ" altLang="en-US" dirty="0"/>
          </a:p>
          <a:p>
            <a:pPr marL="63500" lvl="1" indent="0" eaLnBrk="1" hangingPunct="1">
              <a:buNone/>
            </a:pPr>
            <a:endParaRPr lang="en-NZ" altLang="en-US" dirty="0"/>
          </a:p>
          <a:p>
            <a:pPr marL="63500" lvl="1" indent="0" eaLnBrk="1" hangingPunct="1">
              <a:buNone/>
            </a:pP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888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MS Reference Sans Serif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S Reference Sans Serif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S Reference Sans Serif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8EADC0-6974-4797-B7AF-02A2C02ADB8C}" type="slidenum">
              <a:rPr lang="en-GB" altLang="en-US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GB" altLang="en-US" sz="14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dirty="0" smtClean="0"/>
              <a:t>BNP as a biomarker of Heart Failure </a:t>
            </a:r>
            <a:endParaRPr lang="en-GB" alt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3500" lvl="1" indent="0" eaLnBrk="1" hangingPunct="1">
              <a:buNone/>
            </a:pPr>
            <a:r>
              <a:rPr lang="en-NZ" altLang="en-US" dirty="0" smtClean="0"/>
              <a:t>Example: Levels of NT pro BNP as a predictor of Heart Failure.</a:t>
            </a:r>
          </a:p>
          <a:p>
            <a:pPr marL="63500" lvl="1" indent="0" eaLnBrk="1" hangingPunct="1">
              <a:buNone/>
            </a:pPr>
            <a:endParaRPr lang="en-NZ" altLang="en-US" sz="2400" dirty="0"/>
          </a:p>
          <a:p>
            <a:pPr marL="63500" lvl="1" indent="0" eaLnBrk="1" hangingPunct="1">
              <a:buNone/>
            </a:pPr>
            <a:r>
              <a:rPr lang="en-NZ" altLang="en-US" sz="2400" dirty="0"/>
              <a:t>416 patients with 167 Heart Failure </a:t>
            </a:r>
            <a:r>
              <a:rPr lang="en-NZ" altLang="en-US" sz="2400" dirty="0" err="1"/>
              <a:t>Dx</a:t>
            </a:r>
            <a:endParaRPr lang="en-NZ" altLang="en-US" sz="2400" dirty="0"/>
          </a:p>
          <a:p>
            <a:pPr marL="63500" lvl="1" indent="0" eaLnBrk="1" hangingPunct="1">
              <a:buNone/>
            </a:pPr>
            <a:endParaRPr lang="en-NZ" altLang="en-US" sz="1800" dirty="0" smtClean="0"/>
          </a:p>
          <a:p>
            <a:pPr marL="63500" lvl="1" indent="0" eaLnBrk="1" hangingPunct="1">
              <a:buNone/>
            </a:pPr>
            <a:r>
              <a:rPr lang="en-NZ" altLang="en-US" sz="1800" dirty="0" smtClean="0"/>
              <a:t>ROCdat.csv</a:t>
            </a:r>
          </a:p>
          <a:p>
            <a:pPr marL="63500" lvl="1" indent="0" eaLnBrk="1" hangingPunct="1">
              <a:buNone/>
            </a:pPr>
            <a:endParaRPr lang="en-NZ" altLang="en-US" dirty="0" smtClean="0"/>
          </a:p>
          <a:p>
            <a:pPr marL="63500" lvl="1" indent="0" eaLnBrk="1" hangingPunct="1">
              <a:buNone/>
            </a:pPr>
            <a:endParaRPr lang="en-NZ" altLang="en-US" dirty="0"/>
          </a:p>
          <a:p>
            <a:pPr marL="63500" lvl="1" indent="0" eaLnBrk="1" hangingPunct="1">
              <a:buNone/>
            </a:pPr>
            <a:r>
              <a:rPr lang="en-NZ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63500" lvl="1" indent="0" eaLnBrk="1" hangingPunct="1">
              <a:buNone/>
            </a:pPr>
            <a:r>
              <a:rPr lang="en-NZ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416 rows</a:t>
            </a:r>
          </a:p>
          <a:p>
            <a:pPr marL="63500" lvl="1" indent="0" eaLnBrk="1" hangingPunct="1">
              <a:buNone/>
            </a:pPr>
            <a:endParaRPr lang="en-NZ" altLang="en-US" dirty="0"/>
          </a:p>
          <a:p>
            <a:pPr marL="63500" lvl="1" indent="0" eaLnBrk="1" hangingPunct="1">
              <a:buNone/>
            </a:pPr>
            <a:endParaRPr lang="en-NZ" altLang="en-US" dirty="0"/>
          </a:p>
          <a:p>
            <a:pPr marL="63500" lvl="1" indent="0" eaLnBrk="1" hangingPunct="1">
              <a:buNone/>
            </a:pPr>
            <a:endParaRPr lang="en-NZ" alt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599061"/>
              </p:ext>
            </p:extLst>
          </p:nvPr>
        </p:nvGraphicFramePr>
        <p:xfrm>
          <a:off x="395536" y="3501008"/>
          <a:ext cx="1879600" cy="920750"/>
        </p:xfrm>
        <a:graphic>
          <a:graphicData uri="http://schemas.openxmlformats.org/drawingml/2006/table">
            <a:tbl>
              <a:tblPr/>
              <a:tblGrid>
                <a:gridCol w="469900">
                  <a:extLst>
                    <a:ext uri="{9D8B030D-6E8A-4147-A177-3AD203B41FA5}">
                      <a16:colId xmlns:a16="http://schemas.microsoft.com/office/drawing/2014/main" val="3021044516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87053667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609021286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96213632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4517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30836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6548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9925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06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62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MS Reference Sans Serif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S Reference Sans Serif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S Reference Sans Serif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8EADC0-6974-4797-B7AF-02A2C02ADB8C}" type="slidenum">
              <a:rPr lang="en-GB" altLang="en-US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GB" altLang="en-US" sz="14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dirty="0" smtClean="0"/>
              <a:t>BNP as a biomarker of Heart Failure </a:t>
            </a:r>
            <a:endParaRPr lang="en-GB" alt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3500" lvl="1" indent="0" eaLnBrk="1" hangingPunct="1">
              <a:buNone/>
            </a:pPr>
            <a:r>
              <a:rPr lang="en-NZ" altLang="en-US" dirty="0" smtClean="0"/>
              <a:t>Example: Levels of NT pro BNP as a predictor of Heart Failure.</a:t>
            </a:r>
          </a:p>
          <a:p>
            <a:pPr marL="63500" lvl="1" indent="0" eaLnBrk="1" hangingPunct="1">
              <a:buNone/>
            </a:pPr>
            <a:endParaRPr lang="en-NZ" altLang="en-US" dirty="0"/>
          </a:p>
          <a:p>
            <a:pPr marL="63500" lvl="1" indent="0" eaLnBrk="1" hangingPunct="1">
              <a:buNone/>
            </a:pPr>
            <a:endParaRPr lang="en-NZ" altLang="en-US" dirty="0" smtClean="0"/>
          </a:p>
          <a:p>
            <a:pPr marL="63500" lvl="1" indent="0" eaLnBrk="1" hangingPunct="1">
              <a:buNone/>
            </a:pPr>
            <a:endParaRPr lang="en-NZ" altLang="en-US" dirty="0"/>
          </a:p>
          <a:p>
            <a:pPr marL="63500" lvl="1" indent="0" eaLnBrk="1" hangingPunct="1">
              <a:buNone/>
            </a:pPr>
            <a:endParaRPr lang="en-NZ" altLang="en-US" dirty="0"/>
          </a:p>
          <a:p>
            <a:pPr marL="63500" lvl="1" indent="0" eaLnBrk="1" hangingPunct="1">
              <a:buNone/>
            </a:pPr>
            <a:endParaRPr lang="en-NZ" altLang="en-US" dirty="0"/>
          </a:p>
          <a:p>
            <a:pPr marL="63500" lvl="1" indent="0" eaLnBrk="1" hangingPunct="1">
              <a:buNone/>
            </a:pPr>
            <a:endParaRPr lang="en-NZ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912" y="2036713"/>
            <a:ext cx="4208512" cy="4208512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672095"/>
              </p:ext>
            </p:extLst>
          </p:nvPr>
        </p:nvGraphicFramePr>
        <p:xfrm>
          <a:off x="468313" y="2280444"/>
          <a:ext cx="1879600" cy="920750"/>
        </p:xfrm>
        <a:graphic>
          <a:graphicData uri="http://schemas.openxmlformats.org/drawingml/2006/table">
            <a:tbl>
              <a:tblPr/>
              <a:tblGrid>
                <a:gridCol w="469900">
                  <a:extLst>
                    <a:ext uri="{9D8B030D-6E8A-4147-A177-3AD203B41FA5}">
                      <a16:colId xmlns:a16="http://schemas.microsoft.com/office/drawing/2014/main" val="3021044516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87053667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609021286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96213632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4517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30836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6548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9925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06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39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3500" lvl="1" indent="0" eaLnBrk="1" hangingPunct="1">
              <a:buNone/>
            </a:pPr>
            <a:r>
              <a:rPr lang="en-NZ" altLang="en-US" dirty="0" smtClean="0"/>
              <a:t>Example: Levels of NT pro BNP as a predictor of Heart Failure.</a:t>
            </a:r>
          </a:p>
          <a:p>
            <a:pPr marL="63500" lvl="1" indent="0" eaLnBrk="1" hangingPunct="1">
              <a:buNone/>
            </a:pPr>
            <a:endParaRPr lang="en-NZ" altLang="en-US" dirty="0"/>
          </a:p>
          <a:p>
            <a:pPr marL="63500" lvl="1" indent="0" eaLnBrk="1" hangingPunct="1">
              <a:buNone/>
            </a:pPr>
            <a:endParaRPr lang="en-NZ" altLang="en-US" dirty="0" smtClean="0"/>
          </a:p>
          <a:p>
            <a:pPr marL="63500" lvl="1" indent="0" eaLnBrk="1" hangingPunct="1">
              <a:buNone/>
            </a:pPr>
            <a:endParaRPr lang="en-NZ" altLang="en-US" dirty="0"/>
          </a:p>
          <a:p>
            <a:pPr marL="63500" lvl="1" indent="0" eaLnBrk="1" hangingPunct="1">
              <a:buNone/>
            </a:pPr>
            <a:r>
              <a:rPr lang="en-NZ" altLang="en-US" sz="1800" dirty="0" err="1" smtClean="0"/>
              <a:t>NTpBNP</a:t>
            </a:r>
            <a:r>
              <a:rPr lang="en-NZ" altLang="en-US" sz="1800" dirty="0" smtClean="0"/>
              <a:t> </a:t>
            </a:r>
          </a:p>
          <a:p>
            <a:pPr marL="63500" lvl="1" indent="0" eaLnBrk="1" hangingPunct="1">
              <a:buNone/>
            </a:pPr>
            <a:r>
              <a:rPr lang="en-NZ" altLang="en-US" sz="1800" dirty="0" smtClean="0"/>
              <a:t>mean		460.9</a:t>
            </a:r>
          </a:p>
          <a:p>
            <a:pPr marL="63500" lvl="1" indent="0" eaLnBrk="1" hangingPunct="1">
              <a:buNone/>
            </a:pPr>
            <a:r>
              <a:rPr lang="en-NZ" altLang="en-US" sz="1800" dirty="0" smtClean="0"/>
              <a:t>Median		149.3</a:t>
            </a:r>
          </a:p>
          <a:p>
            <a:pPr marL="63500" lvl="1" indent="0" eaLnBrk="1" hangingPunct="1">
              <a:buNone/>
            </a:pPr>
            <a:endParaRPr lang="en-NZ" altLang="en-US" sz="1800" dirty="0"/>
          </a:p>
          <a:p>
            <a:pPr marL="63500" lvl="1" indent="0" eaLnBrk="1" hangingPunct="1">
              <a:buNone/>
            </a:pPr>
            <a:r>
              <a:rPr lang="en-NZ" altLang="en-US" sz="1800" dirty="0" smtClean="0"/>
              <a:t>t-test P		9.5x10</a:t>
            </a:r>
            <a:r>
              <a:rPr lang="en-NZ" altLang="en-US" sz="1800" baseline="30000" dirty="0" smtClean="0"/>
              <a:t>-12</a:t>
            </a:r>
            <a:endParaRPr lang="en-NZ" altLang="en-US" sz="1800" dirty="0" smtClean="0"/>
          </a:p>
          <a:p>
            <a:pPr marL="63500" lvl="1" indent="0" eaLnBrk="1" hangingPunct="1">
              <a:buNone/>
            </a:pPr>
            <a:r>
              <a:rPr lang="en-NZ" altLang="en-US" sz="1800" dirty="0" smtClean="0"/>
              <a:t>Mean HF       	897</a:t>
            </a:r>
          </a:p>
          <a:p>
            <a:pPr marL="63500" lvl="1" indent="0" eaLnBrk="1" hangingPunct="1">
              <a:buNone/>
            </a:pPr>
            <a:r>
              <a:rPr lang="en-NZ" altLang="en-US" sz="1800" dirty="0" smtClean="0"/>
              <a:t>Mean no HF  	169</a:t>
            </a:r>
            <a:endParaRPr lang="en-NZ" altLang="en-US" dirty="0"/>
          </a:p>
          <a:p>
            <a:pPr marL="63500" lvl="1" indent="0" eaLnBrk="1" hangingPunct="1">
              <a:buNone/>
            </a:pPr>
            <a:endParaRPr lang="en-NZ" altLang="en-US" dirty="0" smtClean="0"/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MS Reference Sans Serif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S Reference Sans Serif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S Reference Sans Serif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S Reference Sans Serif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8EADC0-6974-4797-B7AF-02A2C02ADB8C}" type="slidenum">
              <a:rPr lang="en-GB" altLang="en-US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GB" altLang="en-US" sz="14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dirty="0" smtClean="0"/>
              <a:t>BNP as a biomarker of Heart Failure </a:t>
            </a:r>
            <a:endParaRPr lang="en-GB" alt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904" y="2060848"/>
            <a:ext cx="4280520" cy="428052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648877"/>
              </p:ext>
            </p:extLst>
          </p:nvPr>
        </p:nvGraphicFramePr>
        <p:xfrm>
          <a:off x="468313" y="2280444"/>
          <a:ext cx="1879600" cy="920750"/>
        </p:xfrm>
        <a:graphic>
          <a:graphicData uri="http://schemas.openxmlformats.org/drawingml/2006/table">
            <a:tbl>
              <a:tblPr/>
              <a:tblGrid>
                <a:gridCol w="469900">
                  <a:extLst>
                    <a:ext uri="{9D8B030D-6E8A-4147-A177-3AD203B41FA5}">
                      <a16:colId xmlns:a16="http://schemas.microsoft.com/office/drawing/2014/main" val="3021044516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87053667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609021286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96213632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4517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30836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6548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9925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06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72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MS Reference Sans Serif"/>
        <a:ea typeface=""/>
        <a:cs typeface=""/>
      </a:majorFont>
      <a:minorFont>
        <a:latin typeface="MS Reference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100000">
              <a:schemeClr val="bg1"/>
            </a:gs>
          </a:gsLst>
          <a:lin ang="27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36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MS Reference Sans Serif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100000">
              <a:schemeClr val="bg1"/>
            </a:gs>
          </a:gsLst>
          <a:lin ang="27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36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MS Reference Sans Serif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BD69B05784464EA0DE8A0AE94BE18F" ma:contentTypeVersion="13" ma:contentTypeDescription="Create a new document." ma:contentTypeScope="" ma:versionID="346a7f0271e898774aca46e75ff1a22c">
  <xsd:schema xmlns:xsd="http://www.w3.org/2001/XMLSchema" xmlns:xs="http://www.w3.org/2001/XMLSchema" xmlns:p="http://schemas.microsoft.com/office/2006/metadata/properties" xmlns:ns3="cae34e1b-f0c0-4c2d-b69c-e762e013c426" xmlns:ns4="e32d6374-3ff9-4fba-945c-bb258ae9357a" targetNamespace="http://schemas.microsoft.com/office/2006/metadata/properties" ma:root="true" ma:fieldsID="a06e625f8656b99ca853412e7d1f03b3" ns3:_="" ns4:_="">
    <xsd:import namespace="cae34e1b-f0c0-4c2d-b69c-e762e013c426"/>
    <xsd:import namespace="e32d6374-3ff9-4fba-945c-bb258ae935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e34e1b-f0c0-4c2d-b69c-e762e013c4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2d6374-3ff9-4fba-945c-bb258ae9357a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04BD66-6303-48DF-B198-1584E9F70C6A}">
  <ds:schemaRefs>
    <ds:schemaRef ds:uri="cae34e1b-f0c0-4c2d-b69c-e762e013c426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e32d6374-3ff9-4fba-945c-bb258ae9357a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F3552AA-465C-4500-855B-2306D3839E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e34e1b-f0c0-4c2d-b69c-e762e013c426"/>
    <ds:schemaRef ds:uri="e32d6374-3ff9-4fba-945c-bb258ae935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73DC61-52A8-4112-85DC-05CF5B2F7D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9139</TotalTime>
  <Words>1272</Words>
  <Application>Microsoft Office PowerPoint</Application>
  <PresentationFormat>On-screen Show (4:3)</PresentationFormat>
  <Paragraphs>481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MS Reference Sans Serif</vt:lpstr>
      <vt:lpstr>Source Sans Pro</vt:lpstr>
      <vt:lpstr>Default Design</vt:lpstr>
      <vt:lpstr>GIN stats  statistics for experimental molecular biology</vt:lpstr>
      <vt:lpstr>Format</vt:lpstr>
      <vt:lpstr>COVID-19 testing in NZ</vt:lpstr>
      <vt:lpstr>COVID-19 testing in NZ</vt:lpstr>
      <vt:lpstr>COVID-19 testing in NZ</vt:lpstr>
      <vt:lpstr>Assessing a Diagnostic Test</vt:lpstr>
      <vt:lpstr>BNP as a biomarker of Heart Failure </vt:lpstr>
      <vt:lpstr>BNP as a biomarker of Heart Failure </vt:lpstr>
      <vt:lpstr>BNP as a biomarker of Heart Failure </vt:lpstr>
      <vt:lpstr>BNP as a biomarker of Heart Failure </vt:lpstr>
      <vt:lpstr>BNP as a biomarker of Heart Failure </vt:lpstr>
      <vt:lpstr>BNP as a biomarker of Heart Failure </vt:lpstr>
      <vt:lpstr>BNP as a biomarker of Heart Failure </vt:lpstr>
      <vt:lpstr>BNP as a biomarker of Heart Failure </vt:lpstr>
      <vt:lpstr>BNP as a biomarker of Heart Failure </vt:lpstr>
      <vt:lpstr>BNP as a biomarker of Heart Failure </vt:lpstr>
      <vt:lpstr>BNP as a biomarker of Heart Failure </vt:lpstr>
      <vt:lpstr>BNP as a biomarker of Heart Failure </vt:lpstr>
      <vt:lpstr>BNP as a biomarker of Heart Failure </vt:lpstr>
      <vt:lpstr>BNP as a biomarker of Heart Failure </vt:lpstr>
      <vt:lpstr>What’s next</vt:lpstr>
    </vt:vector>
  </TitlesOfParts>
  <Company>Christchurch School of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jpearson</dc:creator>
  <cp:lastModifiedBy>John Pearson</cp:lastModifiedBy>
  <cp:revision>108</cp:revision>
  <dcterms:created xsi:type="dcterms:W3CDTF">2009-03-16T19:44:13Z</dcterms:created>
  <dcterms:modified xsi:type="dcterms:W3CDTF">2021-08-16T01:39:19Z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0x01010096BD69B05784464EA0DE8A0AE94BE18F</vt:lpwstr>
  </property>
</Properties>
</file>